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73" r:id="rId2"/>
    <p:sldMasterId id="2147483921" r:id="rId3"/>
  </p:sldMasterIdLst>
  <p:notesMasterIdLst>
    <p:notesMasterId r:id="rId97"/>
  </p:notesMasterIdLst>
  <p:handoutMasterIdLst>
    <p:handoutMasterId r:id="rId98"/>
  </p:handoutMasterIdLst>
  <p:sldIdLst>
    <p:sldId id="627" r:id="rId4"/>
    <p:sldId id="257" r:id="rId5"/>
    <p:sldId id="573" r:id="rId6"/>
    <p:sldId id="574" r:id="rId7"/>
    <p:sldId id="737" r:id="rId8"/>
    <p:sldId id="628" r:id="rId9"/>
    <p:sldId id="629" r:id="rId10"/>
    <p:sldId id="630" r:id="rId11"/>
    <p:sldId id="618" r:id="rId12"/>
    <p:sldId id="499" r:id="rId13"/>
    <p:sldId id="619" r:id="rId14"/>
    <p:sldId id="626" r:id="rId15"/>
    <p:sldId id="622" r:id="rId16"/>
    <p:sldId id="510" r:id="rId17"/>
    <p:sldId id="505" r:id="rId18"/>
    <p:sldId id="605" r:id="rId19"/>
    <p:sldId id="604" r:id="rId20"/>
    <p:sldId id="576" r:id="rId21"/>
    <p:sldId id="631" r:id="rId22"/>
    <p:sldId id="601" r:id="rId23"/>
    <p:sldId id="512" r:id="rId24"/>
    <p:sldId id="513" r:id="rId25"/>
    <p:sldId id="516" r:id="rId26"/>
    <p:sldId id="517" r:id="rId27"/>
    <p:sldId id="579" r:id="rId28"/>
    <p:sldId id="519" r:id="rId29"/>
    <p:sldId id="581" r:id="rId30"/>
    <p:sldId id="520" r:id="rId31"/>
    <p:sldId id="521" r:id="rId32"/>
    <p:sldId id="632" r:id="rId33"/>
    <p:sldId id="522" r:id="rId34"/>
    <p:sldId id="524" r:id="rId35"/>
    <p:sldId id="525" r:id="rId36"/>
    <p:sldId id="526" r:id="rId37"/>
    <p:sldId id="625" r:id="rId38"/>
    <p:sldId id="566" r:id="rId39"/>
    <p:sldId id="569" r:id="rId40"/>
    <p:sldId id="633" r:id="rId41"/>
    <p:sldId id="570" r:id="rId42"/>
    <p:sldId id="589" r:id="rId43"/>
    <p:sldId id="634" r:id="rId44"/>
    <p:sldId id="635" r:id="rId45"/>
    <p:sldId id="636" r:id="rId46"/>
    <p:sldId id="639" r:id="rId47"/>
    <p:sldId id="640" r:id="rId48"/>
    <p:sldId id="641" r:id="rId49"/>
    <p:sldId id="643" r:id="rId50"/>
    <p:sldId id="644" r:id="rId51"/>
    <p:sldId id="646" r:id="rId52"/>
    <p:sldId id="648" r:id="rId53"/>
    <p:sldId id="649" r:id="rId54"/>
    <p:sldId id="650" r:id="rId55"/>
    <p:sldId id="651" r:id="rId56"/>
    <p:sldId id="652" r:id="rId57"/>
    <p:sldId id="653" r:id="rId58"/>
    <p:sldId id="654" r:id="rId59"/>
    <p:sldId id="655" r:id="rId60"/>
    <p:sldId id="659" r:id="rId61"/>
    <p:sldId id="660" r:id="rId62"/>
    <p:sldId id="663" r:id="rId63"/>
    <p:sldId id="667" r:id="rId64"/>
    <p:sldId id="731" r:id="rId65"/>
    <p:sldId id="732" r:id="rId66"/>
    <p:sldId id="733" r:id="rId67"/>
    <p:sldId id="672" r:id="rId68"/>
    <p:sldId id="738" r:id="rId69"/>
    <p:sldId id="673" r:id="rId70"/>
    <p:sldId id="674" r:id="rId71"/>
    <p:sldId id="675" r:id="rId72"/>
    <p:sldId id="676" r:id="rId73"/>
    <p:sldId id="679" r:id="rId74"/>
    <p:sldId id="681" r:id="rId75"/>
    <p:sldId id="683" r:id="rId76"/>
    <p:sldId id="684" r:id="rId77"/>
    <p:sldId id="685" r:id="rId78"/>
    <p:sldId id="690" r:id="rId79"/>
    <p:sldId id="691" r:id="rId80"/>
    <p:sldId id="692" r:id="rId81"/>
    <p:sldId id="695" r:id="rId82"/>
    <p:sldId id="702" r:id="rId83"/>
    <p:sldId id="715" r:id="rId84"/>
    <p:sldId id="716" r:id="rId85"/>
    <p:sldId id="718" r:id="rId86"/>
    <p:sldId id="719" r:id="rId87"/>
    <p:sldId id="720" r:id="rId88"/>
    <p:sldId id="721" r:id="rId89"/>
    <p:sldId id="723" r:id="rId90"/>
    <p:sldId id="724" r:id="rId91"/>
    <p:sldId id="725" r:id="rId92"/>
    <p:sldId id="488" r:id="rId93"/>
    <p:sldId id="730" r:id="rId94"/>
    <p:sldId id="736" r:id="rId95"/>
    <p:sldId id="735" r:id="rId9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316" autoAdjust="0"/>
  </p:normalViewPr>
  <p:slideViewPr>
    <p:cSldViewPr>
      <p:cViewPr varScale="1">
        <p:scale>
          <a:sx n="109" d="100"/>
          <a:sy n="109" d="100"/>
        </p:scale>
        <p:origin x="1680" y="120"/>
      </p:cViewPr>
      <p:guideLst>
        <p:guide orient="horz" pos="2160"/>
        <p:guide pos="2880"/>
      </p:guideLst>
    </p:cSldViewPr>
  </p:slideViewPr>
  <p:outlineViewPr>
    <p:cViewPr>
      <p:scale>
        <a:sx n="33" d="100"/>
        <a:sy n="33" d="100"/>
      </p:scale>
      <p:origin x="0" y="362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ata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ata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diagrams/_rels/data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image" Target="../media/image10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diagrams/_rels/drawing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image" Target="../media/image10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7B06E3-2F4D-4F42-9EAE-06BC3A42F09D}" type="doc">
      <dgm:prSet loTypeId="urn:microsoft.com/office/officeart/2005/8/layout/vList3" loCatId="list" qsTypeId="urn:microsoft.com/office/officeart/2005/8/quickstyle/simple3" qsCatId="simple" csTypeId="urn:microsoft.com/office/officeart/2005/8/colors/colorful5" csCatId="colorful" phldr="1"/>
      <dgm:spPr/>
    </dgm:pt>
    <dgm:pt modelId="{91860511-15C6-4A63-931E-D5080745D776}">
      <dgm:prSet phldrT="[Текст]" custT="1"/>
      <dgm:spPr/>
      <dgm:t>
        <a:bodyPr/>
        <a:lstStyle/>
        <a:p>
          <a:r>
            <a:rPr lang="en-US" sz="4400" b="1" u="sng" dirty="0" smtClean="0"/>
            <a:t>decarboxylation</a:t>
          </a:r>
          <a:endParaRPr lang="ru-RU" sz="3100" b="1" u="sng" dirty="0"/>
        </a:p>
      </dgm:t>
    </dgm:pt>
    <dgm:pt modelId="{266B814D-CF7A-4EB3-A5E6-709A274C88A4}" type="parTrans" cxnId="{AF47CDFA-0E03-4425-AAD1-F25894D0602C}">
      <dgm:prSet/>
      <dgm:spPr/>
      <dgm:t>
        <a:bodyPr/>
        <a:lstStyle/>
        <a:p>
          <a:endParaRPr lang="ru-RU"/>
        </a:p>
      </dgm:t>
    </dgm:pt>
    <dgm:pt modelId="{A5CAADDB-B9BC-453C-8B1E-1CCF7E91B3E6}" type="sibTrans" cxnId="{AF47CDFA-0E03-4425-AAD1-F25894D0602C}">
      <dgm:prSet/>
      <dgm:spPr/>
      <dgm:t>
        <a:bodyPr/>
        <a:lstStyle/>
        <a:p>
          <a:endParaRPr lang="ru-RU"/>
        </a:p>
      </dgm:t>
    </dgm:pt>
    <dgm:pt modelId="{1AC5DFC1-C5A4-494D-AC75-797745E09664}">
      <dgm:prSet phldrT="[Текст]" custT="1"/>
      <dgm:spPr/>
      <dgm:t>
        <a:bodyPr/>
        <a:lstStyle/>
        <a:p>
          <a:r>
            <a:rPr lang="en-US" sz="4400" b="1" u="sng" dirty="0" smtClean="0">
              <a:solidFill>
                <a:srgbClr val="FF0000"/>
              </a:solidFill>
            </a:rPr>
            <a:t>deamination</a:t>
          </a:r>
          <a:endParaRPr lang="ru-RU" sz="3100" b="1" u="sng" dirty="0">
            <a:solidFill>
              <a:srgbClr val="FF0000"/>
            </a:solidFill>
          </a:endParaRPr>
        </a:p>
      </dgm:t>
    </dgm:pt>
    <dgm:pt modelId="{F9D86A1C-556F-4FEF-BEBB-CF417B283408}" type="parTrans" cxnId="{BEC1F4AA-548B-4A13-86FE-26C1730B4A76}">
      <dgm:prSet/>
      <dgm:spPr/>
      <dgm:t>
        <a:bodyPr/>
        <a:lstStyle/>
        <a:p>
          <a:endParaRPr lang="ru-RU"/>
        </a:p>
      </dgm:t>
    </dgm:pt>
    <dgm:pt modelId="{2A5ED46B-0AAC-4C62-B3B6-4181ED341CA5}" type="sibTrans" cxnId="{BEC1F4AA-548B-4A13-86FE-26C1730B4A76}">
      <dgm:prSet/>
      <dgm:spPr/>
      <dgm:t>
        <a:bodyPr/>
        <a:lstStyle/>
        <a:p>
          <a:endParaRPr lang="ru-RU"/>
        </a:p>
      </dgm:t>
    </dgm:pt>
    <dgm:pt modelId="{803BE2AF-A2E2-413C-9606-5D89E885A8E9}">
      <dgm:prSet phldrT="[Текст]" custT="1"/>
      <dgm:spPr/>
      <dgm:t>
        <a:bodyPr/>
        <a:lstStyle/>
        <a:p>
          <a:r>
            <a:rPr lang="en-US" sz="4400" dirty="0" smtClean="0"/>
            <a:t>protein biosynthesis</a:t>
          </a:r>
          <a:endParaRPr lang="ru-RU" sz="3100" dirty="0"/>
        </a:p>
      </dgm:t>
    </dgm:pt>
    <dgm:pt modelId="{FEA29A41-0152-49CF-979F-E5847D61394D}" type="parTrans" cxnId="{DDA9E3CD-6650-418B-8001-988FE7ABC34F}">
      <dgm:prSet/>
      <dgm:spPr/>
      <dgm:t>
        <a:bodyPr/>
        <a:lstStyle/>
        <a:p>
          <a:endParaRPr lang="ru-RU"/>
        </a:p>
      </dgm:t>
    </dgm:pt>
    <dgm:pt modelId="{EC2677F9-D2E7-40CF-A0EA-97229C7DEC8E}" type="sibTrans" cxnId="{DDA9E3CD-6650-418B-8001-988FE7ABC34F}">
      <dgm:prSet/>
      <dgm:spPr/>
      <dgm:t>
        <a:bodyPr/>
        <a:lstStyle/>
        <a:p>
          <a:endParaRPr lang="ru-RU"/>
        </a:p>
      </dgm:t>
    </dgm:pt>
    <dgm:pt modelId="{CDF45C19-ADBD-48E1-B7AA-D4151D65BCCE}">
      <dgm:prSet custT="1"/>
      <dgm:spPr/>
      <dgm:t>
        <a:bodyPr/>
        <a:lstStyle/>
        <a:p>
          <a:r>
            <a:rPr lang="en-US" sz="4400" b="1" u="sng" dirty="0" smtClean="0">
              <a:solidFill>
                <a:srgbClr val="FF0000"/>
              </a:solidFill>
            </a:rPr>
            <a:t>transamination</a:t>
          </a:r>
          <a:endParaRPr lang="ru-RU" sz="3100" b="1" u="sng" dirty="0">
            <a:solidFill>
              <a:srgbClr val="FF0000"/>
            </a:solidFill>
          </a:endParaRPr>
        </a:p>
      </dgm:t>
    </dgm:pt>
    <dgm:pt modelId="{09FCB286-3E00-4F18-96F9-E6FD8C07DC2A}" type="parTrans" cxnId="{27CF075E-1A5E-49F0-8E00-499B5D8CF190}">
      <dgm:prSet/>
      <dgm:spPr/>
      <dgm:t>
        <a:bodyPr/>
        <a:lstStyle/>
        <a:p>
          <a:endParaRPr lang="ru-RU"/>
        </a:p>
      </dgm:t>
    </dgm:pt>
    <dgm:pt modelId="{9C94E1E9-3C62-4C50-A5A5-810EF64D30D1}" type="sibTrans" cxnId="{27CF075E-1A5E-49F0-8E00-499B5D8CF190}">
      <dgm:prSet/>
      <dgm:spPr/>
      <dgm:t>
        <a:bodyPr/>
        <a:lstStyle/>
        <a:p>
          <a:endParaRPr lang="ru-RU"/>
        </a:p>
      </dgm:t>
    </dgm:pt>
    <dgm:pt modelId="{F567F3BC-1203-437C-8ECC-FBA09C33149E}">
      <dgm:prSet phldrT="[Текст]" custT="1"/>
      <dgm:spPr/>
      <dgm:t>
        <a:bodyPr/>
        <a:lstStyle/>
        <a:p>
          <a:r>
            <a:rPr lang="en-US" sz="2800" dirty="0" smtClean="0"/>
            <a:t>racemization</a:t>
          </a:r>
          <a:endParaRPr lang="ru-RU" sz="2800" dirty="0" smtClean="0"/>
        </a:p>
        <a:p>
          <a:r>
            <a:rPr lang="en-US" sz="2800" dirty="0" smtClean="0"/>
            <a:t>(only for microorganisms)</a:t>
          </a:r>
          <a:endParaRPr lang="ru-RU" sz="1800" dirty="0"/>
        </a:p>
      </dgm:t>
    </dgm:pt>
    <dgm:pt modelId="{FBC37CDA-40A4-4033-80F4-4A52CC012BEA}" type="parTrans" cxnId="{2F50777E-5D71-4EC6-8166-493B2C0073FA}">
      <dgm:prSet/>
      <dgm:spPr/>
      <dgm:t>
        <a:bodyPr/>
        <a:lstStyle/>
        <a:p>
          <a:endParaRPr lang="ru-RU"/>
        </a:p>
      </dgm:t>
    </dgm:pt>
    <dgm:pt modelId="{2C55DD23-4F67-436B-B386-613C22DB1024}" type="sibTrans" cxnId="{2F50777E-5D71-4EC6-8166-493B2C0073FA}">
      <dgm:prSet/>
      <dgm:spPr/>
      <dgm:t>
        <a:bodyPr/>
        <a:lstStyle/>
        <a:p>
          <a:endParaRPr lang="ru-RU"/>
        </a:p>
      </dgm:t>
    </dgm:pt>
    <dgm:pt modelId="{A980F5A3-B771-416F-8B5B-014C6C08D1D1}" type="pres">
      <dgm:prSet presAssocID="{347B06E3-2F4D-4F42-9EAE-06BC3A42F09D}" presName="linearFlow" presStyleCnt="0">
        <dgm:presLayoutVars>
          <dgm:dir/>
          <dgm:resizeHandles val="exact"/>
        </dgm:presLayoutVars>
      </dgm:prSet>
      <dgm:spPr/>
    </dgm:pt>
    <dgm:pt modelId="{D4E248B8-9EBC-4D13-A5EC-4EDFEE326B56}" type="pres">
      <dgm:prSet presAssocID="{91860511-15C6-4A63-931E-D5080745D776}" presName="composite" presStyleCnt="0"/>
      <dgm:spPr/>
    </dgm:pt>
    <dgm:pt modelId="{67303F85-D2D8-41B8-B004-F18B9E8329CD}" type="pres">
      <dgm:prSet presAssocID="{91860511-15C6-4A63-931E-D5080745D776}" presName="imgShp" presStyleLbl="fgImgPlace1" presStyleIdx="0" presStyleCnt="5" custLinFactX="-5856" custLinFactNeighborX="-100000"/>
      <dgm:spPr>
        <a:blipFill rotWithShape="1">
          <a:blip xmlns:r="http://schemas.openxmlformats.org/officeDocument/2006/relationships" r:embed="rId1"/>
          <a:stretch>
            <a:fillRect/>
          </a:stretch>
        </a:blipFill>
      </dgm:spPr>
      <dgm:t>
        <a:bodyPr/>
        <a:lstStyle/>
        <a:p>
          <a:endParaRPr lang="ru-RU"/>
        </a:p>
      </dgm:t>
    </dgm:pt>
    <dgm:pt modelId="{16F1FDDC-F5FD-46AE-9C7A-FEF7933E7381}" type="pres">
      <dgm:prSet presAssocID="{91860511-15C6-4A63-931E-D5080745D776}" presName="txShp" presStyleLbl="node1" presStyleIdx="0" presStyleCnt="5" custScaleX="137366" custLinFactNeighborX="11842">
        <dgm:presLayoutVars>
          <dgm:bulletEnabled val="1"/>
        </dgm:presLayoutVars>
      </dgm:prSet>
      <dgm:spPr/>
      <dgm:t>
        <a:bodyPr/>
        <a:lstStyle/>
        <a:p>
          <a:endParaRPr lang="ru-RU"/>
        </a:p>
      </dgm:t>
    </dgm:pt>
    <dgm:pt modelId="{FFADFC20-77D5-4806-A78A-963E4ACC6425}" type="pres">
      <dgm:prSet presAssocID="{A5CAADDB-B9BC-453C-8B1E-1CCF7E91B3E6}" presName="spacing" presStyleCnt="0"/>
      <dgm:spPr/>
    </dgm:pt>
    <dgm:pt modelId="{A897ACB0-E0EC-46CB-BE85-A9ACCA644854}" type="pres">
      <dgm:prSet presAssocID="{1AC5DFC1-C5A4-494D-AC75-797745E09664}" presName="composite" presStyleCnt="0"/>
      <dgm:spPr/>
    </dgm:pt>
    <dgm:pt modelId="{3EA65C32-CF3D-44E6-89D6-63A9B3ADA2F8}" type="pres">
      <dgm:prSet presAssocID="{1AC5DFC1-C5A4-494D-AC75-797745E09664}" presName="imgShp" presStyleLbl="fgImgPlace1" presStyleIdx="1" presStyleCnt="5" custLinFactX="-5856" custLinFactNeighborX="-100000"/>
      <dgm:spPr>
        <a:blipFill rotWithShape="1">
          <a:blip xmlns:r="http://schemas.openxmlformats.org/officeDocument/2006/relationships" r:embed="rId2"/>
          <a:stretch>
            <a:fillRect/>
          </a:stretch>
        </a:blipFill>
      </dgm:spPr>
    </dgm:pt>
    <dgm:pt modelId="{85150BA8-AF71-4FD0-8AAB-5586ACEB69C3}" type="pres">
      <dgm:prSet presAssocID="{1AC5DFC1-C5A4-494D-AC75-797745E09664}" presName="txShp" presStyleLbl="node1" presStyleIdx="1" presStyleCnt="5" custScaleX="137366" custLinFactNeighborX="11842">
        <dgm:presLayoutVars>
          <dgm:bulletEnabled val="1"/>
        </dgm:presLayoutVars>
      </dgm:prSet>
      <dgm:spPr/>
      <dgm:t>
        <a:bodyPr/>
        <a:lstStyle/>
        <a:p>
          <a:endParaRPr lang="ru-RU"/>
        </a:p>
      </dgm:t>
    </dgm:pt>
    <dgm:pt modelId="{8E194B5F-E3D8-4A46-832B-EFB11754957B}" type="pres">
      <dgm:prSet presAssocID="{2A5ED46B-0AAC-4C62-B3B6-4181ED341CA5}" presName="spacing" presStyleCnt="0"/>
      <dgm:spPr/>
    </dgm:pt>
    <dgm:pt modelId="{40047AD3-84A7-49DC-9508-6D8F0CDAF8AB}" type="pres">
      <dgm:prSet presAssocID="{CDF45C19-ADBD-48E1-B7AA-D4151D65BCCE}" presName="composite" presStyleCnt="0"/>
      <dgm:spPr/>
    </dgm:pt>
    <dgm:pt modelId="{10FD9256-E767-4177-91F0-7C5DC216B9D5}" type="pres">
      <dgm:prSet presAssocID="{CDF45C19-ADBD-48E1-B7AA-D4151D65BCCE}" presName="imgShp" presStyleLbl="fgImgPlace1" presStyleIdx="2" presStyleCnt="5" custLinFactX="-5856" custLinFactNeighborX="-100000"/>
      <dgm:spPr>
        <a:blipFill rotWithShape="1">
          <a:blip xmlns:r="http://schemas.openxmlformats.org/officeDocument/2006/relationships" r:embed="rId2"/>
          <a:stretch>
            <a:fillRect/>
          </a:stretch>
        </a:blipFill>
      </dgm:spPr>
    </dgm:pt>
    <dgm:pt modelId="{EB468DDD-D4B9-4544-ACC7-6DAF4047D60B}" type="pres">
      <dgm:prSet presAssocID="{CDF45C19-ADBD-48E1-B7AA-D4151D65BCCE}" presName="txShp" presStyleLbl="node1" presStyleIdx="2" presStyleCnt="5" custScaleX="137366" custLinFactNeighborX="11842">
        <dgm:presLayoutVars>
          <dgm:bulletEnabled val="1"/>
        </dgm:presLayoutVars>
      </dgm:prSet>
      <dgm:spPr/>
      <dgm:t>
        <a:bodyPr/>
        <a:lstStyle/>
        <a:p>
          <a:endParaRPr lang="ru-RU"/>
        </a:p>
      </dgm:t>
    </dgm:pt>
    <dgm:pt modelId="{F35A4212-B533-4B76-81F7-37C5B8F748C6}" type="pres">
      <dgm:prSet presAssocID="{9C94E1E9-3C62-4C50-A5A5-810EF64D30D1}" presName="spacing" presStyleCnt="0"/>
      <dgm:spPr/>
    </dgm:pt>
    <dgm:pt modelId="{164CBE81-4DC4-4521-9FB4-5F9F0699238D}" type="pres">
      <dgm:prSet presAssocID="{803BE2AF-A2E2-413C-9606-5D89E885A8E9}" presName="composite" presStyleCnt="0"/>
      <dgm:spPr/>
    </dgm:pt>
    <dgm:pt modelId="{DB60D785-2E77-4F0F-8A3D-3D282791064F}" type="pres">
      <dgm:prSet presAssocID="{803BE2AF-A2E2-413C-9606-5D89E885A8E9}" presName="imgShp" presStyleLbl="fgImgPlace1" presStyleIdx="3" presStyleCnt="5" custLinFactX="-5856" custLinFactNeighborX="-100000"/>
      <dgm:spPr>
        <a:blipFill rotWithShape="1">
          <a:blip xmlns:r="http://schemas.openxmlformats.org/officeDocument/2006/relationships" r:embed="rId3"/>
          <a:stretch>
            <a:fillRect/>
          </a:stretch>
        </a:blipFill>
      </dgm:spPr>
    </dgm:pt>
    <dgm:pt modelId="{61928830-4425-4171-A6E7-AB1AFA731C5B}" type="pres">
      <dgm:prSet presAssocID="{803BE2AF-A2E2-413C-9606-5D89E885A8E9}" presName="txShp" presStyleLbl="node1" presStyleIdx="3" presStyleCnt="5" custScaleX="137366" custLinFactNeighborX="11842">
        <dgm:presLayoutVars>
          <dgm:bulletEnabled val="1"/>
        </dgm:presLayoutVars>
      </dgm:prSet>
      <dgm:spPr/>
      <dgm:t>
        <a:bodyPr/>
        <a:lstStyle/>
        <a:p>
          <a:endParaRPr lang="ru-RU"/>
        </a:p>
      </dgm:t>
    </dgm:pt>
    <dgm:pt modelId="{645818E1-5935-43B3-A0F9-C4AB2BD7A8F1}" type="pres">
      <dgm:prSet presAssocID="{EC2677F9-D2E7-40CF-A0EA-97229C7DEC8E}" presName="spacing" presStyleCnt="0"/>
      <dgm:spPr/>
    </dgm:pt>
    <dgm:pt modelId="{411C148A-08A5-46AC-9299-7E954E9B7E45}" type="pres">
      <dgm:prSet presAssocID="{F567F3BC-1203-437C-8ECC-FBA09C33149E}" presName="composite" presStyleCnt="0"/>
      <dgm:spPr/>
    </dgm:pt>
    <dgm:pt modelId="{759FC214-8987-45C8-AF94-D70F33FE6F8F}" type="pres">
      <dgm:prSet presAssocID="{F567F3BC-1203-437C-8ECC-FBA09C33149E}" presName="imgShp" presStyleLbl="fgImgPlace1" presStyleIdx="4" presStyleCnt="5" custLinFactX="-5856" custLinFactNeighborX="-100000"/>
      <dgm:spPr>
        <a:blipFill rotWithShape="1">
          <a:blip xmlns:r="http://schemas.openxmlformats.org/officeDocument/2006/relationships" r:embed="rId4"/>
          <a:stretch>
            <a:fillRect/>
          </a:stretch>
        </a:blipFill>
      </dgm:spPr>
    </dgm:pt>
    <dgm:pt modelId="{DB0F0790-7D70-46F7-8B0A-A9AC1C1D1CC8}" type="pres">
      <dgm:prSet presAssocID="{F567F3BC-1203-437C-8ECC-FBA09C33149E}" presName="txShp" presStyleLbl="node1" presStyleIdx="4" presStyleCnt="5" custScaleX="137366" custLinFactNeighborX="11842">
        <dgm:presLayoutVars>
          <dgm:bulletEnabled val="1"/>
        </dgm:presLayoutVars>
      </dgm:prSet>
      <dgm:spPr/>
      <dgm:t>
        <a:bodyPr/>
        <a:lstStyle/>
        <a:p>
          <a:endParaRPr lang="ru-RU"/>
        </a:p>
      </dgm:t>
    </dgm:pt>
  </dgm:ptLst>
  <dgm:cxnLst>
    <dgm:cxn modelId="{B03D634F-9EA4-471A-80E0-2646B9CA96C8}" type="presOf" srcId="{F567F3BC-1203-437C-8ECC-FBA09C33149E}" destId="{DB0F0790-7D70-46F7-8B0A-A9AC1C1D1CC8}" srcOrd="0" destOrd="0" presId="urn:microsoft.com/office/officeart/2005/8/layout/vList3"/>
    <dgm:cxn modelId="{1A8BCDAA-57F2-43FC-A860-21172C3D7F19}" type="presOf" srcId="{347B06E3-2F4D-4F42-9EAE-06BC3A42F09D}" destId="{A980F5A3-B771-416F-8B5B-014C6C08D1D1}" srcOrd="0" destOrd="0" presId="urn:microsoft.com/office/officeart/2005/8/layout/vList3"/>
    <dgm:cxn modelId="{AF47CDFA-0E03-4425-AAD1-F25894D0602C}" srcId="{347B06E3-2F4D-4F42-9EAE-06BC3A42F09D}" destId="{91860511-15C6-4A63-931E-D5080745D776}" srcOrd="0" destOrd="0" parTransId="{266B814D-CF7A-4EB3-A5E6-709A274C88A4}" sibTransId="{A5CAADDB-B9BC-453C-8B1E-1CCF7E91B3E6}"/>
    <dgm:cxn modelId="{BEC1F4AA-548B-4A13-86FE-26C1730B4A76}" srcId="{347B06E3-2F4D-4F42-9EAE-06BC3A42F09D}" destId="{1AC5DFC1-C5A4-494D-AC75-797745E09664}" srcOrd="1" destOrd="0" parTransId="{F9D86A1C-556F-4FEF-BEBB-CF417B283408}" sibTransId="{2A5ED46B-0AAC-4C62-B3B6-4181ED341CA5}"/>
    <dgm:cxn modelId="{27CF075E-1A5E-49F0-8E00-499B5D8CF190}" srcId="{347B06E3-2F4D-4F42-9EAE-06BC3A42F09D}" destId="{CDF45C19-ADBD-48E1-B7AA-D4151D65BCCE}" srcOrd="2" destOrd="0" parTransId="{09FCB286-3E00-4F18-96F9-E6FD8C07DC2A}" sibTransId="{9C94E1E9-3C62-4C50-A5A5-810EF64D30D1}"/>
    <dgm:cxn modelId="{9E2AA8E0-81C7-4B93-92D0-D17239E6D3C7}" type="presOf" srcId="{91860511-15C6-4A63-931E-D5080745D776}" destId="{16F1FDDC-F5FD-46AE-9C7A-FEF7933E7381}" srcOrd="0" destOrd="0" presId="urn:microsoft.com/office/officeart/2005/8/layout/vList3"/>
    <dgm:cxn modelId="{F8F548C2-8715-4CEE-A154-EF616AAB1E5B}" type="presOf" srcId="{CDF45C19-ADBD-48E1-B7AA-D4151D65BCCE}" destId="{EB468DDD-D4B9-4544-ACC7-6DAF4047D60B}" srcOrd="0" destOrd="0" presId="urn:microsoft.com/office/officeart/2005/8/layout/vList3"/>
    <dgm:cxn modelId="{7BD450DC-32F9-43CA-85DB-CBF8C5F08D49}" type="presOf" srcId="{1AC5DFC1-C5A4-494D-AC75-797745E09664}" destId="{85150BA8-AF71-4FD0-8AAB-5586ACEB69C3}" srcOrd="0" destOrd="0" presId="urn:microsoft.com/office/officeart/2005/8/layout/vList3"/>
    <dgm:cxn modelId="{DDA9E3CD-6650-418B-8001-988FE7ABC34F}" srcId="{347B06E3-2F4D-4F42-9EAE-06BC3A42F09D}" destId="{803BE2AF-A2E2-413C-9606-5D89E885A8E9}" srcOrd="3" destOrd="0" parTransId="{FEA29A41-0152-49CF-979F-E5847D61394D}" sibTransId="{EC2677F9-D2E7-40CF-A0EA-97229C7DEC8E}"/>
    <dgm:cxn modelId="{2F50777E-5D71-4EC6-8166-493B2C0073FA}" srcId="{347B06E3-2F4D-4F42-9EAE-06BC3A42F09D}" destId="{F567F3BC-1203-437C-8ECC-FBA09C33149E}" srcOrd="4" destOrd="0" parTransId="{FBC37CDA-40A4-4033-80F4-4A52CC012BEA}" sibTransId="{2C55DD23-4F67-436B-B386-613C22DB1024}"/>
    <dgm:cxn modelId="{CAB156BB-B28B-4EF9-AA98-47C1755AAF69}" type="presOf" srcId="{803BE2AF-A2E2-413C-9606-5D89E885A8E9}" destId="{61928830-4425-4171-A6E7-AB1AFA731C5B}" srcOrd="0" destOrd="0" presId="urn:microsoft.com/office/officeart/2005/8/layout/vList3"/>
    <dgm:cxn modelId="{A5DC5013-EEE4-429B-B209-01F192B50BD3}" type="presParOf" srcId="{A980F5A3-B771-416F-8B5B-014C6C08D1D1}" destId="{D4E248B8-9EBC-4D13-A5EC-4EDFEE326B56}" srcOrd="0" destOrd="0" presId="urn:microsoft.com/office/officeart/2005/8/layout/vList3"/>
    <dgm:cxn modelId="{204A283D-35FE-4A0D-8F78-EFCFA6E7075E}" type="presParOf" srcId="{D4E248B8-9EBC-4D13-A5EC-4EDFEE326B56}" destId="{67303F85-D2D8-41B8-B004-F18B9E8329CD}" srcOrd="0" destOrd="0" presId="urn:microsoft.com/office/officeart/2005/8/layout/vList3"/>
    <dgm:cxn modelId="{8D7045E1-CB6C-4131-A243-2CA655CE359B}" type="presParOf" srcId="{D4E248B8-9EBC-4D13-A5EC-4EDFEE326B56}" destId="{16F1FDDC-F5FD-46AE-9C7A-FEF7933E7381}" srcOrd="1" destOrd="0" presId="urn:microsoft.com/office/officeart/2005/8/layout/vList3"/>
    <dgm:cxn modelId="{E66996C8-A44E-44FF-B361-A8FB805F5C97}" type="presParOf" srcId="{A980F5A3-B771-416F-8B5B-014C6C08D1D1}" destId="{FFADFC20-77D5-4806-A78A-963E4ACC6425}" srcOrd="1" destOrd="0" presId="urn:microsoft.com/office/officeart/2005/8/layout/vList3"/>
    <dgm:cxn modelId="{11DD2BDF-692E-4BC6-8FBE-FB163F67DAE1}" type="presParOf" srcId="{A980F5A3-B771-416F-8B5B-014C6C08D1D1}" destId="{A897ACB0-E0EC-46CB-BE85-A9ACCA644854}" srcOrd="2" destOrd="0" presId="urn:microsoft.com/office/officeart/2005/8/layout/vList3"/>
    <dgm:cxn modelId="{7954F621-8217-423C-85E7-524D7BA5ECF2}" type="presParOf" srcId="{A897ACB0-E0EC-46CB-BE85-A9ACCA644854}" destId="{3EA65C32-CF3D-44E6-89D6-63A9B3ADA2F8}" srcOrd="0" destOrd="0" presId="urn:microsoft.com/office/officeart/2005/8/layout/vList3"/>
    <dgm:cxn modelId="{FFB65D59-C017-4FD8-8C56-7612715D06E7}" type="presParOf" srcId="{A897ACB0-E0EC-46CB-BE85-A9ACCA644854}" destId="{85150BA8-AF71-4FD0-8AAB-5586ACEB69C3}" srcOrd="1" destOrd="0" presId="urn:microsoft.com/office/officeart/2005/8/layout/vList3"/>
    <dgm:cxn modelId="{55F0721C-71B5-4AAA-B9CA-C760E6E3C625}" type="presParOf" srcId="{A980F5A3-B771-416F-8B5B-014C6C08D1D1}" destId="{8E194B5F-E3D8-4A46-832B-EFB11754957B}" srcOrd="3" destOrd="0" presId="urn:microsoft.com/office/officeart/2005/8/layout/vList3"/>
    <dgm:cxn modelId="{26D35585-3C71-495F-A0F2-4763392DD49F}" type="presParOf" srcId="{A980F5A3-B771-416F-8B5B-014C6C08D1D1}" destId="{40047AD3-84A7-49DC-9508-6D8F0CDAF8AB}" srcOrd="4" destOrd="0" presId="urn:microsoft.com/office/officeart/2005/8/layout/vList3"/>
    <dgm:cxn modelId="{2D204B44-A9D1-43A0-99D1-6A3E3223C422}" type="presParOf" srcId="{40047AD3-84A7-49DC-9508-6D8F0CDAF8AB}" destId="{10FD9256-E767-4177-91F0-7C5DC216B9D5}" srcOrd="0" destOrd="0" presId="urn:microsoft.com/office/officeart/2005/8/layout/vList3"/>
    <dgm:cxn modelId="{DA6F3A2B-7A56-43D9-BA45-66B4A1A78ECF}" type="presParOf" srcId="{40047AD3-84A7-49DC-9508-6D8F0CDAF8AB}" destId="{EB468DDD-D4B9-4544-ACC7-6DAF4047D60B}" srcOrd="1" destOrd="0" presId="urn:microsoft.com/office/officeart/2005/8/layout/vList3"/>
    <dgm:cxn modelId="{483BCDA3-C5DC-4D42-9F90-9F2CF48A919C}" type="presParOf" srcId="{A980F5A3-B771-416F-8B5B-014C6C08D1D1}" destId="{F35A4212-B533-4B76-81F7-37C5B8F748C6}" srcOrd="5" destOrd="0" presId="urn:microsoft.com/office/officeart/2005/8/layout/vList3"/>
    <dgm:cxn modelId="{09690934-5224-4B9A-9467-4855F9B6B691}" type="presParOf" srcId="{A980F5A3-B771-416F-8B5B-014C6C08D1D1}" destId="{164CBE81-4DC4-4521-9FB4-5F9F0699238D}" srcOrd="6" destOrd="0" presId="urn:microsoft.com/office/officeart/2005/8/layout/vList3"/>
    <dgm:cxn modelId="{B63716BC-5907-41B5-B4BC-6447082CD46F}" type="presParOf" srcId="{164CBE81-4DC4-4521-9FB4-5F9F0699238D}" destId="{DB60D785-2E77-4F0F-8A3D-3D282791064F}" srcOrd="0" destOrd="0" presId="urn:microsoft.com/office/officeart/2005/8/layout/vList3"/>
    <dgm:cxn modelId="{CA59A43E-9D59-4367-A794-EDF094929018}" type="presParOf" srcId="{164CBE81-4DC4-4521-9FB4-5F9F0699238D}" destId="{61928830-4425-4171-A6E7-AB1AFA731C5B}" srcOrd="1" destOrd="0" presId="urn:microsoft.com/office/officeart/2005/8/layout/vList3"/>
    <dgm:cxn modelId="{F746F1A0-CE24-4A9F-82CB-DCAEDEA28F8C}" type="presParOf" srcId="{A980F5A3-B771-416F-8B5B-014C6C08D1D1}" destId="{645818E1-5935-43B3-A0F9-C4AB2BD7A8F1}" srcOrd="7" destOrd="0" presId="urn:microsoft.com/office/officeart/2005/8/layout/vList3"/>
    <dgm:cxn modelId="{40D6B65A-CF91-4567-8148-44D70136AE28}" type="presParOf" srcId="{A980F5A3-B771-416F-8B5B-014C6C08D1D1}" destId="{411C148A-08A5-46AC-9299-7E954E9B7E45}" srcOrd="8" destOrd="0" presId="urn:microsoft.com/office/officeart/2005/8/layout/vList3"/>
    <dgm:cxn modelId="{64A8D160-7CCE-45A3-98C8-02E1877B716C}" type="presParOf" srcId="{411C148A-08A5-46AC-9299-7E954E9B7E45}" destId="{759FC214-8987-45C8-AF94-D70F33FE6F8F}" srcOrd="0" destOrd="0" presId="urn:microsoft.com/office/officeart/2005/8/layout/vList3"/>
    <dgm:cxn modelId="{F4D73F78-8C76-4E0D-B44C-EE0497D55E79}" type="presParOf" srcId="{411C148A-08A5-46AC-9299-7E954E9B7E45}" destId="{DB0F0790-7D70-46F7-8B0A-A9AC1C1D1CC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DFB017-850F-4723-8F57-0CC0EDEA4690}"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F2D1C315-92A2-4AD8-8CCC-FDA2C9823F80}">
      <dgm:prSet phldrT="[Текст]"/>
      <dgm:spPr/>
      <dgm:t>
        <a:bodyPr/>
        <a:lstStyle/>
        <a:p>
          <a:r>
            <a:rPr lang="en-US" sz="2200" dirty="0" smtClean="0"/>
            <a:t>Formation of bonds in protein structures (as part of the protein - folding) and further protein modifications</a:t>
          </a:r>
          <a:endParaRPr lang="ru-RU" sz="2200" dirty="0" smtClean="0"/>
        </a:p>
        <a:p>
          <a:r>
            <a:rPr lang="en-US" sz="2200" dirty="0" smtClean="0"/>
            <a:t>In the secondary structure: hydrogen</a:t>
          </a:r>
          <a:endParaRPr lang="ru-RU" sz="2200" dirty="0" smtClean="0"/>
        </a:p>
        <a:p>
          <a:r>
            <a:rPr lang="en-US" sz="2200" dirty="0" smtClean="0"/>
            <a:t>In tertiary and quaternary structures: various connections</a:t>
          </a:r>
          <a:endParaRPr lang="ru-RU" sz="2200" dirty="0" smtClean="0"/>
        </a:p>
        <a:p>
          <a:r>
            <a:rPr lang="fr-FR" sz="2200" dirty="0" smtClean="0"/>
            <a:t>Various modifications: phosphorylation, glycosylation, etc.</a:t>
          </a:r>
          <a:endParaRPr lang="ru-RU" sz="2200" dirty="0"/>
        </a:p>
      </dgm:t>
    </dgm:pt>
    <dgm:pt modelId="{7DACC3BF-FDDF-4B3F-9EE5-1CBA3C3DC0B3}" type="parTrans" cxnId="{94288A38-ACF5-4D8A-AB8D-5AC4873AD7CF}">
      <dgm:prSet/>
      <dgm:spPr/>
      <dgm:t>
        <a:bodyPr/>
        <a:lstStyle/>
        <a:p>
          <a:endParaRPr lang="ru-RU"/>
        </a:p>
      </dgm:t>
    </dgm:pt>
    <dgm:pt modelId="{A5770241-6CCF-485C-B84B-0F8569482FAA}" type="sibTrans" cxnId="{94288A38-ACF5-4D8A-AB8D-5AC4873AD7CF}">
      <dgm:prSet/>
      <dgm:spPr/>
      <dgm:t>
        <a:bodyPr/>
        <a:lstStyle/>
        <a:p>
          <a:endParaRPr lang="ru-RU"/>
        </a:p>
      </dgm:t>
    </dgm:pt>
    <dgm:pt modelId="{ACD269FB-FE76-4051-9B26-347C51896D54}">
      <dgm:prSet phldrT="[Текст]"/>
      <dgm:spPr/>
      <dgm:t>
        <a:bodyPr/>
        <a:lstStyle/>
        <a:p>
          <a:r>
            <a:rPr lang="en-US" dirty="0" smtClean="0"/>
            <a:t>The fate of the nitrogen-free amino acid residue (for free amino acids)</a:t>
          </a:r>
          <a:endParaRPr lang="ru-RU" smtClean="0"/>
        </a:p>
        <a:p>
          <a:r>
            <a:rPr lang="en-US" smtClean="0"/>
            <a:t>Glycogenic amino acids</a:t>
          </a:r>
          <a:endParaRPr lang="ru-RU" smtClean="0"/>
        </a:p>
        <a:p>
          <a:r>
            <a:rPr lang="en-US" smtClean="0"/>
            <a:t>Ketogenic amino acids</a:t>
          </a:r>
          <a:endParaRPr lang="ru-RU" smtClean="0"/>
        </a:p>
        <a:p>
          <a:r>
            <a:rPr lang="en-US" smtClean="0"/>
            <a:t>Mixed amino acids</a:t>
          </a:r>
          <a:endParaRPr lang="ru-RU" dirty="0"/>
        </a:p>
      </dgm:t>
    </dgm:pt>
    <dgm:pt modelId="{586A009E-6008-446E-A847-66D86E1ED461}" type="parTrans" cxnId="{51AACA95-828C-40B5-BE57-56453EB667CA}">
      <dgm:prSet/>
      <dgm:spPr/>
      <dgm:t>
        <a:bodyPr/>
        <a:lstStyle/>
        <a:p>
          <a:endParaRPr lang="ru-RU"/>
        </a:p>
      </dgm:t>
    </dgm:pt>
    <dgm:pt modelId="{93B11558-79BF-4BD9-9F88-3E4DF33A6F73}" type="sibTrans" cxnId="{51AACA95-828C-40B5-BE57-56453EB667CA}">
      <dgm:prSet/>
      <dgm:spPr/>
      <dgm:t>
        <a:bodyPr/>
        <a:lstStyle/>
        <a:p>
          <a:endParaRPr lang="ru-RU"/>
        </a:p>
      </dgm:t>
    </dgm:pt>
    <dgm:pt modelId="{71D618E1-24C6-45E4-916A-765BD15AD941}">
      <dgm:prSet phldrT="[Текст]"/>
      <dgm:spPr/>
      <dgm:t>
        <a:bodyPr/>
        <a:lstStyle/>
        <a:p>
          <a:r>
            <a:rPr lang="en-US" dirty="0" smtClean="0"/>
            <a:t>The exchange of individual amino acids</a:t>
          </a:r>
          <a:endParaRPr lang="ru-RU" smtClean="0"/>
        </a:p>
        <a:p>
          <a:r>
            <a:rPr lang="en-US" smtClean="0"/>
            <a:t>Aromatic and heterocyclic</a:t>
          </a:r>
          <a:endParaRPr lang="ru-RU" smtClean="0"/>
        </a:p>
        <a:p>
          <a:r>
            <a:rPr lang="en-US" smtClean="0"/>
            <a:t>Sulfur Branched Amino Acids</a:t>
          </a:r>
          <a:endParaRPr lang="ru-RU" smtClean="0"/>
        </a:p>
        <a:p>
          <a:r>
            <a:rPr lang="en-US" smtClean="0"/>
            <a:t>Dicarboxylic and dibasic amino acids</a:t>
          </a:r>
          <a:endParaRPr lang="ru-RU" smtClean="0"/>
        </a:p>
        <a:p>
          <a:r>
            <a:rPr lang="en-US" smtClean="0"/>
            <a:t>Exchange of AAs containing hydroxyl and methyl groups</a:t>
          </a:r>
          <a:endParaRPr lang="ru-RU" dirty="0"/>
        </a:p>
      </dgm:t>
    </dgm:pt>
    <dgm:pt modelId="{ABF821D1-854C-4EAB-869B-0412FEB86061}" type="parTrans" cxnId="{1EADBE31-6E87-48FE-9562-631816F602FF}">
      <dgm:prSet/>
      <dgm:spPr/>
      <dgm:t>
        <a:bodyPr/>
        <a:lstStyle/>
        <a:p>
          <a:endParaRPr lang="ru-RU"/>
        </a:p>
      </dgm:t>
    </dgm:pt>
    <dgm:pt modelId="{D2D8BB45-1CA1-4209-9699-3C84ADA37BEF}" type="sibTrans" cxnId="{1EADBE31-6E87-48FE-9562-631816F602FF}">
      <dgm:prSet/>
      <dgm:spPr/>
      <dgm:t>
        <a:bodyPr/>
        <a:lstStyle/>
        <a:p>
          <a:endParaRPr lang="ru-RU"/>
        </a:p>
      </dgm:t>
    </dgm:pt>
    <dgm:pt modelId="{C9148E05-BBEB-46F6-8F1A-B871644C1173}" type="pres">
      <dgm:prSet presAssocID="{8CDFB017-850F-4723-8F57-0CC0EDEA4690}" presName="linear" presStyleCnt="0">
        <dgm:presLayoutVars>
          <dgm:dir/>
          <dgm:resizeHandles val="exact"/>
        </dgm:presLayoutVars>
      </dgm:prSet>
      <dgm:spPr/>
      <dgm:t>
        <a:bodyPr/>
        <a:lstStyle/>
        <a:p>
          <a:endParaRPr lang="ru-RU"/>
        </a:p>
      </dgm:t>
    </dgm:pt>
    <dgm:pt modelId="{EE43FB7F-5C78-49E9-84E5-0DD0B373B69F}" type="pres">
      <dgm:prSet presAssocID="{F2D1C315-92A2-4AD8-8CCC-FDA2C9823F80}" presName="comp" presStyleCnt="0"/>
      <dgm:spPr/>
    </dgm:pt>
    <dgm:pt modelId="{42B6791C-C62C-49BE-B80C-FB665610894A}" type="pres">
      <dgm:prSet presAssocID="{F2D1C315-92A2-4AD8-8CCC-FDA2C9823F80}" presName="box" presStyleLbl="node1" presStyleIdx="0" presStyleCnt="3"/>
      <dgm:spPr/>
      <dgm:t>
        <a:bodyPr/>
        <a:lstStyle/>
        <a:p>
          <a:endParaRPr lang="ru-RU"/>
        </a:p>
      </dgm:t>
    </dgm:pt>
    <dgm:pt modelId="{436D9096-1EC4-4DF6-AA01-3D45453813F4}" type="pres">
      <dgm:prSet presAssocID="{F2D1C315-92A2-4AD8-8CCC-FDA2C9823F80}"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34E989B8-56C3-48E6-8238-B738081F9A9C}" type="pres">
      <dgm:prSet presAssocID="{F2D1C315-92A2-4AD8-8CCC-FDA2C9823F80}" presName="text" presStyleLbl="node1" presStyleIdx="0" presStyleCnt="3">
        <dgm:presLayoutVars>
          <dgm:bulletEnabled val="1"/>
        </dgm:presLayoutVars>
      </dgm:prSet>
      <dgm:spPr/>
      <dgm:t>
        <a:bodyPr/>
        <a:lstStyle/>
        <a:p>
          <a:endParaRPr lang="ru-RU"/>
        </a:p>
      </dgm:t>
    </dgm:pt>
    <dgm:pt modelId="{B6F36720-AD92-4474-B220-0EA6AE16FFDB}" type="pres">
      <dgm:prSet presAssocID="{A5770241-6CCF-485C-B84B-0F8569482FAA}" presName="spacer" presStyleCnt="0"/>
      <dgm:spPr/>
    </dgm:pt>
    <dgm:pt modelId="{7525E392-C6AC-4F2E-9688-2FE34F54A05A}" type="pres">
      <dgm:prSet presAssocID="{ACD269FB-FE76-4051-9B26-347C51896D54}" presName="comp" presStyleCnt="0"/>
      <dgm:spPr/>
    </dgm:pt>
    <dgm:pt modelId="{19468E27-A45B-4548-B29B-D603DCF3C593}" type="pres">
      <dgm:prSet presAssocID="{ACD269FB-FE76-4051-9B26-347C51896D54}" presName="box" presStyleLbl="node1" presStyleIdx="1" presStyleCnt="3"/>
      <dgm:spPr/>
      <dgm:t>
        <a:bodyPr/>
        <a:lstStyle/>
        <a:p>
          <a:endParaRPr lang="ru-RU"/>
        </a:p>
      </dgm:t>
    </dgm:pt>
    <dgm:pt modelId="{D1FBAFEA-2601-43AE-A657-42CC68F58166}" type="pres">
      <dgm:prSet presAssocID="{ACD269FB-FE76-4051-9B26-347C51896D54}" presName="img"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7F9EB851-F0CF-4062-BBAC-DBCCC0664B1A}" type="pres">
      <dgm:prSet presAssocID="{ACD269FB-FE76-4051-9B26-347C51896D54}" presName="text" presStyleLbl="node1" presStyleIdx="1" presStyleCnt="3">
        <dgm:presLayoutVars>
          <dgm:bulletEnabled val="1"/>
        </dgm:presLayoutVars>
      </dgm:prSet>
      <dgm:spPr/>
      <dgm:t>
        <a:bodyPr/>
        <a:lstStyle/>
        <a:p>
          <a:endParaRPr lang="ru-RU"/>
        </a:p>
      </dgm:t>
    </dgm:pt>
    <dgm:pt modelId="{E54E6CC4-4071-4C69-8C42-5DDC5173E53C}" type="pres">
      <dgm:prSet presAssocID="{93B11558-79BF-4BD9-9F88-3E4DF33A6F73}" presName="spacer" presStyleCnt="0"/>
      <dgm:spPr/>
    </dgm:pt>
    <dgm:pt modelId="{3D6BB499-7F6E-4ED7-8629-A8C03B66E9E9}" type="pres">
      <dgm:prSet presAssocID="{71D618E1-24C6-45E4-916A-765BD15AD941}" presName="comp" presStyleCnt="0"/>
      <dgm:spPr/>
    </dgm:pt>
    <dgm:pt modelId="{D1DA0208-1C78-488D-9CD1-01A1E731DA20}" type="pres">
      <dgm:prSet presAssocID="{71D618E1-24C6-45E4-916A-765BD15AD941}" presName="box" presStyleLbl="node1" presStyleIdx="2" presStyleCnt="3"/>
      <dgm:spPr/>
      <dgm:t>
        <a:bodyPr/>
        <a:lstStyle/>
        <a:p>
          <a:endParaRPr lang="ru-RU"/>
        </a:p>
      </dgm:t>
    </dgm:pt>
    <dgm:pt modelId="{03027C12-A2BA-4E2A-BA1E-BB7F71FFD683}" type="pres">
      <dgm:prSet presAssocID="{71D618E1-24C6-45E4-916A-765BD15AD941}"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9AB24783-FACC-4559-A226-3ACC686CD0C7}" type="pres">
      <dgm:prSet presAssocID="{71D618E1-24C6-45E4-916A-765BD15AD941}" presName="text" presStyleLbl="node1" presStyleIdx="2" presStyleCnt="3">
        <dgm:presLayoutVars>
          <dgm:bulletEnabled val="1"/>
        </dgm:presLayoutVars>
      </dgm:prSet>
      <dgm:spPr/>
      <dgm:t>
        <a:bodyPr/>
        <a:lstStyle/>
        <a:p>
          <a:endParaRPr lang="ru-RU"/>
        </a:p>
      </dgm:t>
    </dgm:pt>
  </dgm:ptLst>
  <dgm:cxnLst>
    <dgm:cxn modelId="{031C1FE8-3281-42B9-AD44-E9E33A2C1030}" type="presOf" srcId="{F2D1C315-92A2-4AD8-8CCC-FDA2C9823F80}" destId="{34E989B8-56C3-48E6-8238-B738081F9A9C}" srcOrd="1" destOrd="0" presId="urn:microsoft.com/office/officeart/2005/8/layout/vList4"/>
    <dgm:cxn modelId="{94288A38-ACF5-4D8A-AB8D-5AC4873AD7CF}" srcId="{8CDFB017-850F-4723-8F57-0CC0EDEA4690}" destId="{F2D1C315-92A2-4AD8-8CCC-FDA2C9823F80}" srcOrd="0" destOrd="0" parTransId="{7DACC3BF-FDDF-4B3F-9EE5-1CBA3C3DC0B3}" sibTransId="{A5770241-6CCF-485C-B84B-0F8569482FAA}"/>
    <dgm:cxn modelId="{3F397D0E-FDE2-490A-8A43-65D9C9389E32}" type="presOf" srcId="{ACD269FB-FE76-4051-9B26-347C51896D54}" destId="{19468E27-A45B-4548-B29B-D603DCF3C593}" srcOrd="0" destOrd="0" presId="urn:microsoft.com/office/officeart/2005/8/layout/vList4"/>
    <dgm:cxn modelId="{E9902D9C-67EE-4481-8A5A-71EE45CB9C69}" type="presOf" srcId="{F2D1C315-92A2-4AD8-8CCC-FDA2C9823F80}" destId="{42B6791C-C62C-49BE-B80C-FB665610894A}" srcOrd="0" destOrd="0" presId="urn:microsoft.com/office/officeart/2005/8/layout/vList4"/>
    <dgm:cxn modelId="{C7B2D6B4-8E21-48DC-BBA4-E4E4DD3156ED}" type="presOf" srcId="{8CDFB017-850F-4723-8F57-0CC0EDEA4690}" destId="{C9148E05-BBEB-46F6-8F1A-B871644C1173}" srcOrd="0" destOrd="0" presId="urn:microsoft.com/office/officeart/2005/8/layout/vList4"/>
    <dgm:cxn modelId="{8C2D9D80-401F-413D-A7E1-4F5E194C4C0F}" type="presOf" srcId="{ACD269FB-FE76-4051-9B26-347C51896D54}" destId="{7F9EB851-F0CF-4062-BBAC-DBCCC0664B1A}" srcOrd="1" destOrd="0" presId="urn:microsoft.com/office/officeart/2005/8/layout/vList4"/>
    <dgm:cxn modelId="{1EADBE31-6E87-48FE-9562-631816F602FF}" srcId="{8CDFB017-850F-4723-8F57-0CC0EDEA4690}" destId="{71D618E1-24C6-45E4-916A-765BD15AD941}" srcOrd="2" destOrd="0" parTransId="{ABF821D1-854C-4EAB-869B-0412FEB86061}" sibTransId="{D2D8BB45-1CA1-4209-9699-3C84ADA37BEF}"/>
    <dgm:cxn modelId="{51AACA95-828C-40B5-BE57-56453EB667CA}" srcId="{8CDFB017-850F-4723-8F57-0CC0EDEA4690}" destId="{ACD269FB-FE76-4051-9B26-347C51896D54}" srcOrd="1" destOrd="0" parTransId="{586A009E-6008-446E-A847-66D86E1ED461}" sibTransId="{93B11558-79BF-4BD9-9F88-3E4DF33A6F73}"/>
    <dgm:cxn modelId="{656BCEE2-1DF4-47FB-947E-CBFC04D2E575}" type="presOf" srcId="{71D618E1-24C6-45E4-916A-765BD15AD941}" destId="{9AB24783-FACC-4559-A226-3ACC686CD0C7}" srcOrd="1" destOrd="0" presId="urn:microsoft.com/office/officeart/2005/8/layout/vList4"/>
    <dgm:cxn modelId="{AD443638-61E3-4582-9E55-5ADD8EEF4CF7}" type="presOf" srcId="{71D618E1-24C6-45E4-916A-765BD15AD941}" destId="{D1DA0208-1C78-488D-9CD1-01A1E731DA20}" srcOrd="0" destOrd="0" presId="urn:microsoft.com/office/officeart/2005/8/layout/vList4"/>
    <dgm:cxn modelId="{44A86BC4-E006-4C48-8DFE-E188E35B6033}" type="presParOf" srcId="{C9148E05-BBEB-46F6-8F1A-B871644C1173}" destId="{EE43FB7F-5C78-49E9-84E5-0DD0B373B69F}" srcOrd="0" destOrd="0" presId="urn:microsoft.com/office/officeart/2005/8/layout/vList4"/>
    <dgm:cxn modelId="{F7A0CECE-FF1B-498C-A2C8-EF5422832435}" type="presParOf" srcId="{EE43FB7F-5C78-49E9-84E5-0DD0B373B69F}" destId="{42B6791C-C62C-49BE-B80C-FB665610894A}" srcOrd="0" destOrd="0" presId="urn:microsoft.com/office/officeart/2005/8/layout/vList4"/>
    <dgm:cxn modelId="{72D67324-ED1C-4607-B95D-EAA7D7673FD2}" type="presParOf" srcId="{EE43FB7F-5C78-49E9-84E5-0DD0B373B69F}" destId="{436D9096-1EC4-4DF6-AA01-3D45453813F4}" srcOrd="1" destOrd="0" presId="urn:microsoft.com/office/officeart/2005/8/layout/vList4"/>
    <dgm:cxn modelId="{C66DFE01-64BF-4111-8295-301FDD75CCDA}" type="presParOf" srcId="{EE43FB7F-5C78-49E9-84E5-0DD0B373B69F}" destId="{34E989B8-56C3-48E6-8238-B738081F9A9C}" srcOrd="2" destOrd="0" presId="urn:microsoft.com/office/officeart/2005/8/layout/vList4"/>
    <dgm:cxn modelId="{46B6D6AB-75CF-4239-914D-7012B097BD94}" type="presParOf" srcId="{C9148E05-BBEB-46F6-8F1A-B871644C1173}" destId="{B6F36720-AD92-4474-B220-0EA6AE16FFDB}" srcOrd="1" destOrd="0" presId="urn:microsoft.com/office/officeart/2005/8/layout/vList4"/>
    <dgm:cxn modelId="{7900776D-E738-4C37-8C7A-ABBBA65B9862}" type="presParOf" srcId="{C9148E05-BBEB-46F6-8F1A-B871644C1173}" destId="{7525E392-C6AC-4F2E-9688-2FE34F54A05A}" srcOrd="2" destOrd="0" presId="urn:microsoft.com/office/officeart/2005/8/layout/vList4"/>
    <dgm:cxn modelId="{ED10019B-F23E-4F0C-831A-F2D4B6D6DA54}" type="presParOf" srcId="{7525E392-C6AC-4F2E-9688-2FE34F54A05A}" destId="{19468E27-A45B-4548-B29B-D603DCF3C593}" srcOrd="0" destOrd="0" presId="urn:microsoft.com/office/officeart/2005/8/layout/vList4"/>
    <dgm:cxn modelId="{A35518D7-BEFE-4406-B4E6-F506B5001A4F}" type="presParOf" srcId="{7525E392-C6AC-4F2E-9688-2FE34F54A05A}" destId="{D1FBAFEA-2601-43AE-A657-42CC68F58166}" srcOrd="1" destOrd="0" presId="urn:microsoft.com/office/officeart/2005/8/layout/vList4"/>
    <dgm:cxn modelId="{53CDF2AE-CCD8-4D20-A3E8-FA6ECD748D41}" type="presParOf" srcId="{7525E392-C6AC-4F2E-9688-2FE34F54A05A}" destId="{7F9EB851-F0CF-4062-BBAC-DBCCC0664B1A}" srcOrd="2" destOrd="0" presId="urn:microsoft.com/office/officeart/2005/8/layout/vList4"/>
    <dgm:cxn modelId="{1A9487FB-FC7D-4469-A088-533F241D5069}" type="presParOf" srcId="{C9148E05-BBEB-46F6-8F1A-B871644C1173}" destId="{E54E6CC4-4071-4C69-8C42-5DDC5173E53C}" srcOrd="3" destOrd="0" presId="urn:microsoft.com/office/officeart/2005/8/layout/vList4"/>
    <dgm:cxn modelId="{F2D585CE-71D4-4CBF-B410-CB4B1DD683E2}" type="presParOf" srcId="{C9148E05-BBEB-46F6-8F1A-B871644C1173}" destId="{3D6BB499-7F6E-4ED7-8629-A8C03B66E9E9}" srcOrd="4" destOrd="0" presId="urn:microsoft.com/office/officeart/2005/8/layout/vList4"/>
    <dgm:cxn modelId="{1357E31B-3809-401D-A6ED-177A2F8A5B1C}" type="presParOf" srcId="{3D6BB499-7F6E-4ED7-8629-A8C03B66E9E9}" destId="{D1DA0208-1C78-488D-9CD1-01A1E731DA20}" srcOrd="0" destOrd="0" presId="urn:microsoft.com/office/officeart/2005/8/layout/vList4"/>
    <dgm:cxn modelId="{B1BB6DF3-2D81-459A-B3D4-DB420D57D0B0}" type="presParOf" srcId="{3D6BB499-7F6E-4ED7-8629-A8C03B66E9E9}" destId="{03027C12-A2BA-4E2A-BA1E-BB7F71FFD683}" srcOrd="1" destOrd="0" presId="urn:microsoft.com/office/officeart/2005/8/layout/vList4"/>
    <dgm:cxn modelId="{308A4FD4-18F4-4B94-9A51-630D6B973A9A}" type="presParOf" srcId="{3D6BB499-7F6E-4ED7-8629-A8C03B66E9E9}" destId="{9AB24783-FACC-4559-A226-3ACC686CD0C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1B2437-D906-4BF0-8C74-346E792A9D61}"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C70028E1-7615-42F2-8CEB-F5C48CE4FA9B}">
      <dgm:prSet phldrT="[Текст]"/>
      <dgm:spPr/>
      <dgm:t>
        <a:bodyPr/>
        <a:lstStyle/>
        <a:p>
          <a:r>
            <a:rPr lang="en-US" dirty="0" smtClean="0"/>
            <a:t>Methylation</a:t>
          </a:r>
          <a:endParaRPr lang="ru-RU" smtClean="0"/>
        </a:p>
        <a:p>
          <a:r>
            <a:rPr lang="en-US" smtClean="0"/>
            <a:t>addition of a methyl (CH3) group</a:t>
          </a:r>
          <a:endParaRPr lang="ru-RU" dirty="0" smtClean="0"/>
        </a:p>
      </dgm:t>
    </dgm:pt>
    <dgm:pt modelId="{C7A3AF27-38DC-49DD-B829-9B0CF22F0C96}" type="parTrans" cxnId="{6C889911-52F4-4D84-B823-91C8C7ACD78F}">
      <dgm:prSet/>
      <dgm:spPr/>
      <dgm:t>
        <a:bodyPr/>
        <a:lstStyle/>
        <a:p>
          <a:endParaRPr lang="ru-RU"/>
        </a:p>
      </dgm:t>
    </dgm:pt>
    <dgm:pt modelId="{763D7F86-9A82-4FB2-951F-3C206E837463}" type="sibTrans" cxnId="{6C889911-52F4-4D84-B823-91C8C7ACD78F}">
      <dgm:prSet/>
      <dgm:spPr/>
      <dgm:t>
        <a:bodyPr/>
        <a:lstStyle/>
        <a:p>
          <a:endParaRPr lang="ru-RU"/>
        </a:p>
      </dgm:t>
    </dgm:pt>
    <dgm:pt modelId="{B70D4231-D6F7-403C-990E-061DF7C7EE8D}">
      <dgm:prSet phldrT="[Текст]"/>
      <dgm:spPr/>
      <dgm:t>
        <a:bodyPr/>
        <a:lstStyle/>
        <a:p>
          <a:r>
            <a:rPr lang="en-US" dirty="0" smtClean="0"/>
            <a:t>Acylation</a:t>
          </a:r>
          <a:endParaRPr lang="ru-RU" smtClean="0"/>
        </a:p>
        <a:p>
          <a:r>
            <a:rPr lang="en-US" smtClean="0"/>
            <a:t>Example - acetylation</a:t>
          </a:r>
          <a:endParaRPr lang="ru-RU" smtClean="0"/>
        </a:p>
        <a:p>
          <a:r>
            <a:rPr lang="en-US" smtClean="0"/>
            <a:t>(addition of the remainder of acetic acid)</a:t>
          </a:r>
          <a:endParaRPr lang="ru-RU" dirty="0"/>
        </a:p>
      </dgm:t>
    </dgm:pt>
    <dgm:pt modelId="{4D42F697-222B-4014-947B-F7BB2D567C1E}" type="parTrans" cxnId="{65BB98B3-4FDB-4AFE-B2A9-2868064443D4}">
      <dgm:prSet/>
      <dgm:spPr/>
      <dgm:t>
        <a:bodyPr/>
        <a:lstStyle/>
        <a:p>
          <a:endParaRPr lang="ru-RU"/>
        </a:p>
      </dgm:t>
    </dgm:pt>
    <dgm:pt modelId="{CBD2D552-06D1-427C-A77D-CB35339313ED}" type="sibTrans" cxnId="{65BB98B3-4FDB-4AFE-B2A9-2868064443D4}">
      <dgm:prSet/>
      <dgm:spPr/>
      <dgm:t>
        <a:bodyPr/>
        <a:lstStyle/>
        <a:p>
          <a:endParaRPr lang="ru-RU"/>
        </a:p>
      </dgm:t>
    </dgm:pt>
    <dgm:pt modelId="{FB3C3A77-4C69-4CF9-9BAB-1454BDAF2F1D}">
      <dgm:prSet phldrT="[Текст]"/>
      <dgm:spPr/>
      <dgm:t>
        <a:bodyPr/>
        <a:lstStyle/>
        <a:p>
          <a:r>
            <a:rPr lang="en-US" b="0" dirty="0" smtClean="0"/>
            <a:t>Phosphorylation</a:t>
          </a:r>
          <a:endParaRPr lang="ru-RU" b="0" smtClean="0"/>
        </a:p>
        <a:p>
          <a:r>
            <a:rPr lang="en-US" b="0" smtClean="0"/>
            <a:t>Attachment of the remainder of phosphoric acid (with hydrolysis of ATP)</a:t>
          </a:r>
          <a:endParaRPr lang="ru-RU" b="0" dirty="0"/>
        </a:p>
      </dgm:t>
    </dgm:pt>
    <dgm:pt modelId="{FDB060F8-F683-41ED-95E7-FB212CD793EE}" type="parTrans" cxnId="{D42598B0-F828-4F64-9036-3FE121CA5F76}">
      <dgm:prSet/>
      <dgm:spPr/>
      <dgm:t>
        <a:bodyPr/>
        <a:lstStyle/>
        <a:p>
          <a:endParaRPr lang="ru-RU"/>
        </a:p>
      </dgm:t>
    </dgm:pt>
    <dgm:pt modelId="{D1932A36-9723-4833-84ED-77AB7BEE1323}" type="sibTrans" cxnId="{D42598B0-F828-4F64-9036-3FE121CA5F76}">
      <dgm:prSet/>
      <dgm:spPr/>
      <dgm:t>
        <a:bodyPr/>
        <a:lstStyle/>
        <a:p>
          <a:endParaRPr lang="ru-RU"/>
        </a:p>
      </dgm:t>
    </dgm:pt>
    <dgm:pt modelId="{D553F064-A246-4429-BA8A-1C924FF63856}">
      <dgm:prSet phldrT="[Текст]"/>
      <dgm:spPr/>
      <dgm:t>
        <a:bodyPr/>
        <a:lstStyle/>
        <a:p>
          <a:r>
            <a:rPr lang="en-US" b="0" dirty="0" smtClean="0"/>
            <a:t>Glycosylation</a:t>
          </a:r>
          <a:endParaRPr lang="ru-RU" b="0" smtClean="0"/>
        </a:p>
        <a:p>
          <a:r>
            <a:rPr lang="en-US" b="0" smtClean="0"/>
            <a:t>addition of glucose or oligosaccharide residue</a:t>
          </a:r>
          <a:endParaRPr lang="ru-RU" b="0" smtClean="0"/>
        </a:p>
        <a:p>
          <a:r>
            <a:rPr lang="en-US" b="0" smtClean="0"/>
            <a:t>(O-glycosidic bond)</a:t>
          </a:r>
          <a:endParaRPr lang="ru-RU" b="0" dirty="0"/>
        </a:p>
      </dgm:t>
    </dgm:pt>
    <dgm:pt modelId="{9E8F36B9-5BB0-48B1-8F5B-859277603F1A}" type="parTrans" cxnId="{FB6D9F30-0E16-48EA-B4C6-0C1059A3B1FE}">
      <dgm:prSet/>
      <dgm:spPr/>
      <dgm:t>
        <a:bodyPr/>
        <a:lstStyle/>
        <a:p>
          <a:endParaRPr lang="ru-RU"/>
        </a:p>
      </dgm:t>
    </dgm:pt>
    <dgm:pt modelId="{FFFD4DD2-FD54-43DD-942F-2FC138F43A04}" type="sibTrans" cxnId="{FB6D9F30-0E16-48EA-B4C6-0C1059A3B1FE}">
      <dgm:prSet/>
      <dgm:spPr/>
      <dgm:t>
        <a:bodyPr/>
        <a:lstStyle/>
        <a:p>
          <a:endParaRPr lang="ru-RU"/>
        </a:p>
      </dgm:t>
    </dgm:pt>
    <dgm:pt modelId="{8548AB4A-8B43-48EA-913B-6CAC0AA90CDD}" type="pres">
      <dgm:prSet presAssocID="{F91B2437-D906-4BF0-8C74-346E792A9D61}" presName="linear" presStyleCnt="0">
        <dgm:presLayoutVars>
          <dgm:dir/>
          <dgm:resizeHandles val="exact"/>
        </dgm:presLayoutVars>
      </dgm:prSet>
      <dgm:spPr/>
      <dgm:t>
        <a:bodyPr/>
        <a:lstStyle/>
        <a:p>
          <a:endParaRPr lang="ru-RU"/>
        </a:p>
      </dgm:t>
    </dgm:pt>
    <dgm:pt modelId="{740CA0E3-CEB4-4B14-AC2F-655254E7F6D3}" type="pres">
      <dgm:prSet presAssocID="{C70028E1-7615-42F2-8CEB-F5C48CE4FA9B}" presName="comp" presStyleCnt="0"/>
      <dgm:spPr/>
    </dgm:pt>
    <dgm:pt modelId="{861A4888-780B-41A0-AB82-40997628C169}" type="pres">
      <dgm:prSet presAssocID="{C70028E1-7615-42F2-8CEB-F5C48CE4FA9B}" presName="box" presStyleLbl="node1" presStyleIdx="0" presStyleCnt="4"/>
      <dgm:spPr/>
      <dgm:t>
        <a:bodyPr/>
        <a:lstStyle/>
        <a:p>
          <a:endParaRPr lang="ru-RU"/>
        </a:p>
      </dgm:t>
    </dgm:pt>
    <dgm:pt modelId="{BB92BBCC-EEE8-4F52-BDA3-18CCE71157D2}" type="pres">
      <dgm:prSet presAssocID="{C70028E1-7615-42F2-8CEB-F5C48CE4FA9B}" presName="img" presStyleLbl="fgImgPlace1" presStyleIdx="0" presStyleCnt="4"/>
      <dgm:spPr>
        <a:blipFill rotWithShape="1">
          <a:blip xmlns:r="http://schemas.openxmlformats.org/officeDocument/2006/relationships" r:embed="rId1"/>
          <a:stretch>
            <a:fillRect/>
          </a:stretch>
        </a:blipFill>
      </dgm:spPr>
      <dgm:t>
        <a:bodyPr/>
        <a:lstStyle/>
        <a:p>
          <a:endParaRPr lang="ru-RU"/>
        </a:p>
      </dgm:t>
    </dgm:pt>
    <dgm:pt modelId="{56D3E9B8-5772-4EF2-9AF0-500030AFE753}" type="pres">
      <dgm:prSet presAssocID="{C70028E1-7615-42F2-8CEB-F5C48CE4FA9B}" presName="text" presStyleLbl="node1" presStyleIdx="0" presStyleCnt="4">
        <dgm:presLayoutVars>
          <dgm:bulletEnabled val="1"/>
        </dgm:presLayoutVars>
      </dgm:prSet>
      <dgm:spPr/>
      <dgm:t>
        <a:bodyPr/>
        <a:lstStyle/>
        <a:p>
          <a:endParaRPr lang="ru-RU"/>
        </a:p>
      </dgm:t>
    </dgm:pt>
    <dgm:pt modelId="{8C4C3146-2B89-478F-B180-64C1B6DCC9EA}" type="pres">
      <dgm:prSet presAssocID="{763D7F86-9A82-4FB2-951F-3C206E837463}" presName="spacer" presStyleCnt="0"/>
      <dgm:spPr/>
    </dgm:pt>
    <dgm:pt modelId="{69DD3ECA-512E-42F2-9025-2B2FEE4CF734}" type="pres">
      <dgm:prSet presAssocID="{B70D4231-D6F7-403C-990E-061DF7C7EE8D}" presName="comp" presStyleCnt="0"/>
      <dgm:spPr/>
    </dgm:pt>
    <dgm:pt modelId="{21CE2F54-E2DB-4948-873B-726FCD91FC20}" type="pres">
      <dgm:prSet presAssocID="{B70D4231-D6F7-403C-990E-061DF7C7EE8D}" presName="box" presStyleLbl="node1" presStyleIdx="1" presStyleCnt="4"/>
      <dgm:spPr/>
      <dgm:t>
        <a:bodyPr/>
        <a:lstStyle/>
        <a:p>
          <a:endParaRPr lang="ru-RU"/>
        </a:p>
      </dgm:t>
    </dgm:pt>
    <dgm:pt modelId="{5C08490B-6724-4077-8AB0-BD852CEC673D}" type="pres">
      <dgm:prSet presAssocID="{B70D4231-D6F7-403C-990E-061DF7C7EE8D}" presName="img" presStyleLbl="fgImgPlace1" presStyleIdx="1" presStyleCnt="4"/>
      <dgm:spPr>
        <a:blipFill rotWithShape="1">
          <a:blip xmlns:r="http://schemas.openxmlformats.org/officeDocument/2006/relationships" r:embed="rId2"/>
          <a:stretch>
            <a:fillRect/>
          </a:stretch>
        </a:blipFill>
      </dgm:spPr>
      <dgm:t>
        <a:bodyPr/>
        <a:lstStyle/>
        <a:p>
          <a:endParaRPr lang="ru-RU"/>
        </a:p>
      </dgm:t>
    </dgm:pt>
    <dgm:pt modelId="{4490F43F-0F4F-42E9-ADD0-C87D1F5631EB}" type="pres">
      <dgm:prSet presAssocID="{B70D4231-D6F7-403C-990E-061DF7C7EE8D}" presName="text" presStyleLbl="node1" presStyleIdx="1" presStyleCnt="4">
        <dgm:presLayoutVars>
          <dgm:bulletEnabled val="1"/>
        </dgm:presLayoutVars>
      </dgm:prSet>
      <dgm:spPr/>
      <dgm:t>
        <a:bodyPr/>
        <a:lstStyle/>
        <a:p>
          <a:endParaRPr lang="ru-RU"/>
        </a:p>
      </dgm:t>
    </dgm:pt>
    <dgm:pt modelId="{E505FE9A-67C3-4201-B137-3B30207AD7BF}" type="pres">
      <dgm:prSet presAssocID="{CBD2D552-06D1-427C-A77D-CB35339313ED}" presName="spacer" presStyleCnt="0"/>
      <dgm:spPr/>
    </dgm:pt>
    <dgm:pt modelId="{D56D65E6-377B-46FA-9493-C50CCF355134}" type="pres">
      <dgm:prSet presAssocID="{FB3C3A77-4C69-4CF9-9BAB-1454BDAF2F1D}" presName="comp" presStyleCnt="0"/>
      <dgm:spPr/>
    </dgm:pt>
    <dgm:pt modelId="{D98D23F0-9289-449D-93F1-3F7D2568CE36}" type="pres">
      <dgm:prSet presAssocID="{FB3C3A77-4C69-4CF9-9BAB-1454BDAF2F1D}" presName="box" presStyleLbl="node1" presStyleIdx="2" presStyleCnt="4"/>
      <dgm:spPr/>
      <dgm:t>
        <a:bodyPr/>
        <a:lstStyle/>
        <a:p>
          <a:endParaRPr lang="ru-RU"/>
        </a:p>
      </dgm:t>
    </dgm:pt>
    <dgm:pt modelId="{563F389C-63B7-4B2E-9C1A-2108DEEBC51E}" type="pres">
      <dgm:prSet presAssocID="{FB3C3A77-4C69-4CF9-9BAB-1454BDAF2F1D}" presName="img" presStyleLbl="fgImgPlace1" presStyleIdx="2" presStyleCnt="4"/>
      <dgm:spPr>
        <a:blipFill rotWithShape="1">
          <a:blip xmlns:r="http://schemas.openxmlformats.org/officeDocument/2006/relationships" r:embed="rId3"/>
          <a:stretch>
            <a:fillRect/>
          </a:stretch>
        </a:blipFill>
      </dgm:spPr>
      <dgm:t>
        <a:bodyPr/>
        <a:lstStyle/>
        <a:p>
          <a:endParaRPr lang="ru-RU"/>
        </a:p>
      </dgm:t>
    </dgm:pt>
    <dgm:pt modelId="{A9F0B602-06DE-4B26-9BC3-D4C4B0640315}" type="pres">
      <dgm:prSet presAssocID="{FB3C3A77-4C69-4CF9-9BAB-1454BDAF2F1D}" presName="text" presStyleLbl="node1" presStyleIdx="2" presStyleCnt="4">
        <dgm:presLayoutVars>
          <dgm:bulletEnabled val="1"/>
        </dgm:presLayoutVars>
      </dgm:prSet>
      <dgm:spPr/>
      <dgm:t>
        <a:bodyPr/>
        <a:lstStyle/>
        <a:p>
          <a:endParaRPr lang="ru-RU"/>
        </a:p>
      </dgm:t>
    </dgm:pt>
    <dgm:pt modelId="{7936DEBD-22D9-4DCF-901C-4C058A69A9EA}" type="pres">
      <dgm:prSet presAssocID="{D1932A36-9723-4833-84ED-77AB7BEE1323}" presName="spacer" presStyleCnt="0"/>
      <dgm:spPr/>
    </dgm:pt>
    <dgm:pt modelId="{C866733C-339C-4FAA-8371-C8F69564C828}" type="pres">
      <dgm:prSet presAssocID="{D553F064-A246-4429-BA8A-1C924FF63856}" presName="comp" presStyleCnt="0"/>
      <dgm:spPr/>
    </dgm:pt>
    <dgm:pt modelId="{0F1A0FBD-9C34-449E-A5FD-7CE8BFAEFD17}" type="pres">
      <dgm:prSet presAssocID="{D553F064-A246-4429-BA8A-1C924FF63856}" presName="box" presStyleLbl="node1" presStyleIdx="3" presStyleCnt="4"/>
      <dgm:spPr/>
      <dgm:t>
        <a:bodyPr/>
        <a:lstStyle/>
        <a:p>
          <a:endParaRPr lang="ru-RU"/>
        </a:p>
      </dgm:t>
    </dgm:pt>
    <dgm:pt modelId="{CDDCFC59-1B9D-49CF-A509-0F6496C5BB3E}" type="pres">
      <dgm:prSet presAssocID="{D553F064-A246-4429-BA8A-1C924FF63856}" presName="img" presStyleLbl="fgImgPlace1" presStyleIdx="3" presStyleCnt="4"/>
      <dgm:spPr>
        <a:blipFill rotWithShape="1">
          <a:blip xmlns:r="http://schemas.openxmlformats.org/officeDocument/2006/relationships" r:embed="rId4"/>
          <a:stretch>
            <a:fillRect/>
          </a:stretch>
        </a:blipFill>
      </dgm:spPr>
      <dgm:t>
        <a:bodyPr/>
        <a:lstStyle/>
        <a:p>
          <a:endParaRPr lang="ru-RU"/>
        </a:p>
      </dgm:t>
    </dgm:pt>
    <dgm:pt modelId="{B5A26897-A5CF-47CB-99AE-0F60710FC6EA}" type="pres">
      <dgm:prSet presAssocID="{D553F064-A246-4429-BA8A-1C924FF63856}" presName="text" presStyleLbl="node1" presStyleIdx="3" presStyleCnt="4">
        <dgm:presLayoutVars>
          <dgm:bulletEnabled val="1"/>
        </dgm:presLayoutVars>
      </dgm:prSet>
      <dgm:spPr/>
      <dgm:t>
        <a:bodyPr/>
        <a:lstStyle/>
        <a:p>
          <a:endParaRPr lang="ru-RU"/>
        </a:p>
      </dgm:t>
    </dgm:pt>
  </dgm:ptLst>
  <dgm:cxnLst>
    <dgm:cxn modelId="{D42598B0-F828-4F64-9036-3FE121CA5F76}" srcId="{F91B2437-D906-4BF0-8C74-346E792A9D61}" destId="{FB3C3A77-4C69-4CF9-9BAB-1454BDAF2F1D}" srcOrd="2" destOrd="0" parTransId="{FDB060F8-F683-41ED-95E7-FB212CD793EE}" sibTransId="{D1932A36-9723-4833-84ED-77AB7BEE1323}"/>
    <dgm:cxn modelId="{CA77809A-D77A-4FC5-8048-276A8B5575AF}" type="presOf" srcId="{F91B2437-D906-4BF0-8C74-346E792A9D61}" destId="{8548AB4A-8B43-48EA-913B-6CAC0AA90CDD}" srcOrd="0" destOrd="0" presId="urn:microsoft.com/office/officeart/2005/8/layout/vList4"/>
    <dgm:cxn modelId="{FB6D9F30-0E16-48EA-B4C6-0C1059A3B1FE}" srcId="{F91B2437-D906-4BF0-8C74-346E792A9D61}" destId="{D553F064-A246-4429-BA8A-1C924FF63856}" srcOrd="3" destOrd="0" parTransId="{9E8F36B9-5BB0-48B1-8F5B-859277603F1A}" sibTransId="{FFFD4DD2-FD54-43DD-942F-2FC138F43A04}"/>
    <dgm:cxn modelId="{03F7C47E-1E26-4878-A9D9-B463E2886177}" type="presOf" srcId="{D553F064-A246-4429-BA8A-1C924FF63856}" destId="{B5A26897-A5CF-47CB-99AE-0F60710FC6EA}" srcOrd="1" destOrd="0" presId="urn:microsoft.com/office/officeart/2005/8/layout/vList4"/>
    <dgm:cxn modelId="{1FFF45ED-5E1E-4A2B-B161-AB9065E5CCBA}" type="presOf" srcId="{D553F064-A246-4429-BA8A-1C924FF63856}" destId="{0F1A0FBD-9C34-449E-A5FD-7CE8BFAEFD17}" srcOrd="0" destOrd="0" presId="urn:microsoft.com/office/officeart/2005/8/layout/vList4"/>
    <dgm:cxn modelId="{49938FA5-63A7-4E5C-AB0A-CA00DCA35CAF}" type="presOf" srcId="{B70D4231-D6F7-403C-990E-061DF7C7EE8D}" destId="{4490F43F-0F4F-42E9-ADD0-C87D1F5631EB}" srcOrd="1" destOrd="0" presId="urn:microsoft.com/office/officeart/2005/8/layout/vList4"/>
    <dgm:cxn modelId="{BEB24712-0717-47EE-8CDF-047117766B73}" type="presOf" srcId="{B70D4231-D6F7-403C-990E-061DF7C7EE8D}" destId="{21CE2F54-E2DB-4948-873B-726FCD91FC20}" srcOrd="0" destOrd="0" presId="urn:microsoft.com/office/officeart/2005/8/layout/vList4"/>
    <dgm:cxn modelId="{30ED42F0-ABFB-4E68-B203-4206CFAC2648}" type="presOf" srcId="{FB3C3A77-4C69-4CF9-9BAB-1454BDAF2F1D}" destId="{D98D23F0-9289-449D-93F1-3F7D2568CE36}" srcOrd="0" destOrd="0" presId="urn:microsoft.com/office/officeart/2005/8/layout/vList4"/>
    <dgm:cxn modelId="{00E74B1D-ACDB-4E23-A50C-A93BA6D6579B}" type="presOf" srcId="{C70028E1-7615-42F2-8CEB-F5C48CE4FA9B}" destId="{861A4888-780B-41A0-AB82-40997628C169}" srcOrd="0" destOrd="0" presId="urn:microsoft.com/office/officeart/2005/8/layout/vList4"/>
    <dgm:cxn modelId="{65BB98B3-4FDB-4AFE-B2A9-2868064443D4}" srcId="{F91B2437-D906-4BF0-8C74-346E792A9D61}" destId="{B70D4231-D6F7-403C-990E-061DF7C7EE8D}" srcOrd="1" destOrd="0" parTransId="{4D42F697-222B-4014-947B-F7BB2D567C1E}" sibTransId="{CBD2D552-06D1-427C-A77D-CB35339313ED}"/>
    <dgm:cxn modelId="{C3A939AE-C227-4E3C-9B73-AAA00F5A5ED9}" type="presOf" srcId="{FB3C3A77-4C69-4CF9-9BAB-1454BDAF2F1D}" destId="{A9F0B602-06DE-4B26-9BC3-D4C4B0640315}" srcOrd="1" destOrd="0" presId="urn:microsoft.com/office/officeart/2005/8/layout/vList4"/>
    <dgm:cxn modelId="{6C889911-52F4-4D84-B823-91C8C7ACD78F}" srcId="{F91B2437-D906-4BF0-8C74-346E792A9D61}" destId="{C70028E1-7615-42F2-8CEB-F5C48CE4FA9B}" srcOrd="0" destOrd="0" parTransId="{C7A3AF27-38DC-49DD-B829-9B0CF22F0C96}" sibTransId="{763D7F86-9A82-4FB2-951F-3C206E837463}"/>
    <dgm:cxn modelId="{FCCF1EFC-6048-49F3-82B6-911E30590F47}" type="presOf" srcId="{C70028E1-7615-42F2-8CEB-F5C48CE4FA9B}" destId="{56D3E9B8-5772-4EF2-9AF0-500030AFE753}" srcOrd="1" destOrd="0" presId="urn:microsoft.com/office/officeart/2005/8/layout/vList4"/>
    <dgm:cxn modelId="{864D96ED-8F7D-42F8-9370-E0416762834B}" type="presParOf" srcId="{8548AB4A-8B43-48EA-913B-6CAC0AA90CDD}" destId="{740CA0E3-CEB4-4B14-AC2F-655254E7F6D3}" srcOrd="0" destOrd="0" presId="urn:microsoft.com/office/officeart/2005/8/layout/vList4"/>
    <dgm:cxn modelId="{B432BA23-2D4D-4F24-BD59-B3080487E1FE}" type="presParOf" srcId="{740CA0E3-CEB4-4B14-AC2F-655254E7F6D3}" destId="{861A4888-780B-41A0-AB82-40997628C169}" srcOrd="0" destOrd="0" presId="urn:microsoft.com/office/officeart/2005/8/layout/vList4"/>
    <dgm:cxn modelId="{35E944B3-9FEF-4B91-8F87-CDD75E180E30}" type="presParOf" srcId="{740CA0E3-CEB4-4B14-AC2F-655254E7F6D3}" destId="{BB92BBCC-EEE8-4F52-BDA3-18CCE71157D2}" srcOrd="1" destOrd="0" presId="urn:microsoft.com/office/officeart/2005/8/layout/vList4"/>
    <dgm:cxn modelId="{0044D1C0-0A4E-4F3D-B0EF-FD67ACC44E69}" type="presParOf" srcId="{740CA0E3-CEB4-4B14-AC2F-655254E7F6D3}" destId="{56D3E9B8-5772-4EF2-9AF0-500030AFE753}" srcOrd="2" destOrd="0" presId="urn:microsoft.com/office/officeart/2005/8/layout/vList4"/>
    <dgm:cxn modelId="{A0648DB1-564E-4B66-8541-D824304CE16B}" type="presParOf" srcId="{8548AB4A-8B43-48EA-913B-6CAC0AA90CDD}" destId="{8C4C3146-2B89-478F-B180-64C1B6DCC9EA}" srcOrd="1" destOrd="0" presId="urn:microsoft.com/office/officeart/2005/8/layout/vList4"/>
    <dgm:cxn modelId="{55284197-CEC6-4B1A-93C9-531EDCE018E6}" type="presParOf" srcId="{8548AB4A-8B43-48EA-913B-6CAC0AA90CDD}" destId="{69DD3ECA-512E-42F2-9025-2B2FEE4CF734}" srcOrd="2" destOrd="0" presId="urn:microsoft.com/office/officeart/2005/8/layout/vList4"/>
    <dgm:cxn modelId="{E4AB6023-45BF-46C6-A2F8-DC836FAEEF63}" type="presParOf" srcId="{69DD3ECA-512E-42F2-9025-2B2FEE4CF734}" destId="{21CE2F54-E2DB-4948-873B-726FCD91FC20}" srcOrd="0" destOrd="0" presId="urn:microsoft.com/office/officeart/2005/8/layout/vList4"/>
    <dgm:cxn modelId="{71CF9EE5-BFCB-4827-9662-E2A6C3917A3F}" type="presParOf" srcId="{69DD3ECA-512E-42F2-9025-2B2FEE4CF734}" destId="{5C08490B-6724-4077-8AB0-BD852CEC673D}" srcOrd="1" destOrd="0" presId="urn:microsoft.com/office/officeart/2005/8/layout/vList4"/>
    <dgm:cxn modelId="{D3CDDFA3-76D5-43A7-BDE2-957CDAE9C20E}" type="presParOf" srcId="{69DD3ECA-512E-42F2-9025-2B2FEE4CF734}" destId="{4490F43F-0F4F-42E9-ADD0-C87D1F5631EB}" srcOrd="2" destOrd="0" presId="urn:microsoft.com/office/officeart/2005/8/layout/vList4"/>
    <dgm:cxn modelId="{BC4195D4-DDAC-467F-BA70-BB561EC61A08}" type="presParOf" srcId="{8548AB4A-8B43-48EA-913B-6CAC0AA90CDD}" destId="{E505FE9A-67C3-4201-B137-3B30207AD7BF}" srcOrd="3" destOrd="0" presId="urn:microsoft.com/office/officeart/2005/8/layout/vList4"/>
    <dgm:cxn modelId="{C7DD788C-14C1-4AE9-A339-D4FED3AE6B1D}" type="presParOf" srcId="{8548AB4A-8B43-48EA-913B-6CAC0AA90CDD}" destId="{D56D65E6-377B-46FA-9493-C50CCF355134}" srcOrd="4" destOrd="0" presId="urn:microsoft.com/office/officeart/2005/8/layout/vList4"/>
    <dgm:cxn modelId="{02BC92F4-961E-4C19-9926-0EDB5441B4AC}" type="presParOf" srcId="{D56D65E6-377B-46FA-9493-C50CCF355134}" destId="{D98D23F0-9289-449D-93F1-3F7D2568CE36}" srcOrd="0" destOrd="0" presId="urn:microsoft.com/office/officeart/2005/8/layout/vList4"/>
    <dgm:cxn modelId="{2146A6CE-EB12-4A87-97F9-F9C12EC03FA5}" type="presParOf" srcId="{D56D65E6-377B-46FA-9493-C50CCF355134}" destId="{563F389C-63B7-4B2E-9C1A-2108DEEBC51E}" srcOrd="1" destOrd="0" presId="urn:microsoft.com/office/officeart/2005/8/layout/vList4"/>
    <dgm:cxn modelId="{6EBF5E65-DA15-4A0E-8C8C-542649CD6D3F}" type="presParOf" srcId="{D56D65E6-377B-46FA-9493-C50CCF355134}" destId="{A9F0B602-06DE-4B26-9BC3-D4C4B0640315}" srcOrd="2" destOrd="0" presId="urn:microsoft.com/office/officeart/2005/8/layout/vList4"/>
    <dgm:cxn modelId="{D27ADD55-C955-44C4-A11A-8A890A1D0B20}" type="presParOf" srcId="{8548AB4A-8B43-48EA-913B-6CAC0AA90CDD}" destId="{7936DEBD-22D9-4DCF-901C-4C058A69A9EA}" srcOrd="5" destOrd="0" presId="urn:microsoft.com/office/officeart/2005/8/layout/vList4"/>
    <dgm:cxn modelId="{5BE52464-6B96-4E70-B381-DA3BD5876ECA}" type="presParOf" srcId="{8548AB4A-8B43-48EA-913B-6CAC0AA90CDD}" destId="{C866733C-339C-4FAA-8371-C8F69564C828}" srcOrd="6" destOrd="0" presId="urn:microsoft.com/office/officeart/2005/8/layout/vList4"/>
    <dgm:cxn modelId="{984738D5-A94A-493B-95B6-D7C09C4D8E23}" type="presParOf" srcId="{C866733C-339C-4FAA-8371-C8F69564C828}" destId="{0F1A0FBD-9C34-449E-A5FD-7CE8BFAEFD17}" srcOrd="0" destOrd="0" presId="urn:microsoft.com/office/officeart/2005/8/layout/vList4"/>
    <dgm:cxn modelId="{09545113-1685-4635-9A4D-1E75756B34F7}" type="presParOf" srcId="{C866733C-339C-4FAA-8371-C8F69564C828}" destId="{CDDCFC59-1B9D-49CF-A509-0F6496C5BB3E}" srcOrd="1" destOrd="0" presId="urn:microsoft.com/office/officeart/2005/8/layout/vList4"/>
    <dgm:cxn modelId="{C8C81E05-F2B8-409F-BEAB-B5785C6FF5D5}" type="presParOf" srcId="{C866733C-339C-4FAA-8371-C8F69564C828}" destId="{B5A26897-A5CF-47CB-99AE-0F60710FC6E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1B2437-D906-4BF0-8C74-346E792A9D61}"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C70028E1-7615-42F2-8CEB-F5C48CE4FA9B}">
      <dgm:prSet phldrT="[Текст]"/>
      <dgm:spPr/>
      <dgm:t>
        <a:bodyPr/>
        <a:lstStyle/>
        <a:p>
          <a:r>
            <a:rPr lang="en-US" dirty="0" smtClean="0"/>
            <a:t>Mono-ADP-</a:t>
          </a:r>
          <a:r>
            <a:rPr lang="en-US" dirty="0" err="1" smtClean="0"/>
            <a:t>ribosylation</a:t>
          </a:r>
          <a:endParaRPr lang="ru-RU" smtClean="0"/>
        </a:p>
        <a:p>
          <a:r>
            <a:rPr lang="en-US" smtClean="0"/>
            <a:t>addition of one ADP-ribose residue</a:t>
          </a:r>
          <a:endParaRPr lang="ru-RU" dirty="0" smtClean="0"/>
        </a:p>
      </dgm:t>
    </dgm:pt>
    <dgm:pt modelId="{C7A3AF27-38DC-49DD-B829-9B0CF22F0C96}" type="parTrans" cxnId="{6C889911-52F4-4D84-B823-91C8C7ACD78F}">
      <dgm:prSet/>
      <dgm:spPr/>
      <dgm:t>
        <a:bodyPr/>
        <a:lstStyle/>
        <a:p>
          <a:endParaRPr lang="ru-RU"/>
        </a:p>
      </dgm:t>
    </dgm:pt>
    <dgm:pt modelId="{763D7F86-9A82-4FB2-951F-3C206E837463}" type="sibTrans" cxnId="{6C889911-52F4-4D84-B823-91C8C7ACD78F}">
      <dgm:prSet/>
      <dgm:spPr/>
      <dgm:t>
        <a:bodyPr/>
        <a:lstStyle/>
        <a:p>
          <a:endParaRPr lang="ru-RU"/>
        </a:p>
      </dgm:t>
    </dgm:pt>
    <dgm:pt modelId="{B70D4231-D6F7-403C-990E-061DF7C7EE8D}">
      <dgm:prSet phldrT="[Текст]"/>
      <dgm:spPr/>
      <dgm:t>
        <a:bodyPr/>
        <a:lstStyle/>
        <a:p>
          <a:r>
            <a:rPr lang="en-US" dirty="0" smtClean="0"/>
            <a:t>Poly-ADP-</a:t>
          </a:r>
          <a:r>
            <a:rPr lang="en-US" dirty="0" err="1" smtClean="0"/>
            <a:t>ribosylation</a:t>
          </a:r>
          <a:endParaRPr lang="ru-RU" smtClean="0"/>
        </a:p>
        <a:p>
          <a:r>
            <a:rPr lang="en-US" smtClean="0"/>
            <a:t>addition of several residues of ADP-ribose</a:t>
          </a:r>
          <a:endParaRPr lang="ru-RU" dirty="0"/>
        </a:p>
      </dgm:t>
    </dgm:pt>
    <dgm:pt modelId="{4D42F697-222B-4014-947B-F7BB2D567C1E}" type="parTrans" cxnId="{65BB98B3-4FDB-4AFE-B2A9-2868064443D4}">
      <dgm:prSet/>
      <dgm:spPr/>
      <dgm:t>
        <a:bodyPr/>
        <a:lstStyle/>
        <a:p>
          <a:endParaRPr lang="ru-RU"/>
        </a:p>
      </dgm:t>
    </dgm:pt>
    <dgm:pt modelId="{CBD2D552-06D1-427C-A77D-CB35339313ED}" type="sibTrans" cxnId="{65BB98B3-4FDB-4AFE-B2A9-2868064443D4}">
      <dgm:prSet/>
      <dgm:spPr/>
      <dgm:t>
        <a:bodyPr/>
        <a:lstStyle/>
        <a:p>
          <a:endParaRPr lang="ru-RU"/>
        </a:p>
      </dgm:t>
    </dgm:pt>
    <dgm:pt modelId="{FB3C3A77-4C69-4CF9-9BAB-1454BDAF2F1D}">
      <dgm:prSet phldrT="[Текст]"/>
      <dgm:spPr/>
      <dgm:t>
        <a:bodyPr/>
        <a:lstStyle/>
        <a:p>
          <a:r>
            <a:rPr lang="en-US" dirty="0" err="1" smtClean="0"/>
            <a:t>Adenylation</a:t>
          </a:r>
          <a:endParaRPr lang="ru-RU" smtClean="0"/>
        </a:p>
        <a:p>
          <a:r>
            <a:rPr lang="en-US" smtClean="0"/>
            <a:t>Addition of AMP</a:t>
          </a:r>
          <a:endParaRPr lang="ru-RU" dirty="0"/>
        </a:p>
      </dgm:t>
    </dgm:pt>
    <dgm:pt modelId="{FDB060F8-F683-41ED-95E7-FB212CD793EE}" type="parTrans" cxnId="{D42598B0-F828-4F64-9036-3FE121CA5F76}">
      <dgm:prSet/>
      <dgm:spPr/>
      <dgm:t>
        <a:bodyPr/>
        <a:lstStyle/>
        <a:p>
          <a:endParaRPr lang="ru-RU"/>
        </a:p>
      </dgm:t>
    </dgm:pt>
    <dgm:pt modelId="{D1932A36-9723-4833-84ED-77AB7BEE1323}" type="sibTrans" cxnId="{D42598B0-F828-4F64-9036-3FE121CA5F76}">
      <dgm:prSet/>
      <dgm:spPr/>
      <dgm:t>
        <a:bodyPr/>
        <a:lstStyle/>
        <a:p>
          <a:endParaRPr lang="ru-RU"/>
        </a:p>
      </dgm:t>
    </dgm:pt>
    <dgm:pt modelId="{D553F064-A246-4429-BA8A-1C924FF63856}">
      <dgm:prSet phldrT="[Текст]"/>
      <dgm:spPr/>
      <dgm:t>
        <a:bodyPr/>
        <a:lstStyle/>
        <a:p>
          <a:r>
            <a:rPr lang="en-US" dirty="0" smtClean="0"/>
            <a:t>Ubiquitination</a:t>
          </a:r>
          <a:endParaRPr lang="ru-RU" smtClean="0"/>
        </a:p>
        <a:p>
          <a:r>
            <a:rPr lang="en-US" smtClean="0"/>
            <a:t>ubiquitin addition</a:t>
          </a:r>
          <a:endParaRPr lang="ru-RU" smtClean="0"/>
        </a:p>
        <a:p>
          <a:r>
            <a:rPr lang="en-US" smtClean="0"/>
            <a:t>"Black mark" for the destruction of protein in the proteasome</a:t>
          </a:r>
          <a:endParaRPr lang="ru-RU" dirty="0"/>
        </a:p>
      </dgm:t>
    </dgm:pt>
    <dgm:pt modelId="{9E8F36B9-5BB0-48B1-8F5B-859277603F1A}" type="parTrans" cxnId="{FB6D9F30-0E16-48EA-B4C6-0C1059A3B1FE}">
      <dgm:prSet/>
      <dgm:spPr/>
      <dgm:t>
        <a:bodyPr/>
        <a:lstStyle/>
        <a:p>
          <a:endParaRPr lang="ru-RU"/>
        </a:p>
      </dgm:t>
    </dgm:pt>
    <dgm:pt modelId="{FFFD4DD2-FD54-43DD-942F-2FC138F43A04}" type="sibTrans" cxnId="{FB6D9F30-0E16-48EA-B4C6-0C1059A3B1FE}">
      <dgm:prSet/>
      <dgm:spPr/>
      <dgm:t>
        <a:bodyPr/>
        <a:lstStyle/>
        <a:p>
          <a:endParaRPr lang="ru-RU"/>
        </a:p>
      </dgm:t>
    </dgm:pt>
    <dgm:pt modelId="{8548AB4A-8B43-48EA-913B-6CAC0AA90CDD}" type="pres">
      <dgm:prSet presAssocID="{F91B2437-D906-4BF0-8C74-346E792A9D61}" presName="linear" presStyleCnt="0">
        <dgm:presLayoutVars>
          <dgm:dir/>
          <dgm:resizeHandles val="exact"/>
        </dgm:presLayoutVars>
      </dgm:prSet>
      <dgm:spPr/>
      <dgm:t>
        <a:bodyPr/>
        <a:lstStyle/>
        <a:p>
          <a:endParaRPr lang="ru-RU"/>
        </a:p>
      </dgm:t>
    </dgm:pt>
    <dgm:pt modelId="{740CA0E3-CEB4-4B14-AC2F-655254E7F6D3}" type="pres">
      <dgm:prSet presAssocID="{C70028E1-7615-42F2-8CEB-F5C48CE4FA9B}" presName="comp" presStyleCnt="0"/>
      <dgm:spPr/>
    </dgm:pt>
    <dgm:pt modelId="{861A4888-780B-41A0-AB82-40997628C169}" type="pres">
      <dgm:prSet presAssocID="{C70028E1-7615-42F2-8CEB-F5C48CE4FA9B}" presName="box" presStyleLbl="node1" presStyleIdx="0" presStyleCnt="4"/>
      <dgm:spPr/>
      <dgm:t>
        <a:bodyPr/>
        <a:lstStyle/>
        <a:p>
          <a:endParaRPr lang="ru-RU"/>
        </a:p>
      </dgm:t>
    </dgm:pt>
    <dgm:pt modelId="{BB92BBCC-EEE8-4F52-BDA3-18CCE71157D2}" type="pres">
      <dgm:prSet presAssocID="{C70028E1-7615-42F2-8CEB-F5C48CE4FA9B}" presName="img" presStyleLbl="fgImgPlace1" presStyleIdx="0" presStyleCnt="4"/>
      <dgm:spPr>
        <a:blipFill rotWithShape="1">
          <a:blip xmlns:r="http://schemas.openxmlformats.org/officeDocument/2006/relationships" r:embed="rId1"/>
          <a:stretch>
            <a:fillRect/>
          </a:stretch>
        </a:blipFill>
      </dgm:spPr>
      <dgm:t>
        <a:bodyPr/>
        <a:lstStyle/>
        <a:p>
          <a:endParaRPr lang="ru-RU"/>
        </a:p>
      </dgm:t>
    </dgm:pt>
    <dgm:pt modelId="{56D3E9B8-5772-4EF2-9AF0-500030AFE753}" type="pres">
      <dgm:prSet presAssocID="{C70028E1-7615-42F2-8CEB-F5C48CE4FA9B}" presName="text" presStyleLbl="node1" presStyleIdx="0" presStyleCnt="4">
        <dgm:presLayoutVars>
          <dgm:bulletEnabled val="1"/>
        </dgm:presLayoutVars>
      </dgm:prSet>
      <dgm:spPr/>
      <dgm:t>
        <a:bodyPr/>
        <a:lstStyle/>
        <a:p>
          <a:endParaRPr lang="ru-RU"/>
        </a:p>
      </dgm:t>
    </dgm:pt>
    <dgm:pt modelId="{8C4C3146-2B89-478F-B180-64C1B6DCC9EA}" type="pres">
      <dgm:prSet presAssocID="{763D7F86-9A82-4FB2-951F-3C206E837463}" presName="spacer" presStyleCnt="0"/>
      <dgm:spPr/>
    </dgm:pt>
    <dgm:pt modelId="{69DD3ECA-512E-42F2-9025-2B2FEE4CF734}" type="pres">
      <dgm:prSet presAssocID="{B70D4231-D6F7-403C-990E-061DF7C7EE8D}" presName="comp" presStyleCnt="0"/>
      <dgm:spPr/>
    </dgm:pt>
    <dgm:pt modelId="{21CE2F54-E2DB-4948-873B-726FCD91FC20}" type="pres">
      <dgm:prSet presAssocID="{B70D4231-D6F7-403C-990E-061DF7C7EE8D}" presName="box" presStyleLbl="node1" presStyleIdx="1" presStyleCnt="4"/>
      <dgm:spPr/>
      <dgm:t>
        <a:bodyPr/>
        <a:lstStyle/>
        <a:p>
          <a:endParaRPr lang="ru-RU"/>
        </a:p>
      </dgm:t>
    </dgm:pt>
    <dgm:pt modelId="{5C08490B-6724-4077-8AB0-BD852CEC673D}" type="pres">
      <dgm:prSet presAssocID="{B70D4231-D6F7-403C-990E-061DF7C7EE8D}" presName="img" presStyleLbl="fgImgPlace1" presStyleIdx="1" presStyleCnt="4"/>
      <dgm:spPr>
        <a:blipFill rotWithShape="1">
          <a:blip xmlns:r="http://schemas.openxmlformats.org/officeDocument/2006/relationships" r:embed="rId2"/>
          <a:stretch>
            <a:fillRect/>
          </a:stretch>
        </a:blipFill>
      </dgm:spPr>
      <dgm:t>
        <a:bodyPr/>
        <a:lstStyle/>
        <a:p>
          <a:endParaRPr lang="ru-RU"/>
        </a:p>
      </dgm:t>
    </dgm:pt>
    <dgm:pt modelId="{4490F43F-0F4F-42E9-ADD0-C87D1F5631EB}" type="pres">
      <dgm:prSet presAssocID="{B70D4231-D6F7-403C-990E-061DF7C7EE8D}" presName="text" presStyleLbl="node1" presStyleIdx="1" presStyleCnt="4">
        <dgm:presLayoutVars>
          <dgm:bulletEnabled val="1"/>
        </dgm:presLayoutVars>
      </dgm:prSet>
      <dgm:spPr/>
      <dgm:t>
        <a:bodyPr/>
        <a:lstStyle/>
        <a:p>
          <a:endParaRPr lang="ru-RU"/>
        </a:p>
      </dgm:t>
    </dgm:pt>
    <dgm:pt modelId="{E505FE9A-67C3-4201-B137-3B30207AD7BF}" type="pres">
      <dgm:prSet presAssocID="{CBD2D552-06D1-427C-A77D-CB35339313ED}" presName="spacer" presStyleCnt="0"/>
      <dgm:spPr/>
    </dgm:pt>
    <dgm:pt modelId="{D56D65E6-377B-46FA-9493-C50CCF355134}" type="pres">
      <dgm:prSet presAssocID="{FB3C3A77-4C69-4CF9-9BAB-1454BDAF2F1D}" presName="comp" presStyleCnt="0"/>
      <dgm:spPr/>
    </dgm:pt>
    <dgm:pt modelId="{D98D23F0-9289-449D-93F1-3F7D2568CE36}" type="pres">
      <dgm:prSet presAssocID="{FB3C3A77-4C69-4CF9-9BAB-1454BDAF2F1D}" presName="box" presStyleLbl="node1" presStyleIdx="2" presStyleCnt="4"/>
      <dgm:spPr/>
      <dgm:t>
        <a:bodyPr/>
        <a:lstStyle/>
        <a:p>
          <a:endParaRPr lang="ru-RU"/>
        </a:p>
      </dgm:t>
    </dgm:pt>
    <dgm:pt modelId="{563F389C-63B7-4B2E-9C1A-2108DEEBC51E}" type="pres">
      <dgm:prSet presAssocID="{FB3C3A77-4C69-4CF9-9BAB-1454BDAF2F1D}" presName="img" presStyleLbl="fgImgPlace1" presStyleIdx="2" presStyleCnt="4"/>
      <dgm:spPr>
        <a:blipFill rotWithShape="1">
          <a:blip xmlns:r="http://schemas.openxmlformats.org/officeDocument/2006/relationships" r:embed="rId3"/>
          <a:stretch>
            <a:fillRect/>
          </a:stretch>
        </a:blipFill>
      </dgm:spPr>
      <dgm:t>
        <a:bodyPr/>
        <a:lstStyle/>
        <a:p>
          <a:endParaRPr lang="ru-RU"/>
        </a:p>
      </dgm:t>
    </dgm:pt>
    <dgm:pt modelId="{A9F0B602-06DE-4B26-9BC3-D4C4B0640315}" type="pres">
      <dgm:prSet presAssocID="{FB3C3A77-4C69-4CF9-9BAB-1454BDAF2F1D}" presName="text" presStyleLbl="node1" presStyleIdx="2" presStyleCnt="4">
        <dgm:presLayoutVars>
          <dgm:bulletEnabled val="1"/>
        </dgm:presLayoutVars>
      </dgm:prSet>
      <dgm:spPr/>
      <dgm:t>
        <a:bodyPr/>
        <a:lstStyle/>
        <a:p>
          <a:endParaRPr lang="ru-RU"/>
        </a:p>
      </dgm:t>
    </dgm:pt>
    <dgm:pt modelId="{7936DEBD-22D9-4DCF-901C-4C058A69A9EA}" type="pres">
      <dgm:prSet presAssocID="{D1932A36-9723-4833-84ED-77AB7BEE1323}" presName="spacer" presStyleCnt="0"/>
      <dgm:spPr/>
    </dgm:pt>
    <dgm:pt modelId="{C866733C-339C-4FAA-8371-C8F69564C828}" type="pres">
      <dgm:prSet presAssocID="{D553F064-A246-4429-BA8A-1C924FF63856}" presName="comp" presStyleCnt="0"/>
      <dgm:spPr/>
    </dgm:pt>
    <dgm:pt modelId="{0F1A0FBD-9C34-449E-A5FD-7CE8BFAEFD17}" type="pres">
      <dgm:prSet presAssocID="{D553F064-A246-4429-BA8A-1C924FF63856}" presName="box" presStyleLbl="node1" presStyleIdx="3" presStyleCnt="4"/>
      <dgm:spPr/>
      <dgm:t>
        <a:bodyPr/>
        <a:lstStyle/>
        <a:p>
          <a:endParaRPr lang="ru-RU"/>
        </a:p>
      </dgm:t>
    </dgm:pt>
    <dgm:pt modelId="{CDDCFC59-1B9D-49CF-A509-0F6496C5BB3E}" type="pres">
      <dgm:prSet presAssocID="{D553F064-A246-4429-BA8A-1C924FF63856}" presName="img" presStyleLbl="fgImgPlace1" presStyleIdx="3" presStyleCnt="4"/>
      <dgm:spPr>
        <a:blipFill rotWithShape="1">
          <a:blip xmlns:r="http://schemas.openxmlformats.org/officeDocument/2006/relationships" r:embed="rId4"/>
          <a:stretch>
            <a:fillRect/>
          </a:stretch>
        </a:blipFill>
      </dgm:spPr>
      <dgm:t>
        <a:bodyPr/>
        <a:lstStyle/>
        <a:p>
          <a:endParaRPr lang="ru-RU"/>
        </a:p>
      </dgm:t>
    </dgm:pt>
    <dgm:pt modelId="{B5A26897-A5CF-47CB-99AE-0F60710FC6EA}" type="pres">
      <dgm:prSet presAssocID="{D553F064-A246-4429-BA8A-1C924FF63856}" presName="text" presStyleLbl="node1" presStyleIdx="3" presStyleCnt="4">
        <dgm:presLayoutVars>
          <dgm:bulletEnabled val="1"/>
        </dgm:presLayoutVars>
      </dgm:prSet>
      <dgm:spPr/>
      <dgm:t>
        <a:bodyPr/>
        <a:lstStyle/>
        <a:p>
          <a:endParaRPr lang="ru-RU"/>
        </a:p>
      </dgm:t>
    </dgm:pt>
  </dgm:ptLst>
  <dgm:cxnLst>
    <dgm:cxn modelId="{53C38DFD-C7E3-4021-81BF-1EBD4D42E93E}" type="presOf" srcId="{D553F064-A246-4429-BA8A-1C924FF63856}" destId="{B5A26897-A5CF-47CB-99AE-0F60710FC6EA}" srcOrd="1" destOrd="0" presId="urn:microsoft.com/office/officeart/2005/8/layout/vList4"/>
    <dgm:cxn modelId="{D42598B0-F828-4F64-9036-3FE121CA5F76}" srcId="{F91B2437-D906-4BF0-8C74-346E792A9D61}" destId="{FB3C3A77-4C69-4CF9-9BAB-1454BDAF2F1D}" srcOrd="2" destOrd="0" parTransId="{FDB060F8-F683-41ED-95E7-FB212CD793EE}" sibTransId="{D1932A36-9723-4833-84ED-77AB7BEE1323}"/>
    <dgm:cxn modelId="{FB6D9F30-0E16-48EA-B4C6-0C1059A3B1FE}" srcId="{F91B2437-D906-4BF0-8C74-346E792A9D61}" destId="{D553F064-A246-4429-BA8A-1C924FF63856}" srcOrd="3" destOrd="0" parTransId="{9E8F36B9-5BB0-48B1-8F5B-859277603F1A}" sibTransId="{FFFD4DD2-FD54-43DD-942F-2FC138F43A04}"/>
    <dgm:cxn modelId="{675BE110-5D69-4991-82B9-F9D9926995F2}" type="presOf" srcId="{F91B2437-D906-4BF0-8C74-346E792A9D61}" destId="{8548AB4A-8B43-48EA-913B-6CAC0AA90CDD}" srcOrd="0" destOrd="0" presId="urn:microsoft.com/office/officeart/2005/8/layout/vList4"/>
    <dgm:cxn modelId="{A760B725-F32E-4227-8DDA-377D55C1D0E6}" type="presOf" srcId="{FB3C3A77-4C69-4CF9-9BAB-1454BDAF2F1D}" destId="{D98D23F0-9289-449D-93F1-3F7D2568CE36}" srcOrd="0" destOrd="0" presId="urn:microsoft.com/office/officeart/2005/8/layout/vList4"/>
    <dgm:cxn modelId="{49212EFF-D152-403B-843C-CB88137B6719}" type="presOf" srcId="{D553F064-A246-4429-BA8A-1C924FF63856}" destId="{0F1A0FBD-9C34-449E-A5FD-7CE8BFAEFD17}" srcOrd="0" destOrd="0" presId="urn:microsoft.com/office/officeart/2005/8/layout/vList4"/>
    <dgm:cxn modelId="{C556C7E2-1E41-4493-9EA6-D127F3D51EB3}" type="presOf" srcId="{C70028E1-7615-42F2-8CEB-F5C48CE4FA9B}" destId="{56D3E9B8-5772-4EF2-9AF0-500030AFE753}" srcOrd="1" destOrd="0" presId="urn:microsoft.com/office/officeart/2005/8/layout/vList4"/>
    <dgm:cxn modelId="{BE2B689F-1D62-4061-9108-99B4B5C01111}" type="presOf" srcId="{B70D4231-D6F7-403C-990E-061DF7C7EE8D}" destId="{4490F43F-0F4F-42E9-ADD0-C87D1F5631EB}" srcOrd="1" destOrd="0" presId="urn:microsoft.com/office/officeart/2005/8/layout/vList4"/>
    <dgm:cxn modelId="{593BFC68-84D9-490A-91E8-5C08A3143513}" type="presOf" srcId="{C70028E1-7615-42F2-8CEB-F5C48CE4FA9B}" destId="{861A4888-780B-41A0-AB82-40997628C169}" srcOrd="0" destOrd="0" presId="urn:microsoft.com/office/officeart/2005/8/layout/vList4"/>
    <dgm:cxn modelId="{65BB98B3-4FDB-4AFE-B2A9-2868064443D4}" srcId="{F91B2437-D906-4BF0-8C74-346E792A9D61}" destId="{B70D4231-D6F7-403C-990E-061DF7C7EE8D}" srcOrd="1" destOrd="0" parTransId="{4D42F697-222B-4014-947B-F7BB2D567C1E}" sibTransId="{CBD2D552-06D1-427C-A77D-CB35339313ED}"/>
    <dgm:cxn modelId="{6C889911-52F4-4D84-B823-91C8C7ACD78F}" srcId="{F91B2437-D906-4BF0-8C74-346E792A9D61}" destId="{C70028E1-7615-42F2-8CEB-F5C48CE4FA9B}" srcOrd="0" destOrd="0" parTransId="{C7A3AF27-38DC-49DD-B829-9B0CF22F0C96}" sibTransId="{763D7F86-9A82-4FB2-951F-3C206E837463}"/>
    <dgm:cxn modelId="{6D903A6A-EE70-4848-9AE2-48829796A7F4}" type="presOf" srcId="{FB3C3A77-4C69-4CF9-9BAB-1454BDAF2F1D}" destId="{A9F0B602-06DE-4B26-9BC3-D4C4B0640315}" srcOrd="1" destOrd="0" presId="urn:microsoft.com/office/officeart/2005/8/layout/vList4"/>
    <dgm:cxn modelId="{DBD53AEE-D486-4AFD-916D-4FC649040DBA}" type="presOf" srcId="{B70D4231-D6F7-403C-990E-061DF7C7EE8D}" destId="{21CE2F54-E2DB-4948-873B-726FCD91FC20}" srcOrd="0" destOrd="0" presId="urn:microsoft.com/office/officeart/2005/8/layout/vList4"/>
    <dgm:cxn modelId="{C5F12FA1-D7E6-426D-89A5-544E05A30749}" type="presParOf" srcId="{8548AB4A-8B43-48EA-913B-6CAC0AA90CDD}" destId="{740CA0E3-CEB4-4B14-AC2F-655254E7F6D3}" srcOrd="0" destOrd="0" presId="urn:microsoft.com/office/officeart/2005/8/layout/vList4"/>
    <dgm:cxn modelId="{BD2EFFA5-2AF6-4BE6-AAC9-79D477051AB6}" type="presParOf" srcId="{740CA0E3-CEB4-4B14-AC2F-655254E7F6D3}" destId="{861A4888-780B-41A0-AB82-40997628C169}" srcOrd="0" destOrd="0" presId="urn:microsoft.com/office/officeart/2005/8/layout/vList4"/>
    <dgm:cxn modelId="{8D5337E0-2C70-475C-80C6-26EF59A5E3D3}" type="presParOf" srcId="{740CA0E3-CEB4-4B14-AC2F-655254E7F6D3}" destId="{BB92BBCC-EEE8-4F52-BDA3-18CCE71157D2}" srcOrd="1" destOrd="0" presId="urn:microsoft.com/office/officeart/2005/8/layout/vList4"/>
    <dgm:cxn modelId="{817FD41C-5BFF-4EA8-B5A3-000B188E38A0}" type="presParOf" srcId="{740CA0E3-CEB4-4B14-AC2F-655254E7F6D3}" destId="{56D3E9B8-5772-4EF2-9AF0-500030AFE753}" srcOrd="2" destOrd="0" presId="urn:microsoft.com/office/officeart/2005/8/layout/vList4"/>
    <dgm:cxn modelId="{DC16B01A-1361-4B30-B487-C082E0528B01}" type="presParOf" srcId="{8548AB4A-8B43-48EA-913B-6CAC0AA90CDD}" destId="{8C4C3146-2B89-478F-B180-64C1B6DCC9EA}" srcOrd="1" destOrd="0" presId="urn:microsoft.com/office/officeart/2005/8/layout/vList4"/>
    <dgm:cxn modelId="{F02BD9DF-F7BB-42CD-BB84-CA77691E9580}" type="presParOf" srcId="{8548AB4A-8B43-48EA-913B-6CAC0AA90CDD}" destId="{69DD3ECA-512E-42F2-9025-2B2FEE4CF734}" srcOrd="2" destOrd="0" presId="urn:microsoft.com/office/officeart/2005/8/layout/vList4"/>
    <dgm:cxn modelId="{F62F2FAA-DFE3-4E6E-9F0E-AD7828A2FB36}" type="presParOf" srcId="{69DD3ECA-512E-42F2-9025-2B2FEE4CF734}" destId="{21CE2F54-E2DB-4948-873B-726FCD91FC20}" srcOrd="0" destOrd="0" presId="urn:microsoft.com/office/officeart/2005/8/layout/vList4"/>
    <dgm:cxn modelId="{7D2FCBA3-783D-452E-B3C9-BD1683DFEEC0}" type="presParOf" srcId="{69DD3ECA-512E-42F2-9025-2B2FEE4CF734}" destId="{5C08490B-6724-4077-8AB0-BD852CEC673D}" srcOrd="1" destOrd="0" presId="urn:microsoft.com/office/officeart/2005/8/layout/vList4"/>
    <dgm:cxn modelId="{D8DE3322-A0BA-42A3-B585-A22836EA2B1B}" type="presParOf" srcId="{69DD3ECA-512E-42F2-9025-2B2FEE4CF734}" destId="{4490F43F-0F4F-42E9-ADD0-C87D1F5631EB}" srcOrd="2" destOrd="0" presId="urn:microsoft.com/office/officeart/2005/8/layout/vList4"/>
    <dgm:cxn modelId="{68301B22-D110-45A0-B58B-17206EA0EC5A}" type="presParOf" srcId="{8548AB4A-8B43-48EA-913B-6CAC0AA90CDD}" destId="{E505FE9A-67C3-4201-B137-3B30207AD7BF}" srcOrd="3" destOrd="0" presId="urn:microsoft.com/office/officeart/2005/8/layout/vList4"/>
    <dgm:cxn modelId="{420F73A3-E9A7-4DE7-819B-AF03DB63304D}" type="presParOf" srcId="{8548AB4A-8B43-48EA-913B-6CAC0AA90CDD}" destId="{D56D65E6-377B-46FA-9493-C50CCF355134}" srcOrd="4" destOrd="0" presId="urn:microsoft.com/office/officeart/2005/8/layout/vList4"/>
    <dgm:cxn modelId="{23A9D6E9-03EB-4D31-ABDC-FA314228CAD1}" type="presParOf" srcId="{D56D65E6-377B-46FA-9493-C50CCF355134}" destId="{D98D23F0-9289-449D-93F1-3F7D2568CE36}" srcOrd="0" destOrd="0" presId="urn:microsoft.com/office/officeart/2005/8/layout/vList4"/>
    <dgm:cxn modelId="{CBEDA81C-CE28-4C19-BE5F-65F5FF3B7927}" type="presParOf" srcId="{D56D65E6-377B-46FA-9493-C50CCF355134}" destId="{563F389C-63B7-4B2E-9C1A-2108DEEBC51E}" srcOrd="1" destOrd="0" presId="urn:microsoft.com/office/officeart/2005/8/layout/vList4"/>
    <dgm:cxn modelId="{677FB395-EE8F-49D9-9DBB-1BE25E4F3BFC}" type="presParOf" srcId="{D56D65E6-377B-46FA-9493-C50CCF355134}" destId="{A9F0B602-06DE-4B26-9BC3-D4C4B0640315}" srcOrd="2" destOrd="0" presId="urn:microsoft.com/office/officeart/2005/8/layout/vList4"/>
    <dgm:cxn modelId="{DF07EEE2-C2C1-4D8F-AFCA-551F28498C8E}" type="presParOf" srcId="{8548AB4A-8B43-48EA-913B-6CAC0AA90CDD}" destId="{7936DEBD-22D9-4DCF-901C-4C058A69A9EA}" srcOrd="5" destOrd="0" presId="urn:microsoft.com/office/officeart/2005/8/layout/vList4"/>
    <dgm:cxn modelId="{13B24BD9-945C-4FF7-B8A5-C34C6390776A}" type="presParOf" srcId="{8548AB4A-8B43-48EA-913B-6CAC0AA90CDD}" destId="{C866733C-339C-4FAA-8371-C8F69564C828}" srcOrd="6" destOrd="0" presId="urn:microsoft.com/office/officeart/2005/8/layout/vList4"/>
    <dgm:cxn modelId="{9301F030-ADAE-40A4-99BC-7CA3BFABB2F9}" type="presParOf" srcId="{C866733C-339C-4FAA-8371-C8F69564C828}" destId="{0F1A0FBD-9C34-449E-A5FD-7CE8BFAEFD17}" srcOrd="0" destOrd="0" presId="urn:microsoft.com/office/officeart/2005/8/layout/vList4"/>
    <dgm:cxn modelId="{B43E0B61-5118-4511-82F1-A40C62BAFD01}" type="presParOf" srcId="{C866733C-339C-4FAA-8371-C8F69564C828}" destId="{CDDCFC59-1B9D-49CF-A509-0F6496C5BB3E}" srcOrd="1" destOrd="0" presId="urn:microsoft.com/office/officeart/2005/8/layout/vList4"/>
    <dgm:cxn modelId="{81003D6B-98EB-49E1-8BD0-9BC56B0443FB}" type="presParOf" srcId="{C866733C-339C-4FAA-8371-C8F69564C828}" destId="{B5A26897-A5CF-47CB-99AE-0F60710FC6EA}"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590E40-BFB2-4173-A63A-53660E3B3626}"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ru-RU"/>
        </a:p>
      </dgm:t>
    </dgm:pt>
    <dgm:pt modelId="{07A18E3F-10A1-4A80-9A14-AFB2504CDF47}">
      <dgm:prSet phldrT="[Текст]" custT="1"/>
      <dgm:spPr/>
      <dgm:t>
        <a:bodyPr/>
        <a:lstStyle/>
        <a:p>
          <a:r>
            <a:rPr lang="en-US" sz="2800" b="1" dirty="0" smtClean="0"/>
            <a:t>Diet (protein restriction)</a:t>
          </a:r>
          <a:endParaRPr lang="ru-RU" sz="2800" dirty="0"/>
        </a:p>
      </dgm:t>
    </dgm:pt>
    <dgm:pt modelId="{9E9EABC2-3E2C-430F-91D6-0F3327BB34F9}" type="parTrans" cxnId="{AD8532E0-47A8-4F04-B57C-6E8FAE50EA06}">
      <dgm:prSet/>
      <dgm:spPr/>
      <dgm:t>
        <a:bodyPr/>
        <a:lstStyle/>
        <a:p>
          <a:endParaRPr lang="ru-RU"/>
        </a:p>
      </dgm:t>
    </dgm:pt>
    <dgm:pt modelId="{C573E9CC-8423-430C-ABAA-A047CC92A54A}" type="sibTrans" cxnId="{AD8532E0-47A8-4F04-B57C-6E8FAE50EA06}">
      <dgm:prSet/>
      <dgm:spPr/>
      <dgm:t>
        <a:bodyPr/>
        <a:lstStyle/>
        <a:p>
          <a:endParaRPr lang="ru-RU"/>
        </a:p>
      </dgm:t>
    </dgm:pt>
    <dgm:pt modelId="{09B9270A-E52F-4C0B-BDA7-EC2D7BCFC0FD}">
      <dgm:prSet phldrT="[Текст]"/>
      <dgm:spPr/>
      <dgm:t>
        <a:bodyPr/>
        <a:lstStyle/>
        <a:p>
          <a:r>
            <a:rPr lang="en-US" b="1" dirty="0" smtClean="0"/>
            <a:t>Glutamate (binds ammonia)</a:t>
          </a:r>
          <a:endParaRPr lang="ru-RU" dirty="0"/>
        </a:p>
      </dgm:t>
    </dgm:pt>
    <dgm:pt modelId="{AD75A01E-A671-410C-9609-46AADC64F3FB}" type="parTrans" cxnId="{CB905527-EA63-46B2-BE15-02470B6BDC13}">
      <dgm:prSet/>
      <dgm:spPr/>
      <dgm:t>
        <a:bodyPr/>
        <a:lstStyle/>
        <a:p>
          <a:endParaRPr lang="ru-RU"/>
        </a:p>
      </dgm:t>
    </dgm:pt>
    <dgm:pt modelId="{FAED2994-07A1-4A07-A793-E10C997EDA38}" type="sibTrans" cxnId="{CB905527-EA63-46B2-BE15-02470B6BDC13}">
      <dgm:prSet/>
      <dgm:spPr/>
      <dgm:t>
        <a:bodyPr/>
        <a:lstStyle/>
        <a:p>
          <a:endParaRPr lang="ru-RU"/>
        </a:p>
      </dgm:t>
    </dgm:pt>
    <dgm:pt modelId="{9D0F7E37-08E8-427C-8007-7F903FE2A3DC}">
      <dgm:prSet phldrT="[Текст]"/>
      <dgm:spPr/>
      <dgm:t>
        <a:bodyPr/>
        <a:lstStyle/>
        <a:p>
          <a:r>
            <a:rPr lang="en-US" b="1" dirty="0" smtClean="0"/>
            <a:t>Phenyl acetate (forms a water-soluble complex with glutamine, which is excreted in the urine)</a:t>
          </a:r>
          <a:endParaRPr lang="ru-RU" dirty="0"/>
        </a:p>
      </dgm:t>
    </dgm:pt>
    <dgm:pt modelId="{B01F21D4-3214-43ED-B64D-622BAC81398E}" type="parTrans" cxnId="{2315E4CC-ABF3-47D0-96AD-613CEF9FF6AF}">
      <dgm:prSet/>
      <dgm:spPr/>
      <dgm:t>
        <a:bodyPr/>
        <a:lstStyle/>
        <a:p>
          <a:endParaRPr lang="ru-RU"/>
        </a:p>
      </dgm:t>
    </dgm:pt>
    <dgm:pt modelId="{40770937-CD0B-48C8-A947-8E15A8AE210D}" type="sibTrans" cxnId="{2315E4CC-ABF3-47D0-96AD-613CEF9FF6AF}">
      <dgm:prSet/>
      <dgm:spPr/>
      <dgm:t>
        <a:bodyPr/>
        <a:lstStyle/>
        <a:p>
          <a:endParaRPr lang="ru-RU"/>
        </a:p>
      </dgm:t>
    </dgm:pt>
    <dgm:pt modelId="{23752149-2E14-450E-BE04-502D032B9BDB}">
      <dgm:prSet phldrT="[Текст]"/>
      <dgm:spPr/>
      <dgm:t>
        <a:bodyPr/>
        <a:lstStyle/>
        <a:p>
          <a:r>
            <a:rPr lang="en-US" b="1" dirty="0" smtClean="0"/>
            <a:t>Benzoates (form </a:t>
          </a:r>
          <a:r>
            <a:rPr lang="en-US" b="1" dirty="0" err="1" smtClean="0"/>
            <a:t>hippuric</a:t>
          </a:r>
          <a:r>
            <a:rPr lang="en-US" b="1" dirty="0" smtClean="0"/>
            <a:t> acid with glycine, which is excreted in the urine)</a:t>
          </a:r>
          <a:endParaRPr lang="ru-RU" dirty="0"/>
        </a:p>
      </dgm:t>
    </dgm:pt>
    <dgm:pt modelId="{BEB84C91-E23A-4E88-8BAF-8C83AF2DB3FA}" type="parTrans" cxnId="{25C02C84-A0AB-41F7-8D18-6252DF15C86A}">
      <dgm:prSet/>
      <dgm:spPr/>
      <dgm:t>
        <a:bodyPr/>
        <a:lstStyle/>
        <a:p>
          <a:endParaRPr lang="ru-RU"/>
        </a:p>
      </dgm:t>
    </dgm:pt>
    <dgm:pt modelId="{31455E87-354D-41BE-A1B9-8E8CD20844AF}" type="sibTrans" cxnId="{25C02C84-A0AB-41F7-8D18-6252DF15C86A}">
      <dgm:prSet/>
      <dgm:spPr/>
      <dgm:t>
        <a:bodyPr/>
        <a:lstStyle/>
        <a:p>
          <a:endParaRPr lang="ru-RU"/>
        </a:p>
      </dgm:t>
    </dgm:pt>
    <dgm:pt modelId="{99675519-DC61-4415-B000-CE1CEB4E09A5}">
      <dgm:prSet phldrT="[Текст]"/>
      <dgm:spPr/>
      <dgm:t>
        <a:bodyPr/>
        <a:lstStyle/>
        <a:p>
          <a:r>
            <a:rPr lang="en-US" dirty="0" smtClean="0"/>
            <a:t>The using of large doses of arginine with </a:t>
          </a:r>
          <a:r>
            <a:rPr lang="en-US" dirty="0" err="1" smtClean="0"/>
            <a:t>argininosuccinaturia</a:t>
          </a:r>
          <a:r>
            <a:rPr lang="en-US" dirty="0" smtClean="0"/>
            <a:t> stimulates the regeneration of ornithine and the excretion of nitrogen in the composition of </a:t>
          </a:r>
          <a:r>
            <a:rPr lang="en-US" dirty="0" err="1" smtClean="0"/>
            <a:t>citrulline</a:t>
          </a:r>
          <a:r>
            <a:rPr lang="en-US" dirty="0" smtClean="0"/>
            <a:t> and </a:t>
          </a:r>
          <a:r>
            <a:rPr lang="en-US" dirty="0" err="1" smtClean="0"/>
            <a:t>argininosuccinate</a:t>
          </a:r>
          <a:endParaRPr lang="ru-RU" dirty="0"/>
        </a:p>
      </dgm:t>
    </dgm:pt>
    <dgm:pt modelId="{30A663D7-E438-4206-8106-2BACD99B7462}" type="parTrans" cxnId="{E31B6019-C314-45A4-8AAA-EC453F7C3F35}">
      <dgm:prSet/>
      <dgm:spPr/>
      <dgm:t>
        <a:bodyPr/>
        <a:lstStyle/>
        <a:p>
          <a:endParaRPr lang="ru-RU"/>
        </a:p>
      </dgm:t>
    </dgm:pt>
    <dgm:pt modelId="{29A932E9-568B-4B46-9727-A91895F74508}" type="sibTrans" cxnId="{E31B6019-C314-45A4-8AAA-EC453F7C3F35}">
      <dgm:prSet/>
      <dgm:spPr/>
      <dgm:t>
        <a:bodyPr/>
        <a:lstStyle/>
        <a:p>
          <a:endParaRPr lang="ru-RU"/>
        </a:p>
      </dgm:t>
    </dgm:pt>
    <dgm:pt modelId="{CADE2AC4-5F5C-41E7-BAB8-404E37F5F6AD}">
      <dgm:prSet phldrT="[Текст]"/>
      <dgm:spPr/>
      <dgm:t>
        <a:bodyPr/>
        <a:lstStyle/>
        <a:p>
          <a:r>
            <a:rPr lang="en-US" dirty="0" smtClean="0"/>
            <a:t>In type II </a:t>
          </a:r>
          <a:r>
            <a:rPr lang="en-US" dirty="0" err="1" smtClean="0"/>
            <a:t>hyperammonemia</a:t>
          </a:r>
          <a:r>
            <a:rPr lang="en-US" dirty="0" smtClean="0"/>
            <a:t>, the administration of large doses of </a:t>
          </a:r>
          <a:r>
            <a:rPr lang="en-US" dirty="0" err="1" smtClean="0"/>
            <a:t>citrulline</a:t>
          </a:r>
          <a:r>
            <a:rPr lang="en-US" dirty="0" smtClean="0"/>
            <a:t> stimulates the synthesis of urea from aspartate, which leads to the excretion of nitrogen from the body</a:t>
          </a:r>
          <a:endParaRPr lang="ru-RU" dirty="0"/>
        </a:p>
      </dgm:t>
    </dgm:pt>
    <dgm:pt modelId="{3081C3D8-D9E5-44B5-92A6-80E540A833F6}" type="parTrans" cxnId="{2018529D-EAE1-46FE-B176-468F26277BD8}">
      <dgm:prSet/>
      <dgm:spPr/>
      <dgm:t>
        <a:bodyPr/>
        <a:lstStyle/>
        <a:p>
          <a:endParaRPr lang="ru-RU"/>
        </a:p>
      </dgm:t>
    </dgm:pt>
    <dgm:pt modelId="{9E76D869-6F2C-4EAB-9F31-C6C4E8B880F9}" type="sibTrans" cxnId="{2018529D-EAE1-46FE-B176-468F26277BD8}">
      <dgm:prSet/>
      <dgm:spPr/>
      <dgm:t>
        <a:bodyPr/>
        <a:lstStyle/>
        <a:p>
          <a:endParaRPr lang="ru-RU"/>
        </a:p>
      </dgm:t>
    </dgm:pt>
    <dgm:pt modelId="{9738D70D-D102-49DF-8DAE-080FBD72C5A2}" type="pres">
      <dgm:prSet presAssocID="{14590E40-BFB2-4173-A63A-53660E3B3626}" presName="Name0" presStyleCnt="0">
        <dgm:presLayoutVars>
          <dgm:chMax val="7"/>
          <dgm:chPref val="7"/>
          <dgm:dir/>
        </dgm:presLayoutVars>
      </dgm:prSet>
      <dgm:spPr/>
      <dgm:t>
        <a:bodyPr/>
        <a:lstStyle/>
        <a:p>
          <a:endParaRPr lang="ru-RU"/>
        </a:p>
      </dgm:t>
    </dgm:pt>
    <dgm:pt modelId="{DE5694E1-EBB4-434D-AB87-5493F25D80FC}" type="pres">
      <dgm:prSet presAssocID="{14590E40-BFB2-4173-A63A-53660E3B3626}" presName="Name1" presStyleCnt="0"/>
      <dgm:spPr/>
    </dgm:pt>
    <dgm:pt modelId="{E0545494-D59D-4EC3-BAE1-5B9318F639C2}" type="pres">
      <dgm:prSet presAssocID="{14590E40-BFB2-4173-A63A-53660E3B3626}" presName="cycle" presStyleCnt="0"/>
      <dgm:spPr/>
    </dgm:pt>
    <dgm:pt modelId="{4F0503BD-6102-4F37-8504-2D9BCCC2B3BC}" type="pres">
      <dgm:prSet presAssocID="{14590E40-BFB2-4173-A63A-53660E3B3626}" presName="srcNode" presStyleLbl="node1" presStyleIdx="0" presStyleCnt="6"/>
      <dgm:spPr/>
    </dgm:pt>
    <dgm:pt modelId="{9619EE35-1216-460A-AF42-455C908305AE}" type="pres">
      <dgm:prSet presAssocID="{14590E40-BFB2-4173-A63A-53660E3B3626}" presName="conn" presStyleLbl="parChTrans1D2" presStyleIdx="0" presStyleCnt="1"/>
      <dgm:spPr/>
      <dgm:t>
        <a:bodyPr/>
        <a:lstStyle/>
        <a:p>
          <a:endParaRPr lang="ru-RU"/>
        </a:p>
      </dgm:t>
    </dgm:pt>
    <dgm:pt modelId="{58CD9795-22E9-4EBB-A47F-A35AD1459CC8}" type="pres">
      <dgm:prSet presAssocID="{14590E40-BFB2-4173-A63A-53660E3B3626}" presName="extraNode" presStyleLbl="node1" presStyleIdx="0" presStyleCnt="6"/>
      <dgm:spPr/>
    </dgm:pt>
    <dgm:pt modelId="{380F98CD-A1C9-4E01-8B24-470D01C0E260}" type="pres">
      <dgm:prSet presAssocID="{14590E40-BFB2-4173-A63A-53660E3B3626}" presName="dstNode" presStyleLbl="node1" presStyleIdx="0" presStyleCnt="6"/>
      <dgm:spPr/>
    </dgm:pt>
    <dgm:pt modelId="{7D2747B9-6299-45AB-94E6-F33311E07192}" type="pres">
      <dgm:prSet presAssocID="{07A18E3F-10A1-4A80-9A14-AFB2504CDF47}" presName="text_1" presStyleLbl="node1" presStyleIdx="0" presStyleCnt="6">
        <dgm:presLayoutVars>
          <dgm:bulletEnabled val="1"/>
        </dgm:presLayoutVars>
      </dgm:prSet>
      <dgm:spPr/>
      <dgm:t>
        <a:bodyPr/>
        <a:lstStyle/>
        <a:p>
          <a:endParaRPr lang="ru-RU"/>
        </a:p>
      </dgm:t>
    </dgm:pt>
    <dgm:pt modelId="{4093D2E1-727A-4EC4-89CC-8378B95F76FF}" type="pres">
      <dgm:prSet presAssocID="{07A18E3F-10A1-4A80-9A14-AFB2504CDF47}" presName="accent_1" presStyleCnt="0"/>
      <dgm:spPr/>
    </dgm:pt>
    <dgm:pt modelId="{07058885-F78B-4856-9AE4-662577E77141}" type="pres">
      <dgm:prSet presAssocID="{07A18E3F-10A1-4A80-9A14-AFB2504CDF47}" presName="accentRepeatNode" presStyleLbl="solidFgAcc1" presStyleIdx="0" presStyleCnt="6"/>
      <dgm:spPr>
        <a:blipFill rotWithShape="0">
          <a:blip xmlns:r="http://schemas.openxmlformats.org/officeDocument/2006/relationships" r:embed="rId1"/>
          <a:stretch>
            <a:fillRect/>
          </a:stretch>
        </a:blipFill>
      </dgm:spPr>
    </dgm:pt>
    <dgm:pt modelId="{F48F127C-CE0E-4BC8-8BEB-7A084C973BF8}" type="pres">
      <dgm:prSet presAssocID="{09B9270A-E52F-4C0B-BDA7-EC2D7BCFC0FD}" presName="text_2" presStyleLbl="node1" presStyleIdx="1" presStyleCnt="6">
        <dgm:presLayoutVars>
          <dgm:bulletEnabled val="1"/>
        </dgm:presLayoutVars>
      </dgm:prSet>
      <dgm:spPr/>
      <dgm:t>
        <a:bodyPr/>
        <a:lstStyle/>
        <a:p>
          <a:endParaRPr lang="ru-RU"/>
        </a:p>
      </dgm:t>
    </dgm:pt>
    <dgm:pt modelId="{F1A90F1C-A50E-4ACD-9C1C-C85D97159CDF}" type="pres">
      <dgm:prSet presAssocID="{09B9270A-E52F-4C0B-BDA7-EC2D7BCFC0FD}" presName="accent_2" presStyleCnt="0"/>
      <dgm:spPr/>
    </dgm:pt>
    <dgm:pt modelId="{5B78B3D3-3448-4A9A-9D24-B3E9690D8F8C}" type="pres">
      <dgm:prSet presAssocID="{09B9270A-E52F-4C0B-BDA7-EC2D7BCFC0FD}" presName="accentRepeatNode" presStyleLbl="solidFgAcc1" presStyleIdx="1" presStyleCnt="6"/>
      <dgm:spPr>
        <a:blipFill rotWithShape="0">
          <a:blip xmlns:r="http://schemas.openxmlformats.org/officeDocument/2006/relationships" r:embed="rId2"/>
          <a:stretch>
            <a:fillRect/>
          </a:stretch>
        </a:blipFill>
      </dgm:spPr>
    </dgm:pt>
    <dgm:pt modelId="{007A1CA5-96F3-440A-820A-DB32C745DE69}" type="pres">
      <dgm:prSet presAssocID="{9D0F7E37-08E8-427C-8007-7F903FE2A3DC}" presName="text_3" presStyleLbl="node1" presStyleIdx="2" presStyleCnt="6">
        <dgm:presLayoutVars>
          <dgm:bulletEnabled val="1"/>
        </dgm:presLayoutVars>
      </dgm:prSet>
      <dgm:spPr/>
      <dgm:t>
        <a:bodyPr/>
        <a:lstStyle/>
        <a:p>
          <a:endParaRPr lang="ru-RU"/>
        </a:p>
      </dgm:t>
    </dgm:pt>
    <dgm:pt modelId="{310BCD9D-3D4F-4BC3-A9DF-8ADF58182CF5}" type="pres">
      <dgm:prSet presAssocID="{9D0F7E37-08E8-427C-8007-7F903FE2A3DC}" presName="accent_3" presStyleCnt="0"/>
      <dgm:spPr/>
    </dgm:pt>
    <dgm:pt modelId="{9F46B431-0AD5-4C36-9C3C-3AE377F2A77F}" type="pres">
      <dgm:prSet presAssocID="{9D0F7E37-08E8-427C-8007-7F903FE2A3DC}" presName="accentRepeatNode" presStyleLbl="solidFgAcc1" presStyleIdx="2" presStyleCnt="6"/>
      <dgm:spPr>
        <a:blipFill rotWithShape="0">
          <a:blip xmlns:r="http://schemas.openxmlformats.org/officeDocument/2006/relationships" r:embed="rId3"/>
          <a:stretch>
            <a:fillRect/>
          </a:stretch>
        </a:blipFill>
      </dgm:spPr>
    </dgm:pt>
    <dgm:pt modelId="{9C824A04-B00B-42A1-BF6F-A80DA8C5C36A}" type="pres">
      <dgm:prSet presAssocID="{23752149-2E14-450E-BE04-502D032B9BDB}" presName="text_4" presStyleLbl="node1" presStyleIdx="3" presStyleCnt="6">
        <dgm:presLayoutVars>
          <dgm:bulletEnabled val="1"/>
        </dgm:presLayoutVars>
      </dgm:prSet>
      <dgm:spPr/>
      <dgm:t>
        <a:bodyPr/>
        <a:lstStyle/>
        <a:p>
          <a:endParaRPr lang="ru-RU"/>
        </a:p>
      </dgm:t>
    </dgm:pt>
    <dgm:pt modelId="{5740F067-B5AB-4902-ABD8-B01C85B72618}" type="pres">
      <dgm:prSet presAssocID="{23752149-2E14-450E-BE04-502D032B9BDB}" presName="accent_4" presStyleCnt="0"/>
      <dgm:spPr/>
    </dgm:pt>
    <dgm:pt modelId="{8C09390F-52F0-4C64-8AA7-2B6CA1B96C5C}" type="pres">
      <dgm:prSet presAssocID="{23752149-2E14-450E-BE04-502D032B9BDB}" presName="accentRepeatNode" presStyleLbl="solidFgAcc1" presStyleIdx="3" presStyleCnt="6"/>
      <dgm:spPr>
        <a:blipFill rotWithShape="0">
          <a:blip xmlns:r="http://schemas.openxmlformats.org/officeDocument/2006/relationships" r:embed="rId4"/>
          <a:stretch>
            <a:fillRect/>
          </a:stretch>
        </a:blipFill>
      </dgm:spPr>
    </dgm:pt>
    <dgm:pt modelId="{E64735F9-E273-46C2-9DCA-7C37AFE0F0AE}" type="pres">
      <dgm:prSet presAssocID="{CADE2AC4-5F5C-41E7-BAB8-404E37F5F6AD}" presName="text_5" presStyleLbl="node1" presStyleIdx="4" presStyleCnt="6">
        <dgm:presLayoutVars>
          <dgm:bulletEnabled val="1"/>
        </dgm:presLayoutVars>
      </dgm:prSet>
      <dgm:spPr/>
      <dgm:t>
        <a:bodyPr/>
        <a:lstStyle/>
        <a:p>
          <a:endParaRPr lang="ru-RU"/>
        </a:p>
      </dgm:t>
    </dgm:pt>
    <dgm:pt modelId="{098562D0-70A3-4594-BD00-A06A1E38F282}" type="pres">
      <dgm:prSet presAssocID="{CADE2AC4-5F5C-41E7-BAB8-404E37F5F6AD}" presName="accent_5" presStyleCnt="0"/>
      <dgm:spPr/>
    </dgm:pt>
    <dgm:pt modelId="{7E70D534-3EF2-4604-A759-B3932EEDA95C}" type="pres">
      <dgm:prSet presAssocID="{CADE2AC4-5F5C-41E7-BAB8-404E37F5F6AD}" presName="accentRepeatNode" presStyleLbl="solidFgAcc1" presStyleIdx="4" presStyleCnt="6"/>
      <dgm:spPr>
        <a:blipFill rotWithShape="0">
          <a:blip xmlns:r="http://schemas.openxmlformats.org/officeDocument/2006/relationships" r:embed="rId5"/>
          <a:stretch>
            <a:fillRect/>
          </a:stretch>
        </a:blipFill>
      </dgm:spPr>
    </dgm:pt>
    <dgm:pt modelId="{C34A3AAE-56CA-438B-9DB7-0DABAD4926AF}" type="pres">
      <dgm:prSet presAssocID="{99675519-DC61-4415-B000-CE1CEB4E09A5}" presName="text_6" presStyleLbl="node1" presStyleIdx="5" presStyleCnt="6">
        <dgm:presLayoutVars>
          <dgm:bulletEnabled val="1"/>
        </dgm:presLayoutVars>
      </dgm:prSet>
      <dgm:spPr/>
      <dgm:t>
        <a:bodyPr/>
        <a:lstStyle/>
        <a:p>
          <a:endParaRPr lang="ru-RU"/>
        </a:p>
      </dgm:t>
    </dgm:pt>
    <dgm:pt modelId="{87508ACF-6F2C-45BA-8DAE-0AB1BF1B57F4}" type="pres">
      <dgm:prSet presAssocID="{99675519-DC61-4415-B000-CE1CEB4E09A5}" presName="accent_6" presStyleCnt="0"/>
      <dgm:spPr/>
    </dgm:pt>
    <dgm:pt modelId="{24538C89-D2A9-49F1-91F9-4A58BDB31B6D}" type="pres">
      <dgm:prSet presAssocID="{99675519-DC61-4415-B000-CE1CEB4E09A5}" presName="accentRepeatNode" presStyleLbl="solidFgAcc1" presStyleIdx="5" presStyleCnt="6"/>
      <dgm:spPr>
        <a:blipFill rotWithShape="0">
          <a:blip xmlns:r="http://schemas.openxmlformats.org/officeDocument/2006/relationships" r:embed="rId6"/>
          <a:stretch>
            <a:fillRect/>
          </a:stretch>
        </a:blipFill>
      </dgm:spPr>
    </dgm:pt>
  </dgm:ptLst>
  <dgm:cxnLst>
    <dgm:cxn modelId="{25C02C84-A0AB-41F7-8D18-6252DF15C86A}" srcId="{14590E40-BFB2-4173-A63A-53660E3B3626}" destId="{23752149-2E14-450E-BE04-502D032B9BDB}" srcOrd="3" destOrd="0" parTransId="{BEB84C91-E23A-4E88-8BAF-8C83AF2DB3FA}" sibTransId="{31455E87-354D-41BE-A1B9-8E8CD20844AF}"/>
    <dgm:cxn modelId="{AD8532E0-47A8-4F04-B57C-6E8FAE50EA06}" srcId="{14590E40-BFB2-4173-A63A-53660E3B3626}" destId="{07A18E3F-10A1-4A80-9A14-AFB2504CDF47}" srcOrd="0" destOrd="0" parTransId="{9E9EABC2-3E2C-430F-91D6-0F3327BB34F9}" sibTransId="{C573E9CC-8423-430C-ABAA-A047CC92A54A}"/>
    <dgm:cxn modelId="{2018529D-EAE1-46FE-B176-468F26277BD8}" srcId="{14590E40-BFB2-4173-A63A-53660E3B3626}" destId="{CADE2AC4-5F5C-41E7-BAB8-404E37F5F6AD}" srcOrd="4" destOrd="0" parTransId="{3081C3D8-D9E5-44B5-92A6-80E540A833F6}" sibTransId="{9E76D869-6F2C-4EAB-9F31-C6C4E8B880F9}"/>
    <dgm:cxn modelId="{18968A30-91B3-4D1D-AFD6-0088044D728C}" type="presOf" srcId="{C573E9CC-8423-430C-ABAA-A047CC92A54A}" destId="{9619EE35-1216-460A-AF42-455C908305AE}" srcOrd="0" destOrd="0" presId="urn:microsoft.com/office/officeart/2008/layout/VerticalCurvedList"/>
    <dgm:cxn modelId="{E30E657A-6828-47D6-A8A4-1272FAE311EF}" type="presOf" srcId="{09B9270A-E52F-4C0B-BDA7-EC2D7BCFC0FD}" destId="{F48F127C-CE0E-4BC8-8BEB-7A084C973BF8}" srcOrd="0" destOrd="0" presId="urn:microsoft.com/office/officeart/2008/layout/VerticalCurvedList"/>
    <dgm:cxn modelId="{D7EE624C-AC8D-4B86-97DF-1CC9A2DBBB4D}" type="presOf" srcId="{14590E40-BFB2-4173-A63A-53660E3B3626}" destId="{9738D70D-D102-49DF-8DAE-080FBD72C5A2}" srcOrd="0" destOrd="0" presId="urn:microsoft.com/office/officeart/2008/layout/VerticalCurvedList"/>
    <dgm:cxn modelId="{6A0AA375-DFF5-4DEC-BCD2-01C28A05344C}" type="presOf" srcId="{CADE2AC4-5F5C-41E7-BAB8-404E37F5F6AD}" destId="{E64735F9-E273-46C2-9DCA-7C37AFE0F0AE}" srcOrd="0" destOrd="0" presId="urn:microsoft.com/office/officeart/2008/layout/VerticalCurvedList"/>
    <dgm:cxn modelId="{E31B6019-C314-45A4-8AAA-EC453F7C3F35}" srcId="{14590E40-BFB2-4173-A63A-53660E3B3626}" destId="{99675519-DC61-4415-B000-CE1CEB4E09A5}" srcOrd="5" destOrd="0" parTransId="{30A663D7-E438-4206-8106-2BACD99B7462}" sibTransId="{29A932E9-568B-4B46-9727-A91895F74508}"/>
    <dgm:cxn modelId="{11E4CC7D-3747-4020-A302-E538CF54236E}" type="presOf" srcId="{99675519-DC61-4415-B000-CE1CEB4E09A5}" destId="{C34A3AAE-56CA-438B-9DB7-0DABAD4926AF}" srcOrd="0" destOrd="0" presId="urn:microsoft.com/office/officeart/2008/layout/VerticalCurvedList"/>
    <dgm:cxn modelId="{CB905527-EA63-46B2-BE15-02470B6BDC13}" srcId="{14590E40-BFB2-4173-A63A-53660E3B3626}" destId="{09B9270A-E52F-4C0B-BDA7-EC2D7BCFC0FD}" srcOrd="1" destOrd="0" parTransId="{AD75A01E-A671-410C-9609-46AADC64F3FB}" sibTransId="{FAED2994-07A1-4A07-A793-E10C997EDA38}"/>
    <dgm:cxn modelId="{2315E4CC-ABF3-47D0-96AD-613CEF9FF6AF}" srcId="{14590E40-BFB2-4173-A63A-53660E3B3626}" destId="{9D0F7E37-08E8-427C-8007-7F903FE2A3DC}" srcOrd="2" destOrd="0" parTransId="{B01F21D4-3214-43ED-B64D-622BAC81398E}" sibTransId="{40770937-CD0B-48C8-A947-8E15A8AE210D}"/>
    <dgm:cxn modelId="{47764C91-A27E-464A-A686-57CB1F132197}" type="presOf" srcId="{9D0F7E37-08E8-427C-8007-7F903FE2A3DC}" destId="{007A1CA5-96F3-440A-820A-DB32C745DE69}" srcOrd="0" destOrd="0" presId="urn:microsoft.com/office/officeart/2008/layout/VerticalCurvedList"/>
    <dgm:cxn modelId="{FF21FACC-90AF-41E7-9A8D-C567E9D8BC09}" type="presOf" srcId="{23752149-2E14-450E-BE04-502D032B9BDB}" destId="{9C824A04-B00B-42A1-BF6F-A80DA8C5C36A}" srcOrd="0" destOrd="0" presId="urn:microsoft.com/office/officeart/2008/layout/VerticalCurvedList"/>
    <dgm:cxn modelId="{C90C9EEE-6723-478A-8408-2E106FD97F17}" type="presOf" srcId="{07A18E3F-10A1-4A80-9A14-AFB2504CDF47}" destId="{7D2747B9-6299-45AB-94E6-F33311E07192}" srcOrd="0" destOrd="0" presId="urn:microsoft.com/office/officeart/2008/layout/VerticalCurvedList"/>
    <dgm:cxn modelId="{70F643BA-20F5-4F16-B053-71FFA30AB917}" type="presParOf" srcId="{9738D70D-D102-49DF-8DAE-080FBD72C5A2}" destId="{DE5694E1-EBB4-434D-AB87-5493F25D80FC}" srcOrd="0" destOrd="0" presId="urn:microsoft.com/office/officeart/2008/layout/VerticalCurvedList"/>
    <dgm:cxn modelId="{A498CEEC-B8CA-404A-BC38-72F661F6BAA7}" type="presParOf" srcId="{DE5694E1-EBB4-434D-AB87-5493F25D80FC}" destId="{E0545494-D59D-4EC3-BAE1-5B9318F639C2}" srcOrd="0" destOrd="0" presId="urn:microsoft.com/office/officeart/2008/layout/VerticalCurvedList"/>
    <dgm:cxn modelId="{D3D2858E-F998-440D-AA81-D5F16FEA3193}" type="presParOf" srcId="{E0545494-D59D-4EC3-BAE1-5B9318F639C2}" destId="{4F0503BD-6102-4F37-8504-2D9BCCC2B3BC}" srcOrd="0" destOrd="0" presId="urn:microsoft.com/office/officeart/2008/layout/VerticalCurvedList"/>
    <dgm:cxn modelId="{964E4DCA-4D01-4E0B-9847-57B9D5556C89}" type="presParOf" srcId="{E0545494-D59D-4EC3-BAE1-5B9318F639C2}" destId="{9619EE35-1216-460A-AF42-455C908305AE}" srcOrd="1" destOrd="0" presId="urn:microsoft.com/office/officeart/2008/layout/VerticalCurvedList"/>
    <dgm:cxn modelId="{E8F50775-2AD4-457E-8399-28EC7F7AFFB0}" type="presParOf" srcId="{E0545494-D59D-4EC3-BAE1-5B9318F639C2}" destId="{58CD9795-22E9-4EBB-A47F-A35AD1459CC8}" srcOrd="2" destOrd="0" presId="urn:microsoft.com/office/officeart/2008/layout/VerticalCurvedList"/>
    <dgm:cxn modelId="{FD507755-957C-42C3-A2C8-56FD8C6BF2A3}" type="presParOf" srcId="{E0545494-D59D-4EC3-BAE1-5B9318F639C2}" destId="{380F98CD-A1C9-4E01-8B24-470D01C0E260}" srcOrd="3" destOrd="0" presId="urn:microsoft.com/office/officeart/2008/layout/VerticalCurvedList"/>
    <dgm:cxn modelId="{D448F648-1917-4242-8F92-A5D436142F77}" type="presParOf" srcId="{DE5694E1-EBB4-434D-AB87-5493F25D80FC}" destId="{7D2747B9-6299-45AB-94E6-F33311E07192}" srcOrd="1" destOrd="0" presId="urn:microsoft.com/office/officeart/2008/layout/VerticalCurvedList"/>
    <dgm:cxn modelId="{FC6FFBB9-02CA-4110-BF4F-857E857CB3D1}" type="presParOf" srcId="{DE5694E1-EBB4-434D-AB87-5493F25D80FC}" destId="{4093D2E1-727A-4EC4-89CC-8378B95F76FF}" srcOrd="2" destOrd="0" presId="urn:microsoft.com/office/officeart/2008/layout/VerticalCurvedList"/>
    <dgm:cxn modelId="{22239B28-F8B7-4FEA-8E8E-B662C22F90AF}" type="presParOf" srcId="{4093D2E1-727A-4EC4-89CC-8378B95F76FF}" destId="{07058885-F78B-4856-9AE4-662577E77141}" srcOrd="0" destOrd="0" presId="urn:microsoft.com/office/officeart/2008/layout/VerticalCurvedList"/>
    <dgm:cxn modelId="{3A86C41B-BC24-4BA5-B5E6-A981E11F3E17}" type="presParOf" srcId="{DE5694E1-EBB4-434D-AB87-5493F25D80FC}" destId="{F48F127C-CE0E-4BC8-8BEB-7A084C973BF8}" srcOrd="3" destOrd="0" presId="urn:microsoft.com/office/officeart/2008/layout/VerticalCurvedList"/>
    <dgm:cxn modelId="{B1DE3060-3BBE-4114-94FC-A293EE321C76}" type="presParOf" srcId="{DE5694E1-EBB4-434D-AB87-5493F25D80FC}" destId="{F1A90F1C-A50E-4ACD-9C1C-C85D97159CDF}" srcOrd="4" destOrd="0" presId="urn:microsoft.com/office/officeart/2008/layout/VerticalCurvedList"/>
    <dgm:cxn modelId="{2EA1393C-5C98-4E66-A728-AAF9B48FA6D3}" type="presParOf" srcId="{F1A90F1C-A50E-4ACD-9C1C-C85D97159CDF}" destId="{5B78B3D3-3448-4A9A-9D24-B3E9690D8F8C}" srcOrd="0" destOrd="0" presId="urn:microsoft.com/office/officeart/2008/layout/VerticalCurvedList"/>
    <dgm:cxn modelId="{68CA15E5-A01D-477A-BD1D-802D49A01750}" type="presParOf" srcId="{DE5694E1-EBB4-434D-AB87-5493F25D80FC}" destId="{007A1CA5-96F3-440A-820A-DB32C745DE69}" srcOrd="5" destOrd="0" presId="urn:microsoft.com/office/officeart/2008/layout/VerticalCurvedList"/>
    <dgm:cxn modelId="{DBA0E868-F3BA-431B-8C35-005D270D61B1}" type="presParOf" srcId="{DE5694E1-EBB4-434D-AB87-5493F25D80FC}" destId="{310BCD9D-3D4F-4BC3-A9DF-8ADF58182CF5}" srcOrd="6" destOrd="0" presId="urn:microsoft.com/office/officeart/2008/layout/VerticalCurvedList"/>
    <dgm:cxn modelId="{44F52AC6-626C-4232-8240-779DD2F8EAEC}" type="presParOf" srcId="{310BCD9D-3D4F-4BC3-A9DF-8ADF58182CF5}" destId="{9F46B431-0AD5-4C36-9C3C-3AE377F2A77F}" srcOrd="0" destOrd="0" presId="urn:microsoft.com/office/officeart/2008/layout/VerticalCurvedList"/>
    <dgm:cxn modelId="{D175FF3B-F286-4E36-AF67-986B1510CF13}" type="presParOf" srcId="{DE5694E1-EBB4-434D-AB87-5493F25D80FC}" destId="{9C824A04-B00B-42A1-BF6F-A80DA8C5C36A}" srcOrd="7" destOrd="0" presId="urn:microsoft.com/office/officeart/2008/layout/VerticalCurvedList"/>
    <dgm:cxn modelId="{01E13F32-9CC6-4122-8C5D-D84B19D152A5}" type="presParOf" srcId="{DE5694E1-EBB4-434D-AB87-5493F25D80FC}" destId="{5740F067-B5AB-4902-ABD8-B01C85B72618}" srcOrd="8" destOrd="0" presId="urn:microsoft.com/office/officeart/2008/layout/VerticalCurvedList"/>
    <dgm:cxn modelId="{72FCEBD1-F00E-462D-8B5B-15879B5C4B95}" type="presParOf" srcId="{5740F067-B5AB-4902-ABD8-B01C85B72618}" destId="{8C09390F-52F0-4C64-8AA7-2B6CA1B96C5C}" srcOrd="0" destOrd="0" presId="urn:microsoft.com/office/officeart/2008/layout/VerticalCurvedList"/>
    <dgm:cxn modelId="{7F07BD3F-5C34-4570-B296-BCF05B766B92}" type="presParOf" srcId="{DE5694E1-EBB4-434D-AB87-5493F25D80FC}" destId="{E64735F9-E273-46C2-9DCA-7C37AFE0F0AE}" srcOrd="9" destOrd="0" presId="urn:microsoft.com/office/officeart/2008/layout/VerticalCurvedList"/>
    <dgm:cxn modelId="{63CFCDDE-57AB-4C68-A281-9D21EB2F6830}" type="presParOf" srcId="{DE5694E1-EBB4-434D-AB87-5493F25D80FC}" destId="{098562D0-70A3-4594-BD00-A06A1E38F282}" srcOrd="10" destOrd="0" presId="urn:microsoft.com/office/officeart/2008/layout/VerticalCurvedList"/>
    <dgm:cxn modelId="{596A3052-F28C-460E-B214-74C6CCA047E8}" type="presParOf" srcId="{098562D0-70A3-4594-BD00-A06A1E38F282}" destId="{7E70D534-3EF2-4604-A759-B3932EEDA95C}" srcOrd="0" destOrd="0" presId="urn:microsoft.com/office/officeart/2008/layout/VerticalCurvedList"/>
    <dgm:cxn modelId="{8D5E30A5-0928-4BA9-8DA0-7FEAB57F9C0F}" type="presParOf" srcId="{DE5694E1-EBB4-434D-AB87-5493F25D80FC}" destId="{C34A3AAE-56CA-438B-9DB7-0DABAD4926AF}" srcOrd="11" destOrd="0" presId="urn:microsoft.com/office/officeart/2008/layout/VerticalCurvedList"/>
    <dgm:cxn modelId="{16B30EE5-1589-4F5C-A0A7-B43B3882D890}" type="presParOf" srcId="{DE5694E1-EBB4-434D-AB87-5493F25D80FC}" destId="{87508ACF-6F2C-45BA-8DAE-0AB1BF1B57F4}" srcOrd="12" destOrd="0" presId="urn:microsoft.com/office/officeart/2008/layout/VerticalCurvedList"/>
    <dgm:cxn modelId="{2D9CC715-1FE1-49EE-8D1C-3D75982D7716}" type="presParOf" srcId="{87508ACF-6F2C-45BA-8DAE-0AB1BF1B57F4}" destId="{24538C89-D2A9-49F1-91F9-4A58BDB31B6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96EEA9-AE16-491D-8B74-86408DD795D8}" type="doc">
      <dgm:prSet loTypeId="urn:microsoft.com/office/officeart/2005/8/layout/vList3" loCatId="list" qsTypeId="urn:microsoft.com/office/officeart/2005/8/quickstyle/simple3" qsCatId="simple" csTypeId="urn:microsoft.com/office/officeart/2005/8/colors/colorful5" csCatId="colorful" phldr="1"/>
      <dgm:spPr/>
    </dgm:pt>
    <dgm:pt modelId="{45D57BA9-247D-4F8D-8CAE-B468290C52E6}">
      <dgm:prSet phldrT="[Текст]"/>
      <dgm:spPr/>
      <dgm:t>
        <a:bodyPr/>
        <a:lstStyle/>
        <a:p>
          <a:r>
            <a:rPr lang="en-US" dirty="0" err="1" smtClean="0"/>
            <a:t>Hyperammonemia</a:t>
          </a:r>
          <a:r>
            <a:rPr lang="en-US" dirty="0" smtClean="0"/>
            <a:t> (types 1 and 2)</a:t>
          </a:r>
          <a:endParaRPr lang="ru-RU" dirty="0"/>
        </a:p>
      </dgm:t>
    </dgm:pt>
    <dgm:pt modelId="{1C3A7E7E-0A84-4887-9C8E-CB3AA2A4775F}" type="parTrans" cxnId="{E0BD7DA1-4D92-4D44-8EAA-4B50B60B5090}">
      <dgm:prSet/>
      <dgm:spPr/>
      <dgm:t>
        <a:bodyPr/>
        <a:lstStyle/>
        <a:p>
          <a:endParaRPr lang="ru-RU"/>
        </a:p>
      </dgm:t>
    </dgm:pt>
    <dgm:pt modelId="{960275DE-EB12-4636-9573-94D0BF5F1DE4}" type="sibTrans" cxnId="{E0BD7DA1-4D92-4D44-8EAA-4B50B60B5090}">
      <dgm:prSet/>
      <dgm:spPr/>
      <dgm:t>
        <a:bodyPr/>
        <a:lstStyle/>
        <a:p>
          <a:endParaRPr lang="ru-RU"/>
        </a:p>
      </dgm:t>
    </dgm:pt>
    <dgm:pt modelId="{D35B281D-E884-4EF7-9BC3-D2B7DC3AB0EA}">
      <dgm:prSet phldrT="[Текст]"/>
      <dgm:spPr/>
      <dgm:t>
        <a:bodyPr/>
        <a:lstStyle/>
        <a:p>
          <a:r>
            <a:rPr lang="en-US" dirty="0" err="1" smtClean="0"/>
            <a:t>Argininosuccinate</a:t>
          </a:r>
          <a:r>
            <a:rPr lang="en-US" dirty="0" smtClean="0"/>
            <a:t> aciduria</a:t>
          </a:r>
          <a:endParaRPr lang="ru-RU" dirty="0"/>
        </a:p>
      </dgm:t>
    </dgm:pt>
    <dgm:pt modelId="{3905D252-4837-4FB2-BFBA-F6077859B3C8}" type="parTrans" cxnId="{06083111-B4F5-4F01-8203-EC50B40B625F}">
      <dgm:prSet/>
      <dgm:spPr/>
      <dgm:t>
        <a:bodyPr/>
        <a:lstStyle/>
        <a:p>
          <a:endParaRPr lang="ru-RU"/>
        </a:p>
      </dgm:t>
    </dgm:pt>
    <dgm:pt modelId="{4CB94027-5FD8-48F1-888F-1AD329A79BA3}" type="sibTrans" cxnId="{06083111-B4F5-4F01-8203-EC50B40B625F}">
      <dgm:prSet/>
      <dgm:spPr/>
      <dgm:t>
        <a:bodyPr/>
        <a:lstStyle/>
        <a:p>
          <a:endParaRPr lang="ru-RU"/>
        </a:p>
      </dgm:t>
    </dgm:pt>
    <dgm:pt modelId="{AB134A7A-3C7F-4DA0-8498-CDE1C122DD0A}">
      <dgm:prSet/>
      <dgm:spPr/>
      <dgm:t>
        <a:bodyPr/>
        <a:lstStyle/>
        <a:p>
          <a:r>
            <a:rPr lang="en-US" dirty="0" err="1" smtClean="0"/>
            <a:t>Citrullinemia</a:t>
          </a:r>
          <a:endParaRPr lang="ru-RU" dirty="0"/>
        </a:p>
      </dgm:t>
    </dgm:pt>
    <dgm:pt modelId="{D3021712-7E2F-4EED-86A6-E5BD2FD3C334}" type="parTrans" cxnId="{EFED7DDD-49F1-4DB6-BAC4-4F7ACF26F744}">
      <dgm:prSet/>
      <dgm:spPr/>
      <dgm:t>
        <a:bodyPr/>
        <a:lstStyle/>
        <a:p>
          <a:endParaRPr lang="ru-RU"/>
        </a:p>
      </dgm:t>
    </dgm:pt>
    <dgm:pt modelId="{D55AD557-C449-470E-B013-50D760A452F2}" type="sibTrans" cxnId="{EFED7DDD-49F1-4DB6-BAC4-4F7ACF26F744}">
      <dgm:prSet/>
      <dgm:spPr/>
      <dgm:t>
        <a:bodyPr/>
        <a:lstStyle/>
        <a:p>
          <a:endParaRPr lang="ru-RU"/>
        </a:p>
      </dgm:t>
    </dgm:pt>
    <dgm:pt modelId="{B7A75AB0-550A-42C4-B7F3-EA2610B3D09C}">
      <dgm:prSet/>
      <dgm:spPr/>
      <dgm:t>
        <a:bodyPr/>
        <a:lstStyle/>
        <a:p>
          <a:r>
            <a:rPr lang="en-US" dirty="0" smtClean="0"/>
            <a:t>(Hyper) </a:t>
          </a:r>
          <a:r>
            <a:rPr lang="en-US" dirty="0" err="1" smtClean="0"/>
            <a:t>argininemia</a:t>
          </a:r>
          <a:endParaRPr lang="ru-RU" dirty="0"/>
        </a:p>
      </dgm:t>
    </dgm:pt>
    <dgm:pt modelId="{AE23B575-08E8-4530-B978-89BEAD19C2D0}" type="parTrans" cxnId="{6C94A6C4-EF1B-42E3-9A74-4B0A6A3F9EF0}">
      <dgm:prSet/>
      <dgm:spPr/>
      <dgm:t>
        <a:bodyPr/>
        <a:lstStyle/>
        <a:p>
          <a:endParaRPr lang="ru-RU"/>
        </a:p>
      </dgm:t>
    </dgm:pt>
    <dgm:pt modelId="{475B6CAF-10BF-442F-9B31-C61F8D171FEA}" type="sibTrans" cxnId="{6C94A6C4-EF1B-42E3-9A74-4B0A6A3F9EF0}">
      <dgm:prSet/>
      <dgm:spPr/>
      <dgm:t>
        <a:bodyPr/>
        <a:lstStyle/>
        <a:p>
          <a:endParaRPr lang="ru-RU"/>
        </a:p>
      </dgm:t>
    </dgm:pt>
    <dgm:pt modelId="{3BEB4D45-45F7-43E5-8EF1-64404AFFB9BF}" type="pres">
      <dgm:prSet presAssocID="{5696EEA9-AE16-491D-8B74-86408DD795D8}" presName="linearFlow" presStyleCnt="0">
        <dgm:presLayoutVars>
          <dgm:dir/>
          <dgm:resizeHandles val="exact"/>
        </dgm:presLayoutVars>
      </dgm:prSet>
      <dgm:spPr/>
    </dgm:pt>
    <dgm:pt modelId="{8368FDAD-CF05-459F-BA07-463A7F3F709A}" type="pres">
      <dgm:prSet presAssocID="{45D57BA9-247D-4F8D-8CAE-B468290C52E6}" presName="composite" presStyleCnt="0"/>
      <dgm:spPr/>
    </dgm:pt>
    <dgm:pt modelId="{4D2848BC-7335-489D-A553-3BD02A2AF2F7}" type="pres">
      <dgm:prSet presAssocID="{45D57BA9-247D-4F8D-8CAE-B468290C52E6}" presName="imgShp" presStyleLbl="fgImgPlace1" presStyleIdx="0" presStyleCnt="4" custLinFactNeighborX="-60484"/>
      <dgm:spPr>
        <a:blipFill rotWithShape="1">
          <a:blip xmlns:r="http://schemas.openxmlformats.org/officeDocument/2006/relationships" r:embed="rId1"/>
          <a:stretch>
            <a:fillRect/>
          </a:stretch>
        </a:blipFill>
      </dgm:spPr>
    </dgm:pt>
    <dgm:pt modelId="{4B6DF045-9E94-41CC-8841-60F7F2E127D8}" type="pres">
      <dgm:prSet presAssocID="{45D57BA9-247D-4F8D-8CAE-B468290C52E6}" presName="txShp" presStyleLbl="node1" presStyleIdx="0" presStyleCnt="4" custScaleX="127804" custLinFactNeighborX="11286">
        <dgm:presLayoutVars>
          <dgm:bulletEnabled val="1"/>
        </dgm:presLayoutVars>
      </dgm:prSet>
      <dgm:spPr/>
      <dgm:t>
        <a:bodyPr/>
        <a:lstStyle/>
        <a:p>
          <a:endParaRPr lang="ru-RU"/>
        </a:p>
      </dgm:t>
    </dgm:pt>
    <dgm:pt modelId="{7C48CD1B-FFD7-4E60-9EAD-7F287A29EC29}" type="pres">
      <dgm:prSet presAssocID="{960275DE-EB12-4636-9573-94D0BF5F1DE4}" presName="spacing" presStyleCnt="0"/>
      <dgm:spPr/>
    </dgm:pt>
    <dgm:pt modelId="{C7540F39-7108-496D-9414-694AC8F7927C}" type="pres">
      <dgm:prSet presAssocID="{AB134A7A-3C7F-4DA0-8498-CDE1C122DD0A}" presName="composite" presStyleCnt="0"/>
      <dgm:spPr/>
    </dgm:pt>
    <dgm:pt modelId="{C260D289-2756-4B51-ABC2-463889422693}" type="pres">
      <dgm:prSet presAssocID="{AB134A7A-3C7F-4DA0-8498-CDE1C122DD0A}" presName="imgShp" presStyleLbl="fgImgPlace1" presStyleIdx="1" presStyleCnt="4" custLinFactNeighborX="-60484"/>
      <dgm:spPr>
        <a:blipFill rotWithShape="1">
          <a:blip xmlns:r="http://schemas.openxmlformats.org/officeDocument/2006/relationships" r:embed="rId2"/>
          <a:stretch>
            <a:fillRect/>
          </a:stretch>
        </a:blipFill>
      </dgm:spPr>
    </dgm:pt>
    <dgm:pt modelId="{46830F92-C5F7-4A38-8EC8-75FA2C476AA5}" type="pres">
      <dgm:prSet presAssocID="{AB134A7A-3C7F-4DA0-8498-CDE1C122DD0A}" presName="txShp" presStyleLbl="node1" presStyleIdx="1" presStyleCnt="4" custScaleX="127804" custLinFactNeighborX="11286">
        <dgm:presLayoutVars>
          <dgm:bulletEnabled val="1"/>
        </dgm:presLayoutVars>
      </dgm:prSet>
      <dgm:spPr/>
      <dgm:t>
        <a:bodyPr/>
        <a:lstStyle/>
        <a:p>
          <a:endParaRPr lang="ru-RU"/>
        </a:p>
      </dgm:t>
    </dgm:pt>
    <dgm:pt modelId="{DCC7B1C7-1A22-4505-BCDF-D994691FD24B}" type="pres">
      <dgm:prSet presAssocID="{D55AD557-C449-470E-B013-50D760A452F2}" presName="spacing" presStyleCnt="0"/>
      <dgm:spPr/>
    </dgm:pt>
    <dgm:pt modelId="{A8875E49-E693-4C59-B7CB-8C3193A749B4}" type="pres">
      <dgm:prSet presAssocID="{D35B281D-E884-4EF7-9BC3-D2B7DC3AB0EA}" presName="composite" presStyleCnt="0"/>
      <dgm:spPr/>
    </dgm:pt>
    <dgm:pt modelId="{8D54A82C-DF6B-4B2D-9AE1-5261A7B23F52}" type="pres">
      <dgm:prSet presAssocID="{D35B281D-E884-4EF7-9BC3-D2B7DC3AB0EA}" presName="imgShp" presStyleLbl="fgImgPlace1" presStyleIdx="2" presStyleCnt="4" custLinFactNeighborX="-60484"/>
      <dgm:spPr/>
      <dgm:t>
        <a:bodyPr/>
        <a:lstStyle/>
        <a:p>
          <a:endParaRPr lang="ru-RU"/>
        </a:p>
      </dgm:t>
    </dgm:pt>
    <dgm:pt modelId="{5BAF8CF2-5C09-4935-AF1C-8C2561A38826}" type="pres">
      <dgm:prSet presAssocID="{D35B281D-E884-4EF7-9BC3-D2B7DC3AB0EA}" presName="txShp" presStyleLbl="node1" presStyleIdx="2" presStyleCnt="4" custScaleX="127804" custLinFactNeighborX="11286">
        <dgm:presLayoutVars>
          <dgm:bulletEnabled val="1"/>
        </dgm:presLayoutVars>
      </dgm:prSet>
      <dgm:spPr/>
      <dgm:t>
        <a:bodyPr/>
        <a:lstStyle/>
        <a:p>
          <a:endParaRPr lang="ru-RU"/>
        </a:p>
      </dgm:t>
    </dgm:pt>
    <dgm:pt modelId="{DB1A09C4-1CE4-4DC2-90C9-94FBC0D9BD5C}" type="pres">
      <dgm:prSet presAssocID="{4CB94027-5FD8-48F1-888F-1AD329A79BA3}" presName="spacing" presStyleCnt="0"/>
      <dgm:spPr/>
    </dgm:pt>
    <dgm:pt modelId="{EA7121E3-3A26-45E9-9849-839F0B20379A}" type="pres">
      <dgm:prSet presAssocID="{B7A75AB0-550A-42C4-B7F3-EA2610B3D09C}" presName="composite" presStyleCnt="0"/>
      <dgm:spPr/>
    </dgm:pt>
    <dgm:pt modelId="{4855C945-04B5-4A80-81D2-DA1E2945C487}" type="pres">
      <dgm:prSet presAssocID="{B7A75AB0-550A-42C4-B7F3-EA2610B3D09C}" presName="imgShp" presStyleLbl="fgImgPlace1" presStyleIdx="3" presStyleCnt="4" custLinFactNeighborX="-84603" custLinFactNeighborY="271"/>
      <dgm:spPr/>
    </dgm:pt>
    <dgm:pt modelId="{8938C9A1-BEBC-4E96-A028-26BAD38C0BA5}" type="pres">
      <dgm:prSet presAssocID="{B7A75AB0-550A-42C4-B7F3-EA2610B3D09C}" presName="txShp" presStyleLbl="node1" presStyleIdx="3" presStyleCnt="4" custScaleX="130766" custLinFactNeighborX="19238" custLinFactNeighborY="-5079">
        <dgm:presLayoutVars>
          <dgm:bulletEnabled val="1"/>
        </dgm:presLayoutVars>
      </dgm:prSet>
      <dgm:spPr/>
      <dgm:t>
        <a:bodyPr/>
        <a:lstStyle/>
        <a:p>
          <a:endParaRPr lang="ru-RU"/>
        </a:p>
      </dgm:t>
    </dgm:pt>
  </dgm:ptLst>
  <dgm:cxnLst>
    <dgm:cxn modelId="{C1C9ECBE-D54E-4F9D-8461-A295A8DA89F7}" type="presOf" srcId="{45D57BA9-247D-4F8D-8CAE-B468290C52E6}" destId="{4B6DF045-9E94-41CC-8841-60F7F2E127D8}" srcOrd="0" destOrd="0" presId="urn:microsoft.com/office/officeart/2005/8/layout/vList3"/>
    <dgm:cxn modelId="{0C7EABCC-8479-4591-B790-CFC26E0D7D8B}" type="presOf" srcId="{AB134A7A-3C7F-4DA0-8498-CDE1C122DD0A}" destId="{46830F92-C5F7-4A38-8EC8-75FA2C476AA5}" srcOrd="0" destOrd="0" presId="urn:microsoft.com/office/officeart/2005/8/layout/vList3"/>
    <dgm:cxn modelId="{2BC72F88-89FF-4F8F-A0F8-FC124D16577A}" type="presOf" srcId="{D35B281D-E884-4EF7-9BC3-D2B7DC3AB0EA}" destId="{5BAF8CF2-5C09-4935-AF1C-8C2561A38826}" srcOrd="0" destOrd="0" presId="urn:microsoft.com/office/officeart/2005/8/layout/vList3"/>
    <dgm:cxn modelId="{6C94A6C4-EF1B-42E3-9A74-4B0A6A3F9EF0}" srcId="{5696EEA9-AE16-491D-8B74-86408DD795D8}" destId="{B7A75AB0-550A-42C4-B7F3-EA2610B3D09C}" srcOrd="3" destOrd="0" parTransId="{AE23B575-08E8-4530-B978-89BEAD19C2D0}" sibTransId="{475B6CAF-10BF-442F-9B31-C61F8D171FEA}"/>
    <dgm:cxn modelId="{06083111-B4F5-4F01-8203-EC50B40B625F}" srcId="{5696EEA9-AE16-491D-8B74-86408DD795D8}" destId="{D35B281D-E884-4EF7-9BC3-D2B7DC3AB0EA}" srcOrd="2" destOrd="0" parTransId="{3905D252-4837-4FB2-BFBA-F6077859B3C8}" sibTransId="{4CB94027-5FD8-48F1-888F-1AD329A79BA3}"/>
    <dgm:cxn modelId="{CC26532E-101A-49AE-AA45-2F85264AC427}" type="presOf" srcId="{B7A75AB0-550A-42C4-B7F3-EA2610B3D09C}" destId="{8938C9A1-BEBC-4E96-A028-26BAD38C0BA5}" srcOrd="0" destOrd="0" presId="urn:microsoft.com/office/officeart/2005/8/layout/vList3"/>
    <dgm:cxn modelId="{E0BD7DA1-4D92-4D44-8EAA-4B50B60B5090}" srcId="{5696EEA9-AE16-491D-8B74-86408DD795D8}" destId="{45D57BA9-247D-4F8D-8CAE-B468290C52E6}" srcOrd="0" destOrd="0" parTransId="{1C3A7E7E-0A84-4887-9C8E-CB3AA2A4775F}" sibTransId="{960275DE-EB12-4636-9573-94D0BF5F1DE4}"/>
    <dgm:cxn modelId="{31525FF7-898A-47EF-868C-AB0C75056CCF}" type="presOf" srcId="{5696EEA9-AE16-491D-8B74-86408DD795D8}" destId="{3BEB4D45-45F7-43E5-8EF1-64404AFFB9BF}" srcOrd="0" destOrd="0" presId="urn:microsoft.com/office/officeart/2005/8/layout/vList3"/>
    <dgm:cxn modelId="{EFED7DDD-49F1-4DB6-BAC4-4F7ACF26F744}" srcId="{5696EEA9-AE16-491D-8B74-86408DD795D8}" destId="{AB134A7A-3C7F-4DA0-8498-CDE1C122DD0A}" srcOrd="1" destOrd="0" parTransId="{D3021712-7E2F-4EED-86A6-E5BD2FD3C334}" sibTransId="{D55AD557-C449-470E-B013-50D760A452F2}"/>
    <dgm:cxn modelId="{AAF399D4-5B29-4839-9E74-32407EDCDB7F}" type="presParOf" srcId="{3BEB4D45-45F7-43E5-8EF1-64404AFFB9BF}" destId="{8368FDAD-CF05-459F-BA07-463A7F3F709A}" srcOrd="0" destOrd="0" presId="urn:microsoft.com/office/officeart/2005/8/layout/vList3"/>
    <dgm:cxn modelId="{FD6C6054-7164-4D28-BF01-9D35895B6572}" type="presParOf" srcId="{8368FDAD-CF05-459F-BA07-463A7F3F709A}" destId="{4D2848BC-7335-489D-A553-3BD02A2AF2F7}" srcOrd="0" destOrd="0" presId="urn:microsoft.com/office/officeart/2005/8/layout/vList3"/>
    <dgm:cxn modelId="{BE1A6B62-5C2B-4A97-9797-7F061C105564}" type="presParOf" srcId="{8368FDAD-CF05-459F-BA07-463A7F3F709A}" destId="{4B6DF045-9E94-41CC-8841-60F7F2E127D8}" srcOrd="1" destOrd="0" presId="urn:microsoft.com/office/officeart/2005/8/layout/vList3"/>
    <dgm:cxn modelId="{ACD194FA-C471-41A7-B4C6-CA066DDCB77E}" type="presParOf" srcId="{3BEB4D45-45F7-43E5-8EF1-64404AFFB9BF}" destId="{7C48CD1B-FFD7-4E60-9EAD-7F287A29EC29}" srcOrd="1" destOrd="0" presId="urn:microsoft.com/office/officeart/2005/8/layout/vList3"/>
    <dgm:cxn modelId="{A4247F24-30EA-4984-BE14-9D864403B55F}" type="presParOf" srcId="{3BEB4D45-45F7-43E5-8EF1-64404AFFB9BF}" destId="{C7540F39-7108-496D-9414-694AC8F7927C}" srcOrd="2" destOrd="0" presId="urn:microsoft.com/office/officeart/2005/8/layout/vList3"/>
    <dgm:cxn modelId="{1104E566-48BE-400A-8DA3-760833FEA51C}" type="presParOf" srcId="{C7540F39-7108-496D-9414-694AC8F7927C}" destId="{C260D289-2756-4B51-ABC2-463889422693}" srcOrd="0" destOrd="0" presId="urn:microsoft.com/office/officeart/2005/8/layout/vList3"/>
    <dgm:cxn modelId="{A0064F38-87D5-41C7-AB09-4BF829980F14}" type="presParOf" srcId="{C7540F39-7108-496D-9414-694AC8F7927C}" destId="{46830F92-C5F7-4A38-8EC8-75FA2C476AA5}" srcOrd="1" destOrd="0" presId="urn:microsoft.com/office/officeart/2005/8/layout/vList3"/>
    <dgm:cxn modelId="{0FA3FA3D-FF63-4D95-81B2-CD97EFE8FAB2}" type="presParOf" srcId="{3BEB4D45-45F7-43E5-8EF1-64404AFFB9BF}" destId="{DCC7B1C7-1A22-4505-BCDF-D994691FD24B}" srcOrd="3" destOrd="0" presId="urn:microsoft.com/office/officeart/2005/8/layout/vList3"/>
    <dgm:cxn modelId="{A1F8FCBA-C7A8-41CA-B1D9-5D3E7DD65F71}" type="presParOf" srcId="{3BEB4D45-45F7-43E5-8EF1-64404AFFB9BF}" destId="{A8875E49-E693-4C59-B7CB-8C3193A749B4}" srcOrd="4" destOrd="0" presId="urn:microsoft.com/office/officeart/2005/8/layout/vList3"/>
    <dgm:cxn modelId="{CDD84CBF-089B-4688-B8FE-E45D7F0578DC}" type="presParOf" srcId="{A8875E49-E693-4C59-B7CB-8C3193A749B4}" destId="{8D54A82C-DF6B-4B2D-9AE1-5261A7B23F52}" srcOrd="0" destOrd="0" presId="urn:microsoft.com/office/officeart/2005/8/layout/vList3"/>
    <dgm:cxn modelId="{DA8EC65D-7A0E-4DFD-9B85-4EC5D23018B4}" type="presParOf" srcId="{A8875E49-E693-4C59-B7CB-8C3193A749B4}" destId="{5BAF8CF2-5C09-4935-AF1C-8C2561A38826}" srcOrd="1" destOrd="0" presId="urn:microsoft.com/office/officeart/2005/8/layout/vList3"/>
    <dgm:cxn modelId="{4453B155-07CB-49C9-AF9B-9A4E179F9BAE}" type="presParOf" srcId="{3BEB4D45-45F7-43E5-8EF1-64404AFFB9BF}" destId="{DB1A09C4-1CE4-4DC2-90C9-94FBC0D9BD5C}" srcOrd="5" destOrd="0" presId="urn:microsoft.com/office/officeart/2005/8/layout/vList3"/>
    <dgm:cxn modelId="{3EB68896-7C36-4170-A264-E6D5AE4F2515}" type="presParOf" srcId="{3BEB4D45-45F7-43E5-8EF1-64404AFFB9BF}" destId="{EA7121E3-3A26-45E9-9849-839F0B20379A}" srcOrd="6" destOrd="0" presId="urn:microsoft.com/office/officeart/2005/8/layout/vList3"/>
    <dgm:cxn modelId="{42A45945-B4C2-4264-BFF2-D75A2D04287F}" type="presParOf" srcId="{EA7121E3-3A26-45E9-9849-839F0B20379A}" destId="{4855C945-04B5-4A80-81D2-DA1E2945C487}" srcOrd="0" destOrd="0" presId="urn:microsoft.com/office/officeart/2005/8/layout/vList3"/>
    <dgm:cxn modelId="{3E8B394D-CCD9-4D32-95D3-8C2856000F3C}" type="presParOf" srcId="{EA7121E3-3A26-45E9-9849-839F0B20379A}" destId="{8938C9A1-BEBC-4E96-A028-26BAD38C0BA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1FDDC-F5FD-46AE-9C7A-FEF7933E7381}">
      <dsp:nvSpPr>
        <dsp:cNvPr id="0" name=""/>
        <dsp:cNvSpPr/>
      </dsp:nvSpPr>
      <dsp:spPr>
        <a:xfrm rot="10800000">
          <a:off x="791038" y="4114"/>
          <a:ext cx="8352217" cy="924281"/>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b="1" u="sng" kern="1200" dirty="0" smtClean="0"/>
            <a:t>decarboxylation</a:t>
          </a:r>
          <a:endParaRPr lang="ru-RU" sz="3100" b="1" u="sng" kern="1200" dirty="0"/>
        </a:p>
      </dsp:txBody>
      <dsp:txXfrm rot="10800000">
        <a:off x="1022108" y="4114"/>
        <a:ext cx="8121147" cy="924281"/>
      </dsp:txXfrm>
    </dsp:sp>
    <dsp:sp modelId="{67303F85-D2D8-41B8-B004-F18B9E8329CD}">
      <dsp:nvSpPr>
        <dsp:cNvPr id="0" name=""/>
        <dsp:cNvSpPr/>
      </dsp:nvSpPr>
      <dsp:spPr>
        <a:xfrm>
          <a:off x="90947" y="4114"/>
          <a:ext cx="924281" cy="924281"/>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5150BA8-AF71-4FD0-8AAB-5586ACEB69C3}">
      <dsp:nvSpPr>
        <dsp:cNvPr id="0" name=""/>
        <dsp:cNvSpPr/>
      </dsp:nvSpPr>
      <dsp:spPr>
        <a:xfrm rot="10800000">
          <a:off x="791038" y="1204301"/>
          <a:ext cx="8352217" cy="924281"/>
        </a:xfrm>
        <a:prstGeom prst="homePlate">
          <a:avLst/>
        </a:prstGeom>
        <a:gradFill rotWithShape="0">
          <a:gsLst>
            <a:gs pos="0">
              <a:schemeClr val="accent5">
                <a:hueOff val="1285709"/>
                <a:satOff val="2937"/>
                <a:lumOff val="-8137"/>
                <a:alphaOff val="0"/>
                <a:tint val="50000"/>
                <a:satMod val="300000"/>
              </a:schemeClr>
            </a:gs>
            <a:gs pos="35000">
              <a:schemeClr val="accent5">
                <a:hueOff val="1285709"/>
                <a:satOff val="2937"/>
                <a:lumOff val="-8137"/>
                <a:alphaOff val="0"/>
                <a:tint val="37000"/>
                <a:satMod val="300000"/>
              </a:schemeClr>
            </a:gs>
            <a:gs pos="100000">
              <a:schemeClr val="accent5">
                <a:hueOff val="1285709"/>
                <a:satOff val="2937"/>
                <a:lumOff val="-81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b="1" u="sng" kern="1200" dirty="0" smtClean="0">
              <a:solidFill>
                <a:srgbClr val="FF0000"/>
              </a:solidFill>
            </a:rPr>
            <a:t>deamination</a:t>
          </a:r>
          <a:endParaRPr lang="ru-RU" sz="3100" b="1" u="sng" kern="1200" dirty="0">
            <a:solidFill>
              <a:srgbClr val="FF0000"/>
            </a:solidFill>
          </a:endParaRPr>
        </a:p>
      </dsp:txBody>
      <dsp:txXfrm rot="10800000">
        <a:off x="1022108" y="1204301"/>
        <a:ext cx="8121147" cy="924281"/>
      </dsp:txXfrm>
    </dsp:sp>
    <dsp:sp modelId="{3EA65C32-CF3D-44E6-89D6-63A9B3ADA2F8}">
      <dsp:nvSpPr>
        <dsp:cNvPr id="0" name=""/>
        <dsp:cNvSpPr/>
      </dsp:nvSpPr>
      <dsp:spPr>
        <a:xfrm>
          <a:off x="90947" y="1204301"/>
          <a:ext cx="924281" cy="924281"/>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B468DDD-D4B9-4544-ACC7-6DAF4047D60B}">
      <dsp:nvSpPr>
        <dsp:cNvPr id="0" name=""/>
        <dsp:cNvSpPr/>
      </dsp:nvSpPr>
      <dsp:spPr>
        <a:xfrm rot="10800000">
          <a:off x="791038" y="2404487"/>
          <a:ext cx="8352217" cy="924281"/>
        </a:xfrm>
        <a:prstGeom prst="homePlate">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b="1" u="sng" kern="1200" dirty="0" smtClean="0">
              <a:solidFill>
                <a:srgbClr val="FF0000"/>
              </a:solidFill>
            </a:rPr>
            <a:t>transamination</a:t>
          </a:r>
          <a:endParaRPr lang="ru-RU" sz="3100" b="1" u="sng" kern="1200" dirty="0">
            <a:solidFill>
              <a:srgbClr val="FF0000"/>
            </a:solidFill>
          </a:endParaRPr>
        </a:p>
      </dsp:txBody>
      <dsp:txXfrm rot="10800000">
        <a:off x="1022108" y="2404487"/>
        <a:ext cx="8121147" cy="924281"/>
      </dsp:txXfrm>
    </dsp:sp>
    <dsp:sp modelId="{10FD9256-E767-4177-91F0-7C5DC216B9D5}">
      <dsp:nvSpPr>
        <dsp:cNvPr id="0" name=""/>
        <dsp:cNvSpPr/>
      </dsp:nvSpPr>
      <dsp:spPr>
        <a:xfrm>
          <a:off x="90947" y="2404487"/>
          <a:ext cx="924281" cy="924281"/>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1928830-4425-4171-A6E7-AB1AFA731C5B}">
      <dsp:nvSpPr>
        <dsp:cNvPr id="0" name=""/>
        <dsp:cNvSpPr/>
      </dsp:nvSpPr>
      <dsp:spPr>
        <a:xfrm rot="10800000">
          <a:off x="791038" y="3604673"/>
          <a:ext cx="8352217" cy="924281"/>
        </a:xfrm>
        <a:prstGeom prst="homePlate">
          <a:avLst/>
        </a:prstGeom>
        <a:gradFill rotWithShape="0">
          <a:gsLst>
            <a:gs pos="0">
              <a:schemeClr val="accent5">
                <a:hueOff val="3857127"/>
                <a:satOff val="8811"/>
                <a:lumOff val="-24412"/>
                <a:alphaOff val="0"/>
                <a:tint val="50000"/>
                <a:satMod val="300000"/>
              </a:schemeClr>
            </a:gs>
            <a:gs pos="35000">
              <a:schemeClr val="accent5">
                <a:hueOff val="3857127"/>
                <a:satOff val="8811"/>
                <a:lumOff val="-24412"/>
                <a:alphaOff val="0"/>
                <a:tint val="37000"/>
                <a:satMod val="300000"/>
              </a:schemeClr>
            </a:gs>
            <a:gs pos="100000">
              <a:schemeClr val="accent5">
                <a:hueOff val="3857127"/>
                <a:satOff val="8811"/>
                <a:lumOff val="-24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kern="1200" dirty="0" smtClean="0"/>
            <a:t>protein biosynthesis</a:t>
          </a:r>
          <a:endParaRPr lang="ru-RU" sz="3100" kern="1200" dirty="0"/>
        </a:p>
      </dsp:txBody>
      <dsp:txXfrm rot="10800000">
        <a:off x="1022108" y="3604673"/>
        <a:ext cx="8121147" cy="924281"/>
      </dsp:txXfrm>
    </dsp:sp>
    <dsp:sp modelId="{DB60D785-2E77-4F0F-8A3D-3D282791064F}">
      <dsp:nvSpPr>
        <dsp:cNvPr id="0" name=""/>
        <dsp:cNvSpPr/>
      </dsp:nvSpPr>
      <dsp:spPr>
        <a:xfrm>
          <a:off x="90947" y="3604673"/>
          <a:ext cx="924281" cy="924281"/>
        </a:xfrm>
        <a:prstGeom prst="ellipse">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B0F0790-7D70-46F7-8B0A-A9AC1C1D1CC8}">
      <dsp:nvSpPr>
        <dsp:cNvPr id="0" name=""/>
        <dsp:cNvSpPr/>
      </dsp:nvSpPr>
      <dsp:spPr>
        <a:xfrm rot="10800000">
          <a:off x="791038" y="4804859"/>
          <a:ext cx="8352217" cy="924281"/>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06680" rIns="199136" bIns="106680" numCol="1" spcCol="1270" anchor="ctr" anchorCtr="0">
          <a:noAutofit/>
        </a:bodyPr>
        <a:lstStyle/>
        <a:p>
          <a:pPr lvl="0" algn="ctr" defTabSz="1244600">
            <a:lnSpc>
              <a:spcPct val="90000"/>
            </a:lnSpc>
            <a:spcBef>
              <a:spcPct val="0"/>
            </a:spcBef>
            <a:spcAft>
              <a:spcPct val="35000"/>
            </a:spcAft>
          </a:pPr>
          <a:r>
            <a:rPr lang="en-US" sz="2800" kern="1200" dirty="0" smtClean="0"/>
            <a:t>racemization</a:t>
          </a:r>
          <a:endParaRPr lang="ru-RU" sz="2800" kern="1200" dirty="0" smtClean="0"/>
        </a:p>
        <a:p>
          <a:pPr lvl="0" algn="ctr" defTabSz="1244600">
            <a:lnSpc>
              <a:spcPct val="90000"/>
            </a:lnSpc>
            <a:spcBef>
              <a:spcPct val="0"/>
            </a:spcBef>
            <a:spcAft>
              <a:spcPct val="35000"/>
            </a:spcAft>
          </a:pPr>
          <a:r>
            <a:rPr lang="en-US" sz="2800" kern="1200" dirty="0" smtClean="0"/>
            <a:t>(only for microorganisms)</a:t>
          </a:r>
          <a:endParaRPr lang="ru-RU" sz="1800" kern="1200" dirty="0"/>
        </a:p>
      </dsp:txBody>
      <dsp:txXfrm rot="10800000">
        <a:off x="1022108" y="4804859"/>
        <a:ext cx="8121147" cy="924281"/>
      </dsp:txXfrm>
    </dsp:sp>
    <dsp:sp modelId="{759FC214-8987-45C8-AF94-D70F33FE6F8F}">
      <dsp:nvSpPr>
        <dsp:cNvPr id="0" name=""/>
        <dsp:cNvSpPr/>
      </dsp:nvSpPr>
      <dsp:spPr>
        <a:xfrm>
          <a:off x="90947" y="4804859"/>
          <a:ext cx="924281" cy="924281"/>
        </a:xfrm>
        <a:prstGeom prst="ellipse">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6791C-C62C-49BE-B80C-FB665610894A}">
      <dsp:nvSpPr>
        <dsp:cNvPr id="0" name=""/>
        <dsp:cNvSpPr/>
      </dsp:nvSpPr>
      <dsp:spPr>
        <a:xfrm>
          <a:off x="0" y="0"/>
          <a:ext cx="8784976" cy="1912712"/>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Formation of bonds in protein structures (as part of the protein - folding) and further protein modifications</a:t>
          </a:r>
          <a:endParaRPr lang="ru-RU" sz="2000" kern="1200" dirty="0" smtClean="0"/>
        </a:p>
        <a:p>
          <a:pPr lvl="0" algn="l" defTabSz="889000">
            <a:lnSpc>
              <a:spcPct val="90000"/>
            </a:lnSpc>
            <a:spcBef>
              <a:spcPct val="0"/>
            </a:spcBef>
            <a:spcAft>
              <a:spcPct val="35000"/>
            </a:spcAft>
          </a:pPr>
          <a:r>
            <a:rPr lang="en-US" sz="2000" kern="1200" dirty="0" smtClean="0"/>
            <a:t>In the secondary structure: hydrogen</a:t>
          </a:r>
          <a:endParaRPr lang="ru-RU" sz="2000" kern="1200" dirty="0" smtClean="0"/>
        </a:p>
        <a:p>
          <a:pPr lvl="0" algn="l" defTabSz="889000">
            <a:lnSpc>
              <a:spcPct val="90000"/>
            </a:lnSpc>
            <a:spcBef>
              <a:spcPct val="0"/>
            </a:spcBef>
            <a:spcAft>
              <a:spcPct val="35000"/>
            </a:spcAft>
          </a:pPr>
          <a:r>
            <a:rPr lang="en-US" sz="2000" kern="1200" dirty="0" smtClean="0"/>
            <a:t>In tertiary and quaternary structures: various connections</a:t>
          </a:r>
          <a:endParaRPr lang="ru-RU" sz="2000" kern="1200" dirty="0" smtClean="0"/>
        </a:p>
        <a:p>
          <a:pPr lvl="0" algn="l" defTabSz="889000">
            <a:lnSpc>
              <a:spcPct val="90000"/>
            </a:lnSpc>
            <a:spcBef>
              <a:spcPct val="0"/>
            </a:spcBef>
            <a:spcAft>
              <a:spcPct val="35000"/>
            </a:spcAft>
          </a:pPr>
          <a:r>
            <a:rPr lang="fr-FR" sz="2000" kern="1200" dirty="0" smtClean="0"/>
            <a:t>Various modifications: phosphorylation, glycosylation, etc.</a:t>
          </a:r>
          <a:endParaRPr lang="ru-RU" sz="2000" kern="1200" dirty="0"/>
        </a:p>
      </dsp:txBody>
      <dsp:txXfrm>
        <a:off x="1948266" y="0"/>
        <a:ext cx="6836709" cy="1912712"/>
      </dsp:txXfrm>
    </dsp:sp>
    <dsp:sp modelId="{436D9096-1EC4-4DF6-AA01-3D45453813F4}">
      <dsp:nvSpPr>
        <dsp:cNvPr id="0" name=""/>
        <dsp:cNvSpPr/>
      </dsp:nvSpPr>
      <dsp:spPr>
        <a:xfrm>
          <a:off x="191271" y="191271"/>
          <a:ext cx="1756995" cy="1530169"/>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9468E27-A45B-4548-B29B-D603DCF3C593}">
      <dsp:nvSpPr>
        <dsp:cNvPr id="0" name=""/>
        <dsp:cNvSpPr/>
      </dsp:nvSpPr>
      <dsp:spPr>
        <a:xfrm>
          <a:off x="0" y="2103983"/>
          <a:ext cx="8784976" cy="1912712"/>
        </a:xfrm>
        <a:prstGeom prst="roundRect">
          <a:avLst>
            <a:gd name="adj" fmla="val 10000"/>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The fate of the nitrogen-free amino acid residue (for free amino acids)</a:t>
          </a:r>
          <a:endParaRPr lang="ru-RU" sz="2000" kern="1200" smtClean="0"/>
        </a:p>
        <a:p>
          <a:pPr lvl="0" algn="l" defTabSz="889000">
            <a:lnSpc>
              <a:spcPct val="90000"/>
            </a:lnSpc>
            <a:spcBef>
              <a:spcPct val="0"/>
            </a:spcBef>
            <a:spcAft>
              <a:spcPct val="35000"/>
            </a:spcAft>
          </a:pPr>
          <a:r>
            <a:rPr lang="en-US" sz="2000" kern="1200" smtClean="0"/>
            <a:t>Glycogenic amino acids</a:t>
          </a:r>
          <a:endParaRPr lang="ru-RU" sz="2000" kern="1200" smtClean="0"/>
        </a:p>
        <a:p>
          <a:pPr lvl="0" algn="l" defTabSz="889000">
            <a:lnSpc>
              <a:spcPct val="90000"/>
            </a:lnSpc>
            <a:spcBef>
              <a:spcPct val="0"/>
            </a:spcBef>
            <a:spcAft>
              <a:spcPct val="35000"/>
            </a:spcAft>
          </a:pPr>
          <a:r>
            <a:rPr lang="en-US" sz="2000" kern="1200" smtClean="0"/>
            <a:t>Ketogenic amino acids</a:t>
          </a:r>
          <a:endParaRPr lang="ru-RU" sz="2000" kern="1200" smtClean="0"/>
        </a:p>
        <a:p>
          <a:pPr lvl="0" algn="l" defTabSz="889000">
            <a:lnSpc>
              <a:spcPct val="90000"/>
            </a:lnSpc>
            <a:spcBef>
              <a:spcPct val="0"/>
            </a:spcBef>
            <a:spcAft>
              <a:spcPct val="35000"/>
            </a:spcAft>
          </a:pPr>
          <a:r>
            <a:rPr lang="en-US" sz="2000" kern="1200" smtClean="0"/>
            <a:t>Mixed amino acids</a:t>
          </a:r>
          <a:endParaRPr lang="ru-RU" sz="2000" kern="1200" dirty="0"/>
        </a:p>
      </dsp:txBody>
      <dsp:txXfrm>
        <a:off x="1948266" y="2103983"/>
        <a:ext cx="6836709" cy="1912712"/>
      </dsp:txXfrm>
    </dsp:sp>
    <dsp:sp modelId="{D1FBAFEA-2601-43AE-A657-42CC68F58166}">
      <dsp:nvSpPr>
        <dsp:cNvPr id="0" name=""/>
        <dsp:cNvSpPr/>
      </dsp:nvSpPr>
      <dsp:spPr>
        <a:xfrm>
          <a:off x="191271" y="2295254"/>
          <a:ext cx="1756995" cy="1530169"/>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1DA0208-1C78-488D-9CD1-01A1E731DA20}">
      <dsp:nvSpPr>
        <dsp:cNvPr id="0" name=""/>
        <dsp:cNvSpPr/>
      </dsp:nvSpPr>
      <dsp:spPr>
        <a:xfrm>
          <a:off x="0" y="4207967"/>
          <a:ext cx="8784976" cy="1912712"/>
        </a:xfrm>
        <a:prstGeom prst="roundRect">
          <a:avLst>
            <a:gd name="adj" fmla="val 10000"/>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The exchange of individual amino acids</a:t>
          </a:r>
          <a:endParaRPr lang="ru-RU" sz="2000" kern="1200" smtClean="0"/>
        </a:p>
        <a:p>
          <a:pPr lvl="0" algn="l" defTabSz="889000">
            <a:lnSpc>
              <a:spcPct val="90000"/>
            </a:lnSpc>
            <a:spcBef>
              <a:spcPct val="0"/>
            </a:spcBef>
            <a:spcAft>
              <a:spcPct val="35000"/>
            </a:spcAft>
          </a:pPr>
          <a:r>
            <a:rPr lang="en-US" sz="2000" kern="1200" smtClean="0"/>
            <a:t>Aromatic and heterocyclic</a:t>
          </a:r>
          <a:endParaRPr lang="ru-RU" sz="2000" kern="1200" smtClean="0"/>
        </a:p>
        <a:p>
          <a:pPr lvl="0" algn="l" defTabSz="889000">
            <a:lnSpc>
              <a:spcPct val="90000"/>
            </a:lnSpc>
            <a:spcBef>
              <a:spcPct val="0"/>
            </a:spcBef>
            <a:spcAft>
              <a:spcPct val="35000"/>
            </a:spcAft>
          </a:pPr>
          <a:r>
            <a:rPr lang="en-US" sz="2000" kern="1200" smtClean="0"/>
            <a:t>Sulfur Branched Amino Acids</a:t>
          </a:r>
          <a:endParaRPr lang="ru-RU" sz="2000" kern="1200" smtClean="0"/>
        </a:p>
        <a:p>
          <a:pPr lvl="0" algn="l" defTabSz="889000">
            <a:lnSpc>
              <a:spcPct val="90000"/>
            </a:lnSpc>
            <a:spcBef>
              <a:spcPct val="0"/>
            </a:spcBef>
            <a:spcAft>
              <a:spcPct val="35000"/>
            </a:spcAft>
          </a:pPr>
          <a:r>
            <a:rPr lang="en-US" sz="2000" kern="1200" smtClean="0"/>
            <a:t>Dicarboxylic and dibasic amino acids</a:t>
          </a:r>
          <a:endParaRPr lang="ru-RU" sz="2000" kern="1200" smtClean="0"/>
        </a:p>
        <a:p>
          <a:pPr lvl="0" algn="l" defTabSz="889000">
            <a:lnSpc>
              <a:spcPct val="90000"/>
            </a:lnSpc>
            <a:spcBef>
              <a:spcPct val="0"/>
            </a:spcBef>
            <a:spcAft>
              <a:spcPct val="35000"/>
            </a:spcAft>
          </a:pPr>
          <a:r>
            <a:rPr lang="en-US" sz="2000" kern="1200" smtClean="0"/>
            <a:t>Exchange of AAs containing hydroxyl and methyl groups</a:t>
          </a:r>
          <a:endParaRPr lang="ru-RU" sz="2000" kern="1200" dirty="0"/>
        </a:p>
      </dsp:txBody>
      <dsp:txXfrm>
        <a:off x="1948266" y="4207967"/>
        <a:ext cx="6836709" cy="1912712"/>
      </dsp:txXfrm>
    </dsp:sp>
    <dsp:sp modelId="{03027C12-A2BA-4E2A-BA1E-BB7F71FFD683}">
      <dsp:nvSpPr>
        <dsp:cNvPr id="0" name=""/>
        <dsp:cNvSpPr/>
      </dsp:nvSpPr>
      <dsp:spPr>
        <a:xfrm>
          <a:off x="191271" y="4399238"/>
          <a:ext cx="1756995" cy="1530169"/>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A4888-780B-41A0-AB82-40997628C169}">
      <dsp:nvSpPr>
        <dsp:cNvPr id="0" name=""/>
        <dsp:cNvSpPr/>
      </dsp:nvSpPr>
      <dsp:spPr>
        <a:xfrm>
          <a:off x="0" y="0"/>
          <a:ext cx="4545068" cy="1338898"/>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Methylation</a:t>
          </a:r>
          <a:endParaRPr lang="ru-RU" sz="1900" kern="1200" smtClean="0"/>
        </a:p>
        <a:p>
          <a:pPr lvl="0" algn="l" defTabSz="844550">
            <a:lnSpc>
              <a:spcPct val="90000"/>
            </a:lnSpc>
            <a:spcBef>
              <a:spcPct val="0"/>
            </a:spcBef>
            <a:spcAft>
              <a:spcPct val="35000"/>
            </a:spcAft>
          </a:pPr>
          <a:r>
            <a:rPr lang="en-US" sz="1900" kern="1200" smtClean="0"/>
            <a:t>addition of a methyl (CH3) group</a:t>
          </a:r>
          <a:endParaRPr lang="ru-RU" sz="1900" kern="1200" dirty="0" smtClean="0"/>
        </a:p>
      </dsp:txBody>
      <dsp:txXfrm>
        <a:off x="1042903" y="0"/>
        <a:ext cx="3502164" cy="1338898"/>
      </dsp:txXfrm>
    </dsp:sp>
    <dsp:sp modelId="{BB92BBCC-EEE8-4F52-BDA3-18CCE71157D2}">
      <dsp:nvSpPr>
        <dsp:cNvPr id="0" name=""/>
        <dsp:cNvSpPr/>
      </dsp:nvSpPr>
      <dsp:spPr>
        <a:xfrm>
          <a:off x="133889" y="133889"/>
          <a:ext cx="909013" cy="1071118"/>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1CE2F54-E2DB-4948-873B-726FCD91FC20}">
      <dsp:nvSpPr>
        <dsp:cNvPr id="0" name=""/>
        <dsp:cNvSpPr/>
      </dsp:nvSpPr>
      <dsp:spPr>
        <a:xfrm>
          <a:off x="0" y="1472788"/>
          <a:ext cx="4545068" cy="1338898"/>
        </a:xfrm>
        <a:prstGeom prst="roundRect">
          <a:avLst>
            <a:gd name="adj" fmla="val 10000"/>
          </a:avLst>
        </a:prstGeom>
        <a:gradFill rotWithShape="0">
          <a:gsLst>
            <a:gs pos="0">
              <a:schemeClr val="accent5">
                <a:hueOff val="1714279"/>
                <a:satOff val="3916"/>
                <a:lumOff val="-10850"/>
                <a:alphaOff val="0"/>
                <a:tint val="50000"/>
                <a:satMod val="300000"/>
              </a:schemeClr>
            </a:gs>
            <a:gs pos="35000">
              <a:schemeClr val="accent5">
                <a:hueOff val="1714279"/>
                <a:satOff val="3916"/>
                <a:lumOff val="-10850"/>
                <a:alphaOff val="0"/>
                <a:tint val="37000"/>
                <a:satMod val="300000"/>
              </a:schemeClr>
            </a:gs>
            <a:gs pos="100000">
              <a:schemeClr val="accent5">
                <a:hueOff val="1714279"/>
                <a:satOff val="3916"/>
                <a:lumOff val="-1085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Acylation</a:t>
          </a:r>
          <a:endParaRPr lang="ru-RU" sz="1900" kern="1200" smtClean="0"/>
        </a:p>
        <a:p>
          <a:pPr lvl="0" algn="l" defTabSz="844550">
            <a:lnSpc>
              <a:spcPct val="90000"/>
            </a:lnSpc>
            <a:spcBef>
              <a:spcPct val="0"/>
            </a:spcBef>
            <a:spcAft>
              <a:spcPct val="35000"/>
            </a:spcAft>
          </a:pPr>
          <a:r>
            <a:rPr lang="en-US" sz="1900" kern="1200" smtClean="0"/>
            <a:t>Example - acetylation</a:t>
          </a:r>
          <a:endParaRPr lang="ru-RU" sz="1900" kern="1200" smtClean="0"/>
        </a:p>
        <a:p>
          <a:pPr lvl="0" algn="l" defTabSz="844550">
            <a:lnSpc>
              <a:spcPct val="90000"/>
            </a:lnSpc>
            <a:spcBef>
              <a:spcPct val="0"/>
            </a:spcBef>
            <a:spcAft>
              <a:spcPct val="35000"/>
            </a:spcAft>
          </a:pPr>
          <a:r>
            <a:rPr lang="en-US" sz="1900" kern="1200" smtClean="0"/>
            <a:t>(addition of the remainder of acetic acid)</a:t>
          </a:r>
          <a:endParaRPr lang="ru-RU" sz="1900" kern="1200" dirty="0"/>
        </a:p>
      </dsp:txBody>
      <dsp:txXfrm>
        <a:off x="1042903" y="1472788"/>
        <a:ext cx="3502164" cy="1338898"/>
      </dsp:txXfrm>
    </dsp:sp>
    <dsp:sp modelId="{5C08490B-6724-4077-8AB0-BD852CEC673D}">
      <dsp:nvSpPr>
        <dsp:cNvPr id="0" name=""/>
        <dsp:cNvSpPr/>
      </dsp:nvSpPr>
      <dsp:spPr>
        <a:xfrm>
          <a:off x="133889" y="1606678"/>
          <a:ext cx="909013" cy="1071118"/>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98D23F0-9289-449D-93F1-3F7D2568CE36}">
      <dsp:nvSpPr>
        <dsp:cNvPr id="0" name=""/>
        <dsp:cNvSpPr/>
      </dsp:nvSpPr>
      <dsp:spPr>
        <a:xfrm>
          <a:off x="0" y="2945577"/>
          <a:ext cx="4545068" cy="1338898"/>
        </a:xfrm>
        <a:prstGeom prst="roundRect">
          <a:avLst>
            <a:gd name="adj" fmla="val 10000"/>
          </a:avLst>
        </a:prstGeom>
        <a:gradFill rotWithShape="0">
          <a:gsLst>
            <a:gs pos="0">
              <a:schemeClr val="accent5">
                <a:hueOff val="3428557"/>
                <a:satOff val="7832"/>
                <a:lumOff val="-21699"/>
                <a:alphaOff val="0"/>
                <a:tint val="50000"/>
                <a:satMod val="300000"/>
              </a:schemeClr>
            </a:gs>
            <a:gs pos="35000">
              <a:schemeClr val="accent5">
                <a:hueOff val="3428557"/>
                <a:satOff val="7832"/>
                <a:lumOff val="-21699"/>
                <a:alphaOff val="0"/>
                <a:tint val="37000"/>
                <a:satMod val="300000"/>
              </a:schemeClr>
            </a:gs>
            <a:gs pos="100000">
              <a:schemeClr val="accent5">
                <a:hueOff val="3428557"/>
                <a:satOff val="7832"/>
                <a:lumOff val="-2169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0" kern="1200" dirty="0" smtClean="0"/>
            <a:t>Phosphorylation</a:t>
          </a:r>
          <a:endParaRPr lang="ru-RU" sz="1900" b="0" kern="1200" smtClean="0"/>
        </a:p>
        <a:p>
          <a:pPr lvl="0" algn="l" defTabSz="844550">
            <a:lnSpc>
              <a:spcPct val="90000"/>
            </a:lnSpc>
            <a:spcBef>
              <a:spcPct val="0"/>
            </a:spcBef>
            <a:spcAft>
              <a:spcPct val="35000"/>
            </a:spcAft>
          </a:pPr>
          <a:r>
            <a:rPr lang="en-US" sz="1900" b="0" kern="1200" smtClean="0"/>
            <a:t>Attachment of the remainder of phosphoric acid (with hydrolysis of ATP)</a:t>
          </a:r>
          <a:endParaRPr lang="ru-RU" sz="1900" b="0" kern="1200" dirty="0"/>
        </a:p>
      </dsp:txBody>
      <dsp:txXfrm>
        <a:off x="1042903" y="2945577"/>
        <a:ext cx="3502164" cy="1338898"/>
      </dsp:txXfrm>
    </dsp:sp>
    <dsp:sp modelId="{563F389C-63B7-4B2E-9C1A-2108DEEBC51E}">
      <dsp:nvSpPr>
        <dsp:cNvPr id="0" name=""/>
        <dsp:cNvSpPr/>
      </dsp:nvSpPr>
      <dsp:spPr>
        <a:xfrm>
          <a:off x="133889" y="3079467"/>
          <a:ext cx="909013" cy="1071118"/>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0F1A0FBD-9C34-449E-A5FD-7CE8BFAEFD17}">
      <dsp:nvSpPr>
        <dsp:cNvPr id="0" name=""/>
        <dsp:cNvSpPr/>
      </dsp:nvSpPr>
      <dsp:spPr>
        <a:xfrm>
          <a:off x="0" y="4418365"/>
          <a:ext cx="4545068" cy="1338898"/>
        </a:xfrm>
        <a:prstGeom prst="roundRect">
          <a:avLst>
            <a:gd name="adj" fmla="val 10000"/>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0" kern="1200" dirty="0" smtClean="0"/>
            <a:t>Glycosylation</a:t>
          </a:r>
          <a:endParaRPr lang="ru-RU" sz="1900" b="0" kern="1200" smtClean="0"/>
        </a:p>
        <a:p>
          <a:pPr lvl="0" algn="l" defTabSz="844550">
            <a:lnSpc>
              <a:spcPct val="90000"/>
            </a:lnSpc>
            <a:spcBef>
              <a:spcPct val="0"/>
            </a:spcBef>
            <a:spcAft>
              <a:spcPct val="35000"/>
            </a:spcAft>
          </a:pPr>
          <a:r>
            <a:rPr lang="en-US" sz="1900" b="0" kern="1200" smtClean="0"/>
            <a:t>addition of glucose or oligosaccharide residue</a:t>
          </a:r>
          <a:endParaRPr lang="ru-RU" sz="1900" b="0" kern="1200" smtClean="0"/>
        </a:p>
        <a:p>
          <a:pPr lvl="0" algn="l" defTabSz="844550">
            <a:lnSpc>
              <a:spcPct val="90000"/>
            </a:lnSpc>
            <a:spcBef>
              <a:spcPct val="0"/>
            </a:spcBef>
            <a:spcAft>
              <a:spcPct val="35000"/>
            </a:spcAft>
          </a:pPr>
          <a:r>
            <a:rPr lang="en-US" sz="1900" b="0" kern="1200" smtClean="0"/>
            <a:t>(O-glycosidic bond)</a:t>
          </a:r>
          <a:endParaRPr lang="ru-RU" sz="1900" b="0" kern="1200" dirty="0"/>
        </a:p>
      </dsp:txBody>
      <dsp:txXfrm>
        <a:off x="1042903" y="4418365"/>
        <a:ext cx="3502164" cy="1338898"/>
      </dsp:txXfrm>
    </dsp:sp>
    <dsp:sp modelId="{CDDCFC59-1B9D-49CF-A509-0F6496C5BB3E}">
      <dsp:nvSpPr>
        <dsp:cNvPr id="0" name=""/>
        <dsp:cNvSpPr/>
      </dsp:nvSpPr>
      <dsp:spPr>
        <a:xfrm>
          <a:off x="133889" y="4552255"/>
          <a:ext cx="909013" cy="1071118"/>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A4888-780B-41A0-AB82-40997628C169}">
      <dsp:nvSpPr>
        <dsp:cNvPr id="0" name=""/>
        <dsp:cNvSpPr/>
      </dsp:nvSpPr>
      <dsp:spPr>
        <a:xfrm>
          <a:off x="0" y="0"/>
          <a:ext cx="4568982" cy="1338898"/>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Mono-ADP-</a:t>
          </a:r>
          <a:r>
            <a:rPr lang="en-US" sz="1900" kern="1200" dirty="0" err="1" smtClean="0"/>
            <a:t>ribosylation</a:t>
          </a:r>
          <a:endParaRPr lang="ru-RU" sz="1900" kern="1200" smtClean="0"/>
        </a:p>
        <a:p>
          <a:pPr lvl="0" algn="l" defTabSz="844550">
            <a:lnSpc>
              <a:spcPct val="90000"/>
            </a:lnSpc>
            <a:spcBef>
              <a:spcPct val="0"/>
            </a:spcBef>
            <a:spcAft>
              <a:spcPct val="35000"/>
            </a:spcAft>
          </a:pPr>
          <a:r>
            <a:rPr lang="en-US" sz="1900" kern="1200" smtClean="0"/>
            <a:t>addition of one ADP-ribose residue</a:t>
          </a:r>
          <a:endParaRPr lang="ru-RU" sz="1900" kern="1200" dirty="0" smtClean="0"/>
        </a:p>
      </dsp:txBody>
      <dsp:txXfrm>
        <a:off x="1047686" y="0"/>
        <a:ext cx="3521295" cy="1338898"/>
      </dsp:txXfrm>
    </dsp:sp>
    <dsp:sp modelId="{BB92BBCC-EEE8-4F52-BDA3-18CCE71157D2}">
      <dsp:nvSpPr>
        <dsp:cNvPr id="0" name=""/>
        <dsp:cNvSpPr/>
      </dsp:nvSpPr>
      <dsp:spPr>
        <a:xfrm>
          <a:off x="133889" y="133889"/>
          <a:ext cx="913796" cy="1071118"/>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1CE2F54-E2DB-4948-873B-726FCD91FC20}">
      <dsp:nvSpPr>
        <dsp:cNvPr id="0" name=""/>
        <dsp:cNvSpPr/>
      </dsp:nvSpPr>
      <dsp:spPr>
        <a:xfrm>
          <a:off x="0" y="1472788"/>
          <a:ext cx="4568982" cy="1338898"/>
        </a:xfrm>
        <a:prstGeom prst="roundRect">
          <a:avLst>
            <a:gd name="adj" fmla="val 10000"/>
          </a:avLst>
        </a:prstGeom>
        <a:gradFill rotWithShape="0">
          <a:gsLst>
            <a:gs pos="0">
              <a:schemeClr val="accent5">
                <a:hueOff val="1714279"/>
                <a:satOff val="3916"/>
                <a:lumOff val="-10850"/>
                <a:alphaOff val="0"/>
                <a:tint val="50000"/>
                <a:satMod val="300000"/>
              </a:schemeClr>
            </a:gs>
            <a:gs pos="35000">
              <a:schemeClr val="accent5">
                <a:hueOff val="1714279"/>
                <a:satOff val="3916"/>
                <a:lumOff val="-10850"/>
                <a:alphaOff val="0"/>
                <a:tint val="37000"/>
                <a:satMod val="300000"/>
              </a:schemeClr>
            </a:gs>
            <a:gs pos="100000">
              <a:schemeClr val="accent5">
                <a:hueOff val="1714279"/>
                <a:satOff val="3916"/>
                <a:lumOff val="-1085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Poly-ADP-</a:t>
          </a:r>
          <a:r>
            <a:rPr lang="en-US" sz="1900" kern="1200" dirty="0" err="1" smtClean="0"/>
            <a:t>ribosylation</a:t>
          </a:r>
          <a:endParaRPr lang="ru-RU" sz="1900" kern="1200" smtClean="0"/>
        </a:p>
        <a:p>
          <a:pPr lvl="0" algn="l" defTabSz="844550">
            <a:lnSpc>
              <a:spcPct val="90000"/>
            </a:lnSpc>
            <a:spcBef>
              <a:spcPct val="0"/>
            </a:spcBef>
            <a:spcAft>
              <a:spcPct val="35000"/>
            </a:spcAft>
          </a:pPr>
          <a:r>
            <a:rPr lang="en-US" sz="1900" kern="1200" smtClean="0"/>
            <a:t>addition of several residues of ADP-ribose</a:t>
          </a:r>
          <a:endParaRPr lang="ru-RU" sz="1900" kern="1200" dirty="0"/>
        </a:p>
      </dsp:txBody>
      <dsp:txXfrm>
        <a:off x="1047686" y="1472788"/>
        <a:ext cx="3521295" cy="1338898"/>
      </dsp:txXfrm>
    </dsp:sp>
    <dsp:sp modelId="{5C08490B-6724-4077-8AB0-BD852CEC673D}">
      <dsp:nvSpPr>
        <dsp:cNvPr id="0" name=""/>
        <dsp:cNvSpPr/>
      </dsp:nvSpPr>
      <dsp:spPr>
        <a:xfrm>
          <a:off x="133889" y="1606678"/>
          <a:ext cx="913796" cy="1071118"/>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98D23F0-9289-449D-93F1-3F7D2568CE36}">
      <dsp:nvSpPr>
        <dsp:cNvPr id="0" name=""/>
        <dsp:cNvSpPr/>
      </dsp:nvSpPr>
      <dsp:spPr>
        <a:xfrm>
          <a:off x="0" y="2945577"/>
          <a:ext cx="4568982" cy="1338898"/>
        </a:xfrm>
        <a:prstGeom prst="roundRect">
          <a:avLst>
            <a:gd name="adj" fmla="val 10000"/>
          </a:avLst>
        </a:prstGeom>
        <a:gradFill rotWithShape="0">
          <a:gsLst>
            <a:gs pos="0">
              <a:schemeClr val="accent5">
                <a:hueOff val="3428557"/>
                <a:satOff val="7832"/>
                <a:lumOff val="-21699"/>
                <a:alphaOff val="0"/>
                <a:tint val="50000"/>
                <a:satMod val="300000"/>
              </a:schemeClr>
            </a:gs>
            <a:gs pos="35000">
              <a:schemeClr val="accent5">
                <a:hueOff val="3428557"/>
                <a:satOff val="7832"/>
                <a:lumOff val="-21699"/>
                <a:alphaOff val="0"/>
                <a:tint val="37000"/>
                <a:satMod val="300000"/>
              </a:schemeClr>
            </a:gs>
            <a:gs pos="100000">
              <a:schemeClr val="accent5">
                <a:hueOff val="3428557"/>
                <a:satOff val="7832"/>
                <a:lumOff val="-2169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err="1" smtClean="0"/>
            <a:t>Adenylation</a:t>
          </a:r>
          <a:endParaRPr lang="ru-RU" sz="1900" kern="1200" smtClean="0"/>
        </a:p>
        <a:p>
          <a:pPr lvl="0" algn="l" defTabSz="844550">
            <a:lnSpc>
              <a:spcPct val="90000"/>
            </a:lnSpc>
            <a:spcBef>
              <a:spcPct val="0"/>
            </a:spcBef>
            <a:spcAft>
              <a:spcPct val="35000"/>
            </a:spcAft>
          </a:pPr>
          <a:r>
            <a:rPr lang="en-US" sz="1900" kern="1200" smtClean="0"/>
            <a:t>Addition of AMP</a:t>
          </a:r>
          <a:endParaRPr lang="ru-RU" sz="1900" kern="1200" dirty="0"/>
        </a:p>
      </dsp:txBody>
      <dsp:txXfrm>
        <a:off x="1047686" y="2945577"/>
        <a:ext cx="3521295" cy="1338898"/>
      </dsp:txXfrm>
    </dsp:sp>
    <dsp:sp modelId="{563F389C-63B7-4B2E-9C1A-2108DEEBC51E}">
      <dsp:nvSpPr>
        <dsp:cNvPr id="0" name=""/>
        <dsp:cNvSpPr/>
      </dsp:nvSpPr>
      <dsp:spPr>
        <a:xfrm>
          <a:off x="133889" y="3079467"/>
          <a:ext cx="913796" cy="1071118"/>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0F1A0FBD-9C34-449E-A5FD-7CE8BFAEFD17}">
      <dsp:nvSpPr>
        <dsp:cNvPr id="0" name=""/>
        <dsp:cNvSpPr/>
      </dsp:nvSpPr>
      <dsp:spPr>
        <a:xfrm>
          <a:off x="0" y="4418365"/>
          <a:ext cx="4568982" cy="1338898"/>
        </a:xfrm>
        <a:prstGeom prst="roundRect">
          <a:avLst>
            <a:gd name="adj" fmla="val 10000"/>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Ubiquitination</a:t>
          </a:r>
          <a:endParaRPr lang="ru-RU" sz="1900" kern="1200" smtClean="0"/>
        </a:p>
        <a:p>
          <a:pPr lvl="0" algn="l" defTabSz="844550">
            <a:lnSpc>
              <a:spcPct val="90000"/>
            </a:lnSpc>
            <a:spcBef>
              <a:spcPct val="0"/>
            </a:spcBef>
            <a:spcAft>
              <a:spcPct val="35000"/>
            </a:spcAft>
          </a:pPr>
          <a:r>
            <a:rPr lang="en-US" sz="1900" kern="1200" smtClean="0"/>
            <a:t>ubiquitin addition</a:t>
          </a:r>
          <a:endParaRPr lang="ru-RU" sz="1900" kern="1200" smtClean="0"/>
        </a:p>
        <a:p>
          <a:pPr lvl="0" algn="l" defTabSz="844550">
            <a:lnSpc>
              <a:spcPct val="90000"/>
            </a:lnSpc>
            <a:spcBef>
              <a:spcPct val="0"/>
            </a:spcBef>
            <a:spcAft>
              <a:spcPct val="35000"/>
            </a:spcAft>
          </a:pPr>
          <a:r>
            <a:rPr lang="en-US" sz="1900" kern="1200" smtClean="0"/>
            <a:t>"Black mark" for the destruction of protein in the proteasome</a:t>
          </a:r>
          <a:endParaRPr lang="ru-RU" sz="1900" kern="1200" dirty="0"/>
        </a:p>
      </dsp:txBody>
      <dsp:txXfrm>
        <a:off x="1047686" y="4418365"/>
        <a:ext cx="3521295" cy="1338898"/>
      </dsp:txXfrm>
    </dsp:sp>
    <dsp:sp modelId="{CDDCFC59-1B9D-49CF-A509-0F6496C5BB3E}">
      <dsp:nvSpPr>
        <dsp:cNvPr id="0" name=""/>
        <dsp:cNvSpPr/>
      </dsp:nvSpPr>
      <dsp:spPr>
        <a:xfrm>
          <a:off x="133889" y="4552255"/>
          <a:ext cx="913796" cy="1071118"/>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9EE35-1216-460A-AF42-455C908305AE}">
      <dsp:nvSpPr>
        <dsp:cNvPr id="0" name=""/>
        <dsp:cNvSpPr/>
      </dsp:nvSpPr>
      <dsp:spPr>
        <a:xfrm>
          <a:off x="-7652992" y="-1169625"/>
          <a:ext cx="9108002" cy="9108002"/>
        </a:xfrm>
        <a:prstGeom prst="blockArc">
          <a:avLst>
            <a:gd name="adj1" fmla="val 18900000"/>
            <a:gd name="adj2" fmla="val 2700000"/>
            <a:gd name="adj3" fmla="val 237"/>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2747B9-6299-45AB-94E6-F33311E07192}">
      <dsp:nvSpPr>
        <dsp:cNvPr id="0" name=""/>
        <dsp:cNvSpPr/>
      </dsp:nvSpPr>
      <dsp:spPr>
        <a:xfrm>
          <a:off x="541838" y="356442"/>
          <a:ext cx="8505706" cy="712614"/>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5638"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t>Diet (protein restriction)</a:t>
          </a:r>
          <a:endParaRPr lang="ru-RU" sz="2800" kern="1200" dirty="0"/>
        </a:p>
      </dsp:txBody>
      <dsp:txXfrm>
        <a:off x="541838" y="356442"/>
        <a:ext cx="8505706" cy="712614"/>
      </dsp:txXfrm>
    </dsp:sp>
    <dsp:sp modelId="{07058885-F78B-4856-9AE4-662577E77141}">
      <dsp:nvSpPr>
        <dsp:cNvPr id="0" name=""/>
        <dsp:cNvSpPr/>
      </dsp:nvSpPr>
      <dsp:spPr>
        <a:xfrm>
          <a:off x="96454" y="267365"/>
          <a:ext cx="890767" cy="890767"/>
        </a:xfrm>
        <a:prstGeom prst="ellipse">
          <a:avLst/>
        </a:prstGeom>
        <a:blipFill rotWithShape="0">
          <a:blip xmlns:r="http://schemas.openxmlformats.org/officeDocument/2006/relationships" r:embed="rId1"/>
          <a:stretch>
            <a:fillRect/>
          </a:stretch>
        </a:blip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48F127C-CE0E-4BC8-8BEB-7A084C973BF8}">
      <dsp:nvSpPr>
        <dsp:cNvPr id="0" name=""/>
        <dsp:cNvSpPr/>
      </dsp:nvSpPr>
      <dsp:spPr>
        <a:xfrm>
          <a:off x="1128012" y="1425228"/>
          <a:ext cx="7919532" cy="712614"/>
        </a:xfrm>
        <a:prstGeom prst="rect">
          <a:avLst/>
        </a:prstGeom>
        <a:gradFill rotWithShape="0">
          <a:gsLst>
            <a:gs pos="0">
              <a:schemeClr val="accent5">
                <a:hueOff val="1028567"/>
                <a:satOff val="2350"/>
                <a:lumOff val="-6510"/>
                <a:alphaOff val="0"/>
                <a:tint val="50000"/>
                <a:satMod val="300000"/>
              </a:schemeClr>
            </a:gs>
            <a:gs pos="35000">
              <a:schemeClr val="accent5">
                <a:hueOff val="1028567"/>
                <a:satOff val="2350"/>
                <a:lumOff val="-6510"/>
                <a:alphaOff val="0"/>
                <a:tint val="37000"/>
                <a:satMod val="300000"/>
              </a:schemeClr>
            </a:gs>
            <a:gs pos="100000">
              <a:schemeClr val="accent5">
                <a:hueOff val="1028567"/>
                <a:satOff val="2350"/>
                <a:lumOff val="-651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5638"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t>Glutamate (binds ammonia)</a:t>
          </a:r>
          <a:endParaRPr lang="ru-RU" sz="1600" kern="1200" dirty="0"/>
        </a:p>
      </dsp:txBody>
      <dsp:txXfrm>
        <a:off x="1128012" y="1425228"/>
        <a:ext cx="7919532" cy="712614"/>
      </dsp:txXfrm>
    </dsp:sp>
    <dsp:sp modelId="{5B78B3D3-3448-4A9A-9D24-B3E9690D8F8C}">
      <dsp:nvSpPr>
        <dsp:cNvPr id="0" name=""/>
        <dsp:cNvSpPr/>
      </dsp:nvSpPr>
      <dsp:spPr>
        <a:xfrm>
          <a:off x="682628" y="1336151"/>
          <a:ext cx="890767" cy="890767"/>
        </a:xfrm>
        <a:prstGeom prst="ellipse">
          <a:avLst/>
        </a:prstGeom>
        <a:blipFill rotWithShape="0">
          <a:blip xmlns:r="http://schemas.openxmlformats.org/officeDocument/2006/relationships" r:embed="rId2"/>
          <a:stretch>
            <a:fillRect/>
          </a:stretch>
        </a:blipFill>
        <a:ln w="9525" cap="flat" cmpd="sng" algn="ctr">
          <a:solidFill>
            <a:schemeClr val="accent5">
              <a:hueOff val="1028567"/>
              <a:satOff val="2350"/>
              <a:lumOff val="-6510"/>
              <a:alphaOff val="0"/>
            </a:schemeClr>
          </a:solidFill>
          <a:prstDash val="solid"/>
        </a:ln>
        <a:effectLst/>
      </dsp:spPr>
      <dsp:style>
        <a:lnRef idx="1">
          <a:scrgbClr r="0" g="0" b="0"/>
        </a:lnRef>
        <a:fillRef idx="2">
          <a:scrgbClr r="0" g="0" b="0"/>
        </a:fillRef>
        <a:effectRef idx="0">
          <a:scrgbClr r="0" g="0" b="0"/>
        </a:effectRef>
        <a:fontRef idx="minor"/>
      </dsp:style>
    </dsp:sp>
    <dsp:sp modelId="{007A1CA5-96F3-440A-820A-DB32C745DE69}">
      <dsp:nvSpPr>
        <dsp:cNvPr id="0" name=""/>
        <dsp:cNvSpPr/>
      </dsp:nvSpPr>
      <dsp:spPr>
        <a:xfrm>
          <a:off x="1396055" y="2494014"/>
          <a:ext cx="7651490" cy="712614"/>
        </a:xfrm>
        <a:prstGeom prst="rect">
          <a:avLst/>
        </a:prstGeom>
        <a:gradFill rotWithShape="0">
          <a:gsLst>
            <a:gs pos="0">
              <a:schemeClr val="accent5">
                <a:hueOff val="2057134"/>
                <a:satOff val="4699"/>
                <a:lumOff val="-13020"/>
                <a:alphaOff val="0"/>
                <a:tint val="50000"/>
                <a:satMod val="300000"/>
              </a:schemeClr>
            </a:gs>
            <a:gs pos="35000">
              <a:schemeClr val="accent5">
                <a:hueOff val="2057134"/>
                <a:satOff val="4699"/>
                <a:lumOff val="-13020"/>
                <a:alphaOff val="0"/>
                <a:tint val="37000"/>
                <a:satMod val="300000"/>
              </a:schemeClr>
            </a:gs>
            <a:gs pos="100000">
              <a:schemeClr val="accent5">
                <a:hueOff val="2057134"/>
                <a:satOff val="4699"/>
                <a:lumOff val="-1302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5638"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t>Phenyl acetate (forms a water-soluble complex with glutamine, which is excreted in the urine)</a:t>
          </a:r>
          <a:endParaRPr lang="ru-RU" sz="1600" kern="1200" dirty="0"/>
        </a:p>
      </dsp:txBody>
      <dsp:txXfrm>
        <a:off x="1396055" y="2494014"/>
        <a:ext cx="7651490" cy="712614"/>
      </dsp:txXfrm>
    </dsp:sp>
    <dsp:sp modelId="{9F46B431-0AD5-4C36-9C3C-3AE377F2A77F}">
      <dsp:nvSpPr>
        <dsp:cNvPr id="0" name=""/>
        <dsp:cNvSpPr/>
      </dsp:nvSpPr>
      <dsp:spPr>
        <a:xfrm>
          <a:off x="950671" y="2404937"/>
          <a:ext cx="890767" cy="890767"/>
        </a:xfrm>
        <a:prstGeom prst="ellipse">
          <a:avLst/>
        </a:prstGeom>
        <a:blipFill rotWithShape="0">
          <a:blip xmlns:r="http://schemas.openxmlformats.org/officeDocument/2006/relationships" r:embed="rId3"/>
          <a:stretch>
            <a:fillRect/>
          </a:stretch>
        </a:blipFill>
        <a:ln w="9525" cap="flat" cmpd="sng" algn="ctr">
          <a:solidFill>
            <a:schemeClr val="accent5">
              <a:hueOff val="2057134"/>
              <a:satOff val="4699"/>
              <a:lumOff val="-13020"/>
              <a:alphaOff val="0"/>
            </a:schemeClr>
          </a:solidFill>
          <a:prstDash val="solid"/>
        </a:ln>
        <a:effectLst/>
      </dsp:spPr>
      <dsp:style>
        <a:lnRef idx="1">
          <a:scrgbClr r="0" g="0" b="0"/>
        </a:lnRef>
        <a:fillRef idx="2">
          <a:scrgbClr r="0" g="0" b="0"/>
        </a:fillRef>
        <a:effectRef idx="0">
          <a:scrgbClr r="0" g="0" b="0"/>
        </a:effectRef>
        <a:fontRef idx="minor"/>
      </dsp:style>
    </dsp:sp>
    <dsp:sp modelId="{9C824A04-B00B-42A1-BF6F-A80DA8C5C36A}">
      <dsp:nvSpPr>
        <dsp:cNvPr id="0" name=""/>
        <dsp:cNvSpPr/>
      </dsp:nvSpPr>
      <dsp:spPr>
        <a:xfrm>
          <a:off x="1396055" y="3562123"/>
          <a:ext cx="7651490" cy="712614"/>
        </a:xfrm>
        <a:prstGeom prst="rect">
          <a:avLst/>
        </a:prstGeom>
        <a:gradFill rotWithShape="0">
          <a:gsLst>
            <a:gs pos="0">
              <a:schemeClr val="accent5">
                <a:hueOff val="3085702"/>
                <a:satOff val="7049"/>
                <a:lumOff val="-19529"/>
                <a:alphaOff val="0"/>
                <a:tint val="50000"/>
                <a:satMod val="300000"/>
              </a:schemeClr>
            </a:gs>
            <a:gs pos="35000">
              <a:schemeClr val="accent5">
                <a:hueOff val="3085702"/>
                <a:satOff val="7049"/>
                <a:lumOff val="-19529"/>
                <a:alphaOff val="0"/>
                <a:tint val="37000"/>
                <a:satMod val="300000"/>
              </a:schemeClr>
            </a:gs>
            <a:gs pos="100000">
              <a:schemeClr val="accent5">
                <a:hueOff val="3085702"/>
                <a:satOff val="7049"/>
                <a:lumOff val="-1952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5638"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t>Benzoates (form </a:t>
          </a:r>
          <a:r>
            <a:rPr lang="en-US" sz="1600" b="1" kern="1200" dirty="0" err="1" smtClean="0"/>
            <a:t>hippuric</a:t>
          </a:r>
          <a:r>
            <a:rPr lang="en-US" sz="1600" b="1" kern="1200" dirty="0" smtClean="0"/>
            <a:t> acid with glycine, which is excreted in the urine)</a:t>
          </a:r>
          <a:endParaRPr lang="ru-RU" sz="1600" kern="1200" dirty="0"/>
        </a:p>
      </dsp:txBody>
      <dsp:txXfrm>
        <a:off x="1396055" y="3562123"/>
        <a:ext cx="7651490" cy="712614"/>
      </dsp:txXfrm>
    </dsp:sp>
    <dsp:sp modelId="{8C09390F-52F0-4C64-8AA7-2B6CA1B96C5C}">
      <dsp:nvSpPr>
        <dsp:cNvPr id="0" name=""/>
        <dsp:cNvSpPr/>
      </dsp:nvSpPr>
      <dsp:spPr>
        <a:xfrm>
          <a:off x="950671" y="3473046"/>
          <a:ext cx="890767" cy="890767"/>
        </a:xfrm>
        <a:prstGeom prst="ellipse">
          <a:avLst/>
        </a:prstGeom>
        <a:blipFill rotWithShape="0">
          <a:blip xmlns:r="http://schemas.openxmlformats.org/officeDocument/2006/relationships" r:embed="rId4"/>
          <a:stretch>
            <a:fillRect/>
          </a:stretch>
        </a:blipFill>
        <a:ln w="9525" cap="flat" cmpd="sng" algn="ctr">
          <a:solidFill>
            <a:schemeClr val="accent5">
              <a:hueOff val="3085702"/>
              <a:satOff val="7049"/>
              <a:lumOff val="-19529"/>
              <a:alphaOff val="0"/>
            </a:schemeClr>
          </a:solidFill>
          <a:prstDash val="solid"/>
        </a:ln>
        <a:effectLst/>
      </dsp:spPr>
      <dsp:style>
        <a:lnRef idx="1">
          <a:scrgbClr r="0" g="0" b="0"/>
        </a:lnRef>
        <a:fillRef idx="2">
          <a:scrgbClr r="0" g="0" b="0"/>
        </a:fillRef>
        <a:effectRef idx="0">
          <a:scrgbClr r="0" g="0" b="0"/>
        </a:effectRef>
        <a:fontRef idx="minor"/>
      </dsp:style>
    </dsp:sp>
    <dsp:sp modelId="{E64735F9-E273-46C2-9DCA-7C37AFE0F0AE}">
      <dsp:nvSpPr>
        <dsp:cNvPr id="0" name=""/>
        <dsp:cNvSpPr/>
      </dsp:nvSpPr>
      <dsp:spPr>
        <a:xfrm>
          <a:off x="1128012" y="4630909"/>
          <a:ext cx="7919532" cy="712614"/>
        </a:xfrm>
        <a:prstGeom prst="rect">
          <a:avLst/>
        </a:prstGeom>
        <a:gradFill rotWithShape="0">
          <a:gsLst>
            <a:gs pos="0">
              <a:schemeClr val="accent5">
                <a:hueOff val="4114269"/>
                <a:satOff val="9398"/>
                <a:lumOff val="-26039"/>
                <a:alphaOff val="0"/>
                <a:tint val="50000"/>
                <a:satMod val="300000"/>
              </a:schemeClr>
            </a:gs>
            <a:gs pos="35000">
              <a:schemeClr val="accent5">
                <a:hueOff val="4114269"/>
                <a:satOff val="9398"/>
                <a:lumOff val="-26039"/>
                <a:alphaOff val="0"/>
                <a:tint val="37000"/>
                <a:satMod val="300000"/>
              </a:schemeClr>
            </a:gs>
            <a:gs pos="100000">
              <a:schemeClr val="accent5">
                <a:hueOff val="4114269"/>
                <a:satOff val="9398"/>
                <a:lumOff val="-2603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5638"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t>In type II </a:t>
          </a:r>
          <a:r>
            <a:rPr lang="en-US" sz="1600" kern="1200" dirty="0" err="1" smtClean="0"/>
            <a:t>hyperammonemia</a:t>
          </a:r>
          <a:r>
            <a:rPr lang="en-US" sz="1600" kern="1200" dirty="0" smtClean="0"/>
            <a:t>, the administration of large doses of </a:t>
          </a:r>
          <a:r>
            <a:rPr lang="en-US" sz="1600" kern="1200" dirty="0" err="1" smtClean="0"/>
            <a:t>citrulline</a:t>
          </a:r>
          <a:r>
            <a:rPr lang="en-US" sz="1600" kern="1200" dirty="0" smtClean="0"/>
            <a:t> stimulates the synthesis of urea from aspartate, which leads to the excretion of nitrogen from the body</a:t>
          </a:r>
          <a:endParaRPr lang="ru-RU" sz="1600" kern="1200" dirty="0"/>
        </a:p>
      </dsp:txBody>
      <dsp:txXfrm>
        <a:off x="1128012" y="4630909"/>
        <a:ext cx="7919532" cy="712614"/>
      </dsp:txXfrm>
    </dsp:sp>
    <dsp:sp modelId="{7E70D534-3EF2-4604-A759-B3932EEDA95C}">
      <dsp:nvSpPr>
        <dsp:cNvPr id="0" name=""/>
        <dsp:cNvSpPr/>
      </dsp:nvSpPr>
      <dsp:spPr>
        <a:xfrm>
          <a:off x="682628" y="4541832"/>
          <a:ext cx="890767" cy="890767"/>
        </a:xfrm>
        <a:prstGeom prst="ellipse">
          <a:avLst/>
        </a:prstGeom>
        <a:blipFill rotWithShape="0">
          <a:blip xmlns:r="http://schemas.openxmlformats.org/officeDocument/2006/relationships" r:embed="rId5"/>
          <a:stretch>
            <a:fillRect/>
          </a:stretch>
        </a:blipFill>
        <a:ln w="9525" cap="flat" cmpd="sng" algn="ctr">
          <a:solidFill>
            <a:schemeClr val="accent5">
              <a:hueOff val="4114269"/>
              <a:satOff val="9398"/>
              <a:lumOff val="-26039"/>
              <a:alphaOff val="0"/>
            </a:schemeClr>
          </a:solidFill>
          <a:prstDash val="solid"/>
        </a:ln>
        <a:effectLst/>
      </dsp:spPr>
      <dsp:style>
        <a:lnRef idx="1">
          <a:scrgbClr r="0" g="0" b="0"/>
        </a:lnRef>
        <a:fillRef idx="2">
          <a:scrgbClr r="0" g="0" b="0"/>
        </a:fillRef>
        <a:effectRef idx="0">
          <a:scrgbClr r="0" g="0" b="0"/>
        </a:effectRef>
        <a:fontRef idx="minor"/>
      </dsp:style>
    </dsp:sp>
    <dsp:sp modelId="{C34A3AAE-56CA-438B-9DB7-0DABAD4926AF}">
      <dsp:nvSpPr>
        <dsp:cNvPr id="0" name=""/>
        <dsp:cNvSpPr/>
      </dsp:nvSpPr>
      <dsp:spPr>
        <a:xfrm>
          <a:off x="541838" y="5699695"/>
          <a:ext cx="8505706" cy="712614"/>
        </a:xfrm>
        <a:prstGeom prst="rect">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5638"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t>The using of large doses of arginine with </a:t>
          </a:r>
          <a:r>
            <a:rPr lang="en-US" sz="1600" kern="1200" dirty="0" err="1" smtClean="0"/>
            <a:t>argininosuccinaturia</a:t>
          </a:r>
          <a:r>
            <a:rPr lang="en-US" sz="1600" kern="1200" dirty="0" smtClean="0"/>
            <a:t> stimulates the regeneration of ornithine and the excretion of nitrogen in the composition of </a:t>
          </a:r>
          <a:r>
            <a:rPr lang="en-US" sz="1600" kern="1200" dirty="0" err="1" smtClean="0"/>
            <a:t>citrulline</a:t>
          </a:r>
          <a:r>
            <a:rPr lang="en-US" sz="1600" kern="1200" dirty="0" smtClean="0"/>
            <a:t> and </a:t>
          </a:r>
          <a:r>
            <a:rPr lang="en-US" sz="1600" kern="1200" dirty="0" err="1" smtClean="0"/>
            <a:t>argininosuccinate</a:t>
          </a:r>
          <a:endParaRPr lang="ru-RU" sz="1600" kern="1200" dirty="0"/>
        </a:p>
      </dsp:txBody>
      <dsp:txXfrm>
        <a:off x="541838" y="5699695"/>
        <a:ext cx="8505706" cy="712614"/>
      </dsp:txXfrm>
    </dsp:sp>
    <dsp:sp modelId="{24538C89-D2A9-49F1-91F9-4A58BDB31B6D}">
      <dsp:nvSpPr>
        <dsp:cNvPr id="0" name=""/>
        <dsp:cNvSpPr/>
      </dsp:nvSpPr>
      <dsp:spPr>
        <a:xfrm>
          <a:off x="96454" y="5610618"/>
          <a:ext cx="890767" cy="890767"/>
        </a:xfrm>
        <a:prstGeom prst="ellipse">
          <a:avLst/>
        </a:prstGeom>
        <a:blipFill rotWithShape="0">
          <a:blip xmlns:r="http://schemas.openxmlformats.org/officeDocument/2006/relationships" r:embed="rId6"/>
          <a:stretch>
            <a:fillRect/>
          </a:stretch>
        </a:blipFill>
        <a:ln w="9525" cap="flat" cmpd="sng" algn="ctr">
          <a:solidFill>
            <a:schemeClr val="accent5">
              <a:hueOff val="5142836"/>
              <a:satOff val="11748"/>
              <a:lumOff val="-32549"/>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DF045-9E94-41CC-8841-60F7F2E127D8}">
      <dsp:nvSpPr>
        <dsp:cNvPr id="0" name=""/>
        <dsp:cNvSpPr/>
      </dsp:nvSpPr>
      <dsp:spPr>
        <a:xfrm rot="10800000">
          <a:off x="1356408" y="3447"/>
          <a:ext cx="7680087" cy="1272676"/>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1215" tIns="140970" rIns="263144" bIns="140970" numCol="1" spcCol="1270" anchor="ctr" anchorCtr="0">
          <a:noAutofit/>
        </a:bodyPr>
        <a:lstStyle/>
        <a:p>
          <a:pPr lvl="0" algn="ctr" defTabSz="1644650">
            <a:lnSpc>
              <a:spcPct val="90000"/>
            </a:lnSpc>
            <a:spcBef>
              <a:spcPct val="0"/>
            </a:spcBef>
            <a:spcAft>
              <a:spcPct val="35000"/>
            </a:spcAft>
          </a:pPr>
          <a:r>
            <a:rPr lang="en-US" sz="3700" kern="1200" dirty="0" err="1" smtClean="0"/>
            <a:t>Hyperammonemia</a:t>
          </a:r>
          <a:r>
            <a:rPr lang="en-US" sz="3700" kern="1200" dirty="0" smtClean="0"/>
            <a:t> (types 1 and 2)</a:t>
          </a:r>
          <a:endParaRPr lang="ru-RU" sz="3700" kern="1200" dirty="0"/>
        </a:p>
      </dsp:txBody>
      <dsp:txXfrm rot="10800000">
        <a:off x="1674577" y="3447"/>
        <a:ext cx="7361918" cy="1272676"/>
      </dsp:txXfrm>
    </dsp:sp>
    <dsp:sp modelId="{4D2848BC-7335-489D-A553-3BD02A2AF2F7}">
      <dsp:nvSpPr>
        <dsp:cNvPr id="0" name=""/>
        <dsp:cNvSpPr/>
      </dsp:nvSpPr>
      <dsp:spPr>
        <a:xfrm>
          <a:off x="107509" y="3447"/>
          <a:ext cx="1272676" cy="1272676"/>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6830F92-C5F7-4A38-8EC8-75FA2C476AA5}">
      <dsp:nvSpPr>
        <dsp:cNvPr id="0" name=""/>
        <dsp:cNvSpPr/>
      </dsp:nvSpPr>
      <dsp:spPr>
        <a:xfrm rot="10800000">
          <a:off x="1356408" y="1656027"/>
          <a:ext cx="7680087" cy="1272676"/>
        </a:xfrm>
        <a:prstGeom prst="homePlate">
          <a:avLst/>
        </a:prstGeom>
        <a:gradFill rotWithShape="0">
          <a:gsLst>
            <a:gs pos="0">
              <a:schemeClr val="accent5">
                <a:hueOff val="1714279"/>
                <a:satOff val="3916"/>
                <a:lumOff val="-10850"/>
                <a:alphaOff val="0"/>
                <a:tint val="50000"/>
                <a:satMod val="300000"/>
              </a:schemeClr>
            </a:gs>
            <a:gs pos="35000">
              <a:schemeClr val="accent5">
                <a:hueOff val="1714279"/>
                <a:satOff val="3916"/>
                <a:lumOff val="-10850"/>
                <a:alphaOff val="0"/>
                <a:tint val="37000"/>
                <a:satMod val="300000"/>
              </a:schemeClr>
            </a:gs>
            <a:gs pos="100000">
              <a:schemeClr val="accent5">
                <a:hueOff val="1714279"/>
                <a:satOff val="3916"/>
                <a:lumOff val="-1085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1215" tIns="140970" rIns="263144" bIns="140970" numCol="1" spcCol="1270" anchor="ctr" anchorCtr="0">
          <a:noAutofit/>
        </a:bodyPr>
        <a:lstStyle/>
        <a:p>
          <a:pPr lvl="0" algn="ctr" defTabSz="1644650">
            <a:lnSpc>
              <a:spcPct val="90000"/>
            </a:lnSpc>
            <a:spcBef>
              <a:spcPct val="0"/>
            </a:spcBef>
            <a:spcAft>
              <a:spcPct val="35000"/>
            </a:spcAft>
          </a:pPr>
          <a:r>
            <a:rPr lang="en-US" sz="3700" kern="1200" dirty="0" err="1" smtClean="0"/>
            <a:t>Citrullinemia</a:t>
          </a:r>
          <a:endParaRPr lang="ru-RU" sz="3700" kern="1200" dirty="0"/>
        </a:p>
      </dsp:txBody>
      <dsp:txXfrm rot="10800000">
        <a:off x="1674577" y="1656027"/>
        <a:ext cx="7361918" cy="1272676"/>
      </dsp:txXfrm>
    </dsp:sp>
    <dsp:sp modelId="{C260D289-2756-4B51-ABC2-463889422693}">
      <dsp:nvSpPr>
        <dsp:cNvPr id="0" name=""/>
        <dsp:cNvSpPr/>
      </dsp:nvSpPr>
      <dsp:spPr>
        <a:xfrm>
          <a:off x="107509" y="1656027"/>
          <a:ext cx="1272676" cy="1272676"/>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BAF8CF2-5C09-4935-AF1C-8C2561A38826}">
      <dsp:nvSpPr>
        <dsp:cNvPr id="0" name=""/>
        <dsp:cNvSpPr/>
      </dsp:nvSpPr>
      <dsp:spPr>
        <a:xfrm rot="10800000">
          <a:off x="1356408" y="3308607"/>
          <a:ext cx="7680087" cy="1272676"/>
        </a:xfrm>
        <a:prstGeom prst="homePlate">
          <a:avLst/>
        </a:prstGeom>
        <a:gradFill rotWithShape="0">
          <a:gsLst>
            <a:gs pos="0">
              <a:schemeClr val="accent5">
                <a:hueOff val="3428557"/>
                <a:satOff val="7832"/>
                <a:lumOff val="-21699"/>
                <a:alphaOff val="0"/>
                <a:tint val="50000"/>
                <a:satMod val="300000"/>
              </a:schemeClr>
            </a:gs>
            <a:gs pos="35000">
              <a:schemeClr val="accent5">
                <a:hueOff val="3428557"/>
                <a:satOff val="7832"/>
                <a:lumOff val="-21699"/>
                <a:alphaOff val="0"/>
                <a:tint val="37000"/>
                <a:satMod val="300000"/>
              </a:schemeClr>
            </a:gs>
            <a:gs pos="100000">
              <a:schemeClr val="accent5">
                <a:hueOff val="3428557"/>
                <a:satOff val="7832"/>
                <a:lumOff val="-2169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1215" tIns="140970" rIns="263144" bIns="140970" numCol="1" spcCol="1270" anchor="ctr" anchorCtr="0">
          <a:noAutofit/>
        </a:bodyPr>
        <a:lstStyle/>
        <a:p>
          <a:pPr lvl="0" algn="ctr" defTabSz="1644650">
            <a:lnSpc>
              <a:spcPct val="90000"/>
            </a:lnSpc>
            <a:spcBef>
              <a:spcPct val="0"/>
            </a:spcBef>
            <a:spcAft>
              <a:spcPct val="35000"/>
            </a:spcAft>
          </a:pPr>
          <a:r>
            <a:rPr lang="en-US" sz="3700" kern="1200" dirty="0" err="1" smtClean="0"/>
            <a:t>Argininosuccinate</a:t>
          </a:r>
          <a:r>
            <a:rPr lang="en-US" sz="3700" kern="1200" dirty="0" smtClean="0"/>
            <a:t> aciduria</a:t>
          </a:r>
          <a:endParaRPr lang="ru-RU" sz="3700" kern="1200" dirty="0"/>
        </a:p>
      </dsp:txBody>
      <dsp:txXfrm rot="10800000">
        <a:off x="1674577" y="3308607"/>
        <a:ext cx="7361918" cy="1272676"/>
      </dsp:txXfrm>
    </dsp:sp>
    <dsp:sp modelId="{8D54A82C-DF6B-4B2D-9AE1-5261A7B23F52}">
      <dsp:nvSpPr>
        <dsp:cNvPr id="0" name=""/>
        <dsp:cNvSpPr/>
      </dsp:nvSpPr>
      <dsp:spPr>
        <a:xfrm>
          <a:off x="107509" y="3308607"/>
          <a:ext cx="1272676" cy="1272676"/>
        </a:xfrm>
        <a:prstGeom prst="ellipse">
          <a:avLst/>
        </a:prstGeom>
        <a:solidFill>
          <a:schemeClr val="accent5">
            <a:tint val="50000"/>
            <a:hueOff val="3497733"/>
            <a:satOff val="-6832"/>
            <a:lumOff val="-5979"/>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938C9A1-BEBC-4E96-A028-26BAD38C0BA5}">
      <dsp:nvSpPr>
        <dsp:cNvPr id="0" name=""/>
        <dsp:cNvSpPr/>
      </dsp:nvSpPr>
      <dsp:spPr>
        <a:xfrm rot="10800000">
          <a:off x="1178414" y="4896548"/>
          <a:ext cx="7858081" cy="1272676"/>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1215" tIns="140970" rIns="263144" bIns="140970" numCol="1" spcCol="1270" anchor="ctr" anchorCtr="0">
          <a:noAutofit/>
        </a:bodyPr>
        <a:lstStyle/>
        <a:p>
          <a:pPr lvl="0" algn="ctr" defTabSz="1644650">
            <a:lnSpc>
              <a:spcPct val="90000"/>
            </a:lnSpc>
            <a:spcBef>
              <a:spcPct val="0"/>
            </a:spcBef>
            <a:spcAft>
              <a:spcPct val="35000"/>
            </a:spcAft>
          </a:pPr>
          <a:r>
            <a:rPr lang="en-US" sz="3700" kern="1200" dirty="0" smtClean="0"/>
            <a:t>(Hyper) </a:t>
          </a:r>
          <a:r>
            <a:rPr lang="en-US" sz="3700" kern="1200" dirty="0" err="1" smtClean="0"/>
            <a:t>argininemia</a:t>
          </a:r>
          <a:endParaRPr lang="ru-RU" sz="3700" kern="1200" dirty="0"/>
        </a:p>
      </dsp:txBody>
      <dsp:txXfrm rot="10800000">
        <a:off x="1496583" y="4896548"/>
        <a:ext cx="7539912" cy="1272676"/>
      </dsp:txXfrm>
    </dsp:sp>
    <dsp:sp modelId="{4855C945-04B5-4A80-81D2-DA1E2945C487}">
      <dsp:nvSpPr>
        <dsp:cNvPr id="0" name=""/>
        <dsp:cNvSpPr/>
      </dsp:nvSpPr>
      <dsp:spPr>
        <a:xfrm>
          <a:off x="0" y="4964635"/>
          <a:ext cx="1272676" cy="1272676"/>
        </a:xfrm>
        <a:prstGeom prst="ellipse">
          <a:avLst/>
        </a:prstGeom>
        <a:solidFill>
          <a:schemeClr val="accent5">
            <a:tint val="50000"/>
            <a:hueOff val="5246600"/>
            <a:satOff val="-10248"/>
            <a:lumOff val="-8968"/>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B39B1F4-414A-4D43-8261-6A58EC43F223}" type="datetimeFigureOut">
              <a:rPr lang="ru-RU"/>
              <a:pPr>
                <a:defRPr/>
              </a:pPr>
              <a:t>29.12.2023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88BD688-A740-4880-A2BD-65BF6EF86CB3}" type="slidenum">
              <a:rPr lang="ru-RU"/>
              <a:pPr>
                <a:defRPr/>
              </a:pPr>
              <a:t>‹#›</a:t>
            </a:fld>
            <a:endParaRPr lang="ru-RU"/>
          </a:p>
        </p:txBody>
      </p:sp>
    </p:spTree>
    <p:extLst>
      <p:ext uri="{BB962C8B-B14F-4D97-AF65-F5344CB8AC3E}">
        <p14:creationId xmlns:p14="http://schemas.microsoft.com/office/powerpoint/2010/main" val="3386680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774380C-0682-467E-AED5-F6A6858D9A9F}" type="datetimeFigureOut">
              <a:rPr lang="ru-RU"/>
              <a:pPr>
                <a:defRPr/>
              </a:pPr>
              <a:t>29.12.2023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F89CB34-18F6-40F0-98D1-DD0BF8137BCF}" type="slidenum">
              <a:rPr lang="ru-RU"/>
              <a:pPr>
                <a:defRPr/>
              </a:pPr>
              <a:t>‹#›</a:t>
            </a:fld>
            <a:endParaRPr lang="ru-RU"/>
          </a:p>
        </p:txBody>
      </p:sp>
    </p:spTree>
    <p:extLst>
      <p:ext uri="{BB962C8B-B14F-4D97-AF65-F5344CB8AC3E}">
        <p14:creationId xmlns:p14="http://schemas.microsoft.com/office/powerpoint/2010/main" val="2809188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651A428-87C7-41FF-A334-6216F26534C2}" type="slidenum">
              <a:rPr lang="ru-RU" smtClean="0">
                <a:solidFill>
                  <a:prstClr val="black"/>
                </a:solidFill>
              </a:rPr>
              <a:pPr/>
              <a:t>10</a:t>
            </a:fld>
            <a:endParaRPr lang="ru-RU">
              <a:solidFill>
                <a:prstClr val="black"/>
              </a:solidFill>
            </a:endParaRPr>
          </a:p>
        </p:txBody>
      </p:sp>
    </p:spTree>
    <p:extLst>
      <p:ext uri="{BB962C8B-B14F-4D97-AF65-F5344CB8AC3E}">
        <p14:creationId xmlns:p14="http://schemas.microsoft.com/office/powerpoint/2010/main" val="4061150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3F89CB34-18F6-40F0-98D1-DD0BF8137BCF}" type="slidenum">
              <a:rPr lang="ru-RU" smtClean="0"/>
              <a:pPr>
                <a:defRPr/>
              </a:pPr>
              <a:t>92</a:t>
            </a:fld>
            <a:endParaRPr lang="ru-RU"/>
          </a:p>
        </p:txBody>
      </p:sp>
    </p:spTree>
    <p:extLst>
      <p:ext uri="{BB962C8B-B14F-4D97-AF65-F5344CB8AC3E}">
        <p14:creationId xmlns:p14="http://schemas.microsoft.com/office/powerpoint/2010/main" val="106438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BE5127-B549-4F91-B1D1-9B25D24F8737}" type="slidenum">
              <a:rPr lang="ru-RU" altLang="ru-RU" sz="1200">
                <a:solidFill>
                  <a:prstClr val="black"/>
                </a:solidFill>
              </a:rPr>
              <a:pPr eaLnBrk="1" hangingPunct="1"/>
              <a:t>21</a:t>
            </a:fld>
            <a:endParaRPr lang="ru-RU" altLang="ru-RU"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BE5127-B549-4F91-B1D1-9B25D24F8737}" type="slidenum">
              <a:rPr lang="ru-RU" altLang="ru-RU" sz="1200">
                <a:solidFill>
                  <a:prstClr val="black"/>
                </a:solidFill>
              </a:rPr>
              <a:pPr eaLnBrk="1" hangingPunct="1"/>
              <a:t>22</a:t>
            </a:fld>
            <a:endParaRPr lang="ru-RU" altLang="ru-RU"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BE5127-B549-4F91-B1D1-9B25D24F8737}" type="slidenum">
              <a:rPr lang="ru-RU" altLang="ru-RU" sz="1200">
                <a:solidFill>
                  <a:prstClr val="black"/>
                </a:solidFill>
              </a:rPr>
              <a:pPr eaLnBrk="1" hangingPunct="1"/>
              <a:t>23</a:t>
            </a:fld>
            <a:endParaRPr lang="ru-RU" altLang="ru-RU"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BE5127-B549-4F91-B1D1-9B25D24F8737}" type="slidenum">
              <a:rPr lang="ru-RU" altLang="ru-RU" sz="1200">
                <a:solidFill>
                  <a:prstClr val="black"/>
                </a:solidFill>
              </a:rPr>
              <a:pPr eaLnBrk="1" hangingPunct="1"/>
              <a:t>26</a:t>
            </a:fld>
            <a:endParaRPr lang="ru-RU" altLang="ru-RU" sz="120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BE5127-B549-4F91-B1D1-9B25D24F8737}" type="slidenum">
              <a:rPr lang="ru-RU" altLang="ru-RU" sz="1200">
                <a:solidFill>
                  <a:prstClr val="black"/>
                </a:solidFill>
              </a:rPr>
              <a:pPr eaLnBrk="1" hangingPunct="1"/>
              <a:t>29</a:t>
            </a:fld>
            <a:endParaRPr lang="ru-RU" altLang="ru-RU" sz="120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BE5127-B549-4F91-B1D1-9B25D24F8737}" type="slidenum">
              <a:rPr lang="ru-RU" altLang="ru-RU" sz="1200">
                <a:solidFill>
                  <a:prstClr val="black"/>
                </a:solidFill>
              </a:rPr>
              <a:pPr eaLnBrk="1" hangingPunct="1"/>
              <a:t>36</a:t>
            </a:fld>
            <a:endParaRPr lang="ru-RU" altLang="ru-RU"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BE5127-B549-4F91-B1D1-9B25D24F8737}" type="slidenum">
              <a:rPr lang="ru-RU" altLang="ru-RU" sz="1200">
                <a:solidFill>
                  <a:prstClr val="black"/>
                </a:solidFill>
              </a:rPr>
              <a:pPr eaLnBrk="1" hangingPunct="1"/>
              <a:t>37</a:t>
            </a:fld>
            <a:endParaRPr lang="ru-RU" altLang="ru-RU"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BE5127-B549-4F91-B1D1-9B25D24F8737}" type="slidenum">
              <a:rPr lang="ru-RU" altLang="ru-RU" sz="1200">
                <a:solidFill>
                  <a:prstClr val="black"/>
                </a:solidFill>
              </a:rPr>
              <a:pPr eaLnBrk="1" hangingPunct="1"/>
              <a:t>39</a:t>
            </a:fld>
            <a:endParaRPr lang="ru-RU" altLang="ru-RU"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56800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9516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80579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atin typeface="Arial" pitchFamily="34" charset="0"/>
              </a:defRPr>
            </a:lvl1pPr>
          </a:lstStyle>
          <a:p>
            <a:pPr>
              <a:defRPr/>
            </a:pPr>
            <a:endParaRPr lang="ru-RU" altLang="ru-RU"/>
          </a:p>
        </p:txBody>
      </p:sp>
      <p:sp>
        <p:nvSpPr>
          <p:cNvPr id="5" name="Нижний колонтитул 4"/>
          <p:cNvSpPr>
            <a:spLocks noGrp="1"/>
          </p:cNvSpPr>
          <p:nvPr>
            <p:ph type="ftr" sz="quarter" idx="11"/>
          </p:nvPr>
        </p:nvSpPr>
        <p:spPr/>
        <p:txBody>
          <a:bodyPr/>
          <a:lstStyle>
            <a:lvl1pPr>
              <a:defRPr>
                <a:latin typeface="Arial" pitchFamily="34" charset="0"/>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atin typeface="Arial" pitchFamily="34" charset="0"/>
              </a:defRPr>
            </a:lvl1pPr>
          </a:lstStyle>
          <a:p>
            <a:pPr>
              <a:defRPr/>
            </a:pPr>
            <a:fld id="{F03EF9F6-5D27-4314-9451-F58C5FDD3B9C}" type="slidenum">
              <a:rPr lang="ru-RU" altLang="ru-RU"/>
              <a:pPr>
                <a:defRPr/>
              </a:pPr>
              <a:t>‹#›</a:t>
            </a:fld>
            <a:endParaRPr lang="ru-RU" altLang="ru-RU"/>
          </a:p>
        </p:txBody>
      </p:sp>
    </p:spTree>
    <p:extLst>
      <p:ext uri="{BB962C8B-B14F-4D97-AF65-F5344CB8AC3E}">
        <p14:creationId xmlns:p14="http://schemas.microsoft.com/office/powerpoint/2010/main" val="844977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atin typeface="Arial" pitchFamily="34" charset="0"/>
              </a:defRPr>
            </a:lvl1pPr>
          </a:lstStyle>
          <a:p>
            <a:pPr>
              <a:defRPr/>
            </a:pPr>
            <a:endParaRPr lang="ru-RU" altLang="ru-RU"/>
          </a:p>
        </p:txBody>
      </p:sp>
      <p:sp>
        <p:nvSpPr>
          <p:cNvPr id="5" name="Нижний колонтитул 4"/>
          <p:cNvSpPr>
            <a:spLocks noGrp="1"/>
          </p:cNvSpPr>
          <p:nvPr>
            <p:ph type="ftr" sz="quarter" idx="11"/>
          </p:nvPr>
        </p:nvSpPr>
        <p:spPr/>
        <p:txBody>
          <a:bodyPr/>
          <a:lstStyle>
            <a:lvl1pPr>
              <a:defRPr>
                <a:latin typeface="Arial" pitchFamily="34" charset="0"/>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atin typeface="Arial" pitchFamily="34" charset="0"/>
              </a:defRPr>
            </a:lvl1pPr>
          </a:lstStyle>
          <a:p>
            <a:pPr>
              <a:defRPr/>
            </a:pPr>
            <a:fld id="{9483CBDD-80D0-41E5-BCE1-6FF0B5EE6B8F}" type="slidenum">
              <a:rPr lang="ru-RU" altLang="ru-RU"/>
              <a:pPr>
                <a:defRPr/>
              </a:pPr>
              <a:t>‹#›</a:t>
            </a:fld>
            <a:endParaRPr lang="ru-RU" altLang="ru-RU"/>
          </a:p>
        </p:txBody>
      </p:sp>
    </p:spTree>
    <p:extLst>
      <p:ext uri="{BB962C8B-B14F-4D97-AF65-F5344CB8AC3E}">
        <p14:creationId xmlns:p14="http://schemas.microsoft.com/office/powerpoint/2010/main" val="369242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atin typeface="Arial" pitchFamily="34" charset="0"/>
              </a:defRPr>
            </a:lvl1pPr>
          </a:lstStyle>
          <a:p>
            <a:pPr>
              <a:defRPr/>
            </a:pPr>
            <a:endParaRPr lang="ru-RU" altLang="ru-RU"/>
          </a:p>
        </p:txBody>
      </p:sp>
      <p:sp>
        <p:nvSpPr>
          <p:cNvPr id="5" name="Нижний колонтитул 4"/>
          <p:cNvSpPr>
            <a:spLocks noGrp="1"/>
          </p:cNvSpPr>
          <p:nvPr>
            <p:ph type="ftr" sz="quarter" idx="11"/>
          </p:nvPr>
        </p:nvSpPr>
        <p:spPr/>
        <p:txBody>
          <a:bodyPr/>
          <a:lstStyle>
            <a:lvl1pPr>
              <a:defRPr>
                <a:latin typeface="Arial" pitchFamily="34" charset="0"/>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atin typeface="Arial" pitchFamily="34" charset="0"/>
              </a:defRPr>
            </a:lvl1pPr>
          </a:lstStyle>
          <a:p>
            <a:pPr>
              <a:defRPr/>
            </a:pPr>
            <a:fld id="{0CC59448-4FA9-43CE-A229-CC20BB7F55D1}" type="slidenum">
              <a:rPr lang="ru-RU" altLang="ru-RU"/>
              <a:pPr>
                <a:defRPr/>
              </a:pPr>
              <a:t>‹#›</a:t>
            </a:fld>
            <a:endParaRPr lang="ru-RU" altLang="ru-RU"/>
          </a:p>
        </p:txBody>
      </p:sp>
    </p:spTree>
    <p:extLst>
      <p:ext uri="{BB962C8B-B14F-4D97-AF65-F5344CB8AC3E}">
        <p14:creationId xmlns:p14="http://schemas.microsoft.com/office/powerpoint/2010/main" val="1554831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atin typeface="Arial" pitchFamily="34" charset="0"/>
              </a:defRPr>
            </a:lvl1pPr>
          </a:lstStyle>
          <a:p>
            <a:pPr>
              <a:defRPr/>
            </a:pPr>
            <a:endParaRPr lang="ru-RU" altLang="ru-RU"/>
          </a:p>
        </p:txBody>
      </p:sp>
      <p:sp>
        <p:nvSpPr>
          <p:cNvPr id="6" name="Нижний колонтитул 5"/>
          <p:cNvSpPr>
            <a:spLocks noGrp="1"/>
          </p:cNvSpPr>
          <p:nvPr>
            <p:ph type="ftr" sz="quarter" idx="11"/>
          </p:nvPr>
        </p:nvSpPr>
        <p:spPr/>
        <p:txBody>
          <a:bodyPr/>
          <a:lstStyle>
            <a:lvl1pPr>
              <a:defRPr>
                <a:latin typeface="Arial" pitchFamily="34" charset="0"/>
              </a:defRPr>
            </a:lvl1pPr>
          </a:lstStyle>
          <a:p>
            <a:pPr>
              <a:defRPr/>
            </a:pPr>
            <a:endParaRPr lang="ru-RU" altLang="ru-RU"/>
          </a:p>
        </p:txBody>
      </p:sp>
      <p:sp>
        <p:nvSpPr>
          <p:cNvPr id="7" name="Номер слайда 6"/>
          <p:cNvSpPr>
            <a:spLocks noGrp="1"/>
          </p:cNvSpPr>
          <p:nvPr>
            <p:ph type="sldNum" sz="quarter" idx="12"/>
          </p:nvPr>
        </p:nvSpPr>
        <p:spPr/>
        <p:txBody>
          <a:bodyPr/>
          <a:lstStyle>
            <a:lvl1pPr>
              <a:defRPr>
                <a:latin typeface="Arial" pitchFamily="34" charset="0"/>
              </a:defRPr>
            </a:lvl1pPr>
          </a:lstStyle>
          <a:p>
            <a:pPr>
              <a:defRPr/>
            </a:pPr>
            <a:fld id="{629167EB-AA1C-4634-9067-FA55BC2BD16A}" type="slidenum">
              <a:rPr lang="ru-RU" altLang="ru-RU"/>
              <a:pPr>
                <a:defRPr/>
              </a:pPr>
              <a:t>‹#›</a:t>
            </a:fld>
            <a:endParaRPr lang="ru-RU" altLang="ru-RU"/>
          </a:p>
        </p:txBody>
      </p:sp>
    </p:spTree>
    <p:extLst>
      <p:ext uri="{BB962C8B-B14F-4D97-AF65-F5344CB8AC3E}">
        <p14:creationId xmlns:p14="http://schemas.microsoft.com/office/powerpoint/2010/main" val="426651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atin typeface="Arial" pitchFamily="34" charset="0"/>
              </a:defRPr>
            </a:lvl1pPr>
          </a:lstStyle>
          <a:p>
            <a:pPr>
              <a:defRPr/>
            </a:pPr>
            <a:endParaRPr lang="ru-RU" altLang="ru-RU"/>
          </a:p>
        </p:txBody>
      </p:sp>
      <p:sp>
        <p:nvSpPr>
          <p:cNvPr id="8" name="Нижний колонтитул 7"/>
          <p:cNvSpPr>
            <a:spLocks noGrp="1"/>
          </p:cNvSpPr>
          <p:nvPr>
            <p:ph type="ftr" sz="quarter" idx="11"/>
          </p:nvPr>
        </p:nvSpPr>
        <p:spPr/>
        <p:txBody>
          <a:bodyPr/>
          <a:lstStyle>
            <a:lvl1pPr>
              <a:defRPr>
                <a:latin typeface="Arial" pitchFamily="34" charset="0"/>
              </a:defRPr>
            </a:lvl1pPr>
          </a:lstStyle>
          <a:p>
            <a:pPr>
              <a:defRPr/>
            </a:pPr>
            <a:endParaRPr lang="ru-RU" altLang="ru-RU"/>
          </a:p>
        </p:txBody>
      </p:sp>
      <p:sp>
        <p:nvSpPr>
          <p:cNvPr id="9" name="Номер слайда 8"/>
          <p:cNvSpPr>
            <a:spLocks noGrp="1"/>
          </p:cNvSpPr>
          <p:nvPr>
            <p:ph type="sldNum" sz="quarter" idx="12"/>
          </p:nvPr>
        </p:nvSpPr>
        <p:spPr/>
        <p:txBody>
          <a:bodyPr/>
          <a:lstStyle>
            <a:lvl1pPr>
              <a:defRPr>
                <a:latin typeface="Arial" pitchFamily="34" charset="0"/>
              </a:defRPr>
            </a:lvl1pPr>
          </a:lstStyle>
          <a:p>
            <a:pPr>
              <a:defRPr/>
            </a:pPr>
            <a:fld id="{170CC608-4DC9-4499-A7F1-4452611F3218}" type="slidenum">
              <a:rPr lang="ru-RU" altLang="ru-RU"/>
              <a:pPr>
                <a:defRPr/>
              </a:pPr>
              <a:t>‹#›</a:t>
            </a:fld>
            <a:endParaRPr lang="ru-RU" altLang="ru-RU"/>
          </a:p>
        </p:txBody>
      </p:sp>
    </p:spTree>
    <p:extLst>
      <p:ext uri="{BB962C8B-B14F-4D97-AF65-F5344CB8AC3E}">
        <p14:creationId xmlns:p14="http://schemas.microsoft.com/office/powerpoint/2010/main" val="174418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atin typeface="Arial" pitchFamily="34" charset="0"/>
              </a:defRPr>
            </a:lvl1pPr>
          </a:lstStyle>
          <a:p>
            <a:pPr>
              <a:defRPr/>
            </a:pPr>
            <a:endParaRPr lang="ru-RU" altLang="ru-RU"/>
          </a:p>
        </p:txBody>
      </p:sp>
      <p:sp>
        <p:nvSpPr>
          <p:cNvPr id="4" name="Нижний колонтитул 3"/>
          <p:cNvSpPr>
            <a:spLocks noGrp="1"/>
          </p:cNvSpPr>
          <p:nvPr>
            <p:ph type="ftr" sz="quarter" idx="11"/>
          </p:nvPr>
        </p:nvSpPr>
        <p:spPr/>
        <p:txBody>
          <a:bodyPr/>
          <a:lstStyle>
            <a:lvl1pPr>
              <a:defRPr>
                <a:latin typeface="Arial" pitchFamily="34" charset="0"/>
              </a:defRPr>
            </a:lvl1pPr>
          </a:lstStyle>
          <a:p>
            <a:pPr>
              <a:defRPr/>
            </a:pPr>
            <a:endParaRPr lang="ru-RU" altLang="ru-RU"/>
          </a:p>
        </p:txBody>
      </p:sp>
      <p:sp>
        <p:nvSpPr>
          <p:cNvPr id="5" name="Номер слайда 4"/>
          <p:cNvSpPr>
            <a:spLocks noGrp="1"/>
          </p:cNvSpPr>
          <p:nvPr>
            <p:ph type="sldNum" sz="quarter" idx="12"/>
          </p:nvPr>
        </p:nvSpPr>
        <p:spPr/>
        <p:txBody>
          <a:bodyPr/>
          <a:lstStyle>
            <a:lvl1pPr>
              <a:defRPr>
                <a:latin typeface="Arial" pitchFamily="34" charset="0"/>
              </a:defRPr>
            </a:lvl1pPr>
          </a:lstStyle>
          <a:p>
            <a:pPr>
              <a:defRPr/>
            </a:pPr>
            <a:fld id="{D9838AAF-B10E-4740-B871-40BEA0237E1A}" type="slidenum">
              <a:rPr lang="ru-RU" altLang="ru-RU"/>
              <a:pPr>
                <a:defRPr/>
              </a:pPr>
              <a:t>‹#›</a:t>
            </a:fld>
            <a:endParaRPr lang="ru-RU" altLang="ru-RU"/>
          </a:p>
        </p:txBody>
      </p:sp>
    </p:spTree>
    <p:extLst>
      <p:ext uri="{BB962C8B-B14F-4D97-AF65-F5344CB8AC3E}">
        <p14:creationId xmlns:p14="http://schemas.microsoft.com/office/powerpoint/2010/main" val="3357815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atin typeface="Arial" pitchFamily="34" charset="0"/>
              </a:defRPr>
            </a:lvl1pPr>
          </a:lstStyle>
          <a:p>
            <a:pPr>
              <a:defRPr/>
            </a:pPr>
            <a:endParaRPr lang="ru-RU" altLang="ru-RU"/>
          </a:p>
        </p:txBody>
      </p:sp>
      <p:sp>
        <p:nvSpPr>
          <p:cNvPr id="3" name="Нижний колонтитул 2"/>
          <p:cNvSpPr>
            <a:spLocks noGrp="1"/>
          </p:cNvSpPr>
          <p:nvPr>
            <p:ph type="ftr" sz="quarter" idx="11"/>
          </p:nvPr>
        </p:nvSpPr>
        <p:spPr/>
        <p:txBody>
          <a:bodyPr/>
          <a:lstStyle>
            <a:lvl1pPr>
              <a:defRPr>
                <a:latin typeface="Arial" pitchFamily="34" charset="0"/>
              </a:defRPr>
            </a:lvl1pPr>
          </a:lstStyle>
          <a:p>
            <a:pPr>
              <a:defRPr/>
            </a:pPr>
            <a:endParaRPr lang="ru-RU" altLang="ru-RU"/>
          </a:p>
        </p:txBody>
      </p:sp>
      <p:sp>
        <p:nvSpPr>
          <p:cNvPr id="4" name="Номер слайда 3"/>
          <p:cNvSpPr>
            <a:spLocks noGrp="1"/>
          </p:cNvSpPr>
          <p:nvPr>
            <p:ph type="sldNum" sz="quarter" idx="12"/>
          </p:nvPr>
        </p:nvSpPr>
        <p:spPr/>
        <p:txBody>
          <a:bodyPr/>
          <a:lstStyle>
            <a:lvl1pPr>
              <a:defRPr>
                <a:latin typeface="Arial" pitchFamily="34" charset="0"/>
              </a:defRPr>
            </a:lvl1pPr>
          </a:lstStyle>
          <a:p>
            <a:pPr>
              <a:defRPr/>
            </a:pPr>
            <a:fld id="{136B5133-6EDA-4FA6-9D8D-ECF03CF4A428}" type="slidenum">
              <a:rPr lang="ru-RU" altLang="ru-RU"/>
              <a:pPr>
                <a:defRPr/>
              </a:pPr>
              <a:t>‹#›</a:t>
            </a:fld>
            <a:endParaRPr lang="ru-RU" altLang="ru-RU"/>
          </a:p>
        </p:txBody>
      </p:sp>
    </p:spTree>
    <p:extLst>
      <p:ext uri="{BB962C8B-B14F-4D97-AF65-F5344CB8AC3E}">
        <p14:creationId xmlns:p14="http://schemas.microsoft.com/office/powerpoint/2010/main" val="485916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atin typeface="Arial" pitchFamily="34" charset="0"/>
              </a:defRPr>
            </a:lvl1pPr>
          </a:lstStyle>
          <a:p>
            <a:pPr>
              <a:defRPr/>
            </a:pPr>
            <a:endParaRPr lang="ru-RU" altLang="ru-RU"/>
          </a:p>
        </p:txBody>
      </p:sp>
      <p:sp>
        <p:nvSpPr>
          <p:cNvPr id="6" name="Нижний колонтитул 5"/>
          <p:cNvSpPr>
            <a:spLocks noGrp="1"/>
          </p:cNvSpPr>
          <p:nvPr>
            <p:ph type="ftr" sz="quarter" idx="11"/>
          </p:nvPr>
        </p:nvSpPr>
        <p:spPr/>
        <p:txBody>
          <a:bodyPr/>
          <a:lstStyle>
            <a:lvl1pPr>
              <a:defRPr>
                <a:latin typeface="Arial" pitchFamily="34" charset="0"/>
              </a:defRPr>
            </a:lvl1pPr>
          </a:lstStyle>
          <a:p>
            <a:pPr>
              <a:defRPr/>
            </a:pPr>
            <a:endParaRPr lang="ru-RU" altLang="ru-RU"/>
          </a:p>
        </p:txBody>
      </p:sp>
      <p:sp>
        <p:nvSpPr>
          <p:cNvPr id="7" name="Номер слайда 6"/>
          <p:cNvSpPr>
            <a:spLocks noGrp="1"/>
          </p:cNvSpPr>
          <p:nvPr>
            <p:ph type="sldNum" sz="quarter" idx="12"/>
          </p:nvPr>
        </p:nvSpPr>
        <p:spPr/>
        <p:txBody>
          <a:bodyPr/>
          <a:lstStyle>
            <a:lvl1pPr>
              <a:defRPr>
                <a:latin typeface="Arial" pitchFamily="34" charset="0"/>
              </a:defRPr>
            </a:lvl1pPr>
          </a:lstStyle>
          <a:p>
            <a:pPr>
              <a:defRPr/>
            </a:pPr>
            <a:fld id="{4425A3CC-D990-46B9-942B-5FA3D72BC0D1}" type="slidenum">
              <a:rPr lang="ru-RU" altLang="ru-RU"/>
              <a:pPr>
                <a:defRPr/>
              </a:pPr>
              <a:t>‹#›</a:t>
            </a:fld>
            <a:endParaRPr lang="ru-RU" altLang="ru-RU"/>
          </a:p>
        </p:txBody>
      </p:sp>
    </p:spTree>
    <p:extLst>
      <p:ext uri="{BB962C8B-B14F-4D97-AF65-F5344CB8AC3E}">
        <p14:creationId xmlns:p14="http://schemas.microsoft.com/office/powerpoint/2010/main" val="3206534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43233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atin typeface="Arial" pitchFamily="34" charset="0"/>
              </a:defRPr>
            </a:lvl1pPr>
          </a:lstStyle>
          <a:p>
            <a:pPr>
              <a:defRPr/>
            </a:pPr>
            <a:endParaRPr lang="ru-RU" altLang="ru-RU"/>
          </a:p>
        </p:txBody>
      </p:sp>
      <p:sp>
        <p:nvSpPr>
          <p:cNvPr id="6" name="Нижний колонтитул 5"/>
          <p:cNvSpPr>
            <a:spLocks noGrp="1"/>
          </p:cNvSpPr>
          <p:nvPr>
            <p:ph type="ftr" sz="quarter" idx="11"/>
          </p:nvPr>
        </p:nvSpPr>
        <p:spPr/>
        <p:txBody>
          <a:bodyPr/>
          <a:lstStyle>
            <a:lvl1pPr>
              <a:defRPr>
                <a:latin typeface="Arial" pitchFamily="34" charset="0"/>
              </a:defRPr>
            </a:lvl1pPr>
          </a:lstStyle>
          <a:p>
            <a:pPr>
              <a:defRPr/>
            </a:pPr>
            <a:endParaRPr lang="ru-RU" altLang="ru-RU"/>
          </a:p>
        </p:txBody>
      </p:sp>
      <p:sp>
        <p:nvSpPr>
          <p:cNvPr id="7" name="Номер слайда 6"/>
          <p:cNvSpPr>
            <a:spLocks noGrp="1"/>
          </p:cNvSpPr>
          <p:nvPr>
            <p:ph type="sldNum" sz="quarter" idx="12"/>
          </p:nvPr>
        </p:nvSpPr>
        <p:spPr/>
        <p:txBody>
          <a:bodyPr/>
          <a:lstStyle>
            <a:lvl1pPr>
              <a:defRPr>
                <a:latin typeface="Arial" pitchFamily="34" charset="0"/>
              </a:defRPr>
            </a:lvl1pPr>
          </a:lstStyle>
          <a:p>
            <a:pPr>
              <a:defRPr/>
            </a:pPr>
            <a:fld id="{754DE977-A010-4711-BB20-588DB3478C49}" type="slidenum">
              <a:rPr lang="ru-RU" altLang="ru-RU"/>
              <a:pPr>
                <a:defRPr/>
              </a:pPr>
              <a:t>‹#›</a:t>
            </a:fld>
            <a:endParaRPr lang="ru-RU" altLang="ru-RU"/>
          </a:p>
        </p:txBody>
      </p:sp>
    </p:spTree>
    <p:extLst>
      <p:ext uri="{BB962C8B-B14F-4D97-AF65-F5344CB8AC3E}">
        <p14:creationId xmlns:p14="http://schemas.microsoft.com/office/powerpoint/2010/main" val="1000703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atin typeface="Arial" pitchFamily="34" charset="0"/>
              </a:defRPr>
            </a:lvl1pPr>
          </a:lstStyle>
          <a:p>
            <a:pPr>
              <a:defRPr/>
            </a:pPr>
            <a:endParaRPr lang="ru-RU" altLang="ru-RU"/>
          </a:p>
        </p:txBody>
      </p:sp>
      <p:sp>
        <p:nvSpPr>
          <p:cNvPr id="5" name="Нижний колонтитул 4"/>
          <p:cNvSpPr>
            <a:spLocks noGrp="1"/>
          </p:cNvSpPr>
          <p:nvPr>
            <p:ph type="ftr" sz="quarter" idx="11"/>
          </p:nvPr>
        </p:nvSpPr>
        <p:spPr/>
        <p:txBody>
          <a:bodyPr/>
          <a:lstStyle>
            <a:lvl1pPr>
              <a:defRPr>
                <a:latin typeface="Arial" pitchFamily="34" charset="0"/>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atin typeface="Arial" pitchFamily="34" charset="0"/>
              </a:defRPr>
            </a:lvl1pPr>
          </a:lstStyle>
          <a:p>
            <a:pPr>
              <a:defRPr/>
            </a:pPr>
            <a:fld id="{BC20BE29-6950-4131-9F56-EAA69A1812FF}" type="slidenum">
              <a:rPr lang="ru-RU" altLang="ru-RU"/>
              <a:pPr>
                <a:defRPr/>
              </a:pPr>
              <a:t>‹#›</a:t>
            </a:fld>
            <a:endParaRPr lang="ru-RU" altLang="ru-RU"/>
          </a:p>
        </p:txBody>
      </p:sp>
    </p:spTree>
    <p:extLst>
      <p:ext uri="{BB962C8B-B14F-4D97-AF65-F5344CB8AC3E}">
        <p14:creationId xmlns:p14="http://schemas.microsoft.com/office/powerpoint/2010/main" val="3117616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atin typeface="Arial" pitchFamily="34" charset="0"/>
              </a:defRPr>
            </a:lvl1pPr>
          </a:lstStyle>
          <a:p>
            <a:pPr>
              <a:defRPr/>
            </a:pPr>
            <a:endParaRPr lang="ru-RU" altLang="ru-RU"/>
          </a:p>
        </p:txBody>
      </p:sp>
      <p:sp>
        <p:nvSpPr>
          <p:cNvPr id="5" name="Нижний колонтитул 4"/>
          <p:cNvSpPr>
            <a:spLocks noGrp="1"/>
          </p:cNvSpPr>
          <p:nvPr>
            <p:ph type="ftr" sz="quarter" idx="11"/>
          </p:nvPr>
        </p:nvSpPr>
        <p:spPr/>
        <p:txBody>
          <a:bodyPr/>
          <a:lstStyle>
            <a:lvl1pPr>
              <a:defRPr>
                <a:latin typeface="Arial" pitchFamily="34" charset="0"/>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atin typeface="Arial" pitchFamily="34" charset="0"/>
              </a:defRPr>
            </a:lvl1pPr>
          </a:lstStyle>
          <a:p>
            <a:pPr>
              <a:defRPr/>
            </a:pPr>
            <a:fld id="{8254935C-8CB7-4309-9145-5FCA6E9BF8B3}" type="slidenum">
              <a:rPr lang="ru-RU" altLang="ru-RU"/>
              <a:pPr>
                <a:defRPr/>
              </a:pPr>
              <a:t>‹#›</a:t>
            </a:fld>
            <a:endParaRPr lang="ru-RU" altLang="ru-RU"/>
          </a:p>
        </p:txBody>
      </p:sp>
    </p:spTree>
    <p:extLst>
      <p:ext uri="{BB962C8B-B14F-4D97-AF65-F5344CB8AC3E}">
        <p14:creationId xmlns:p14="http://schemas.microsoft.com/office/powerpoint/2010/main" val="1284051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2EBE0EF-7366-471A-9B91-B487838CC86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70689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A9971B5-848E-46A7-BB00-2BED21C3593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82381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6A3EC3F-D562-4A80-9E28-7492DA274E9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62605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424FD85-0E5C-4884-8F55-38CF2862075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41877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9C27393F-0FD5-42F1-BD9C-D211C5737E9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58752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5049D38B-0022-4277-B2EB-5B662558EE8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02631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36DC8557-13A3-4E85-B4A6-CBF2BCC1A95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29367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14377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D9FFBD0-9254-4080-92C9-E2357DCEF3C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8441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13E2EA55-76EA-4634-BD33-D046A69B26B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49771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96609B0-9808-488F-8788-9520EA8C694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61019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E1C095A-64D4-49CA-B9F4-1835A1155B1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63759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94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Номер слайда 2"/>
          <p:cNvSpPr>
            <a:spLocks noGrp="1"/>
          </p:cNvSpPr>
          <p:nvPr>
            <p:ph type="sldNum" sz="quarter" idx="10"/>
          </p:nvPr>
        </p:nvSpPr>
        <p:spPr>
          <a:xfrm>
            <a:off x="6553200" y="6243638"/>
            <a:ext cx="2133600" cy="457200"/>
          </a:xfrm>
        </p:spPr>
        <p:txBody>
          <a:bodyPr/>
          <a:lstStyle>
            <a:lvl1pPr>
              <a:defRPr/>
            </a:lvl1pPr>
          </a:lstStyle>
          <a:p>
            <a:pPr>
              <a:defRPr/>
            </a:pPr>
            <a:fld id="{074E06F0-BF6D-44DE-A6FD-E645BD96210B}" type="slidenum">
              <a:rPr lang="ru-RU">
                <a:solidFill>
                  <a:prstClr val="black">
                    <a:tint val="75000"/>
                  </a:prstClr>
                </a:solidFill>
              </a:rPr>
              <a:pPr>
                <a:defRPr/>
              </a:pPr>
              <a:t>‹#›</a:t>
            </a:fld>
            <a:endParaRPr lang="ru-RU">
              <a:solidFill>
                <a:prstClr val="black">
                  <a:tint val="75000"/>
                </a:prstClr>
              </a:solidFill>
            </a:endParaRPr>
          </a:p>
        </p:txBody>
      </p:sp>
      <p:sp>
        <p:nvSpPr>
          <p:cNvPr id="4" name="Дата 3"/>
          <p:cNvSpPr>
            <a:spLocks noGrp="1"/>
          </p:cNvSpPr>
          <p:nvPr>
            <p:ph type="dt" sz="half" idx="11"/>
          </p:nvPr>
        </p:nvSpPr>
        <p:spPr>
          <a:xfrm>
            <a:off x="457200" y="6243638"/>
            <a:ext cx="2133600" cy="457200"/>
          </a:xfrm>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2"/>
          </p:nvPr>
        </p:nvSpPr>
        <p:spPr>
          <a:xfrm>
            <a:off x="3124200" y="6243638"/>
            <a:ext cx="2895600" cy="457200"/>
          </a:xfrm>
        </p:spPr>
        <p:txBody>
          <a:bodyPr/>
          <a:lstStyle>
            <a:lvl1pPr>
              <a:defRPr/>
            </a:lvl1pPr>
          </a:lstStyle>
          <a:p>
            <a:pPr>
              <a:defRPr/>
            </a:pPr>
            <a:endParaRPr lang="ru-RU">
              <a:solidFill>
                <a:prstClr val="black">
                  <a:tint val="75000"/>
                </a:prstClr>
              </a:solidFill>
            </a:endParaRPr>
          </a:p>
        </p:txBody>
      </p:sp>
    </p:spTree>
    <p:extLst>
      <p:ext uri="{BB962C8B-B14F-4D97-AF65-F5344CB8AC3E}">
        <p14:creationId xmlns:p14="http://schemas.microsoft.com/office/powerpoint/2010/main" val="2550425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907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907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43350"/>
            <a:ext cx="4038600" cy="21907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43350"/>
            <a:ext cx="4038600" cy="21907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sz="quarter" idx="10"/>
          </p:nvPr>
        </p:nvSpPr>
        <p:spPr>
          <a:xfrm>
            <a:off x="6553200" y="6243638"/>
            <a:ext cx="2133600" cy="457200"/>
          </a:xfrm>
        </p:spPr>
        <p:txBody>
          <a:bodyPr/>
          <a:lstStyle>
            <a:lvl1pPr>
              <a:defRPr/>
            </a:lvl1pPr>
          </a:lstStyle>
          <a:p>
            <a:pPr>
              <a:defRPr/>
            </a:pPr>
            <a:fld id="{9F806C84-9BB5-4DFD-9990-C04C6A56594F}" type="slidenum">
              <a:rPr lang="ru-RU">
                <a:solidFill>
                  <a:prstClr val="black">
                    <a:tint val="75000"/>
                  </a:prstClr>
                </a:solidFill>
              </a:rPr>
              <a:pPr>
                <a:defRPr/>
              </a:pPr>
              <a:t>‹#›</a:t>
            </a:fld>
            <a:endParaRPr lang="ru-RU">
              <a:solidFill>
                <a:prstClr val="black">
                  <a:tint val="75000"/>
                </a:prstClr>
              </a:solidFill>
            </a:endParaRPr>
          </a:p>
        </p:txBody>
      </p:sp>
      <p:sp>
        <p:nvSpPr>
          <p:cNvPr id="8" name="Дата 7"/>
          <p:cNvSpPr>
            <a:spLocks noGrp="1"/>
          </p:cNvSpPr>
          <p:nvPr>
            <p:ph type="dt" sz="half" idx="11"/>
          </p:nvPr>
        </p:nvSpPr>
        <p:spPr>
          <a:xfrm>
            <a:off x="457200" y="6243638"/>
            <a:ext cx="2133600" cy="457200"/>
          </a:xfrm>
        </p:spPr>
        <p:txBody>
          <a:bodyPr/>
          <a:lstStyle>
            <a:lvl1pPr>
              <a:defRPr/>
            </a:lvl1pPr>
          </a:lstStyle>
          <a:p>
            <a:pPr>
              <a:defRPr/>
            </a:pPr>
            <a:endParaRPr lang="ru-RU">
              <a:solidFill>
                <a:prstClr val="black">
                  <a:tint val="75000"/>
                </a:prstClr>
              </a:solidFill>
            </a:endParaRPr>
          </a:p>
        </p:txBody>
      </p:sp>
      <p:sp>
        <p:nvSpPr>
          <p:cNvPr id="9" name="Нижний колонтитул 8"/>
          <p:cNvSpPr>
            <a:spLocks noGrp="1"/>
          </p:cNvSpPr>
          <p:nvPr>
            <p:ph type="ftr" sz="quarter" idx="12"/>
          </p:nvPr>
        </p:nvSpPr>
        <p:spPr>
          <a:xfrm>
            <a:off x="3124200" y="6243638"/>
            <a:ext cx="2895600" cy="457200"/>
          </a:xfrm>
        </p:spPr>
        <p:txBody>
          <a:bodyPr/>
          <a:lstStyle>
            <a:lvl1pPr>
              <a:defRPr/>
            </a:lvl1pPr>
          </a:lstStyle>
          <a:p>
            <a:pPr>
              <a:defRPr/>
            </a:pPr>
            <a:endParaRPr lang="ru-RU">
              <a:solidFill>
                <a:prstClr val="black">
                  <a:tint val="75000"/>
                </a:prstClr>
              </a:solidFill>
            </a:endParaRPr>
          </a:p>
        </p:txBody>
      </p:sp>
    </p:spTree>
    <p:extLst>
      <p:ext uri="{BB962C8B-B14F-4D97-AF65-F5344CB8AC3E}">
        <p14:creationId xmlns:p14="http://schemas.microsoft.com/office/powerpoint/2010/main" val="204976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39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907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43350"/>
            <a:ext cx="4038600" cy="21907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омер слайда 5"/>
          <p:cNvSpPr>
            <a:spLocks noGrp="1"/>
          </p:cNvSpPr>
          <p:nvPr>
            <p:ph type="sldNum" sz="quarter" idx="10"/>
          </p:nvPr>
        </p:nvSpPr>
        <p:spPr>
          <a:xfrm>
            <a:off x="6553200" y="6243638"/>
            <a:ext cx="2133600" cy="457200"/>
          </a:xfrm>
        </p:spPr>
        <p:txBody>
          <a:bodyPr/>
          <a:lstStyle>
            <a:lvl1pPr>
              <a:defRPr/>
            </a:lvl1pPr>
          </a:lstStyle>
          <a:p>
            <a:pPr>
              <a:defRPr/>
            </a:pPr>
            <a:fld id="{2101DF7F-E468-4354-BA8F-E0D55148D128}" type="slidenum">
              <a:rPr lang="ru-RU">
                <a:solidFill>
                  <a:prstClr val="black">
                    <a:tint val="75000"/>
                  </a:prstClr>
                </a:solidFill>
              </a:rPr>
              <a:pPr>
                <a:defRPr/>
              </a:pPr>
              <a:t>‹#›</a:t>
            </a:fld>
            <a:endParaRPr lang="ru-RU">
              <a:solidFill>
                <a:prstClr val="black">
                  <a:tint val="75000"/>
                </a:prstClr>
              </a:solidFill>
            </a:endParaRPr>
          </a:p>
        </p:txBody>
      </p:sp>
      <p:sp>
        <p:nvSpPr>
          <p:cNvPr id="7" name="Дата 6"/>
          <p:cNvSpPr>
            <a:spLocks noGrp="1"/>
          </p:cNvSpPr>
          <p:nvPr>
            <p:ph type="dt" sz="half" idx="11"/>
          </p:nvPr>
        </p:nvSpPr>
        <p:spPr>
          <a:xfrm>
            <a:off x="457200" y="6243638"/>
            <a:ext cx="2133600" cy="457200"/>
          </a:xfrm>
        </p:spPr>
        <p:txBody>
          <a:bodyPr/>
          <a:lstStyle>
            <a:lvl1pPr>
              <a:defRPr/>
            </a:lvl1pPr>
          </a:lstStyle>
          <a:p>
            <a:pPr>
              <a:defRPr/>
            </a:pPr>
            <a:endParaRPr lang="ru-RU">
              <a:solidFill>
                <a:prstClr val="black">
                  <a:tint val="75000"/>
                </a:prstClr>
              </a:solidFill>
            </a:endParaRPr>
          </a:p>
        </p:txBody>
      </p:sp>
      <p:sp>
        <p:nvSpPr>
          <p:cNvPr id="8" name="Нижний колонтитул 7"/>
          <p:cNvSpPr>
            <a:spLocks noGrp="1"/>
          </p:cNvSpPr>
          <p:nvPr>
            <p:ph type="ftr" sz="quarter" idx="12"/>
          </p:nvPr>
        </p:nvSpPr>
        <p:spPr>
          <a:xfrm>
            <a:off x="3124200" y="6243638"/>
            <a:ext cx="2895600" cy="457200"/>
          </a:xfrm>
        </p:spPr>
        <p:txBody>
          <a:bodyPr/>
          <a:lstStyle>
            <a:lvl1pPr>
              <a:defRPr/>
            </a:lvl1pPr>
          </a:lstStyle>
          <a:p>
            <a:pPr>
              <a:defRPr/>
            </a:pPr>
            <a:endParaRPr lang="ru-RU">
              <a:solidFill>
                <a:prstClr val="black">
                  <a:tint val="75000"/>
                </a:prstClr>
              </a:solidFill>
            </a:endParaRPr>
          </a:p>
        </p:txBody>
      </p:sp>
    </p:spTree>
    <p:extLst>
      <p:ext uri="{BB962C8B-B14F-4D97-AF65-F5344CB8AC3E}">
        <p14:creationId xmlns:p14="http://schemas.microsoft.com/office/powerpoint/2010/main" val="85911945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9544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38483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10260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4878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6845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65474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B6CEAA3-A2F3-44F4-9746-047FD6AF2C8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7698780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ru-RU" alt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ru-RU" alt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F3B608A7-14C0-4369-B1DC-C101343D922E}" type="slidenum">
              <a:rPr lang="ru-RU" altLang="ru-RU"/>
              <a:pPr>
                <a:defRPr/>
              </a:pPr>
              <a:t>‹#›</a:t>
            </a:fld>
            <a:endParaRPr lang="ru-RU" altLang="ru-RU"/>
          </a:p>
        </p:txBody>
      </p:sp>
    </p:spTree>
    <p:extLst>
      <p:ext uri="{BB962C8B-B14F-4D97-AF65-F5344CB8AC3E}">
        <p14:creationId xmlns:p14="http://schemas.microsoft.com/office/powerpoint/2010/main" val="180631868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solidFill>
                <a:prstClr val="black">
                  <a:tint val="75000"/>
                </a:prstClr>
              </a:solidFill>
              <a:latin typeface="Arial" charset="0"/>
              <a:cs typeface="Arial" charset="0"/>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solidFill>
                <a:prstClr val="black">
                  <a:tint val="75000"/>
                </a:prstClr>
              </a:solidFill>
              <a:latin typeface="Arial" charset="0"/>
              <a:cs typeface="Arial" charset="0"/>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8ED2377-DE25-49F0-8D6B-A8DCBAF3B479}" type="slidenum">
              <a:rPr lang="ru-RU">
                <a:solidFill>
                  <a:prstClr val="black">
                    <a:tint val="75000"/>
                  </a:prstClr>
                </a:solidFill>
                <a:latin typeface="Arial" charset="0"/>
                <a:cs typeface="Arial" charset="0"/>
              </a:rPr>
              <a:pPr>
                <a:defRPr/>
              </a:pPr>
              <a:t>‹#›</a:t>
            </a:fld>
            <a:endParaRPr lang="ru-RU">
              <a:solidFill>
                <a:prstClr val="black">
                  <a:tint val="75000"/>
                </a:prstClr>
              </a:solidFill>
              <a:latin typeface="Arial" charset="0"/>
              <a:cs typeface="Arial" charset="0"/>
            </a:endParaRPr>
          </a:p>
        </p:txBody>
      </p:sp>
    </p:spTree>
    <p:extLst>
      <p:ext uri="{BB962C8B-B14F-4D97-AF65-F5344CB8AC3E}">
        <p14:creationId xmlns:p14="http://schemas.microsoft.com/office/powerpoint/2010/main" val="22087079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2.wdp"/><Relationship Id="rId7" Type="http://schemas.microsoft.com/office/2007/relationships/hdphoto" Target="../media/hdphoto3.wdp"/><Relationship Id="rId12"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png"/><Relationship Id="rId11" Type="http://schemas.microsoft.com/office/2007/relationships/hdphoto" Target="../media/hdphoto5.wdp"/><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image" Target="../media/image65.png"/><Relationship Id="rId9" Type="http://schemas.microsoft.com/office/2007/relationships/hdphoto" Target="../media/hdphoto4.wdp"/></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4.wdp"/><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8.png"/><Relationship Id="rId5" Type="http://schemas.microsoft.com/office/2007/relationships/hdphoto" Target="../media/hdphoto3.wdp"/><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Layout" Target="../diagrams/layout6.xml"/><Relationship Id="rId7" Type="http://schemas.openxmlformats.org/officeDocument/2006/relationships/image" Target="../media/image10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337434"/>
            <a:ext cx="9144000" cy="6186309"/>
          </a:xfrm>
          <a:prstGeom prst="rect">
            <a:avLst/>
          </a:prstGeom>
          <a:noFill/>
          <a:ln w="9525">
            <a:noFill/>
            <a:miter lim="800000"/>
            <a:headEnd/>
            <a:tailEnd/>
          </a:ln>
          <a:effectLst/>
        </p:spPr>
        <p:txBody>
          <a:bodyPr anchor="ctr">
            <a:spAutoFit/>
          </a:bodyPr>
          <a:lstStyle/>
          <a:p>
            <a:pPr algn="ctr">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University</a:t>
            </a:r>
            <a:endParaRPr lang="ru-RU" dirty="0">
              <a:solidFill>
                <a:prstClr val="black"/>
              </a:solidFill>
            </a:endParaRPr>
          </a:p>
          <a:p>
            <a:pPr algn="ctr">
              <a:defRPr/>
            </a:pPr>
            <a:endParaRPr lang="ru-RU" dirty="0">
              <a:solidFill>
                <a:prstClr val="black"/>
              </a:solidFill>
            </a:endParaRPr>
          </a:p>
          <a:p>
            <a:pPr algn="ctr">
              <a:defRPr/>
            </a:pP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Topic: Amino acid </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reactions </a:t>
            </a: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by amino group and radical. Ammonia neutralization. </a:t>
            </a:r>
            <a:r>
              <a:rPr lang="en-GB"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Metabolism</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 </a:t>
            </a: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of </a:t>
            </a:r>
            <a:r>
              <a:rPr lang="en-US" sz="3600" b="1" dirty="0" err="1">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creatine</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a:t>
            </a:r>
            <a:endParaRPr lang="ru-RU"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endParaRPr>
          </a:p>
          <a:p>
            <a:pPr algn="ctr">
              <a:defRPr/>
            </a:pPr>
            <a:endParaRPr lang="ru-RU" sz="2800" dirty="0">
              <a:solidFill>
                <a:prstClr val="black"/>
              </a:solidFill>
              <a:latin typeface="Arial" pitchFamily="34" charset="0"/>
              <a:ea typeface="Times New Roman" pitchFamily="18" charset="0"/>
            </a:endParaRPr>
          </a:p>
          <a:p>
            <a:pPr algn="ctr">
              <a:defRPr/>
            </a:pPr>
            <a:r>
              <a:rPr lang="en-US" sz="2800" dirty="0">
                <a:solidFill>
                  <a:prstClr val="black"/>
                </a:solidFill>
                <a:latin typeface="Arial" pitchFamily="34" charset="0"/>
                <a:ea typeface="Times New Roman" pitchFamily="18" charset="0"/>
              </a:rPr>
              <a:t>Lecture No. </a:t>
            </a:r>
            <a:r>
              <a:rPr lang="en-US" sz="2800" dirty="0" smtClean="0">
                <a:solidFill>
                  <a:prstClr val="black"/>
                </a:solidFill>
                <a:latin typeface="Arial" pitchFamily="34" charset="0"/>
                <a:ea typeface="Times New Roman" pitchFamily="18" charset="0"/>
              </a:rPr>
              <a:t>10 </a:t>
            </a:r>
            <a:r>
              <a:rPr lang="en-US" sz="2800" dirty="0">
                <a:solidFill>
                  <a:prstClr val="black"/>
                </a:solidFill>
                <a:latin typeface="Arial" pitchFamily="34" charset="0"/>
                <a:ea typeface="Times New Roman" pitchFamily="18" charset="0"/>
              </a:rPr>
              <a:t>on the discipline "biochemistry" for 2nd year students</a:t>
            </a:r>
            <a:endParaRPr lang="ru-RU" sz="2800" dirty="0">
              <a:solidFill>
                <a:prstClr val="black"/>
              </a:solidFill>
              <a:latin typeface="Arial" pitchFamily="34" charset="0"/>
              <a:ea typeface="Times New Roman" pitchFamily="18" charset="0"/>
            </a:endParaRPr>
          </a:p>
          <a:p>
            <a:pPr algn="ctr">
              <a:defRPr/>
            </a:pPr>
            <a:endParaRPr lang="ru-RU" sz="2800" dirty="0">
              <a:solidFill>
                <a:prstClr val="black"/>
              </a:solidFill>
              <a:latin typeface="Arial" pitchFamily="34" charset="0"/>
              <a:ea typeface="Times New Roman" pitchFamily="18" charset="0"/>
            </a:endParaRPr>
          </a:p>
          <a:p>
            <a:pPr algn="ctr">
              <a:defRPr/>
            </a:pPr>
            <a:r>
              <a:rPr lang="en-GB" sz="2800" dirty="0">
                <a:solidFill>
                  <a:prstClr val="black"/>
                </a:solidFill>
                <a:latin typeface="Arial" pitchFamily="34" charset="0"/>
                <a:ea typeface="Times New Roman" pitchFamily="18" charset="0"/>
              </a:rPr>
              <a:t>Lecturer: </a:t>
            </a:r>
            <a:r>
              <a:rPr lang="en-GB" sz="2800" dirty="0" err="1">
                <a:solidFill>
                  <a:prstClr val="black"/>
                </a:solidFill>
                <a:latin typeface="Arial" pitchFamily="34" charset="0"/>
                <a:ea typeface="Times New Roman" pitchFamily="18" charset="0"/>
              </a:rPr>
              <a:t>Panina</a:t>
            </a:r>
            <a:r>
              <a:rPr lang="en-GB" sz="2800" dirty="0">
                <a:solidFill>
                  <a:prstClr val="black"/>
                </a:solidFill>
                <a:latin typeface="Arial" pitchFamily="34" charset="0"/>
                <a:ea typeface="Times New Roman" pitchFamily="18" charset="0"/>
              </a:rPr>
              <a:t> </a:t>
            </a:r>
            <a:r>
              <a:rPr lang="en-GB" sz="2800" dirty="0" err="1">
                <a:solidFill>
                  <a:prstClr val="black"/>
                </a:solidFill>
                <a:latin typeface="Arial" pitchFamily="34" charset="0"/>
                <a:ea typeface="Times New Roman" pitchFamily="18" charset="0"/>
              </a:rPr>
              <a:t>Yu.A</a:t>
            </a:r>
            <a:r>
              <a:rPr lang="en-GB" sz="2800" dirty="0">
                <a:solidFill>
                  <a:prstClr val="black"/>
                </a:solidFill>
                <a:latin typeface="Arial" pitchFamily="34" charset="0"/>
                <a:ea typeface="Times New Roman" pitchFamily="18" charset="0"/>
              </a:rPr>
              <a:t>.</a:t>
            </a:r>
            <a:endParaRPr lang="ru-RU" sz="2800" dirty="0">
              <a:solidFill>
                <a:prstClr val="black"/>
              </a:solidFill>
              <a:latin typeface="Arial" pitchFamily="34" charset="0"/>
              <a:ea typeface="Times New Roman" pitchFamily="18" charset="0"/>
            </a:endParaRPr>
          </a:p>
          <a:p>
            <a:pPr algn="ctr">
              <a:defRPr/>
            </a:pPr>
            <a:r>
              <a:rPr lang="en-GB" sz="2800" dirty="0">
                <a:solidFill>
                  <a:prstClr val="black"/>
                </a:solidFill>
                <a:latin typeface="Arial" pitchFamily="34" charset="0"/>
                <a:ea typeface="Times New Roman" pitchFamily="18" charset="0"/>
              </a:rPr>
              <a:t>Authors: </a:t>
            </a:r>
            <a:r>
              <a:rPr lang="en-GB" sz="2800" dirty="0" err="1">
                <a:solidFill>
                  <a:prstClr val="black"/>
                </a:solidFill>
                <a:latin typeface="Arial" pitchFamily="34" charset="0"/>
                <a:ea typeface="Times New Roman" pitchFamily="18" charset="0"/>
              </a:rPr>
              <a:t>Panina</a:t>
            </a:r>
            <a:r>
              <a:rPr lang="en-GB" sz="2800" dirty="0">
                <a:solidFill>
                  <a:prstClr val="black"/>
                </a:solidFill>
                <a:latin typeface="Arial" pitchFamily="34" charset="0"/>
                <a:ea typeface="Times New Roman" pitchFamily="18" charset="0"/>
              </a:rPr>
              <a:t> </a:t>
            </a:r>
            <a:r>
              <a:rPr lang="en-GB" sz="2800" dirty="0" err="1">
                <a:solidFill>
                  <a:prstClr val="black"/>
                </a:solidFill>
                <a:latin typeface="Arial" pitchFamily="34" charset="0"/>
                <a:ea typeface="Times New Roman" pitchFamily="18" charset="0"/>
              </a:rPr>
              <a:t>Yu.A</a:t>
            </a:r>
            <a:r>
              <a:rPr lang="en-GB" sz="2800" dirty="0">
                <a:solidFill>
                  <a:prstClr val="black"/>
                </a:solidFill>
                <a:latin typeface="Arial" pitchFamily="34" charset="0"/>
                <a:ea typeface="Times New Roman" pitchFamily="18" charset="0"/>
              </a:rPr>
              <a:t>., Malinovskaya N.A.</a:t>
            </a:r>
            <a:endParaRPr lang="ru-RU" sz="2800" dirty="0">
              <a:solidFill>
                <a:prstClr val="black"/>
              </a:solidFill>
              <a:latin typeface="Arial" pitchFamily="34" charset="0"/>
              <a:ea typeface="Times New Roman" pitchFamily="18" charset="0"/>
            </a:endParaRPr>
          </a:p>
          <a:p>
            <a:pPr algn="ctr">
              <a:defRPr/>
            </a:pPr>
            <a:endParaRPr lang="ru-RU" sz="2800" dirty="0">
              <a:solidFill>
                <a:prstClr val="black"/>
              </a:solidFill>
              <a:latin typeface="Arial" pitchFamily="34" charset="0"/>
              <a:ea typeface="Times New Roman" pitchFamily="18" charset="0"/>
            </a:endParaRPr>
          </a:p>
          <a:p>
            <a:pPr algn="ctr">
              <a:defRPr/>
            </a:pPr>
            <a:endParaRPr lang="ru-RU" dirty="0">
              <a:solidFill>
                <a:prstClr val="black"/>
              </a:solidFill>
              <a:latin typeface="Arial" pitchFamily="34" charset="0"/>
            </a:endParaRPr>
          </a:p>
          <a:p>
            <a:pPr algn="ctr">
              <a:defRPr/>
            </a:pPr>
            <a:r>
              <a:rPr lang="en-GB" sz="2000" dirty="0">
                <a:solidFill>
                  <a:prstClr val="black"/>
                </a:solidFill>
                <a:latin typeface="Arial" pitchFamily="34" charset="0"/>
                <a:ea typeface="Times New Roman" pitchFamily="18" charset="0"/>
              </a:rPr>
              <a:t>Krasnoyarsk</a:t>
            </a:r>
            <a:r>
              <a:rPr lang="ru-RU" sz="2000" dirty="0">
                <a:solidFill>
                  <a:prstClr val="black"/>
                </a:solidFill>
                <a:latin typeface="Arial" pitchFamily="34" charset="0"/>
                <a:ea typeface="Times New Roman" pitchFamily="18" charset="0"/>
              </a:rPr>
              <a:t>, </a:t>
            </a:r>
            <a:r>
              <a:rPr lang="ru-RU" sz="2000" dirty="0" smtClean="0">
                <a:solidFill>
                  <a:prstClr val="black"/>
                </a:solidFill>
                <a:latin typeface="Arial" pitchFamily="34" charset="0"/>
                <a:ea typeface="Times New Roman" pitchFamily="18" charset="0"/>
              </a:rPr>
              <a:t>202</a:t>
            </a:r>
            <a:r>
              <a:rPr lang="en-US" sz="2000" dirty="0">
                <a:solidFill>
                  <a:prstClr val="black"/>
                </a:solidFill>
                <a:latin typeface="Arial" pitchFamily="34" charset="0"/>
                <a:ea typeface="Times New Roman" pitchFamily="18" charset="0"/>
              </a:rPr>
              <a:t>3</a:t>
            </a:r>
            <a:endParaRPr lang="ru-RU" sz="2800" dirty="0">
              <a:solidFill>
                <a:prstClr val="black"/>
              </a:solidFill>
              <a:latin typeface="Arial" pitchFamily="34" charset="0"/>
            </a:endParaRPr>
          </a:p>
        </p:txBody>
      </p:sp>
    </p:spTree>
    <p:extLst>
      <p:ext uri="{BB962C8B-B14F-4D97-AF65-F5344CB8AC3E}">
        <p14:creationId xmlns:p14="http://schemas.microsoft.com/office/powerpoint/2010/main" val="386002844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9512" y="0"/>
            <a:ext cx="8964488" cy="692696"/>
          </a:xfrm>
        </p:spPr>
        <p:txBody>
          <a:bodyPr/>
          <a:lstStyle/>
          <a:p>
            <a:r>
              <a:rPr lang="en-US" altLang="ru-RU" sz="3600" b="1" dirty="0">
                <a:solidFill>
                  <a:srgbClr val="FF0000"/>
                </a:solidFill>
              </a:rPr>
              <a:t>Indirect deamination</a:t>
            </a:r>
            <a:endParaRPr lang="ru-RU" altLang="ru-RU" sz="3600" dirty="0">
              <a:solidFill>
                <a:srgbClr val="FF0000"/>
              </a:solidFill>
            </a:endParaRPr>
          </a:p>
        </p:txBody>
      </p:sp>
      <p:pic>
        <p:nvPicPr>
          <p:cNvPr id="4" name="Picture 4" descr="С4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8" y="2412750"/>
            <a:ext cx="8878009" cy="2276872"/>
          </a:xfrm>
          <a:prstGeom prst="rect">
            <a:avLst/>
          </a:prstGeom>
          <a:solidFill>
            <a:schemeClr val="bg1"/>
          </a:solidFill>
          <a:ln>
            <a:noFill/>
          </a:ln>
          <a:extLst/>
        </p:spPr>
      </p:pic>
      <p:sp>
        <p:nvSpPr>
          <p:cNvPr id="2" name="TextBox 1"/>
          <p:cNvSpPr txBox="1"/>
          <p:nvPr/>
        </p:nvSpPr>
        <p:spPr>
          <a:xfrm>
            <a:off x="62442" y="692696"/>
            <a:ext cx="8969491" cy="1200329"/>
          </a:xfrm>
          <a:prstGeom prst="rect">
            <a:avLst/>
          </a:prstGeom>
          <a:noFill/>
        </p:spPr>
        <p:txBody>
          <a:bodyPr wrap="square" rtlCol="0">
            <a:spAutoFit/>
          </a:bodyPr>
          <a:lstStyle/>
          <a:p>
            <a:r>
              <a:rPr lang="en-US" dirty="0"/>
              <a:t>For most amino acids, deamination is </a:t>
            </a:r>
            <a:r>
              <a:rPr lang="en-US" dirty="0" smtClean="0"/>
              <a:t>indirect:</a:t>
            </a:r>
            <a:endParaRPr lang="en-US" dirty="0"/>
          </a:p>
          <a:p>
            <a:endParaRPr lang="en-US" dirty="0"/>
          </a:p>
          <a:p>
            <a:r>
              <a:rPr lang="en-US" dirty="0"/>
              <a:t>1. Transamination with the formation of glutamate</a:t>
            </a:r>
            <a:endParaRPr lang="ru-RU" dirty="0"/>
          </a:p>
        </p:txBody>
      </p:sp>
      <p:sp>
        <p:nvSpPr>
          <p:cNvPr id="8" name="TextBox 7"/>
          <p:cNvSpPr txBox="1"/>
          <p:nvPr/>
        </p:nvSpPr>
        <p:spPr>
          <a:xfrm>
            <a:off x="2051720" y="4088600"/>
            <a:ext cx="1909497" cy="707886"/>
          </a:xfrm>
          <a:prstGeom prst="rect">
            <a:avLst/>
          </a:prstGeom>
          <a:solidFill>
            <a:schemeClr val="bg1"/>
          </a:solidFill>
        </p:spPr>
        <p:txBody>
          <a:bodyPr wrap="none" rtlCol="0">
            <a:spAutoFit/>
          </a:bodyPr>
          <a:lstStyle/>
          <a:p>
            <a:pPr algn="ctr"/>
            <a:r>
              <a:rPr lang="el-GR" sz="2000" dirty="0"/>
              <a:t>α</a:t>
            </a:r>
            <a:r>
              <a:rPr lang="en-GB" sz="2000" dirty="0"/>
              <a:t>-</a:t>
            </a:r>
            <a:r>
              <a:rPr lang="en-GB" sz="2000" dirty="0" err="1"/>
              <a:t>keto</a:t>
            </a:r>
            <a:r>
              <a:rPr lang="en-GB" sz="2000"/>
              <a:t> </a:t>
            </a:r>
            <a:r>
              <a:rPr lang="en-GB" sz="2000" smtClean="0"/>
              <a:t>acid 1</a:t>
            </a:r>
            <a:endParaRPr lang="en-GB" sz="2000" dirty="0"/>
          </a:p>
          <a:p>
            <a:r>
              <a:rPr lang="ru-RU" sz="2000" dirty="0"/>
              <a:t>(</a:t>
            </a:r>
            <a:r>
              <a:rPr lang="el-GR" sz="2000" dirty="0"/>
              <a:t>α</a:t>
            </a:r>
            <a:r>
              <a:rPr lang="ru-RU" sz="2000" dirty="0"/>
              <a:t>-</a:t>
            </a:r>
            <a:r>
              <a:rPr lang="en-GB" sz="2000" dirty="0" err="1"/>
              <a:t>ketoglutarate</a:t>
            </a:r>
            <a:r>
              <a:rPr lang="ru-RU" sz="2000"/>
              <a:t>)</a:t>
            </a:r>
            <a:endParaRPr lang="ru-RU" sz="2000" dirty="0"/>
          </a:p>
        </p:txBody>
      </p:sp>
      <p:sp>
        <p:nvSpPr>
          <p:cNvPr id="10" name="TextBox 9"/>
          <p:cNvSpPr txBox="1"/>
          <p:nvPr/>
        </p:nvSpPr>
        <p:spPr>
          <a:xfrm>
            <a:off x="3280419" y="2615047"/>
            <a:ext cx="2267888" cy="646331"/>
          </a:xfrm>
          <a:prstGeom prst="rect">
            <a:avLst/>
          </a:prstGeom>
          <a:noFill/>
        </p:spPr>
        <p:txBody>
          <a:bodyPr wrap="square" rtlCol="0">
            <a:spAutoFit/>
          </a:bodyPr>
          <a:lstStyle/>
          <a:p>
            <a:pPr algn="ctr"/>
            <a:r>
              <a:rPr lang="en-US" sz="1800" dirty="0"/>
              <a:t>aminotransferase (transaminase)</a:t>
            </a:r>
            <a:endParaRPr lang="ru-RU" sz="1800" dirty="0"/>
          </a:p>
        </p:txBody>
      </p:sp>
      <p:sp>
        <p:nvSpPr>
          <p:cNvPr id="5" name="Прямоугольник 4"/>
          <p:cNvSpPr/>
          <p:nvPr/>
        </p:nvSpPr>
        <p:spPr>
          <a:xfrm>
            <a:off x="56064" y="5199583"/>
            <a:ext cx="8980432" cy="461665"/>
          </a:xfrm>
          <a:prstGeom prst="rect">
            <a:avLst/>
          </a:prstGeom>
        </p:spPr>
        <p:txBody>
          <a:bodyPr wrap="square">
            <a:spAutoFit/>
          </a:bodyPr>
          <a:lstStyle/>
          <a:p>
            <a:pPr lvl="0"/>
            <a:r>
              <a:rPr lang="en-US" dirty="0">
                <a:solidFill>
                  <a:srgbClr val="000000"/>
                </a:solidFill>
              </a:rPr>
              <a:t>2. Oxidative deamination </a:t>
            </a:r>
            <a:r>
              <a:rPr lang="en-US">
                <a:solidFill>
                  <a:srgbClr val="000000"/>
                </a:solidFill>
              </a:rPr>
              <a:t>of </a:t>
            </a:r>
            <a:r>
              <a:rPr lang="en-US" smtClean="0">
                <a:solidFill>
                  <a:srgbClr val="000000"/>
                </a:solidFill>
              </a:rPr>
              <a:t>glutamate</a:t>
            </a:r>
            <a:endParaRPr lang="ru-RU" dirty="0">
              <a:solidFill>
                <a:srgbClr val="000000"/>
              </a:solidFill>
            </a:endParaRPr>
          </a:p>
        </p:txBody>
      </p:sp>
      <p:sp>
        <p:nvSpPr>
          <p:cNvPr id="12" name="TextBox 11"/>
          <p:cNvSpPr txBox="1"/>
          <p:nvPr/>
        </p:nvSpPr>
        <p:spPr>
          <a:xfrm>
            <a:off x="3076575" y="3261378"/>
            <a:ext cx="2267888" cy="646331"/>
          </a:xfrm>
          <a:prstGeom prst="rect">
            <a:avLst/>
          </a:prstGeom>
          <a:noFill/>
        </p:spPr>
        <p:txBody>
          <a:bodyPr wrap="square" rtlCol="0">
            <a:spAutoFit/>
          </a:bodyPr>
          <a:lstStyle/>
          <a:p>
            <a:pPr algn="ctr"/>
            <a:r>
              <a:rPr lang="en-US" sz="1800" dirty="0"/>
              <a:t>vitamin B6 (pyridoxal phosphate)</a:t>
            </a:r>
            <a:endParaRPr lang="ru-RU" sz="1600" dirty="0"/>
          </a:p>
        </p:txBody>
      </p:sp>
      <p:sp>
        <p:nvSpPr>
          <p:cNvPr id="11" name="TextBox 10"/>
          <p:cNvSpPr txBox="1"/>
          <p:nvPr/>
        </p:nvSpPr>
        <p:spPr>
          <a:xfrm>
            <a:off x="158316" y="4165973"/>
            <a:ext cx="1590467" cy="400110"/>
          </a:xfrm>
          <a:prstGeom prst="rect">
            <a:avLst/>
          </a:prstGeom>
          <a:solidFill>
            <a:schemeClr val="bg1"/>
          </a:solidFill>
        </p:spPr>
        <p:txBody>
          <a:bodyPr wrap="square" rtlCol="0">
            <a:spAutoFit/>
          </a:bodyPr>
          <a:lstStyle/>
          <a:p>
            <a:pPr algn="ctr"/>
            <a:r>
              <a:rPr lang="en-GB" sz="2000" dirty="0" smtClean="0"/>
              <a:t>Amino acid 1</a:t>
            </a:r>
            <a:endParaRPr lang="ru-RU" sz="2000" dirty="0"/>
          </a:p>
        </p:txBody>
      </p:sp>
      <p:sp>
        <p:nvSpPr>
          <p:cNvPr id="13" name="TextBox 12"/>
          <p:cNvSpPr txBox="1"/>
          <p:nvPr/>
        </p:nvSpPr>
        <p:spPr>
          <a:xfrm>
            <a:off x="4788024" y="4071624"/>
            <a:ext cx="1966987" cy="707886"/>
          </a:xfrm>
          <a:prstGeom prst="rect">
            <a:avLst/>
          </a:prstGeom>
          <a:solidFill>
            <a:schemeClr val="bg1"/>
          </a:solidFill>
        </p:spPr>
        <p:txBody>
          <a:bodyPr wrap="square" rtlCol="0">
            <a:spAutoFit/>
          </a:bodyPr>
          <a:lstStyle/>
          <a:p>
            <a:pPr algn="ctr"/>
            <a:r>
              <a:rPr lang="el-GR" sz="2000" dirty="0"/>
              <a:t>α</a:t>
            </a:r>
            <a:r>
              <a:rPr lang="en-GB" sz="2000" dirty="0"/>
              <a:t>-</a:t>
            </a:r>
            <a:r>
              <a:rPr lang="en-GB" sz="2000" dirty="0" err="1"/>
              <a:t>keto</a:t>
            </a:r>
            <a:r>
              <a:rPr lang="en-GB" sz="2000" dirty="0"/>
              <a:t> </a:t>
            </a:r>
            <a:r>
              <a:rPr lang="en-GB" sz="2000" dirty="0" smtClean="0"/>
              <a:t>acid 2</a:t>
            </a:r>
            <a:endParaRPr lang="en-GB" sz="2000" dirty="0"/>
          </a:p>
          <a:p>
            <a:endParaRPr lang="ru-RU" sz="2000" dirty="0"/>
          </a:p>
        </p:txBody>
      </p:sp>
      <p:sp>
        <p:nvSpPr>
          <p:cNvPr id="14" name="TextBox 13"/>
          <p:cNvSpPr txBox="1"/>
          <p:nvPr/>
        </p:nvSpPr>
        <p:spPr>
          <a:xfrm>
            <a:off x="7124836" y="4165973"/>
            <a:ext cx="1590467" cy="707886"/>
          </a:xfrm>
          <a:prstGeom prst="rect">
            <a:avLst/>
          </a:prstGeom>
          <a:solidFill>
            <a:schemeClr val="bg1"/>
          </a:solidFill>
        </p:spPr>
        <p:txBody>
          <a:bodyPr wrap="square" rtlCol="0">
            <a:spAutoFit/>
          </a:bodyPr>
          <a:lstStyle/>
          <a:p>
            <a:pPr algn="ctr"/>
            <a:r>
              <a:rPr lang="en-GB" sz="2000" dirty="0" smtClean="0"/>
              <a:t>Amino acid 2</a:t>
            </a:r>
          </a:p>
          <a:p>
            <a:pPr algn="ctr"/>
            <a:r>
              <a:rPr lang="en-GB" sz="2000" dirty="0" smtClean="0"/>
              <a:t>(glutamate)</a:t>
            </a:r>
            <a:endParaRPr lang="ru-RU" sz="2000" dirty="0"/>
          </a:p>
        </p:txBody>
      </p:sp>
    </p:spTree>
    <p:extLst>
      <p:ext uri="{BB962C8B-B14F-4D97-AF65-F5344CB8AC3E}">
        <p14:creationId xmlns:p14="http://schemas.microsoft.com/office/powerpoint/2010/main" val="3718868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8313" y="0"/>
            <a:ext cx="8229600" cy="1143000"/>
          </a:xfrm>
        </p:spPr>
        <p:txBody>
          <a:bodyPr/>
          <a:lstStyle/>
          <a:p>
            <a:r>
              <a:rPr lang="en-US" altLang="ru-RU" sz="3200" b="1" dirty="0">
                <a:solidFill>
                  <a:srgbClr val="FF0000"/>
                </a:solidFill>
              </a:rPr>
              <a:t>Transamination </a:t>
            </a:r>
            <a:r>
              <a:rPr lang="en-US" altLang="ru-RU" sz="3200" b="1" dirty="0" smtClean="0">
                <a:solidFill>
                  <a:srgbClr val="FF0000"/>
                </a:solidFill>
              </a:rPr>
              <a:t>of </a:t>
            </a:r>
            <a:r>
              <a:rPr lang="en-US" altLang="ru-RU" sz="3200" b="1" dirty="0">
                <a:solidFill>
                  <a:srgbClr val="FF0000"/>
                </a:solidFill>
              </a:rPr>
              <a:t>amino acids</a:t>
            </a:r>
            <a:endParaRPr lang="ru-RU" altLang="ru-RU" sz="3200" dirty="0" smtClean="0">
              <a:solidFill>
                <a:srgbClr val="FF0000"/>
              </a:solidFill>
            </a:endParaRPr>
          </a:p>
        </p:txBody>
      </p:sp>
      <p:sp>
        <p:nvSpPr>
          <p:cNvPr id="28675" name="Rectangle 3"/>
          <p:cNvSpPr>
            <a:spLocks noGrp="1" noChangeArrowheads="1"/>
          </p:cNvSpPr>
          <p:nvPr>
            <p:ph idx="1"/>
          </p:nvPr>
        </p:nvSpPr>
        <p:spPr>
          <a:xfrm>
            <a:off x="0" y="1196975"/>
            <a:ext cx="9144000" cy="4533900"/>
          </a:xfrm>
        </p:spPr>
        <p:txBody>
          <a:bodyPr/>
          <a:lstStyle/>
          <a:p>
            <a:pPr>
              <a:lnSpc>
                <a:spcPct val="80000"/>
              </a:lnSpc>
              <a:buFont typeface="Wingdings" pitchFamily="2" charset="2"/>
              <a:buNone/>
            </a:pPr>
            <a:r>
              <a:rPr lang="en-US" altLang="ru-RU" sz="2000" dirty="0"/>
              <a:t>1) transamination is catalyzed by aminotransferases differing in substrate specificity;</a:t>
            </a:r>
          </a:p>
          <a:p>
            <a:pPr>
              <a:lnSpc>
                <a:spcPct val="80000"/>
              </a:lnSpc>
              <a:buFont typeface="Wingdings" pitchFamily="2" charset="2"/>
              <a:buNone/>
            </a:pPr>
            <a:r>
              <a:rPr lang="en-US" altLang="ru-RU" sz="2000" dirty="0"/>
              <a:t>2) almost all amino acids, except for </a:t>
            </a:r>
            <a:r>
              <a:rPr lang="en-US" altLang="ru-RU" sz="2000" b="1" dirty="0"/>
              <a:t>lysine, threonine and </a:t>
            </a:r>
            <a:r>
              <a:rPr lang="en-US" altLang="ru-RU" sz="2000" b="1" dirty="0" err="1"/>
              <a:t>proline</a:t>
            </a:r>
            <a:r>
              <a:rPr lang="en-US" altLang="ru-RU" sz="2000" b="1" dirty="0"/>
              <a:t>, </a:t>
            </a:r>
            <a:r>
              <a:rPr lang="en-US" altLang="ru-RU" sz="2000" dirty="0"/>
              <a:t>enter into the transamination reaction;</a:t>
            </a:r>
          </a:p>
          <a:p>
            <a:pPr>
              <a:lnSpc>
                <a:spcPct val="80000"/>
              </a:lnSpc>
              <a:buFont typeface="Wingdings" pitchFamily="2" charset="2"/>
              <a:buNone/>
            </a:pPr>
            <a:r>
              <a:rPr lang="en-US" altLang="ru-RU" sz="2000" dirty="0"/>
              <a:t>3) due to the reversibility of this reaction, it can serve as both a source of </a:t>
            </a:r>
            <a:r>
              <a:rPr lang="en-US" altLang="ru-RU" sz="2000" dirty="0" err="1"/>
              <a:t>keto</a:t>
            </a:r>
            <a:r>
              <a:rPr lang="en-US" altLang="ru-RU" sz="2000" dirty="0"/>
              <a:t> acids and nonessential amino acids in case of their deficiency;</a:t>
            </a:r>
          </a:p>
          <a:p>
            <a:pPr>
              <a:lnSpc>
                <a:spcPct val="80000"/>
              </a:lnSpc>
              <a:buFont typeface="Wingdings" pitchFamily="2" charset="2"/>
              <a:buNone/>
            </a:pPr>
            <a:r>
              <a:rPr lang="en-US" altLang="ru-RU" sz="2000" dirty="0"/>
              <a:t>4) transamination is the initial stage of amino acid catabolism;</a:t>
            </a:r>
          </a:p>
          <a:p>
            <a:pPr>
              <a:lnSpc>
                <a:spcPct val="80000"/>
              </a:lnSpc>
              <a:buFont typeface="Wingdings" pitchFamily="2" charset="2"/>
              <a:buNone/>
            </a:pPr>
            <a:r>
              <a:rPr lang="en-US" altLang="ru-RU" sz="2000" dirty="0"/>
              <a:t>5) determination of the activity of aminotransferases in blood serum is used for the diagnosis of certain diseases (ASAT - for the diagnosis of myocardial infarction, ALT - hepatitis);</a:t>
            </a:r>
          </a:p>
          <a:p>
            <a:pPr>
              <a:lnSpc>
                <a:spcPct val="80000"/>
              </a:lnSpc>
              <a:buFont typeface="Wingdings" pitchFamily="2" charset="2"/>
              <a:buNone/>
            </a:pPr>
            <a:r>
              <a:rPr lang="en-US" altLang="ru-RU" sz="2000" dirty="0"/>
              <a:t>6) aminotransferases are activated by </a:t>
            </a:r>
            <a:r>
              <a:rPr lang="en-US" altLang="ru-RU" sz="2000" dirty="0" err="1"/>
              <a:t>catecholamines</a:t>
            </a:r>
            <a:r>
              <a:rPr lang="en-US" altLang="ru-RU" sz="2000" dirty="0"/>
              <a:t>, </a:t>
            </a:r>
            <a:r>
              <a:rPr lang="en-US" altLang="ru-RU" sz="2000" dirty="0" smtClean="0"/>
              <a:t>glucocorticoids</a:t>
            </a:r>
            <a:r>
              <a:rPr lang="en-US" altLang="ru-RU" sz="2000" dirty="0"/>
              <a:t>, large doses of iodothyronines.</a:t>
            </a:r>
            <a:endParaRPr lang="ru-RU" altLang="ru-RU" sz="2000" dirty="0" smtClean="0"/>
          </a:p>
        </p:txBody>
      </p:sp>
      <p:pic>
        <p:nvPicPr>
          <p:cNvPr id="28676" name="Picture 4" descr="С4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37112"/>
            <a:ext cx="8878009" cy="227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412564" y="4581128"/>
            <a:ext cx="2267888" cy="646331"/>
          </a:xfrm>
          <a:prstGeom prst="rect">
            <a:avLst/>
          </a:prstGeom>
          <a:noFill/>
        </p:spPr>
        <p:txBody>
          <a:bodyPr wrap="square" rtlCol="0">
            <a:spAutoFit/>
          </a:bodyPr>
          <a:lstStyle/>
          <a:p>
            <a:pPr algn="ctr"/>
            <a:r>
              <a:rPr lang="en-US" sz="1800" dirty="0"/>
              <a:t>aminotransferase (transaminase)</a:t>
            </a:r>
            <a:endParaRPr lang="ru-RU" sz="1800" dirty="0"/>
          </a:p>
        </p:txBody>
      </p:sp>
      <p:sp>
        <p:nvSpPr>
          <p:cNvPr id="6" name="TextBox 5"/>
          <p:cNvSpPr txBox="1"/>
          <p:nvPr/>
        </p:nvSpPr>
        <p:spPr>
          <a:xfrm>
            <a:off x="3208720" y="5333727"/>
            <a:ext cx="2267888" cy="646331"/>
          </a:xfrm>
          <a:prstGeom prst="rect">
            <a:avLst/>
          </a:prstGeom>
          <a:noFill/>
        </p:spPr>
        <p:txBody>
          <a:bodyPr wrap="square" rtlCol="0">
            <a:spAutoFit/>
          </a:bodyPr>
          <a:lstStyle/>
          <a:p>
            <a:pPr algn="ctr"/>
            <a:r>
              <a:rPr lang="en-US" sz="1800" dirty="0"/>
              <a:t>vitamin B6 (pyridoxal phosphate)</a:t>
            </a:r>
            <a:endParaRPr lang="ru-RU" sz="1600" dirty="0"/>
          </a:p>
        </p:txBody>
      </p:sp>
      <p:sp>
        <p:nvSpPr>
          <p:cNvPr id="2" name="Овал 1"/>
          <p:cNvSpPr/>
          <p:nvPr/>
        </p:nvSpPr>
        <p:spPr>
          <a:xfrm>
            <a:off x="2123728" y="5157192"/>
            <a:ext cx="1008112" cy="418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34768" y="5124549"/>
            <a:ext cx="1196871" cy="4183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7164288" y="5157192"/>
            <a:ext cx="1196871" cy="4183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4972552" y="5124549"/>
            <a:ext cx="1008112" cy="418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Двойная стрелка влево/вправо 2"/>
          <p:cNvSpPr/>
          <p:nvPr/>
        </p:nvSpPr>
        <p:spPr>
          <a:xfrm>
            <a:off x="1331639" y="5165317"/>
            <a:ext cx="807062" cy="373732"/>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2" name="TextBox 11"/>
          <p:cNvSpPr txBox="1"/>
          <p:nvPr/>
        </p:nvSpPr>
        <p:spPr>
          <a:xfrm>
            <a:off x="2271137" y="6171857"/>
            <a:ext cx="1527982" cy="400110"/>
          </a:xfrm>
          <a:prstGeom prst="rect">
            <a:avLst/>
          </a:prstGeom>
          <a:solidFill>
            <a:schemeClr val="bg1"/>
          </a:solidFill>
        </p:spPr>
        <p:txBody>
          <a:bodyPr wrap="none" rtlCol="0">
            <a:spAutoFit/>
          </a:bodyPr>
          <a:lstStyle/>
          <a:p>
            <a:pPr algn="ctr"/>
            <a:r>
              <a:rPr lang="el-GR" sz="2000" dirty="0"/>
              <a:t>α</a:t>
            </a:r>
            <a:r>
              <a:rPr lang="en-GB" sz="2000" dirty="0"/>
              <a:t>-</a:t>
            </a:r>
            <a:r>
              <a:rPr lang="en-GB" sz="2000" dirty="0" err="1"/>
              <a:t>keto</a:t>
            </a:r>
            <a:r>
              <a:rPr lang="en-GB" sz="2000" dirty="0"/>
              <a:t> </a:t>
            </a:r>
            <a:r>
              <a:rPr lang="en-GB" sz="2000" dirty="0" smtClean="0"/>
              <a:t>acid 1</a:t>
            </a:r>
            <a:endParaRPr lang="en-GB" sz="2000" dirty="0"/>
          </a:p>
        </p:txBody>
      </p:sp>
      <p:sp>
        <p:nvSpPr>
          <p:cNvPr id="13" name="TextBox 12"/>
          <p:cNvSpPr txBox="1"/>
          <p:nvPr/>
        </p:nvSpPr>
        <p:spPr>
          <a:xfrm>
            <a:off x="158316" y="6105490"/>
            <a:ext cx="1590467" cy="400110"/>
          </a:xfrm>
          <a:prstGeom prst="rect">
            <a:avLst/>
          </a:prstGeom>
          <a:solidFill>
            <a:schemeClr val="bg1"/>
          </a:solidFill>
        </p:spPr>
        <p:txBody>
          <a:bodyPr wrap="square" rtlCol="0">
            <a:spAutoFit/>
          </a:bodyPr>
          <a:lstStyle/>
          <a:p>
            <a:pPr algn="ctr"/>
            <a:r>
              <a:rPr lang="en-GB" sz="2000" dirty="0" smtClean="0"/>
              <a:t>Amino acid 1</a:t>
            </a:r>
            <a:endParaRPr lang="ru-RU" sz="2000" dirty="0"/>
          </a:p>
        </p:txBody>
      </p:sp>
      <p:sp>
        <p:nvSpPr>
          <p:cNvPr id="14" name="TextBox 13"/>
          <p:cNvSpPr txBox="1"/>
          <p:nvPr/>
        </p:nvSpPr>
        <p:spPr>
          <a:xfrm>
            <a:off x="4788024" y="6011141"/>
            <a:ext cx="1966987" cy="707886"/>
          </a:xfrm>
          <a:prstGeom prst="rect">
            <a:avLst/>
          </a:prstGeom>
          <a:solidFill>
            <a:schemeClr val="bg1"/>
          </a:solidFill>
        </p:spPr>
        <p:txBody>
          <a:bodyPr wrap="square" rtlCol="0">
            <a:spAutoFit/>
          </a:bodyPr>
          <a:lstStyle/>
          <a:p>
            <a:pPr algn="ctr"/>
            <a:r>
              <a:rPr lang="el-GR" sz="2000" dirty="0"/>
              <a:t>α</a:t>
            </a:r>
            <a:r>
              <a:rPr lang="en-GB" sz="2000" dirty="0"/>
              <a:t>-</a:t>
            </a:r>
            <a:r>
              <a:rPr lang="en-GB" sz="2000" dirty="0" err="1"/>
              <a:t>keto</a:t>
            </a:r>
            <a:r>
              <a:rPr lang="en-GB" sz="2000" dirty="0"/>
              <a:t> </a:t>
            </a:r>
            <a:r>
              <a:rPr lang="en-GB" sz="2000" dirty="0" smtClean="0"/>
              <a:t>acid 2</a:t>
            </a:r>
            <a:endParaRPr lang="en-GB" sz="2000" dirty="0"/>
          </a:p>
          <a:p>
            <a:endParaRPr lang="ru-RU" sz="2000" dirty="0"/>
          </a:p>
        </p:txBody>
      </p:sp>
      <p:sp>
        <p:nvSpPr>
          <p:cNvPr id="15" name="TextBox 14"/>
          <p:cNvSpPr txBox="1"/>
          <p:nvPr/>
        </p:nvSpPr>
        <p:spPr>
          <a:xfrm>
            <a:off x="7164288" y="6165029"/>
            <a:ext cx="1590467" cy="400110"/>
          </a:xfrm>
          <a:prstGeom prst="rect">
            <a:avLst/>
          </a:prstGeom>
          <a:solidFill>
            <a:schemeClr val="bg1"/>
          </a:solidFill>
        </p:spPr>
        <p:txBody>
          <a:bodyPr wrap="square" rtlCol="0">
            <a:spAutoFit/>
          </a:bodyPr>
          <a:lstStyle/>
          <a:p>
            <a:pPr algn="ctr"/>
            <a:r>
              <a:rPr lang="en-GB" sz="2000" dirty="0" smtClean="0"/>
              <a:t>Amino acid 2</a:t>
            </a:r>
          </a:p>
        </p:txBody>
      </p:sp>
    </p:spTree>
    <p:extLst>
      <p:ext uri="{BB962C8B-B14F-4D97-AF65-F5344CB8AC3E}">
        <p14:creationId xmlns:p14="http://schemas.microsoft.com/office/powerpoint/2010/main" val="36497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rgbClr val="FF0000"/>
                </a:solidFill>
              </a:rPr>
              <a:t>The significance of the transamination reaction</a:t>
            </a:r>
            <a:endParaRPr lang="ru-RU" b="1" dirty="0">
              <a:solidFill>
                <a:srgbClr val="FF0000"/>
              </a:solidFill>
            </a:endParaRPr>
          </a:p>
        </p:txBody>
      </p:sp>
      <p:sp>
        <p:nvSpPr>
          <p:cNvPr id="3" name="Объект 2"/>
          <p:cNvSpPr>
            <a:spLocks noGrp="1"/>
          </p:cNvSpPr>
          <p:nvPr>
            <p:ph idx="1"/>
          </p:nvPr>
        </p:nvSpPr>
        <p:spPr/>
        <p:txBody>
          <a:bodyPr/>
          <a:lstStyle/>
          <a:p>
            <a:r>
              <a:rPr lang="en-US" sz="2800" dirty="0"/>
              <a:t>Collector function - amino groups from many amino acids are collected in one form in the form of glutamate;</a:t>
            </a:r>
          </a:p>
          <a:p>
            <a:r>
              <a:rPr lang="en-US" sz="2800" dirty="0"/>
              <a:t>A source of nonessential amino acids;</a:t>
            </a:r>
          </a:p>
          <a:p>
            <a:r>
              <a:rPr lang="en-US" sz="2800" dirty="0"/>
              <a:t>During this reaction, amino acids are converted into </a:t>
            </a:r>
            <a:r>
              <a:rPr lang="en-US" sz="2800" dirty="0" err="1"/>
              <a:t>keto</a:t>
            </a:r>
            <a:r>
              <a:rPr lang="en-US" sz="2800" dirty="0"/>
              <a:t> acids, which can be oxidized in the Krebs cycle, used in GNG, or converted into ketone bodies.</a:t>
            </a:r>
            <a:endParaRPr lang="ru-RU" sz="2800" dirty="0"/>
          </a:p>
        </p:txBody>
      </p:sp>
    </p:spTree>
    <p:extLst>
      <p:ext uri="{BB962C8B-B14F-4D97-AF65-F5344CB8AC3E}">
        <p14:creationId xmlns:p14="http://schemas.microsoft.com/office/powerpoint/2010/main" val="3685605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764704"/>
          </a:xfrm>
        </p:spPr>
        <p:txBody>
          <a:bodyPr/>
          <a:lstStyle/>
          <a:p>
            <a:r>
              <a:rPr lang="en-US" altLang="ru-RU" sz="3200" b="1" dirty="0">
                <a:solidFill>
                  <a:srgbClr val="FF0000"/>
                </a:solidFill>
              </a:rPr>
              <a:t>Reductive amination in tissues</a:t>
            </a:r>
            <a:endParaRPr lang="ru-RU" altLang="ru-RU" sz="3200" dirty="0">
              <a:solidFill>
                <a:srgbClr val="FF0000"/>
              </a:solidFill>
            </a:endParaRPr>
          </a:p>
        </p:txBody>
      </p:sp>
      <p:sp>
        <p:nvSpPr>
          <p:cNvPr id="10243" name="Rectangle 3"/>
          <p:cNvSpPr>
            <a:spLocks noGrp="1" noChangeArrowheads="1"/>
          </p:cNvSpPr>
          <p:nvPr>
            <p:ph type="body" idx="1"/>
          </p:nvPr>
        </p:nvSpPr>
        <p:spPr>
          <a:xfrm>
            <a:off x="395288" y="5085184"/>
            <a:ext cx="8543637" cy="1440160"/>
          </a:xfrm>
        </p:spPr>
        <p:txBody>
          <a:bodyPr/>
          <a:lstStyle/>
          <a:p>
            <a:pPr algn="ctr">
              <a:lnSpc>
                <a:spcPct val="90000"/>
              </a:lnSpc>
              <a:buFontTx/>
              <a:buNone/>
            </a:pPr>
            <a:r>
              <a:rPr lang="en-US" altLang="ru-RU" dirty="0"/>
              <a:t>a type of amination in which the carbonyl group is replaced by an amine via an intermediate imine</a:t>
            </a:r>
            <a:endParaRPr lang="ru-RU" altLang="ru-RU" dirty="0"/>
          </a:p>
        </p:txBody>
      </p:sp>
      <p:sp>
        <p:nvSpPr>
          <p:cNvPr id="10244" name="Text Box 4"/>
          <p:cNvSpPr txBox="1">
            <a:spLocks noChangeArrowheads="1"/>
          </p:cNvSpPr>
          <p:nvPr/>
        </p:nvSpPr>
        <p:spPr bwMode="auto">
          <a:xfrm>
            <a:off x="395288" y="1052513"/>
            <a:ext cx="1008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45" name="Text Box 5"/>
          <p:cNvSpPr txBox="1">
            <a:spLocks noChangeArrowheads="1"/>
          </p:cNvSpPr>
          <p:nvPr/>
        </p:nvSpPr>
        <p:spPr bwMode="auto">
          <a:xfrm>
            <a:off x="395288"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dirty="0" smtClean="0">
                <a:solidFill>
                  <a:srgbClr val="000000"/>
                </a:solidFill>
                <a:latin typeface="Arial" pitchFamily="34" charset="0"/>
                <a:cs typeface="Arial" pitchFamily="34" charset="0"/>
              </a:rPr>
              <a:t>C=O</a:t>
            </a:r>
            <a:endParaRPr lang="ru-RU" altLang="ru-RU" sz="1800" dirty="0" smtClean="0">
              <a:solidFill>
                <a:srgbClr val="000000"/>
              </a:solidFill>
              <a:latin typeface="Arial" pitchFamily="34" charset="0"/>
              <a:cs typeface="Arial" pitchFamily="34" charset="0"/>
            </a:endParaRPr>
          </a:p>
        </p:txBody>
      </p:sp>
      <p:sp>
        <p:nvSpPr>
          <p:cNvPr id="10246" name="Text Box 6"/>
          <p:cNvSpPr txBox="1">
            <a:spLocks noChangeArrowheads="1"/>
          </p:cNvSpPr>
          <p:nvPr/>
        </p:nvSpPr>
        <p:spPr bwMode="auto">
          <a:xfrm>
            <a:off x="395288" y="2198688"/>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47" name="Text Box 7"/>
          <p:cNvSpPr txBox="1">
            <a:spLocks noChangeArrowheads="1"/>
          </p:cNvSpPr>
          <p:nvPr/>
        </p:nvSpPr>
        <p:spPr bwMode="auto">
          <a:xfrm>
            <a:off x="395288" y="2781300"/>
            <a:ext cx="792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48" name="Text Box 8"/>
          <p:cNvSpPr txBox="1">
            <a:spLocks noChangeArrowheads="1"/>
          </p:cNvSpPr>
          <p:nvPr/>
        </p:nvSpPr>
        <p:spPr bwMode="auto">
          <a:xfrm>
            <a:off x="395288" y="3284538"/>
            <a:ext cx="1008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49" name="Text Box 9"/>
          <p:cNvSpPr txBox="1">
            <a:spLocks noChangeArrowheads="1"/>
          </p:cNvSpPr>
          <p:nvPr/>
        </p:nvSpPr>
        <p:spPr bwMode="auto">
          <a:xfrm>
            <a:off x="1258888" y="2205038"/>
            <a:ext cx="7191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dirty="0" smtClean="0">
                <a:solidFill>
                  <a:srgbClr val="000000"/>
                </a:solidFill>
                <a:latin typeface="Arial" pitchFamily="34" charset="0"/>
                <a:cs typeface="Arial" pitchFamily="34" charset="0"/>
              </a:rPr>
              <a:t>NH</a:t>
            </a:r>
            <a:r>
              <a:rPr lang="en-US" altLang="ru-RU" sz="1800" baseline="-25000" dirty="0" smtClean="0">
                <a:solidFill>
                  <a:srgbClr val="000000"/>
                </a:solidFill>
                <a:latin typeface="Arial" pitchFamily="34" charset="0"/>
                <a:cs typeface="Arial" pitchFamily="34" charset="0"/>
              </a:rPr>
              <a:t>3</a:t>
            </a:r>
            <a:endParaRPr lang="ru-RU" altLang="ru-RU" sz="1800" baseline="-25000" dirty="0" smtClean="0">
              <a:solidFill>
                <a:srgbClr val="000000"/>
              </a:solidFill>
              <a:latin typeface="Arial" pitchFamily="34" charset="0"/>
              <a:cs typeface="Arial" pitchFamily="34" charset="0"/>
            </a:endParaRPr>
          </a:p>
        </p:txBody>
      </p:sp>
      <p:sp>
        <p:nvSpPr>
          <p:cNvPr id="10250" name="Line 10"/>
          <p:cNvSpPr>
            <a:spLocks noChangeShapeType="1"/>
          </p:cNvSpPr>
          <p:nvPr/>
        </p:nvSpPr>
        <p:spPr bwMode="auto">
          <a:xfrm>
            <a:off x="1114425" y="2346325"/>
            <a:ext cx="0" cy="146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1" name="Line 11"/>
          <p:cNvSpPr>
            <a:spLocks noChangeShapeType="1"/>
          </p:cNvSpPr>
          <p:nvPr/>
        </p:nvSpPr>
        <p:spPr bwMode="auto">
          <a:xfrm rot="16200000">
            <a:off x="1112838" y="2346325"/>
            <a:ext cx="0" cy="149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2" name="Line 12"/>
          <p:cNvSpPr>
            <a:spLocks noChangeShapeType="1"/>
          </p:cNvSpPr>
          <p:nvPr/>
        </p:nvSpPr>
        <p:spPr bwMode="auto">
          <a:xfrm>
            <a:off x="538163" y="14128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3" name="Line 13"/>
          <p:cNvSpPr>
            <a:spLocks noChangeShapeType="1"/>
          </p:cNvSpPr>
          <p:nvPr/>
        </p:nvSpPr>
        <p:spPr bwMode="auto">
          <a:xfrm>
            <a:off x="538163" y="19891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4" name="Line 14"/>
          <p:cNvSpPr>
            <a:spLocks noChangeShapeType="1"/>
          </p:cNvSpPr>
          <p:nvPr/>
        </p:nvSpPr>
        <p:spPr bwMode="auto">
          <a:xfrm>
            <a:off x="538163" y="25654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5" name="Line 15"/>
          <p:cNvSpPr>
            <a:spLocks noChangeShapeType="1"/>
          </p:cNvSpPr>
          <p:nvPr/>
        </p:nvSpPr>
        <p:spPr bwMode="auto">
          <a:xfrm>
            <a:off x="538163" y="31416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6" name="AutoShape 16"/>
          <p:cNvSpPr>
            <a:spLocks noChangeArrowheads="1"/>
          </p:cNvSpPr>
          <p:nvPr/>
        </p:nvSpPr>
        <p:spPr bwMode="auto">
          <a:xfrm>
            <a:off x="1905000" y="2347913"/>
            <a:ext cx="866775" cy="73025"/>
          </a:xfrm>
          <a:prstGeom prst="rightArrow">
            <a:avLst>
              <a:gd name="adj1" fmla="val 50000"/>
              <a:gd name="adj2" fmla="val 29673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57" name="Text Box 17"/>
          <p:cNvSpPr txBox="1">
            <a:spLocks noChangeArrowheads="1"/>
          </p:cNvSpPr>
          <p:nvPr/>
        </p:nvSpPr>
        <p:spPr bwMode="auto">
          <a:xfrm>
            <a:off x="2771775" y="1052513"/>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58" name="Text Box 18"/>
          <p:cNvSpPr txBox="1">
            <a:spLocks noChangeArrowheads="1"/>
          </p:cNvSpPr>
          <p:nvPr/>
        </p:nvSpPr>
        <p:spPr bwMode="auto">
          <a:xfrm>
            <a:off x="2771775" y="1622425"/>
            <a:ext cx="43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a:t>
            </a:r>
            <a:endParaRPr lang="ru-RU" altLang="ru-RU" sz="1800" smtClean="0">
              <a:solidFill>
                <a:srgbClr val="000000"/>
              </a:solidFill>
              <a:latin typeface="Arial" pitchFamily="34" charset="0"/>
              <a:cs typeface="Arial" pitchFamily="34" charset="0"/>
            </a:endParaRPr>
          </a:p>
        </p:txBody>
      </p:sp>
      <p:sp>
        <p:nvSpPr>
          <p:cNvPr id="10259" name="Text Box 19"/>
          <p:cNvSpPr txBox="1">
            <a:spLocks noChangeArrowheads="1"/>
          </p:cNvSpPr>
          <p:nvPr/>
        </p:nvSpPr>
        <p:spPr bwMode="auto">
          <a:xfrm>
            <a:off x="3132138" y="1341438"/>
            <a:ext cx="574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OH</a:t>
            </a:r>
            <a:endParaRPr lang="ru-RU" altLang="ru-RU" sz="1800" smtClean="0">
              <a:solidFill>
                <a:srgbClr val="000000"/>
              </a:solidFill>
              <a:latin typeface="Arial" pitchFamily="34" charset="0"/>
              <a:cs typeface="Arial" pitchFamily="34" charset="0"/>
            </a:endParaRPr>
          </a:p>
        </p:txBody>
      </p:sp>
      <p:sp>
        <p:nvSpPr>
          <p:cNvPr id="10260" name="Text Box 20"/>
          <p:cNvSpPr txBox="1">
            <a:spLocks noChangeArrowheads="1"/>
          </p:cNvSpPr>
          <p:nvPr/>
        </p:nvSpPr>
        <p:spPr bwMode="auto">
          <a:xfrm>
            <a:off x="3132138" y="184467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61" name="Line 21"/>
          <p:cNvSpPr>
            <a:spLocks noChangeShapeType="1"/>
          </p:cNvSpPr>
          <p:nvPr/>
        </p:nvSpPr>
        <p:spPr bwMode="auto">
          <a:xfrm flipH="1">
            <a:off x="3060700" y="1628775"/>
            <a:ext cx="71438"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62" name="Line 22"/>
          <p:cNvSpPr>
            <a:spLocks noChangeShapeType="1"/>
          </p:cNvSpPr>
          <p:nvPr/>
        </p:nvSpPr>
        <p:spPr bwMode="auto">
          <a:xfrm>
            <a:off x="3060700" y="1916113"/>
            <a:ext cx="71438"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63" name="Line 23"/>
          <p:cNvSpPr>
            <a:spLocks noChangeShapeType="1"/>
          </p:cNvSpPr>
          <p:nvPr/>
        </p:nvSpPr>
        <p:spPr bwMode="auto">
          <a:xfrm>
            <a:off x="2916238" y="14128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64" name="Line 24"/>
          <p:cNvSpPr>
            <a:spLocks noChangeShapeType="1"/>
          </p:cNvSpPr>
          <p:nvPr/>
        </p:nvSpPr>
        <p:spPr bwMode="auto">
          <a:xfrm>
            <a:off x="2916238" y="19891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65" name="Text Box 25"/>
          <p:cNvSpPr txBox="1">
            <a:spLocks noChangeArrowheads="1"/>
          </p:cNvSpPr>
          <p:nvPr/>
        </p:nvSpPr>
        <p:spPr bwMode="auto">
          <a:xfrm>
            <a:off x="2771775" y="2205038"/>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66" name="Line 26"/>
          <p:cNvSpPr>
            <a:spLocks noChangeShapeType="1"/>
          </p:cNvSpPr>
          <p:nvPr/>
        </p:nvSpPr>
        <p:spPr bwMode="auto">
          <a:xfrm>
            <a:off x="2916238" y="25654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67" name="Text Box 27"/>
          <p:cNvSpPr txBox="1">
            <a:spLocks noChangeArrowheads="1"/>
          </p:cNvSpPr>
          <p:nvPr/>
        </p:nvSpPr>
        <p:spPr bwMode="auto">
          <a:xfrm>
            <a:off x="2771775" y="2781300"/>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68" name="Text Box 28"/>
          <p:cNvSpPr txBox="1">
            <a:spLocks noChangeArrowheads="1"/>
          </p:cNvSpPr>
          <p:nvPr/>
        </p:nvSpPr>
        <p:spPr bwMode="auto">
          <a:xfrm>
            <a:off x="2771775" y="3284538"/>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69" name="Line 29"/>
          <p:cNvSpPr>
            <a:spLocks noChangeShapeType="1"/>
          </p:cNvSpPr>
          <p:nvPr/>
        </p:nvSpPr>
        <p:spPr bwMode="auto">
          <a:xfrm>
            <a:off x="2914650" y="31416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70" name="AutoShape 30"/>
          <p:cNvSpPr>
            <a:spLocks noChangeArrowheads="1"/>
          </p:cNvSpPr>
          <p:nvPr/>
        </p:nvSpPr>
        <p:spPr bwMode="auto">
          <a:xfrm>
            <a:off x="3997325" y="2205038"/>
            <a:ext cx="574675" cy="71437"/>
          </a:xfrm>
          <a:prstGeom prst="rightArrow">
            <a:avLst>
              <a:gd name="adj1" fmla="val 50000"/>
              <a:gd name="adj2" fmla="val 2011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71" name="AutoShape 31"/>
          <p:cNvSpPr>
            <a:spLocks noChangeArrowheads="1"/>
          </p:cNvSpPr>
          <p:nvPr/>
        </p:nvSpPr>
        <p:spPr bwMode="auto">
          <a:xfrm flipH="1">
            <a:off x="3781425" y="2347913"/>
            <a:ext cx="1006475" cy="73025"/>
          </a:xfrm>
          <a:prstGeom prst="rightArrow">
            <a:avLst>
              <a:gd name="adj1" fmla="val 50000"/>
              <a:gd name="adj2" fmla="val 34456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72" name="Text Box 32"/>
          <p:cNvSpPr txBox="1">
            <a:spLocks noChangeArrowheads="1"/>
          </p:cNvSpPr>
          <p:nvPr/>
        </p:nvSpPr>
        <p:spPr bwMode="auto">
          <a:xfrm>
            <a:off x="5146675" y="1052513"/>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73" name="Text Box 33"/>
          <p:cNvSpPr txBox="1">
            <a:spLocks noChangeArrowheads="1"/>
          </p:cNvSpPr>
          <p:nvPr/>
        </p:nvSpPr>
        <p:spPr bwMode="auto">
          <a:xfrm>
            <a:off x="5146675"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C=NH</a:t>
            </a:r>
            <a:endParaRPr lang="ru-RU" altLang="ru-RU" sz="1800" smtClean="0">
              <a:solidFill>
                <a:srgbClr val="000000"/>
              </a:solidFill>
              <a:latin typeface="Arial" pitchFamily="34" charset="0"/>
              <a:cs typeface="Arial" pitchFamily="34" charset="0"/>
            </a:endParaRPr>
          </a:p>
        </p:txBody>
      </p:sp>
      <p:sp>
        <p:nvSpPr>
          <p:cNvPr id="10274" name="Text Box 34"/>
          <p:cNvSpPr txBox="1">
            <a:spLocks noChangeArrowheads="1"/>
          </p:cNvSpPr>
          <p:nvPr/>
        </p:nvSpPr>
        <p:spPr bwMode="auto">
          <a:xfrm>
            <a:off x="5146675" y="2198688"/>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75" name="Text Box 35"/>
          <p:cNvSpPr txBox="1">
            <a:spLocks noChangeArrowheads="1"/>
          </p:cNvSpPr>
          <p:nvPr/>
        </p:nvSpPr>
        <p:spPr bwMode="auto">
          <a:xfrm>
            <a:off x="5146675" y="2781300"/>
            <a:ext cx="792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76" name="Text Box 36"/>
          <p:cNvSpPr txBox="1">
            <a:spLocks noChangeArrowheads="1"/>
          </p:cNvSpPr>
          <p:nvPr/>
        </p:nvSpPr>
        <p:spPr bwMode="auto">
          <a:xfrm>
            <a:off x="5146675" y="3284538"/>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77" name="Line 37"/>
          <p:cNvSpPr>
            <a:spLocks noChangeShapeType="1"/>
          </p:cNvSpPr>
          <p:nvPr/>
        </p:nvSpPr>
        <p:spPr bwMode="auto">
          <a:xfrm>
            <a:off x="5289550" y="14128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78" name="Line 38"/>
          <p:cNvSpPr>
            <a:spLocks noChangeShapeType="1"/>
          </p:cNvSpPr>
          <p:nvPr/>
        </p:nvSpPr>
        <p:spPr bwMode="auto">
          <a:xfrm>
            <a:off x="5289550" y="19891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79" name="Line 39"/>
          <p:cNvSpPr>
            <a:spLocks noChangeShapeType="1"/>
          </p:cNvSpPr>
          <p:nvPr/>
        </p:nvSpPr>
        <p:spPr bwMode="auto">
          <a:xfrm>
            <a:off x="5289550" y="25654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80" name="Line 40"/>
          <p:cNvSpPr>
            <a:spLocks noChangeShapeType="1"/>
          </p:cNvSpPr>
          <p:nvPr/>
        </p:nvSpPr>
        <p:spPr bwMode="auto">
          <a:xfrm>
            <a:off x="5289550" y="31416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81" name="AutoShape 41"/>
          <p:cNvSpPr>
            <a:spLocks noChangeArrowheads="1"/>
          </p:cNvSpPr>
          <p:nvPr/>
        </p:nvSpPr>
        <p:spPr bwMode="auto">
          <a:xfrm>
            <a:off x="6370638" y="2205038"/>
            <a:ext cx="936625" cy="71437"/>
          </a:xfrm>
          <a:prstGeom prst="rightArrow">
            <a:avLst>
              <a:gd name="adj1" fmla="val 50000"/>
              <a:gd name="adj2" fmla="val 32778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82" name="Text Box 42"/>
          <p:cNvSpPr txBox="1">
            <a:spLocks noChangeArrowheads="1"/>
          </p:cNvSpPr>
          <p:nvPr/>
        </p:nvSpPr>
        <p:spPr bwMode="auto">
          <a:xfrm>
            <a:off x="7667376" y="1054100"/>
            <a:ext cx="1008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83" name="Text Box 43"/>
          <p:cNvSpPr txBox="1">
            <a:spLocks noChangeArrowheads="1"/>
          </p:cNvSpPr>
          <p:nvPr/>
        </p:nvSpPr>
        <p:spPr bwMode="auto">
          <a:xfrm>
            <a:off x="7667376" y="2662383"/>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dirty="0" smtClean="0">
                <a:solidFill>
                  <a:srgbClr val="000000"/>
                </a:solidFill>
                <a:latin typeface="Arial" pitchFamily="34" charset="0"/>
                <a:cs typeface="Arial" pitchFamily="34" charset="0"/>
              </a:rPr>
              <a:t>CH</a:t>
            </a:r>
            <a:r>
              <a:rPr lang="en-US" altLang="ru-RU" sz="1800" baseline="-25000" dirty="0" smtClean="0">
                <a:solidFill>
                  <a:srgbClr val="000000"/>
                </a:solidFill>
                <a:latin typeface="Arial" pitchFamily="34" charset="0"/>
                <a:cs typeface="Arial" pitchFamily="34" charset="0"/>
              </a:rPr>
              <a:t>2</a:t>
            </a:r>
            <a:endParaRPr lang="ru-RU" altLang="ru-RU" sz="1800" baseline="-25000" dirty="0" smtClean="0">
              <a:solidFill>
                <a:srgbClr val="000000"/>
              </a:solidFill>
              <a:latin typeface="Arial" pitchFamily="34" charset="0"/>
              <a:cs typeface="Arial" pitchFamily="34" charset="0"/>
            </a:endParaRPr>
          </a:p>
        </p:txBody>
      </p:sp>
      <p:sp>
        <p:nvSpPr>
          <p:cNvPr id="10284" name="Text Box 44"/>
          <p:cNvSpPr txBox="1">
            <a:spLocks noChangeArrowheads="1"/>
          </p:cNvSpPr>
          <p:nvPr/>
        </p:nvSpPr>
        <p:spPr bwMode="auto">
          <a:xfrm>
            <a:off x="7667376" y="2133600"/>
            <a:ext cx="719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85" name="Text Box 45"/>
          <p:cNvSpPr txBox="1">
            <a:spLocks noChangeArrowheads="1"/>
          </p:cNvSpPr>
          <p:nvPr/>
        </p:nvSpPr>
        <p:spPr bwMode="auto">
          <a:xfrm>
            <a:off x="7667376" y="1585912"/>
            <a:ext cx="10810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dirty="0" smtClean="0">
                <a:solidFill>
                  <a:srgbClr val="000000"/>
                </a:solidFill>
                <a:latin typeface="Arial" pitchFamily="34" charset="0"/>
                <a:cs typeface="Arial" pitchFamily="34" charset="0"/>
              </a:rPr>
              <a:t>CHNH</a:t>
            </a:r>
            <a:r>
              <a:rPr lang="en-US" altLang="ru-RU" sz="1800" baseline="-25000" dirty="0" smtClean="0">
                <a:solidFill>
                  <a:srgbClr val="000000"/>
                </a:solidFill>
                <a:latin typeface="Arial" pitchFamily="34" charset="0"/>
                <a:cs typeface="Arial" pitchFamily="34" charset="0"/>
              </a:rPr>
              <a:t>2</a:t>
            </a:r>
            <a:endParaRPr lang="ru-RU" altLang="ru-RU" sz="1800" baseline="-25000" dirty="0" smtClean="0">
              <a:solidFill>
                <a:srgbClr val="000000"/>
              </a:solidFill>
              <a:latin typeface="Arial" pitchFamily="34" charset="0"/>
              <a:cs typeface="Arial" pitchFamily="34" charset="0"/>
            </a:endParaRPr>
          </a:p>
        </p:txBody>
      </p:sp>
      <p:sp>
        <p:nvSpPr>
          <p:cNvPr id="10286" name="Text Box 46"/>
          <p:cNvSpPr txBox="1">
            <a:spLocks noChangeArrowheads="1"/>
          </p:cNvSpPr>
          <p:nvPr/>
        </p:nvSpPr>
        <p:spPr bwMode="auto">
          <a:xfrm>
            <a:off x="7667376" y="3141663"/>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87" name="Text Box 47"/>
          <p:cNvSpPr txBox="1">
            <a:spLocks noChangeArrowheads="1"/>
          </p:cNvSpPr>
          <p:nvPr/>
        </p:nvSpPr>
        <p:spPr bwMode="auto">
          <a:xfrm>
            <a:off x="7308850" y="3739661"/>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b="1" dirty="0">
                <a:solidFill>
                  <a:srgbClr val="000000"/>
                </a:solidFill>
                <a:latin typeface="Arial" pitchFamily="34" charset="0"/>
                <a:cs typeface="Arial" pitchFamily="34" charset="0"/>
              </a:rPr>
              <a:t>Glutamate</a:t>
            </a:r>
            <a:endParaRPr lang="ru-RU" altLang="ru-RU" sz="1800" b="1" dirty="0" smtClean="0">
              <a:solidFill>
                <a:srgbClr val="000000"/>
              </a:solidFill>
              <a:latin typeface="Arial" pitchFamily="34" charset="0"/>
              <a:cs typeface="Arial" pitchFamily="34" charset="0"/>
            </a:endParaRPr>
          </a:p>
        </p:txBody>
      </p:sp>
      <p:sp>
        <p:nvSpPr>
          <p:cNvPr id="10288" name="Line 48"/>
          <p:cNvSpPr>
            <a:spLocks noChangeShapeType="1"/>
          </p:cNvSpPr>
          <p:nvPr/>
        </p:nvSpPr>
        <p:spPr bwMode="auto">
          <a:xfrm>
            <a:off x="7812088" y="14144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89" name="Line 49"/>
          <p:cNvSpPr>
            <a:spLocks noChangeShapeType="1"/>
          </p:cNvSpPr>
          <p:nvPr/>
        </p:nvSpPr>
        <p:spPr bwMode="auto">
          <a:xfrm>
            <a:off x="7812088" y="1917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90" name="Line 50"/>
          <p:cNvSpPr>
            <a:spLocks noChangeShapeType="1"/>
          </p:cNvSpPr>
          <p:nvPr/>
        </p:nvSpPr>
        <p:spPr bwMode="auto">
          <a:xfrm>
            <a:off x="7812088" y="24939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91" name="Line 51"/>
          <p:cNvSpPr>
            <a:spLocks noChangeShapeType="1"/>
          </p:cNvSpPr>
          <p:nvPr/>
        </p:nvSpPr>
        <p:spPr bwMode="auto">
          <a:xfrm>
            <a:off x="7812088" y="29987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92" name="Text Box 52"/>
          <p:cNvSpPr txBox="1">
            <a:spLocks noChangeArrowheads="1"/>
          </p:cNvSpPr>
          <p:nvPr/>
        </p:nvSpPr>
        <p:spPr bwMode="auto">
          <a:xfrm>
            <a:off x="6442075" y="1844675"/>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ru-RU" sz="1800" dirty="0" smtClean="0">
                <a:solidFill>
                  <a:srgbClr val="000000"/>
                </a:solidFill>
                <a:latin typeface="Arial" pitchFamily="34" charset="0"/>
                <a:cs typeface="Arial" pitchFamily="34" charset="0"/>
              </a:rPr>
              <a:t>GDH</a:t>
            </a:r>
            <a:endParaRPr lang="ru-RU" altLang="ru-RU" sz="1800" dirty="0" smtClean="0">
              <a:solidFill>
                <a:srgbClr val="000000"/>
              </a:solidFill>
              <a:latin typeface="Arial" pitchFamily="34" charset="0"/>
              <a:cs typeface="Arial" pitchFamily="34" charset="0"/>
            </a:endParaRPr>
          </a:p>
        </p:txBody>
      </p:sp>
      <p:sp>
        <p:nvSpPr>
          <p:cNvPr id="10293" name="AutoShape 53"/>
          <p:cNvSpPr>
            <a:spLocks noChangeArrowheads="1"/>
          </p:cNvSpPr>
          <p:nvPr/>
        </p:nvSpPr>
        <p:spPr bwMode="auto">
          <a:xfrm>
            <a:off x="6370638" y="2276475"/>
            <a:ext cx="790575" cy="288925"/>
          </a:xfrm>
          <a:custGeom>
            <a:avLst/>
            <a:gdLst>
              <a:gd name="G0" fmla="+- 472720 0 0"/>
              <a:gd name="G1" fmla="+- -11796480 0 0"/>
              <a:gd name="G2" fmla="+- 472720 0 -11796480"/>
              <a:gd name="G3" fmla="+- 10800 0 0"/>
              <a:gd name="G4" fmla="+- 0 0 472720"/>
              <a:gd name="T0" fmla="*/ 360 256 1"/>
              <a:gd name="T1" fmla="*/ 0 256 1"/>
              <a:gd name="G5" fmla="+- G2 T0 T1"/>
              <a:gd name="G6" fmla="?: G2 G2 G5"/>
              <a:gd name="G7" fmla="+- 0 0 G6"/>
              <a:gd name="G8" fmla="+- 9031 0 0"/>
              <a:gd name="G9" fmla="+- 0 0 -11796480"/>
              <a:gd name="G10" fmla="+- 9031 0 2700"/>
              <a:gd name="G11" fmla="cos G10 472720"/>
              <a:gd name="G12" fmla="sin G10 472720"/>
              <a:gd name="G13" fmla="cos 13500 472720"/>
              <a:gd name="G14" fmla="sin 13500 472720"/>
              <a:gd name="G15" fmla="+- G11 10800 0"/>
              <a:gd name="G16" fmla="+- G12 10800 0"/>
              <a:gd name="G17" fmla="+- G13 10800 0"/>
              <a:gd name="G18" fmla="+- G14 10800 0"/>
              <a:gd name="G19" fmla="*/ 9031 1 2"/>
              <a:gd name="G20" fmla="+- G19 5400 0"/>
              <a:gd name="G21" fmla="cos G20 472720"/>
              <a:gd name="G22" fmla="sin G20 472720"/>
              <a:gd name="G23" fmla="+- G21 10800 0"/>
              <a:gd name="G24" fmla="+- G12 G23 G22"/>
              <a:gd name="G25" fmla="+- G22 G23 G11"/>
              <a:gd name="G26" fmla="cos 10800 472720"/>
              <a:gd name="G27" fmla="sin 10800 472720"/>
              <a:gd name="G28" fmla="cos 9031 472720"/>
              <a:gd name="G29" fmla="sin 9031 472720"/>
              <a:gd name="G30" fmla="+- G26 10800 0"/>
              <a:gd name="G31" fmla="+- G27 10800 0"/>
              <a:gd name="G32" fmla="+- G28 10800 0"/>
              <a:gd name="G33" fmla="+- G29 10800 0"/>
              <a:gd name="G34" fmla="+- G19 5400 0"/>
              <a:gd name="G35" fmla="cos G34 -11796480"/>
              <a:gd name="G36" fmla="sin G34 -11796480"/>
              <a:gd name="G37" fmla="+/ -11796480 472720 2"/>
              <a:gd name="T2" fmla="*/ 180 256 1"/>
              <a:gd name="T3" fmla="*/ 0 256 1"/>
              <a:gd name="G38" fmla="+- G37 T2 T3"/>
              <a:gd name="G39" fmla="?: G2 G37 G38"/>
              <a:gd name="G40" fmla="cos 10800 G39"/>
              <a:gd name="G41" fmla="sin 10800 G39"/>
              <a:gd name="G42" fmla="cos 9031 G39"/>
              <a:gd name="G43" fmla="sin 9031 G39"/>
              <a:gd name="G44" fmla="+- G40 10800 0"/>
              <a:gd name="G45" fmla="+- G41 10800 0"/>
              <a:gd name="G46" fmla="+- G42 10800 0"/>
              <a:gd name="G47" fmla="+- G43 10800 0"/>
              <a:gd name="G48" fmla="+- G35 10800 0"/>
              <a:gd name="G49" fmla="+- G36 10800 0"/>
              <a:gd name="T4" fmla="*/ 11479 w 21600"/>
              <a:gd name="T5" fmla="*/ 21 h 21600"/>
              <a:gd name="T6" fmla="*/ 884 w 21600"/>
              <a:gd name="T7" fmla="*/ 10800 h 21600"/>
              <a:gd name="T8" fmla="*/ 11368 w 21600"/>
              <a:gd name="T9" fmla="*/ 1786 h 21600"/>
              <a:gd name="T10" fmla="*/ 24193 w 21600"/>
              <a:gd name="T11" fmla="*/ 12495 h 21600"/>
              <a:gd name="T12" fmla="*/ 20186 w 21600"/>
              <a:gd name="T13" fmla="*/ 15602 h 21600"/>
              <a:gd name="T14" fmla="*/ 17080 w 21600"/>
              <a:gd name="T15" fmla="*/ 1159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759" y="11933"/>
                </a:moveTo>
                <a:cubicBezTo>
                  <a:pt x="19807" y="11557"/>
                  <a:pt x="19831" y="11179"/>
                  <a:pt x="19831" y="10800"/>
                </a:cubicBezTo>
                <a:cubicBezTo>
                  <a:pt x="19831" y="5812"/>
                  <a:pt x="15787" y="1769"/>
                  <a:pt x="10800" y="1769"/>
                </a:cubicBezTo>
                <a:cubicBezTo>
                  <a:pt x="5812" y="1769"/>
                  <a:pt x="1769" y="5812"/>
                  <a:pt x="1769" y="10800"/>
                </a:cubicBezTo>
                <a:lnTo>
                  <a:pt x="0" y="10800"/>
                </a:lnTo>
                <a:cubicBezTo>
                  <a:pt x="0" y="4835"/>
                  <a:pt x="4835" y="0"/>
                  <a:pt x="10800" y="0"/>
                </a:cubicBezTo>
                <a:cubicBezTo>
                  <a:pt x="16764" y="0"/>
                  <a:pt x="21600" y="4835"/>
                  <a:pt x="21600" y="10800"/>
                </a:cubicBezTo>
                <a:cubicBezTo>
                  <a:pt x="21600" y="11253"/>
                  <a:pt x="21571" y="11706"/>
                  <a:pt x="21514" y="12156"/>
                </a:cubicBezTo>
                <a:lnTo>
                  <a:pt x="24193" y="12495"/>
                </a:lnTo>
                <a:lnTo>
                  <a:pt x="20186" y="15602"/>
                </a:lnTo>
                <a:lnTo>
                  <a:pt x="17080" y="11594"/>
                </a:lnTo>
                <a:lnTo>
                  <a:pt x="19759" y="11933"/>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94" name="Text Box 54"/>
          <p:cNvSpPr txBox="1">
            <a:spLocks noChangeArrowheads="1"/>
          </p:cNvSpPr>
          <p:nvPr/>
        </p:nvSpPr>
        <p:spPr bwMode="auto">
          <a:xfrm>
            <a:off x="5651500" y="2492375"/>
            <a:ext cx="11509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ru-RU" sz="1800" smtClean="0">
                <a:solidFill>
                  <a:srgbClr val="000000"/>
                </a:solidFill>
                <a:latin typeface="Arial" pitchFamily="34" charset="0"/>
                <a:cs typeface="Arial" pitchFamily="34" charset="0"/>
              </a:rPr>
              <a:t>NADP</a:t>
            </a:r>
            <a:r>
              <a:rPr lang="ru-RU" altLang="ru-RU" sz="1800" smtClean="0">
                <a:solidFill>
                  <a:srgbClr val="000000"/>
                </a:solidFill>
                <a:latin typeface="Arial" pitchFamily="34" charset="0"/>
                <a:cs typeface="Arial" pitchFamily="34" charset="0"/>
              </a:rPr>
              <a:t>●</a:t>
            </a:r>
            <a:r>
              <a:rPr lang="en-US" altLang="ru-RU" sz="1800" dirty="0" smtClean="0">
                <a:solidFill>
                  <a:srgbClr val="000000"/>
                </a:solidFill>
                <a:latin typeface="Arial" pitchFamily="34" charset="0"/>
                <a:cs typeface="Arial" pitchFamily="34" charset="0"/>
              </a:rPr>
              <a:t>H</a:t>
            </a:r>
            <a:r>
              <a:rPr lang="ru-RU" altLang="ru-RU" sz="1800" dirty="0" smtClean="0">
                <a:solidFill>
                  <a:srgbClr val="000000"/>
                </a:solidFill>
                <a:latin typeface="Arial" pitchFamily="34" charset="0"/>
                <a:cs typeface="Arial" pitchFamily="34" charset="0"/>
              </a:rPr>
              <a:t>     +  Н</a:t>
            </a:r>
            <a:r>
              <a:rPr lang="ru-RU" altLang="ru-RU" sz="1800" baseline="30000" dirty="0" smtClean="0">
                <a:solidFill>
                  <a:srgbClr val="000000"/>
                </a:solidFill>
                <a:latin typeface="Arial" pitchFamily="34" charset="0"/>
                <a:cs typeface="Arial" pitchFamily="34" charset="0"/>
              </a:rPr>
              <a:t>+</a:t>
            </a:r>
          </a:p>
        </p:txBody>
      </p:sp>
      <p:sp>
        <p:nvSpPr>
          <p:cNvPr id="10295" name="Text Box 55"/>
          <p:cNvSpPr txBox="1">
            <a:spLocks noChangeArrowheads="1"/>
          </p:cNvSpPr>
          <p:nvPr/>
        </p:nvSpPr>
        <p:spPr bwMode="auto">
          <a:xfrm>
            <a:off x="6802438" y="2492375"/>
            <a:ext cx="9366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ru-RU" sz="1800" smtClean="0">
                <a:solidFill>
                  <a:srgbClr val="000000"/>
                </a:solidFill>
                <a:latin typeface="Arial" pitchFamily="34" charset="0"/>
                <a:cs typeface="Arial" pitchFamily="34" charset="0"/>
              </a:rPr>
              <a:t>NADP</a:t>
            </a:r>
            <a:r>
              <a:rPr lang="en-US" altLang="ru-RU" sz="1800" baseline="30000" smtClean="0">
                <a:solidFill>
                  <a:srgbClr val="000000"/>
                </a:solidFill>
                <a:latin typeface="Arial" pitchFamily="34" charset="0"/>
                <a:cs typeface="Arial" pitchFamily="34" charset="0"/>
              </a:rPr>
              <a:t>+</a:t>
            </a:r>
            <a:endParaRPr lang="ru-RU" altLang="ru-RU" sz="1800" baseline="30000" smtClean="0">
              <a:solidFill>
                <a:srgbClr val="000000"/>
              </a:solidFill>
              <a:latin typeface="Arial" pitchFamily="34" charset="0"/>
              <a:cs typeface="Arial" pitchFamily="34" charset="0"/>
            </a:endParaRPr>
          </a:p>
        </p:txBody>
      </p:sp>
      <p:sp>
        <p:nvSpPr>
          <p:cNvPr id="10296" name="Text Box 56"/>
          <p:cNvSpPr txBox="1">
            <a:spLocks noChangeArrowheads="1"/>
          </p:cNvSpPr>
          <p:nvPr/>
        </p:nvSpPr>
        <p:spPr bwMode="auto">
          <a:xfrm>
            <a:off x="54750" y="3729892"/>
            <a:ext cx="223088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ru-RU" sz="1800" b="1" dirty="0">
                <a:solidFill>
                  <a:srgbClr val="000000"/>
                </a:solidFill>
                <a:latin typeface="Arial" pitchFamily="34" charset="0"/>
                <a:cs typeface="Arial" pitchFamily="34" charset="0"/>
              </a:rPr>
              <a:t>2-oxoglutarate</a:t>
            </a:r>
          </a:p>
          <a:p>
            <a:pPr algn="ctr">
              <a:spcBef>
                <a:spcPct val="50000"/>
              </a:spcBef>
            </a:pPr>
            <a:r>
              <a:rPr lang="en-US" altLang="ru-RU" sz="1800" b="1" dirty="0">
                <a:solidFill>
                  <a:srgbClr val="000000"/>
                </a:solidFill>
                <a:latin typeface="Arial" pitchFamily="34" charset="0"/>
                <a:cs typeface="Arial" pitchFamily="34" charset="0"/>
              </a:rPr>
              <a:t>(</a:t>
            </a:r>
            <a:r>
              <a:rPr lang="el-GR" altLang="ru-RU" sz="1800" b="1" dirty="0">
                <a:solidFill>
                  <a:srgbClr val="000000"/>
                </a:solidFill>
                <a:latin typeface="Arial" pitchFamily="34" charset="0"/>
                <a:cs typeface="Arial" pitchFamily="34" charset="0"/>
              </a:rPr>
              <a:t>α-</a:t>
            </a:r>
            <a:r>
              <a:rPr lang="en-US" altLang="ru-RU" sz="1800" b="1" dirty="0" err="1">
                <a:solidFill>
                  <a:srgbClr val="000000"/>
                </a:solidFill>
                <a:latin typeface="Arial" pitchFamily="34" charset="0"/>
                <a:cs typeface="Arial" pitchFamily="34" charset="0"/>
              </a:rPr>
              <a:t>ketoglutarate</a:t>
            </a:r>
            <a:r>
              <a:rPr lang="en-US" altLang="ru-RU" sz="1800" b="1" dirty="0">
                <a:solidFill>
                  <a:srgbClr val="000000"/>
                </a:solidFill>
                <a:latin typeface="Arial" pitchFamily="34" charset="0"/>
                <a:cs typeface="Arial" pitchFamily="34" charset="0"/>
              </a:rPr>
              <a:t>)</a:t>
            </a:r>
            <a:endParaRPr lang="ru-RU" altLang="ru-RU" sz="1800" b="1" dirty="0" smtClean="0">
              <a:solidFill>
                <a:srgbClr val="000000"/>
              </a:solidFill>
              <a:latin typeface="Arial" pitchFamily="34" charset="0"/>
              <a:cs typeface="Arial" pitchFamily="34" charset="0"/>
            </a:endParaRPr>
          </a:p>
        </p:txBody>
      </p:sp>
      <p:sp>
        <p:nvSpPr>
          <p:cNvPr id="10297" name="Text Box 57"/>
          <p:cNvSpPr txBox="1">
            <a:spLocks noChangeArrowheads="1"/>
          </p:cNvSpPr>
          <p:nvPr/>
        </p:nvSpPr>
        <p:spPr bwMode="auto">
          <a:xfrm>
            <a:off x="4643438" y="3739661"/>
            <a:ext cx="2016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b="1" dirty="0" err="1">
                <a:solidFill>
                  <a:srgbClr val="000000"/>
                </a:solidFill>
                <a:latin typeface="Arial" pitchFamily="34" charset="0"/>
                <a:cs typeface="Arial" pitchFamily="34" charset="0"/>
              </a:rPr>
              <a:t>Iminoglutarate</a:t>
            </a:r>
            <a:endParaRPr lang="ru-RU" altLang="ru-RU" sz="1800" b="1" dirty="0" smtClean="0">
              <a:solidFill>
                <a:srgbClr val="000000"/>
              </a:solidFill>
              <a:latin typeface="Arial" pitchFamily="34" charset="0"/>
              <a:cs typeface="Arial" pitchFamily="34" charset="0"/>
            </a:endParaRPr>
          </a:p>
        </p:txBody>
      </p:sp>
      <p:sp>
        <p:nvSpPr>
          <p:cNvPr id="10298" name="AutoShape 58"/>
          <p:cNvSpPr>
            <a:spLocks noChangeArrowheads="1"/>
          </p:cNvSpPr>
          <p:nvPr/>
        </p:nvSpPr>
        <p:spPr bwMode="auto">
          <a:xfrm rot="-2320060">
            <a:off x="4140200" y="2060575"/>
            <a:ext cx="431800" cy="144463"/>
          </a:xfrm>
          <a:prstGeom prst="curvedUpArrow">
            <a:avLst>
              <a:gd name="adj1" fmla="val 1771"/>
              <a:gd name="adj2" fmla="val 61551"/>
              <a:gd name="adj3" fmla="val 390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99" name="Text Box 59"/>
          <p:cNvSpPr txBox="1">
            <a:spLocks noChangeArrowheads="1"/>
          </p:cNvSpPr>
          <p:nvPr/>
        </p:nvSpPr>
        <p:spPr bwMode="auto">
          <a:xfrm>
            <a:off x="3997325" y="1628775"/>
            <a:ext cx="719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HOH</a:t>
            </a:r>
            <a:endParaRPr lang="ru-RU" altLang="ru-RU" sz="1800" smtClean="0">
              <a:solidFill>
                <a:srgbClr val="000000"/>
              </a:solidFill>
              <a:latin typeface="Arial" pitchFamily="34" charset="0"/>
              <a:cs typeface="Arial" pitchFamily="34" charset="0"/>
            </a:endParaRPr>
          </a:p>
        </p:txBody>
      </p:sp>
      <p:sp>
        <p:nvSpPr>
          <p:cNvPr id="10300" name="AutoShape 60"/>
          <p:cNvSpPr>
            <a:spLocks noChangeArrowheads="1"/>
          </p:cNvSpPr>
          <p:nvPr/>
        </p:nvSpPr>
        <p:spPr bwMode="auto">
          <a:xfrm>
            <a:off x="3778250" y="2203450"/>
            <a:ext cx="1009650" cy="73025"/>
          </a:xfrm>
          <a:prstGeom prst="rightArrow">
            <a:avLst>
              <a:gd name="adj1" fmla="val 50000"/>
              <a:gd name="adj2" fmla="val 3456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63" name="Text Box 56"/>
          <p:cNvSpPr txBox="1">
            <a:spLocks noChangeArrowheads="1"/>
          </p:cNvSpPr>
          <p:nvPr/>
        </p:nvSpPr>
        <p:spPr bwMode="auto">
          <a:xfrm>
            <a:off x="2296378" y="3713959"/>
            <a:ext cx="223088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ru-RU" sz="1800" b="1" dirty="0">
                <a:solidFill>
                  <a:srgbClr val="000000"/>
                </a:solidFill>
                <a:latin typeface="Arial" pitchFamily="34" charset="0"/>
                <a:cs typeface="Arial" pitchFamily="34" charset="0"/>
              </a:rPr>
              <a:t>2-hydroxy-</a:t>
            </a:r>
          </a:p>
          <a:p>
            <a:pPr algn="ctr">
              <a:spcBef>
                <a:spcPts val="0"/>
              </a:spcBef>
            </a:pPr>
            <a:r>
              <a:rPr lang="en-US" altLang="ru-RU" sz="1800" b="1" dirty="0">
                <a:solidFill>
                  <a:srgbClr val="000000"/>
                </a:solidFill>
                <a:latin typeface="Arial" pitchFamily="34" charset="0"/>
                <a:cs typeface="Arial" pitchFamily="34" charset="0"/>
              </a:rPr>
              <a:t>2-aminoglutarate</a:t>
            </a:r>
          </a:p>
          <a:p>
            <a:pPr algn="ctr">
              <a:spcBef>
                <a:spcPts val="0"/>
              </a:spcBef>
            </a:pPr>
            <a:r>
              <a:rPr lang="en-US" altLang="ru-RU" sz="1800" b="1" dirty="0">
                <a:solidFill>
                  <a:srgbClr val="000000"/>
                </a:solidFill>
                <a:latin typeface="Arial" pitchFamily="34" charset="0"/>
                <a:cs typeface="Arial" pitchFamily="34" charset="0"/>
              </a:rPr>
              <a:t>(loose connection)</a:t>
            </a:r>
            <a:endParaRPr lang="ru-RU" altLang="ru-RU" sz="1800" dirty="0" smtClean="0">
              <a:solidFill>
                <a:srgbClr val="000000"/>
              </a:solidFill>
              <a:latin typeface="Arial" pitchFamily="34" charset="0"/>
              <a:cs typeface="Arial" pitchFamily="34" charset="0"/>
            </a:endParaRPr>
          </a:p>
        </p:txBody>
      </p:sp>
      <p:sp>
        <p:nvSpPr>
          <p:cNvPr id="3" name="Овал 2"/>
          <p:cNvSpPr/>
          <p:nvPr/>
        </p:nvSpPr>
        <p:spPr>
          <a:xfrm>
            <a:off x="1641688" y="2382044"/>
            <a:ext cx="122000" cy="1833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4" name="Полилиния 3"/>
          <p:cNvSpPr/>
          <p:nvPr/>
        </p:nvSpPr>
        <p:spPr>
          <a:xfrm>
            <a:off x="903613" y="1624405"/>
            <a:ext cx="817611" cy="785308"/>
          </a:xfrm>
          <a:custGeom>
            <a:avLst/>
            <a:gdLst>
              <a:gd name="connsiteX0" fmla="*/ 817611 w 817611"/>
              <a:gd name="connsiteY0" fmla="*/ 785308 h 785308"/>
              <a:gd name="connsiteX1" fmla="*/ 806853 w 817611"/>
              <a:gd name="connsiteY1" fmla="*/ 451821 h 785308"/>
              <a:gd name="connsiteX2" fmla="*/ 796095 w 817611"/>
              <a:gd name="connsiteY2" fmla="*/ 419548 h 785308"/>
              <a:gd name="connsiteX3" fmla="*/ 763822 w 817611"/>
              <a:gd name="connsiteY3" fmla="*/ 398033 h 785308"/>
              <a:gd name="connsiteX4" fmla="*/ 731549 w 817611"/>
              <a:gd name="connsiteY4" fmla="*/ 344244 h 785308"/>
              <a:gd name="connsiteX5" fmla="*/ 710034 w 817611"/>
              <a:gd name="connsiteY5" fmla="*/ 311971 h 785308"/>
              <a:gd name="connsiteX6" fmla="*/ 677761 w 817611"/>
              <a:gd name="connsiteY6" fmla="*/ 301214 h 785308"/>
              <a:gd name="connsiteX7" fmla="*/ 623973 w 817611"/>
              <a:gd name="connsiteY7" fmla="*/ 236668 h 785308"/>
              <a:gd name="connsiteX8" fmla="*/ 591700 w 817611"/>
              <a:gd name="connsiteY8" fmla="*/ 225910 h 785308"/>
              <a:gd name="connsiteX9" fmla="*/ 548669 w 817611"/>
              <a:gd name="connsiteY9" fmla="*/ 172122 h 785308"/>
              <a:gd name="connsiteX10" fmla="*/ 516396 w 817611"/>
              <a:gd name="connsiteY10" fmla="*/ 161364 h 785308"/>
              <a:gd name="connsiteX11" fmla="*/ 419578 w 817611"/>
              <a:gd name="connsiteY11" fmla="*/ 107576 h 785308"/>
              <a:gd name="connsiteX12" fmla="*/ 365789 w 817611"/>
              <a:gd name="connsiteY12" fmla="*/ 75303 h 785308"/>
              <a:gd name="connsiteX13" fmla="*/ 333516 w 817611"/>
              <a:gd name="connsiteY13" fmla="*/ 53788 h 785308"/>
              <a:gd name="connsiteX14" fmla="*/ 268971 w 817611"/>
              <a:gd name="connsiteY14" fmla="*/ 32273 h 785308"/>
              <a:gd name="connsiteX15" fmla="*/ 204425 w 817611"/>
              <a:gd name="connsiteY15" fmla="*/ 10757 h 785308"/>
              <a:gd name="connsiteX16" fmla="*/ 172152 w 817611"/>
              <a:gd name="connsiteY16" fmla="*/ 0 h 785308"/>
              <a:gd name="connsiteX17" fmla="*/ 64575 w 817611"/>
              <a:gd name="connsiteY17" fmla="*/ 10757 h 785308"/>
              <a:gd name="connsiteX18" fmla="*/ 43060 w 817611"/>
              <a:gd name="connsiteY18" fmla="*/ 32273 h 785308"/>
              <a:gd name="connsiteX19" fmla="*/ 10787 w 817611"/>
              <a:gd name="connsiteY19" fmla="*/ 43030 h 785308"/>
              <a:gd name="connsiteX20" fmla="*/ 29 w 817611"/>
              <a:gd name="connsiteY20" fmla="*/ 86061 h 7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7611" h="785308">
                <a:moveTo>
                  <a:pt x="817611" y="785308"/>
                </a:moveTo>
                <a:cubicBezTo>
                  <a:pt x="814025" y="674146"/>
                  <a:pt x="813384" y="562849"/>
                  <a:pt x="806853" y="451821"/>
                </a:cubicBezTo>
                <a:cubicBezTo>
                  <a:pt x="806187" y="440501"/>
                  <a:pt x="803179" y="428403"/>
                  <a:pt x="796095" y="419548"/>
                </a:cubicBezTo>
                <a:cubicBezTo>
                  <a:pt x="788018" y="409452"/>
                  <a:pt x="774580" y="405205"/>
                  <a:pt x="763822" y="398033"/>
                </a:cubicBezTo>
                <a:cubicBezTo>
                  <a:pt x="745141" y="341987"/>
                  <a:pt x="765302" y="386436"/>
                  <a:pt x="731549" y="344244"/>
                </a:cubicBezTo>
                <a:cubicBezTo>
                  <a:pt x="723472" y="334148"/>
                  <a:pt x="720130" y="320048"/>
                  <a:pt x="710034" y="311971"/>
                </a:cubicBezTo>
                <a:cubicBezTo>
                  <a:pt x="701179" y="304887"/>
                  <a:pt x="688519" y="304800"/>
                  <a:pt x="677761" y="301214"/>
                </a:cubicBezTo>
                <a:cubicBezTo>
                  <a:pt x="661885" y="277400"/>
                  <a:pt x="648823" y="253235"/>
                  <a:pt x="623973" y="236668"/>
                </a:cubicBezTo>
                <a:cubicBezTo>
                  <a:pt x="614538" y="230378"/>
                  <a:pt x="602458" y="229496"/>
                  <a:pt x="591700" y="225910"/>
                </a:cubicBezTo>
                <a:cubicBezTo>
                  <a:pt x="581926" y="211249"/>
                  <a:pt x="565703" y="182342"/>
                  <a:pt x="548669" y="172122"/>
                </a:cubicBezTo>
                <a:cubicBezTo>
                  <a:pt x="538945" y="166288"/>
                  <a:pt x="526309" y="166871"/>
                  <a:pt x="516396" y="161364"/>
                </a:cubicBezTo>
                <a:cubicBezTo>
                  <a:pt x="405425" y="99713"/>
                  <a:pt x="492604" y="131919"/>
                  <a:pt x="419578" y="107576"/>
                </a:cubicBezTo>
                <a:cubicBezTo>
                  <a:pt x="377552" y="65552"/>
                  <a:pt x="421649" y="103233"/>
                  <a:pt x="365789" y="75303"/>
                </a:cubicBezTo>
                <a:cubicBezTo>
                  <a:pt x="354225" y="69521"/>
                  <a:pt x="345331" y="59039"/>
                  <a:pt x="333516" y="53788"/>
                </a:cubicBezTo>
                <a:cubicBezTo>
                  <a:pt x="312792" y="44577"/>
                  <a:pt x="290486" y="39445"/>
                  <a:pt x="268971" y="32273"/>
                </a:cubicBezTo>
                <a:lnTo>
                  <a:pt x="204425" y="10757"/>
                </a:lnTo>
                <a:lnTo>
                  <a:pt x="172152" y="0"/>
                </a:lnTo>
                <a:cubicBezTo>
                  <a:pt x="136293" y="3586"/>
                  <a:pt x="99537" y="2017"/>
                  <a:pt x="64575" y="10757"/>
                </a:cubicBezTo>
                <a:cubicBezTo>
                  <a:pt x="54735" y="13217"/>
                  <a:pt x="51757" y="27055"/>
                  <a:pt x="43060" y="32273"/>
                </a:cubicBezTo>
                <a:cubicBezTo>
                  <a:pt x="33336" y="38107"/>
                  <a:pt x="21545" y="39444"/>
                  <a:pt x="10787" y="43030"/>
                </a:cubicBezTo>
                <a:cubicBezTo>
                  <a:pt x="-1105" y="78705"/>
                  <a:pt x="29" y="63963"/>
                  <a:pt x="29" y="8606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grpSp>
        <p:nvGrpSpPr>
          <p:cNvPr id="2" name="Группа 1"/>
          <p:cNvGrpSpPr/>
          <p:nvPr/>
        </p:nvGrpSpPr>
        <p:grpSpPr>
          <a:xfrm>
            <a:off x="580872" y="1936376"/>
            <a:ext cx="1121816" cy="629024"/>
            <a:chOff x="580872" y="1936376"/>
            <a:chExt cx="1121816" cy="629024"/>
          </a:xfrm>
        </p:grpSpPr>
        <p:sp>
          <p:nvSpPr>
            <p:cNvPr id="5" name="Овал 4"/>
            <p:cNvSpPr/>
            <p:nvPr/>
          </p:nvSpPr>
          <p:spPr>
            <a:xfrm>
              <a:off x="1312418" y="2211388"/>
              <a:ext cx="390270" cy="354012"/>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6" name="Полилиния 5"/>
            <p:cNvSpPr/>
            <p:nvPr/>
          </p:nvSpPr>
          <p:spPr>
            <a:xfrm>
              <a:off x="580872" y="1936376"/>
              <a:ext cx="796107" cy="311972"/>
            </a:xfrm>
            <a:custGeom>
              <a:avLst/>
              <a:gdLst>
                <a:gd name="connsiteX0" fmla="*/ 796107 w 796107"/>
                <a:gd name="connsiteY0" fmla="*/ 311972 h 311972"/>
                <a:gd name="connsiteX1" fmla="*/ 462620 w 796107"/>
                <a:gd name="connsiteY1" fmla="*/ 301215 h 311972"/>
                <a:gd name="connsiteX2" fmla="*/ 419589 w 796107"/>
                <a:gd name="connsiteY2" fmla="*/ 290457 h 311972"/>
                <a:gd name="connsiteX3" fmla="*/ 322770 w 796107"/>
                <a:gd name="connsiteY3" fmla="*/ 236669 h 311972"/>
                <a:gd name="connsiteX4" fmla="*/ 268982 w 796107"/>
                <a:gd name="connsiteY4" fmla="*/ 204396 h 311972"/>
                <a:gd name="connsiteX5" fmla="*/ 258224 w 796107"/>
                <a:gd name="connsiteY5" fmla="*/ 172123 h 311972"/>
                <a:gd name="connsiteX6" fmla="*/ 193679 w 796107"/>
                <a:gd name="connsiteY6" fmla="*/ 150608 h 311972"/>
                <a:gd name="connsiteX7" fmla="*/ 172163 w 796107"/>
                <a:gd name="connsiteY7" fmla="*/ 129092 h 311972"/>
                <a:gd name="connsiteX8" fmla="*/ 107617 w 796107"/>
                <a:gd name="connsiteY8" fmla="*/ 86062 h 311972"/>
                <a:gd name="connsiteX9" fmla="*/ 86102 w 796107"/>
                <a:gd name="connsiteY9" fmla="*/ 64546 h 311972"/>
                <a:gd name="connsiteX10" fmla="*/ 21556 w 796107"/>
                <a:gd name="connsiteY10" fmla="*/ 43031 h 311972"/>
                <a:gd name="connsiteX11" fmla="*/ 41 w 796107"/>
                <a:gd name="connsiteY11" fmla="*/ 0 h 3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107" h="311972">
                  <a:moveTo>
                    <a:pt x="796107" y="311972"/>
                  </a:moveTo>
                  <a:cubicBezTo>
                    <a:pt x="684945" y="308386"/>
                    <a:pt x="573659" y="307560"/>
                    <a:pt x="462620" y="301215"/>
                  </a:cubicBezTo>
                  <a:cubicBezTo>
                    <a:pt x="447859" y="300372"/>
                    <a:pt x="433805" y="294519"/>
                    <a:pt x="419589" y="290457"/>
                  </a:cubicBezTo>
                  <a:cubicBezTo>
                    <a:pt x="381714" y="279635"/>
                    <a:pt x="353587" y="267488"/>
                    <a:pt x="322770" y="236669"/>
                  </a:cubicBezTo>
                  <a:cubicBezTo>
                    <a:pt x="293237" y="207135"/>
                    <a:pt x="310877" y="218360"/>
                    <a:pt x="268982" y="204396"/>
                  </a:cubicBezTo>
                  <a:cubicBezTo>
                    <a:pt x="265396" y="193638"/>
                    <a:pt x="267451" y="178714"/>
                    <a:pt x="258224" y="172123"/>
                  </a:cubicBezTo>
                  <a:cubicBezTo>
                    <a:pt x="239770" y="158941"/>
                    <a:pt x="193679" y="150608"/>
                    <a:pt x="193679" y="150608"/>
                  </a:cubicBezTo>
                  <a:cubicBezTo>
                    <a:pt x="186507" y="143436"/>
                    <a:pt x="180277" y="135178"/>
                    <a:pt x="172163" y="129092"/>
                  </a:cubicBezTo>
                  <a:cubicBezTo>
                    <a:pt x="151476" y="113577"/>
                    <a:pt x="125901" y="104347"/>
                    <a:pt x="107617" y="86062"/>
                  </a:cubicBezTo>
                  <a:cubicBezTo>
                    <a:pt x="100445" y="78890"/>
                    <a:pt x="95174" y="69082"/>
                    <a:pt x="86102" y="64546"/>
                  </a:cubicBezTo>
                  <a:cubicBezTo>
                    <a:pt x="65817" y="54403"/>
                    <a:pt x="21556" y="43031"/>
                    <a:pt x="21556" y="43031"/>
                  </a:cubicBezTo>
                  <a:cubicBezTo>
                    <a:pt x="-1948" y="7774"/>
                    <a:pt x="41" y="23687"/>
                    <a:pt x="41"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grpSp>
      <p:sp>
        <p:nvSpPr>
          <p:cNvPr id="8" name="Овал 7"/>
          <p:cNvSpPr/>
          <p:nvPr/>
        </p:nvSpPr>
        <p:spPr>
          <a:xfrm>
            <a:off x="6442075" y="2565400"/>
            <a:ext cx="323850" cy="2501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71" name="Овал 70"/>
          <p:cNvSpPr/>
          <p:nvPr/>
        </p:nvSpPr>
        <p:spPr>
          <a:xfrm>
            <a:off x="5927445" y="2820994"/>
            <a:ext cx="323850" cy="2501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9" name="Полилиния 8"/>
          <p:cNvSpPr/>
          <p:nvPr/>
        </p:nvSpPr>
        <p:spPr>
          <a:xfrm>
            <a:off x="5357308" y="1925619"/>
            <a:ext cx="570156" cy="1011219"/>
          </a:xfrm>
          <a:custGeom>
            <a:avLst/>
            <a:gdLst>
              <a:gd name="connsiteX0" fmla="*/ 570156 w 570156"/>
              <a:gd name="connsiteY0" fmla="*/ 1011219 h 1011219"/>
              <a:gd name="connsiteX1" fmla="*/ 484094 w 570156"/>
              <a:gd name="connsiteY1" fmla="*/ 978946 h 1011219"/>
              <a:gd name="connsiteX2" fmla="*/ 441064 w 570156"/>
              <a:gd name="connsiteY2" fmla="*/ 935915 h 1011219"/>
              <a:gd name="connsiteX3" fmla="*/ 430306 w 570156"/>
              <a:gd name="connsiteY3" fmla="*/ 903642 h 1011219"/>
              <a:gd name="connsiteX4" fmla="*/ 408791 w 570156"/>
              <a:gd name="connsiteY4" fmla="*/ 871369 h 1011219"/>
              <a:gd name="connsiteX5" fmla="*/ 387276 w 570156"/>
              <a:gd name="connsiteY5" fmla="*/ 806823 h 1011219"/>
              <a:gd name="connsiteX6" fmla="*/ 376518 w 570156"/>
              <a:gd name="connsiteY6" fmla="*/ 613186 h 1011219"/>
              <a:gd name="connsiteX7" fmla="*/ 355003 w 570156"/>
              <a:gd name="connsiteY7" fmla="*/ 505609 h 1011219"/>
              <a:gd name="connsiteX8" fmla="*/ 344245 w 570156"/>
              <a:gd name="connsiteY8" fmla="*/ 451821 h 1011219"/>
              <a:gd name="connsiteX9" fmla="*/ 311972 w 570156"/>
              <a:gd name="connsiteY9" fmla="*/ 355002 h 1011219"/>
              <a:gd name="connsiteX10" fmla="*/ 290457 w 570156"/>
              <a:gd name="connsiteY10" fmla="*/ 290456 h 1011219"/>
              <a:gd name="connsiteX11" fmla="*/ 279699 w 570156"/>
              <a:gd name="connsiteY11" fmla="*/ 258183 h 1011219"/>
              <a:gd name="connsiteX12" fmla="*/ 236668 w 570156"/>
              <a:gd name="connsiteY12" fmla="*/ 204395 h 1011219"/>
              <a:gd name="connsiteX13" fmla="*/ 215153 w 570156"/>
              <a:gd name="connsiteY13" fmla="*/ 172122 h 1011219"/>
              <a:gd name="connsiteX14" fmla="*/ 182880 w 570156"/>
              <a:gd name="connsiteY14" fmla="*/ 150607 h 1011219"/>
              <a:gd name="connsiteX15" fmla="*/ 129092 w 570156"/>
              <a:gd name="connsiteY15" fmla="*/ 96819 h 1011219"/>
              <a:gd name="connsiteX16" fmla="*/ 86061 w 570156"/>
              <a:gd name="connsiteY16" fmla="*/ 53788 h 1011219"/>
              <a:gd name="connsiteX17" fmla="*/ 53788 w 570156"/>
              <a:gd name="connsiteY17" fmla="*/ 32273 h 1011219"/>
              <a:gd name="connsiteX18" fmla="*/ 32273 w 570156"/>
              <a:gd name="connsiteY18" fmla="*/ 10757 h 1011219"/>
              <a:gd name="connsiteX19" fmla="*/ 0 w 570156"/>
              <a:gd name="connsiteY19" fmla="*/ 0 h 101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0156" h="1011219">
                <a:moveTo>
                  <a:pt x="570156" y="1011219"/>
                </a:moveTo>
                <a:cubicBezTo>
                  <a:pt x="541000" y="1005388"/>
                  <a:pt x="505198" y="1005327"/>
                  <a:pt x="484094" y="978946"/>
                </a:cubicBezTo>
                <a:cubicBezTo>
                  <a:pt x="442367" y="926787"/>
                  <a:pt x="511479" y="959387"/>
                  <a:pt x="441064" y="935915"/>
                </a:cubicBezTo>
                <a:cubicBezTo>
                  <a:pt x="437478" y="925157"/>
                  <a:pt x="435377" y="913784"/>
                  <a:pt x="430306" y="903642"/>
                </a:cubicBezTo>
                <a:cubicBezTo>
                  <a:pt x="424524" y="892078"/>
                  <a:pt x="414042" y="883184"/>
                  <a:pt x="408791" y="871369"/>
                </a:cubicBezTo>
                <a:cubicBezTo>
                  <a:pt x="399580" y="850645"/>
                  <a:pt x="387276" y="806823"/>
                  <a:pt x="387276" y="806823"/>
                </a:cubicBezTo>
                <a:cubicBezTo>
                  <a:pt x="383690" y="742277"/>
                  <a:pt x="381887" y="677608"/>
                  <a:pt x="376518" y="613186"/>
                </a:cubicBezTo>
                <a:cubicBezTo>
                  <a:pt x="372303" y="562606"/>
                  <a:pt x="364967" y="550449"/>
                  <a:pt x="355003" y="505609"/>
                </a:cubicBezTo>
                <a:cubicBezTo>
                  <a:pt x="351037" y="487760"/>
                  <a:pt x="349056" y="469461"/>
                  <a:pt x="344245" y="451821"/>
                </a:cubicBezTo>
                <a:cubicBezTo>
                  <a:pt x="344240" y="451802"/>
                  <a:pt x="317354" y="371148"/>
                  <a:pt x="311972" y="355002"/>
                </a:cubicBezTo>
                <a:lnTo>
                  <a:pt x="290457" y="290456"/>
                </a:lnTo>
                <a:cubicBezTo>
                  <a:pt x="286871" y="279698"/>
                  <a:pt x="285989" y="267618"/>
                  <a:pt x="279699" y="258183"/>
                </a:cubicBezTo>
                <a:cubicBezTo>
                  <a:pt x="213478" y="158850"/>
                  <a:pt x="297983" y="281038"/>
                  <a:pt x="236668" y="204395"/>
                </a:cubicBezTo>
                <a:cubicBezTo>
                  <a:pt x="228591" y="194299"/>
                  <a:pt x="224295" y="181264"/>
                  <a:pt x="215153" y="172122"/>
                </a:cubicBezTo>
                <a:cubicBezTo>
                  <a:pt x="206011" y="162980"/>
                  <a:pt x="193638" y="157779"/>
                  <a:pt x="182880" y="150607"/>
                </a:cubicBezTo>
                <a:cubicBezTo>
                  <a:pt x="141444" y="88451"/>
                  <a:pt x="184872" y="144631"/>
                  <a:pt x="129092" y="96819"/>
                </a:cubicBezTo>
                <a:cubicBezTo>
                  <a:pt x="113690" y="83618"/>
                  <a:pt x="102939" y="65040"/>
                  <a:pt x="86061" y="53788"/>
                </a:cubicBezTo>
                <a:cubicBezTo>
                  <a:pt x="75303" y="46616"/>
                  <a:pt x="63884" y="40350"/>
                  <a:pt x="53788" y="32273"/>
                </a:cubicBezTo>
                <a:cubicBezTo>
                  <a:pt x="45868" y="25937"/>
                  <a:pt x="40970" y="15975"/>
                  <a:pt x="32273" y="10757"/>
                </a:cubicBezTo>
                <a:cubicBezTo>
                  <a:pt x="22549" y="4923"/>
                  <a:pt x="0" y="0"/>
                  <a:pt x="0" y="0"/>
                </a:cubicBezTo>
              </a:path>
            </a:pathLst>
          </a:custGeom>
          <a:noFill/>
          <a:ln>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10" name="Полилиния 9"/>
          <p:cNvSpPr/>
          <p:nvPr/>
        </p:nvSpPr>
        <p:spPr>
          <a:xfrm>
            <a:off x="5571745" y="1549101"/>
            <a:ext cx="947389" cy="1011219"/>
          </a:xfrm>
          <a:custGeom>
            <a:avLst/>
            <a:gdLst>
              <a:gd name="connsiteX0" fmla="*/ 947389 w 947389"/>
              <a:gd name="connsiteY0" fmla="*/ 1011219 h 1011219"/>
              <a:gd name="connsiteX1" fmla="*/ 861328 w 947389"/>
              <a:gd name="connsiteY1" fmla="*/ 1000461 h 1011219"/>
              <a:gd name="connsiteX2" fmla="*/ 829055 w 947389"/>
              <a:gd name="connsiteY2" fmla="*/ 978946 h 1011219"/>
              <a:gd name="connsiteX3" fmla="*/ 796782 w 947389"/>
              <a:gd name="connsiteY3" fmla="*/ 968188 h 1011219"/>
              <a:gd name="connsiteX4" fmla="*/ 742994 w 947389"/>
              <a:gd name="connsiteY4" fmla="*/ 925158 h 1011219"/>
              <a:gd name="connsiteX5" fmla="*/ 721479 w 947389"/>
              <a:gd name="connsiteY5" fmla="*/ 892885 h 1011219"/>
              <a:gd name="connsiteX6" fmla="*/ 678448 w 947389"/>
              <a:gd name="connsiteY6" fmla="*/ 849854 h 1011219"/>
              <a:gd name="connsiteX7" fmla="*/ 635417 w 947389"/>
              <a:gd name="connsiteY7" fmla="*/ 796066 h 1011219"/>
              <a:gd name="connsiteX8" fmla="*/ 624660 w 947389"/>
              <a:gd name="connsiteY8" fmla="*/ 763793 h 1011219"/>
              <a:gd name="connsiteX9" fmla="*/ 603144 w 947389"/>
              <a:gd name="connsiteY9" fmla="*/ 742278 h 1011219"/>
              <a:gd name="connsiteX10" fmla="*/ 581629 w 947389"/>
              <a:gd name="connsiteY10" fmla="*/ 677732 h 1011219"/>
              <a:gd name="connsiteX11" fmla="*/ 538599 w 947389"/>
              <a:gd name="connsiteY11" fmla="*/ 580913 h 1011219"/>
              <a:gd name="connsiteX12" fmla="*/ 527841 w 947389"/>
              <a:gd name="connsiteY12" fmla="*/ 548640 h 1011219"/>
              <a:gd name="connsiteX13" fmla="*/ 506326 w 947389"/>
              <a:gd name="connsiteY13" fmla="*/ 441064 h 1011219"/>
              <a:gd name="connsiteX14" fmla="*/ 495568 w 947389"/>
              <a:gd name="connsiteY14" fmla="*/ 408791 h 1011219"/>
              <a:gd name="connsiteX15" fmla="*/ 474053 w 947389"/>
              <a:gd name="connsiteY15" fmla="*/ 387275 h 1011219"/>
              <a:gd name="connsiteX16" fmla="*/ 431022 w 947389"/>
              <a:gd name="connsiteY16" fmla="*/ 301214 h 1011219"/>
              <a:gd name="connsiteX17" fmla="*/ 398749 w 947389"/>
              <a:gd name="connsiteY17" fmla="*/ 204395 h 1011219"/>
              <a:gd name="connsiteX18" fmla="*/ 387991 w 947389"/>
              <a:gd name="connsiteY18" fmla="*/ 172123 h 1011219"/>
              <a:gd name="connsiteX19" fmla="*/ 366476 w 947389"/>
              <a:gd name="connsiteY19" fmla="*/ 150607 h 1011219"/>
              <a:gd name="connsiteX20" fmla="*/ 334203 w 947389"/>
              <a:gd name="connsiteY20" fmla="*/ 96819 h 1011219"/>
              <a:gd name="connsiteX21" fmla="*/ 280415 w 947389"/>
              <a:gd name="connsiteY21" fmla="*/ 43031 h 1011219"/>
              <a:gd name="connsiteX22" fmla="*/ 248142 w 947389"/>
              <a:gd name="connsiteY22" fmla="*/ 32273 h 1011219"/>
              <a:gd name="connsiteX23" fmla="*/ 183596 w 947389"/>
              <a:gd name="connsiteY23" fmla="*/ 0 h 1011219"/>
              <a:gd name="connsiteX24" fmla="*/ 43747 w 947389"/>
              <a:gd name="connsiteY24" fmla="*/ 10758 h 1011219"/>
              <a:gd name="connsiteX25" fmla="*/ 22231 w 947389"/>
              <a:gd name="connsiteY25" fmla="*/ 32273 h 1011219"/>
              <a:gd name="connsiteX26" fmla="*/ 716 w 947389"/>
              <a:gd name="connsiteY26" fmla="*/ 161365 h 101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7389" h="1011219">
                <a:moveTo>
                  <a:pt x="947389" y="1011219"/>
                </a:moveTo>
                <a:cubicBezTo>
                  <a:pt x="918702" y="1007633"/>
                  <a:pt x="889220" y="1008068"/>
                  <a:pt x="861328" y="1000461"/>
                </a:cubicBezTo>
                <a:cubicBezTo>
                  <a:pt x="848855" y="997059"/>
                  <a:pt x="840619" y="984728"/>
                  <a:pt x="829055" y="978946"/>
                </a:cubicBezTo>
                <a:cubicBezTo>
                  <a:pt x="818913" y="973875"/>
                  <a:pt x="807540" y="971774"/>
                  <a:pt x="796782" y="968188"/>
                </a:cubicBezTo>
                <a:cubicBezTo>
                  <a:pt x="735123" y="875698"/>
                  <a:pt x="817225" y="984542"/>
                  <a:pt x="742994" y="925158"/>
                </a:cubicBezTo>
                <a:cubicBezTo>
                  <a:pt x="732898" y="917081"/>
                  <a:pt x="729893" y="902701"/>
                  <a:pt x="721479" y="892885"/>
                </a:cubicBezTo>
                <a:cubicBezTo>
                  <a:pt x="708278" y="877483"/>
                  <a:pt x="689700" y="866732"/>
                  <a:pt x="678448" y="849854"/>
                </a:cubicBezTo>
                <a:cubicBezTo>
                  <a:pt x="651307" y="809142"/>
                  <a:pt x="666075" y="826723"/>
                  <a:pt x="635417" y="796066"/>
                </a:cubicBezTo>
                <a:cubicBezTo>
                  <a:pt x="631831" y="785308"/>
                  <a:pt x="630494" y="773517"/>
                  <a:pt x="624660" y="763793"/>
                </a:cubicBezTo>
                <a:cubicBezTo>
                  <a:pt x="619442" y="755096"/>
                  <a:pt x="607680" y="751350"/>
                  <a:pt x="603144" y="742278"/>
                </a:cubicBezTo>
                <a:cubicBezTo>
                  <a:pt x="593001" y="721993"/>
                  <a:pt x="594209" y="696602"/>
                  <a:pt x="581629" y="677732"/>
                </a:cubicBezTo>
                <a:cubicBezTo>
                  <a:pt x="547534" y="626588"/>
                  <a:pt x="564203" y="657726"/>
                  <a:pt x="538599" y="580913"/>
                </a:cubicBezTo>
                <a:cubicBezTo>
                  <a:pt x="535013" y="570155"/>
                  <a:pt x="530065" y="559759"/>
                  <a:pt x="527841" y="548640"/>
                </a:cubicBezTo>
                <a:cubicBezTo>
                  <a:pt x="520669" y="512781"/>
                  <a:pt x="517890" y="475756"/>
                  <a:pt x="506326" y="441064"/>
                </a:cubicBezTo>
                <a:cubicBezTo>
                  <a:pt x="502740" y="430306"/>
                  <a:pt x="501402" y="418515"/>
                  <a:pt x="495568" y="408791"/>
                </a:cubicBezTo>
                <a:cubicBezTo>
                  <a:pt x="490350" y="400094"/>
                  <a:pt x="481225" y="394447"/>
                  <a:pt x="474053" y="387275"/>
                </a:cubicBezTo>
                <a:cubicBezTo>
                  <a:pt x="449330" y="313108"/>
                  <a:pt x="468573" y="338767"/>
                  <a:pt x="431022" y="301214"/>
                </a:cubicBezTo>
                <a:lnTo>
                  <a:pt x="398749" y="204395"/>
                </a:lnTo>
                <a:cubicBezTo>
                  <a:pt x="395163" y="193638"/>
                  <a:pt x="396009" y="180141"/>
                  <a:pt x="387991" y="172123"/>
                </a:cubicBezTo>
                <a:lnTo>
                  <a:pt x="366476" y="150607"/>
                </a:lnTo>
                <a:cubicBezTo>
                  <a:pt x="347795" y="94560"/>
                  <a:pt x="367957" y="139010"/>
                  <a:pt x="334203" y="96819"/>
                </a:cubicBezTo>
                <a:cubicBezTo>
                  <a:pt x="305514" y="60959"/>
                  <a:pt x="323448" y="64547"/>
                  <a:pt x="280415" y="43031"/>
                </a:cubicBezTo>
                <a:cubicBezTo>
                  <a:pt x="270273" y="37960"/>
                  <a:pt x="258284" y="37344"/>
                  <a:pt x="248142" y="32273"/>
                </a:cubicBezTo>
                <a:cubicBezTo>
                  <a:pt x="164726" y="-9435"/>
                  <a:pt x="264715" y="27041"/>
                  <a:pt x="183596" y="0"/>
                </a:cubicBezTo>
                <a:cubicBezTo>
                  <a:pt x="136980" y="3586"/>
                  <a:pt x="89593" y="1589"/>
                  <a:pt x="43747" y="10758"/>
                </a:cubicBezTo>
                <a:cubicBezTo>
                  <a:pt x="33801" y="12747"/>
                  <a:pt x="26767" y="23201"/>
                  <a:pt x="22231" y="32273"/>
                </a:cubicBezTo>
                <a:cubicBezTo>
                  <a:pt x="-6088" y="88910"/>
                  <a:pt x="716" y="101007"/>
                  <a:pt x="716" y="16136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73" name="Полилиния 72"/>
          <p:cNvSpPr/>
          <p:nvPr/>
        </p:nvSpPr>
        <p:spPr>
          <a:xfrm>
            <a:off x="5451676" y="1840375"/>
            <a:ext cx="46299" cy="117339"/>
          </a:xfrm>
          <a:custGeom>
            <a:avLst/>
            <a:gdLst>
              <a:gd name="connsiteX0" fmla="*/ 0 w 46299"/>
              <a:gd name="connsiteY0" fmla="*/ 0 h 117339"/>
              <a:gd name="connsiteX1" fmla="*/ 23149 w 46299"/>
              <a:gd name="connsiteY1" fmla="*/ 57873 h 117339"/>
              <a:gd name="connsiteX2" fmla="*/ 34724 w 46299"/>
              <a:gd name="connsiteY2" fmla="*/ 115747 h 117339"/>
              <a:gd name="connsiteX3" fmla="*/ 46299 w 46299"/>
              <a:gd name="connsiteY3" fmla="*/ 115747 h 117339"/>
            </a:gdLst>
            <a:ahLst/>
            <a:cxnLst>
              <a:cxn ang="0">
                <a:pos x="connsiteX0" y="connsiteY0"/>
              </a:cxn>
              <a:cxn ang="0">
                <a:pos x="connsiteX1" y="connsiteY1"/>
              </a:cxn>
              <a:cxn ang="0">
                <a:pos x="connsiteX2" y="connsiteY2"/>
              </a:cxn>
              <a:cxn ang="0">
                <a:pos x="connsiteX3" y="connsiteY3"/>
              </a:cxn>
            </a:cxnLst>
            <a:rect l="l" t="t" r="r" b="b"/>
            <a:pathLst>
              <a:path w="46299" h="117339">
                <a:moveTo>
                  <a:pt x="0" y="0"/>
                </a:moveTo>
                <a:cubicBezTo>
                  <a:pt x="7716" y="19291"/>
                  <a:pt x="17179" y="37972"/>
                  <a:pt x="23149" y="57873"/>
                </a:cubicBezTo>
                <a:cubicBezTo>
                  <a:pt x="28802" y="76717"/>
                  <a:pt x="27417" y="97481"/>
                  <a:pt x="34724" y="115747"/>
                </a:cubicBezTo>
                <a:cubicBezTo>
                  <a:pt x="36157" y="119329"/>
                  <a:pt x="42441" y="115747"/>
                  <a:pt x="46299" y="115747"/>
                </a:cubicBezTo>
              </a:path>
            </a:pathLst>
          </a:custGeom>
          <a:noFill/>
          <a:ln w="25400" cap="flat" cmpd="sng" algn="ctr">
            <a:solidFill>
              <a:srgbClr val="FF0000"/>
            </a:solidFill>
            <a:prstDash val="solid"/>
          </a:ln>
          <a:effectLst/>
        </p:spPr>
        <p:txBody>
          <a:bodyPr rtlCol="0" anchor="ctr"/>
          <a:lstStyle/>
          <a:p>
            <a:pPr algn="ctr" fontAlgn="auto">
              <a:spcBef>
                <a:spcPts val="0"/>
              </a:spcBef>
              <a:spcAft>
                <a:spcPts val="0"/>
              </a:spcAft>
            </a:pPr>
            <a:endParaRPr lang="ru-RU" sz="1800" kern="0" smtClean="0">
              <a:solidFill>
                <a:prstClr val="white"/>
              </a:solidFill>
              <a:latin typeface="Calibri"/>
            </a:endParaRPr>
          </a:p>
        </p:txBody>
      </p:sp>
      <p:sp>
        <p:nvSpPr>
          <p:cNvPr id="74" name="Полилиния 73"/>
          <p:cNvSpPr/>
          <p:nvPr/>
        </p:nvSpPr>
        <p:spPr>
          <a:xfrm>
            <a:off x="719138" y="1798774"/>
            <a:ext cx="46299" cy="117339"/>
          </a:xfrm>
          <a:custGeom>
            <a:avLst/>
            <a:gdLst>
              <a:gd name="connsiteX0" fmla="*/ 0 w 46299"/>
              <a:gd name="connsiteY0" fmla="*/ 0 h 117339"/>
              <a:gd name="connsiteX1" fmla="*/ 23149 w 46299"/>
              <a:gd name="connsiteY1" fmla="*/ 57873 h 117339"/>
              <a:gd name="connsiteX2" fmla="*/ 34724 w 46299"/>
              <a:gd name="connsiteY2" fmla="*/ 115747 h 117339"/>
              <a:gd name="connsiteX3" fmla="*/ 46299 w 46299"/>
              <a:gd name="connsiteY3" fmla="*/ 115747 h 117339"/>
            </a:gdLst>
            <a:ahLst/>
            <a:cxnLst>
              <a:cxn ang="0">
                <a:pos x="connsiteX0" y="connsiteY0"/>
              </a:cxn>
              <a:cxn ang="0">
                <a:pos x="connsiteX1" y="connsiteY1"/>
              </a:cxn>
              <a:cxn ang="0">
                <a:pos x="connsiteX2" y="connsiteY2"/>
              </a:cxn>
              <a:cxn ang="0">
                <a:pos x="connsiteX3" y="connsiteY3"/>
              </a:cxn>
            </a:cxnLst>
            <a:rect l="l" t="t" r="r" b="b"/>
            <a:pathLst>
              <a:path w="46299" h="117339">
                <a:moveTo>
                  <a:pt x="0" y="0"/>
                </a:moveTo>
                <a:cubicBezTo>
                  <a:pt x="7716" y="19291"/>
                  <a:pt x="17179" y="37972"/>
                  <a:pt x="23149" y="57873"/>
                </a:cubicBezTo>
                <a:cubicBezTo>
                  <a:pt x="28802" y="76717"/>
                  <a:pt x="27417" y="97481"/>
                  <a:pt x="34724" y="115747"/>
                </a:cubicBezTo>
                <a:cubicBezTo>
                  <a:pt x="36157" y="119329"/>
                  <a:pt x="42441" y="115747"/>
                  <a:pt x="46299" y="115747"/>
                </a:cubicBezTo>
              </a:path>
            </a:pathLst>
          </a:custGeom>
          <a:noFill/>
          <a:ln w="25400" cap="flat" cmpd="sng" algn="ctr">
            <a:solidFill>
              <a:srgbClr val="FF0000"/>
            </a:solidFill>
            <a:prstDash val="solid"/>
          </a:ln>
          <a:effectLst/>
        </p:spPr>
        <p:txBody>
          <a:bodyPr rtlCol="0" anchor="ctr"/>
          <a:lstStyle/>
          <a:p>
            <a:pPr algn="ctr" fontAlgn="auto">
              <a:spcBef>
                <a:spcPts val="0"/>
              </a:spcBef>
              <a:spcAft>
                <a:spcPts val="0"/>
              </a:spcAft>
            </a:pPr>
            <a:endParaRPr lang="ru-RU" sz="1800" kern="0" smtClean="0">
              <a:solidFill>
                <a:prstClr val="white"/>
              </a:solidFill>
              <a:latin typeface="Calibri"/>
            </a:endParaRPr>
          </a:p>
        </p:txBody>
      </p:sp>
      <p:sp>
        <p:nvSpPr>
          <p:cNvPr id="75" name="Полилиния 74"/>
          <p:cNvSpPr/>
          <p:nvPr/>
        </p:nvSpPr>
        <p:spPr>
          <a:xfrm>
            <a:off x="3171463" y="1319514"/>
            <a:ext cx="1041722" cy="938134"/>
          </a:xfrm>
          <a:custGeom>
            <a:avLst/>
            <a:gdLst>
              <a:gd name="connsiteX0" fmla="*/ 532436 w 1041722"/>
              <a:gd name="connsiteY0" fmla="*/ 81023 h 938134"/>
              <a:gd name="connsiteX1" fmla="*/ 474562 w 1041722"/>
              <a:gd name="connsiteY1" fmla="*/ 69448 h 938134"/>
              <a:gd name="connsiteX2" fmla="*/ 405114 w 1041722"/>
              <a:gd name="connsiteY2" fmla="*/ 46299 h 938134"/>
              <a:gd name="connsiteX3" fmla="*/ 335666 w 1041722"/>
              <a:gd name="connsiteY3" fmla="*/ 23149 h 938134"/>
              <a:gd name="connsiteX4" fmla="*/ 300942 w 1041722"/>
              <a:gd name="connsiteY4" fmla="*/ 11575 h 938134"/>
              <a:gd name="connsiteX5" fmla="*/ 254643 w 1041722"/>
              <a:gd name="connsiteY5" fmla="*/ 0 h 938134"/>
              <a:gd name="connsiteX6" fmla="*/ 104172 w 1041722"/>
              <a:gd name="connsiteY6" fmla="*/ 11575 h 938134"/>
              <a:gd name="connsiteX7" fmla="*/ 69448 w 1041722"/>
              <a:gd name="connsiteY7" fmla="*/ 23149 h 938134"/>
              <a:gd name="connsiteX8" fmla="*/ 23150 w 1041722"/>
              <a:gd name="connsiteY8" fmla="*/ 81023 h 938134"/>
              <a:gd name="connsiteX9" fmla="*/ 0 w 1041722"/>
              <a:gd name="connsiteY9" fmla="*/ 150471 h 938134"/>
              <a:gd name="connsiteX10" fmla="*/ 11575 w 1041722"/>
              <a:gd name="connsiteY10" fmla="*/ 254643 h 938134"/>
              <a:gd name="connsiteX11" fmla="*/ 46299 w 1041722"/>
              <a:gd name="connsiteY11" fmla="*/ 277792 h 938134"/>
              <a:gd name="connsiteX12" fmla="*/ 92598 w 1041722"/>
              <a:gd name="connsiteY12" fmla="*/ 324091 h 938134"/>
              <a:gd name="connsiteX13" fmla="*/ 138896 w 1041722"/>
              <a:gd name="connsiteY13" fmla="*/ 370390 h 938134"/>
              <a:gd name="connsiteX14" fmla="*/ 185195 w 1041722"/>
              <a:gd name="connsiteY14" fmla="*/ 416689 h 938134"/>
              <a:gd name="connsiteX15" fmla="*/ 208345 w 1041722"/>
              <a:gd name="connsiteY15" fmla="*/ 439838 h 938134"/>
              <a:gd name="connsiteX16" fmla="*/ 243069 w 1041722"/>
              <a:gd name="connsiteY16" fmla="*/ 451413 h 938134"/>
              <a:gd name="connsiteX17" fmla="*/ 254643 w 1041722"/>
              <a:gd name="connsiteY17" fmla="*/ 486137 h 938134"/>
              <a:gd name="connsiteX18" fmla="*/ 289367 w 1041722"/>
              <a:gd name="connsiteY18" fmla="*/ 497711 h 938134"/>
              <a:gd name="connsiteX19" fmla="*/ 312517 w 1041722"/>
              <a:gd name="connsiteY19" fmla="*/ 520861 h 938134"/>
              <a:gd name="connsiteX20" fmla="*/ 324091 w 1041722"/>
              <a:gd name="connsiteY20" fmla="*/ 555585 h 938134"/>
              <a:gd name="connsiteX21" fmla="*/ 335666 w 1041722"/>
              <a:gd name="connsiteY21" fmla="*/ 601883 h 938134"/>
              <a:gd name="connsiteX22" fmla="*/ 358815 w 1041722"/>
              <a:gd name="connsiteY22" fmla="*/ 671332 h 938134"/>
              <a:gd name="connsiteX23" fmla="*/ 370390 w 1041722"/>
              <a:gd name="connsiteY23" fmla="*/ 914400 h 938134"/>
              <a:gd name="connsiteX24" fmla="*/ 393540 w 1041722"/>
              <a:gd name="connsiteY24" fmla="*/ 937549 h 938134"/>
              <a:gd name="connsiteX25" fmla="*/ 509286 w 1041722"/>
              <a:gd name="connsiteY25" fmla="*/ 925975 h 938134"/>
              <a:gd name="connsiteX26" fmla="*/ 544010 w 1041722"/>
              <a:gd name="connsiteY26" fmla="*/ 868101 h 938134"/>
              <a:gd name="connsiteX27" fmla="*/ 567160 w 1041722"/>
              <a:gd name="connsiteY27" fmla="*/ 844952 h 938134"/>
              <a:gd name="connsiteX28" fmla="*/ 613459 w 1041722"/>
              <a:gd name="connsiteY28" fmla="*/ 752354 h 938134"/>
              <a:gd name="connsiteX29" fmla="*/ 625033 w 1041722"/>
              <a:gd name="connsiteY29" fmla="*/ 717630 h 938134"/>
              <a:gd name="connsiteX30" fmla="*/ 648183 w 1041722"/>
              <a:gd name="connsiteY30" fmla="*/ 625033 h 938134"/>
              <a:gd name="connsiteX31" fmla="*/ 671332 w 1041722"/>
              <a:gd name="connsiteY31" fmla="*/ 555585 h 938134"/>
              <a:gd name="connsiteX32" fmla="*/ 682907 w 1041722"/>
              <a:gd name="connsiteY32" fmla="*/ 520861 h 938134"/>
              <a:gd name="connsiteX33" fmla="*/ 671332 w 1041722"/>
              <a:gd name="connsiteY33" fmla="*/ 243068 h 938134"/>
              <a:gd name="connsiteX34" fmla="*/ 625033 w 1041722"/>
              <a:gd name="connsiteY34" fmla="*/ 185195 h 938134"/>
              <a:gd name="connsiteX35" fmla="*/ 578734 w 1041722"/>
              <a:gd name="connsiteY35" fmla="*/ 138896 h 938134"/>
              <a:gd name="connsiteX36" fmla="*/ 509286 w 1041722"/>
              <a:gd name="connsiteY36" fmla="*/ 104172 h 938134"/>
              <a:gd name="connsiteX37" fmla="*/ 544010 w 1041722"/>
              <a:gd name="connsiteY37" fmla="*/ 92597 h 938134"/>
              <a:gd name="connsiteX38" fmla="*/ 567160 w 1041722"/>
              <a:gd name="connsiteY38" fmla="*/ 115747 h 938134"/>
              <a:gd name="connsiteX39" fmla="*/ 636608 w 1041722"/>
              <a:gd name="connsiteY39" fmla="*/ 138896 h 938134"/>
              <a:gd name="connsiteX40" fmla="*/ 775504 w 1041722"/>
              <a:gd name="connsiteY40" fmla="*/ 185195 h 938134"/>
              <a:gd name="connsiteX41" fmla="*/ 879676 w 1041722"/>
              <a:gd name="connsiteY41" fmla="*/ 219919 h 938134"/>
              <a:gd name="connsiteX42" fmla="*/ 914400 w 1041722"/>
              <a:gd name="connsiteY42" fmla="*/ 231494 h 938134"/>
              <a:gd name="connsiteX43" fmla="*/ 937550 w 1041722"/>
              <a:gd name="connsiteY43" fmla="*/ 254643 h 938134"/>
              <a:gd name="connsiteX44" fmla="*/ 1006998 w 1041722"/>
              <a:gd name="connsiteY44" fmla="*/ 277792 h 938134"/>
              <a:gd name="connsiteX45" fmla="*/ 1041722 w 1041722"/>
              <a:gd name="connsiteY45" fmla="*/ 312516 h 9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1722" h="938134">
                <a:moveTo>
                  <a:pt x="532436" y="81023"/>
                </a:moveTo>
                <a:cubicBezTo>
                  <a:pt x="513145" y="77165"/>
                  <a:pt x="493542" y="74624"/>
                  <a:pt x="474562" y="69448"/>
                </a:cubicBezTo>
                <a:cubicBezTo>
                  <a:pt x="451020" y="63028"/>
                  <a:pt x="428263" y="54015"/>
                  <a:pt x="405114" y="46299"/>
                </a:cubicBezTo>
                <a:lnTo>
                  <a:pt x="335666" y="23149"/>
                </a:lnTo>
                <a:cubicBezTo>
                  <a:pt x="324091" y="19291"/>
                  <a:pt x="312778" y="14534"/>
                  <a:pt x="300942" y="11575"/>
                </a:cubicBezTo>
                <a:lnTo>
                  <a:pt x="254643" y="0"/>
                </a:lnTo>
                <a:cubicBezTo>
                  <a:pt x="204486" y="3858"/>
                  <a:pt x="154089" y="5336"/>
                  <a:pt x="104172" y="11575"/>
                </a:cubicBezTo>
                <a:cubicBezTo>
                  <a:pt x="92066" y="13088"/>
                  <a:pt x="79910" y="16872"/>
                  <a:pt x="69448" y="23149"/>
                </a:cubicBezTo>
                <a:cubicBezTo>
                  <a:pt x="54873" y="31894"/>
                  <a:pt x="28884" y="68120"/>
                  <a:pt x="23150" y="81023"/>
                </a:cubicBezTo>
                <a:cubicBezTo>
                  <a:pt x="13240" y="103321"/>
                  <a:pt x="0" y="150471"/>
                  <a:pt x="0" y="150471"/>
                </a:cubicBezTo>
                <a:cubicBezTo>
                  <a:pt x="3858" y="185195"/>
                  <a:pt x="-365" y="221809"/>
                  <a:pt x="11575" y="254643"/>
                </a:cubicBezTo>
                <a:cubicBezTo>
                  <a:pt x="16329" y="267716"/>
                  <a:pt x="37609" y="266929"/>
                  <a:pt x="46299" y="277792"/>
                </a:cubicBezTo>
                <a:cubicBezTo>
                  <a:pt x="91196" y="333912"/>
                  <a:pt x="16836" y="298836"/>
                  <a:pt x="92598" y="324091"/>
                </a:cubicBezTo>
                <a:cubicBezTo>
                  <a:pt x="115746" y="393538"/>
                  <a:pt x="84882" y="331808"/>
                  <a:pt x="138896" y="370390"/>
                </a:cubicBezTo>
                <a:cubicBezTo>
                  <a:pt x="156656" y="383076"/>
                  <a:pt x="169762" y="401256"/>
                  <a:pt x="185195" y="416689"/>
                </a:cubicBezTo>
                <a:cubicBezTo>
                  <a:pt x="192912" y="424405"/>
                  <a:pt x="197992" y="436387"/>
                  <a:pt x="208345" y="439838"/>
                </a:cubicBezTo>
                <a:lnTo>
                  <a:pt x="243069" y="451413"/>
                </a:lnTo>
                <a:cubicBezTo>
                  <a:pt x="246927" y="462988"/>
                  <a:pt x="246016" y="477510"/>
                  <a:pt x="254643" y="486137"/>
                </a:cubicBezTo>
                <a:cubicBezTo>
                  <a:pt x="263270" y="494764"/>
                  <a:pt x="278905" y="491434"/>
                  <a:pt x="289367" y="497711"/>
                </a:cubicBezTo>
                <a:cubicBezTo>
                  <a:pt x="298725" y="503326"/>
                  <a:pt x="304800" y="513144"/>
                  <a:pt x="312517" y="520861"/>
                </a:cubicBezTo>
                <a:cubicBezTo>
                  <a:pt x="316375" y="532436"/>
                  <a:pt x="320739" y="543854"/>
                  <a:pt x="324091" y="555585"/>
                </a:cubicBezTo>
                <a:cubicBezTo>
                  <a:pt x="328461" y="570881"/>
                  <a:pt x="331095" y="586646"/>
                  <a:pt x="335666" y="601883"/>
                </a:cubicBezTo>
                <a:cubicBezTo>
                  <a:pt x="342678" y="625256"/>
                  <a:pt x="358815" y="671332"/>
                  <a:pt x="358815" y="671332"/>
                </a:cubicBezTo>
                <a:cubicBezTo>
                  <a:pt x="362673" y="752355"/>
                  <a:pt x="359898" y="833967"/>
                  <a:pt x="370390" y="914400"/>
                </a:cubicBezTo>
                <a:cubicBezTo>
                  <a:pt x="371801" y="925221"/>
                  <a:pt x="382665" y="936643"/>
                  <a:pt x="393540" y="937549"/>
                </a:cubicBezTo>
                <a:cubicBezTo>
                  <a:pt x="432180" y="940769"/>
                  <a:pt x="470704" y="929833"/>
                  <a:pt x="509286" y="925975"/>
                </a:cubicBezTo>
                <a:cubicBezTo>
                  <a:pt x="567945" y="867316"/>
                  <a:pt x="498931" y="943232"/>
                  <a:pt x="544010" y="868101"/>
                </a:cubicBezTo>
                <a:cubicBezTo>
                  <a:pt x="549625" y="858743"/>
                  <a:pt x="559443" y="852668"/>
                  <a:pt x="567160" y="844952"/>
                </a:cubicBezTo>
                <a:cubicBezTo>
                  <a:pt x="593760" y="765151"/>
                  <a:pt x="573055" y="792758"/>
                  <a:pt x="613459" y="752354"/>
                </a:cubicBezTo>
                <a:cubicBezTo>
                  <a:pt x="617317" y="740779"/>
                  <a:pt x="621823" y="729401"/>
                  <a:pt x="625033" y="717630"/>
                </a:cubicBezTo>
                <a:cubicBezTo>
                  <a:pt x="633404" y="686935"/>
                  <a:pt x="638122" y="655216"/>
                  <a:pt x="648183" y="625033"/>
                </a:cubicBezTo>
                <a:lnTo>
                  <a:pt x="671332" y="555585"/>
                </a:lnTo>
                <a:lnTo>
                  <a:pt x="682907" y="520861"/>
                </a:lnTo>
                <a:cubicBezTo>
                  <a:pt x="679049" y="428263"/>
                  <a:pt x="678178" y="335493"/>
                  <a:pt x="671332" y="243068"/>
                </a:cubicBezTo>
                <a:cubicBezTo>
                  <a:pt x="668032" y="198513"/>
                  <a:pt x="655459" y="211274"/>
                  <a:pt x="625033" y="185195"/>
                </a:cubicBezTo>
                <a:cubicBezTo>
                  <a:pt x="608462" y="170991"/>
                  <a:pt x="599439" y="145798"/>
                  <a:pt x="578734" y="138896"/>
                </a:cubicBezTo>
                <a:cubicBezTo>
                  <a:pt x="530813" y="122922"/>
                  <a:pt x="554162" y="134089"/>
                  <a:pt x="509286" y="104172"/>
                </a:cubicBezTo>
                <a:cubicBezTo>
                  <a:pt x="520861" y="100314"/>
                  <a:pt x="532046" y="90204"/>
                  <a:pt x="544010" y="92597"/>
                </a:cubicBezTo>
                <a:cubicBezTo>
                  <a:pt x="554711" y="94737"/>
                  <a:pt x="557399" y="110867"/>
                  <a:pt x="567160" y="115747"/>
                </a:cubicBezTo>
                <a:cubicBezTo>
                  <a:pt x="588985" y="126660"/>
                  <a:pt x="613459" y="131180"/>
                  <a:pt x="636608" y="138896"/>
                </a:cubicBezTo>
                <a:lnTo>
                  <a:pt x="775504" y="185195"/>
                </a:lnTo>
                <a:lnTo>
                  <a:pt x="879676" y="219919"/>
                </a:lnTo>
                <a:lnTo>
                  <a:pt x="914400" y="231494"/>
                </a:lnTo>
                <a:cubicBezTo>
                  <a:pt x="922117" y="239210"/>
                  <a:pt x="927789" y="249763"/>
                  <a:pt x="937550" y="254643"/>
                </a:cubicBezTo>
                <a:cubicBezTo>
                  <a:pt x="959375" y="265555"/>
                  <a:pt x="1006998" y="277792"/>
                  <a:pt x="1006998" y="277792"/>
                </a:cubicBezTo>
                <a:lnTo>
                  <a:pt x="1041722" y="312516"/>
                </a:lnTo>
              </a:path>
            </a:pathLst>
          </a:custGeom>
          <a:noFill/>
          <a:ln w="25400" cap="flat" cmpd="sng" algn="ctr">
            <a:solidFill>
              <a:schemeClr val="accent1">
                <a:lumMod val="75000"/>
              </a:schemeClr>
            </a:solidFill>
            <a:prstDash val="solid"/>
            <a:headEnd type="none" w="med" len="med"/>
            <a:tailEnd type="arrow" w="med" len="med"/>
          </a:ln>
          <a:effectLst/>
        </p:spPr>
        <p:txBody>
          <a:bodyPr rtlCol="0" anchor="ctr"/>
          <a:lstStyle/>
          <a:p>
            <a:pPr algn="ctr" fontAlgn="auto">
              <a:spcBef>
                <a:spcPts val="0"/>
              </a:spcBef>
              <a:spcAft>
                <a:spcPts val="0"/>
              </a:spcAft>
            </a:pPr>
            <a:endParaRPr lang="ru-RU" sz="1800" kern="0" smtClean="0">
              <a:solidFill>
                <a:prstClr val="white"/>
              </a:solidFill>
              <a:latin typeface="Calibri"/>
            </a:endParaRPr>
          </a:p>
        </p:txBody>
      </p:sp>
    </p:spTree>
    <p:extLst>
      <p:ext uri="{BB962C8B-B14F-4D97-AF65-F5344CB8AC3E}">
        <p14:creationId xmlns:p14="http://schemas.microsoft.com/office/powerpoint/2010/main" val="39676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left)">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71" grpId="0" animBg="1"/>
      <p:bldP spid="9" grpId="0" animBg="1"/>
      <p:bldP spid="10" grpId="0" animBg="1"/>
      <p:bldP spid="73" grpId="0" animBg="1"/>
      <p:bldP spid="74" grpId="0" animBg="1"/>
      <p:bldP spid="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764704"/>
          </a:xfrm>
        </p:spPr>
        <p:txBody>
          <a:bodyPr/>
          <a:lstStyle/>
          <a:p>
            <a:r>
              <a:rPr lang="en-US" altLang="ru-RU" sz="3200" b="1" dirty="0">
                <a:solidFill>
                  <a:srgbClr val="FF0000"/>
                </a:solidFill>
              </a:rPr>
              <a:t>Reductive amination in tissues</a:t>
            </a:r>
            <a:endParaRPr lang="ru-RU" altLang="ru-RU" sz="3200" dirty="0">
              <a:solidFill>
                <a:srgbClr val="FF0000"/>
              </a:solidFill>
            </a:endParaRPr>
          </a:p>
        </p:txBody>
      </p:sp>
      <p:sp>
        <p:nvSpPr>
          <p:cNvPr id="10243" name="Rectangle 3"/>
          <p:cNvSpPr>
            <a:spLocks noGrp="1" noChangeArrowheads="1"/>
          </p:cNvSpPr>
          <p:nvPr>
            <p:ph idx="1"/>
          </p:nvPr>
        </p:nvSpPr>
        <p:spPr>
          <a:xfrm>
            <a:off x="467544" y="3933056"/>
            <a:ext cx="8229600" cy="2780928"/>
          </a:xfrm>
        </p:spPr>
        <p:txBody>
          <a:bodyPr/>
          <a:lstStyle/>
          <a:p>
            <a:pPr>
              <a:lnSpc>
                <a:spcPct val="90000"/>
              </a:lnSpc>
              <a:buFontTx/>
              <a:buNone/>
            </a:pPr>
            <a:r>
              <a:rPr lang="en-US" altLang="ru-RU" sz="2800" b="1" i="1" dirty="0"/>
              <a:t>The </a:t>
            </a:r>
            <a:r>
              <a:rPr lang="en-US" altLang="ru-RU" sz="2800" b="1" i="1" dirty="0" smtClean="0"/>
              <a:t>significance </a:t>
            </a:r>
            <a:r>
              <a:rPr lang="en-US" altLang="ru-RU" sz="2800" b="1" i="1" dirty="0"/>
              <a:t>of reductive amination:</a:t>
            </a:r>
          </a:p>
          <a:p>
            <a:pPr>
              <a:lnSpc>
                <a:spcPct val="90000"/>
              </a:lnSpc>
              <a:buFontTx/>
              <a:buNone/>
            </a:pPr>
            <a:r>
              <a:rPr lang="en-US" altLang="ru-RU" sz="2800" dirty="0" smtClean="0"/>
              <a:t>- </a:t>
            </a:r>
            <a:r>
              <a:rPr lang="en-US" altLang="ru-RU" sz="2800" dirty="0"/>
              <a:t>the reverse process of oxidative deamination</a:t>
            </a:r>
          </a:p>
          <a:p>
            <a:pPr>
              <a:lnSpc>
                <a:spcPct val="90000"/>
              </a:lnSpc>
              <a:buFontTx/>
              <a:buNone/>
            </a:pPr>
            <a:r>
              <a:rPr lang="en-US" altLang="ru-RU" sz="2800" dirty="0"/>
              <a:t>- is a source of nonessential amino acids;</a:t>
            </a:r>
          </a:p>
          <a:p>
            <a:pPr>
              <a:lnSpc>
                <a:spcPct val="90000"/>
              </a:lnSpc>
              <a:buFontTx/>
              <a:buNone/>
            </a:pPr>
            <a:r>
              <a:rPr lang="en-US" altLang="ru-RU" sz="2800" dirty="0" smtClean="0"/>
              <a:t>- </a:t>
            </a:r>
            <a:r>
              <a:rPr lang="en-US" altLang="ru-RU" sz="2800" dirty="0"/>
              <a:t>serves as one of the ways of binding ammonia in the cell</a:t>
            </a:r>
            <a:endParaRPr lang="ru-RU" altLang="ru-RU" sz="2800" dirty="0"/>
          </a:p>
        </p:txBody>
      </p:sp>
      <p:sp>
        <p:nvSpPr>
          <p:cNvPr id="2" name="TextBox 1"/>
          <p:cNvSpPr txBox="1"/>
          <p:nvPr/>
        </p:nvSpPr>
        <p:spPr>
          <a:xfrm>
            <a:off x="467544" y="980728"/>
            <a:ext cx="2768322" cy="584775"/>
          </a:xfrm>
          <a:prstGeom prst="rect">
            <a:avLst/>
          </a:prstGeom>
          <a:noFill/>
        </p:spPr>
        <p:txBody>
          <a:bodyPr wrap="none" rtlCol="0">
            <a:spAutoFit/>
          </a:bodyPr>
          <a:lstStyle/>
          <a:p>
            <a:r>
              <a:rPr lang="el-GR" sz="3200" dirty="0">
                <a:solidFill>
                  <a:srgbClr val="000000"/>
                </a:solidFill>
              </a:rPr>
              <a:t>α-</a:t>
            </a:r>
            <a:r>
              <a:rPr lang="en-US" sz="3200" dirty="0" err="1">
                <a:solidFill>
                  <a:srgbClr val="000000"/>
                </a:solidFill>
              </a:rPr>
              <a:t>ketoglutarate</a:t>
            </a:r>
            <a:endParaRPr lang="ru-RU" sz="3200" dirty="0">
              <a:solidFill>
                <a:srgbClr val="000000"/>
              </a:solidFill>
            </a:endParaRPr>
          </a:p>
        </p:txBody>
      </p:sp>
      <p:sp>
        <p:nvSpPr>
          <p:cNvPr id="63" name="TextBox 62"/>
          <p:cNvSpPr txBox="1"/>
          <p:nvPr/>
        </p:nvSpPr>
        <p:spPr>
          <a:xfrm>
            <a:off x="5220072" y="980727"/>
            <a:ext cx="1803699" cy="584775"/>
          </a:xfrm>
          <a:prstGeom prst="rect">
            <a:avLst/>
          </a:prstGeom>
          <a:noFill/>
        </p:spPr>
        <p:txBody>
          <a:bodyPr wrap="none" rtlCol="0">
            <a:spAutoFit/>
          </a:bodyPr>
          <a:lstStyle/>
          <a:p>
            <a:r>
              <a:rPr lang="en-GB" sz="3200" dirty="0" smtClean="0">
                <a:solidFill>
                  <a:srgbClr val="000000"/>
                </a:solidFill>
              </a:rPr>
              <a:t>glutamate</a:t>
            </a:r>
            <a:endParaRPr lang="ru-RU" sz="3200" dirty="0">
              <a:solidFill>
                <a:srgbClr val="000000"/>
              </a:solidFill>
            </a:endParaRPr>
          </a:p>
        </p:txBody>
      </p:sp>
      <p:sp>
        <p:nvSpPr>
          <p:cNvPr id="64" name="TextBox 63"/>
          <p:cNvSpPr txBox="1"/>
          <p:nvPr/>
        </p:nvSpPr>
        <p:spPr>
          <a:xfrm>
            <a:off x="1329725" y="3132257"/>
            <a:ext cx="1620957" cy="584775"/>
          </a:xfrm>
          <a:prstGeom prst="rect">
            <a:avLst/>
          </a:prstGeom>
          <a:noFill/>
        </p:spPr>
        <p:txBody>
          <a:bodyPr wrap="none" rtlCol="0">
            <a:spAutoFit/>
          </a:bodyPr>
          <a:lstStyle/>
          <a:p>
            <a:r>
              <a:rPr lang="en-GB" sz="3200" dirty="0" smtClean="0">
                <a:solidFill>
                  <a:srgbClr val="000000"/>
                </a:solidFill>
              </a:rPr>
              <a:t>pyruvate</a:t>
            </a:r>
            <a:endParaRPr lang="ru-RU" sz="3200" dirty="0">
              <a:solidFill>
                <a:srgbClr val="000000"/>
              </a:solidFill>
            </a:endParaRPr>
          </a:p>
        </p:txBody>
      </p:sp>
      <p:sp>
        <p:nvSpPr>
          <p:cNvPr id="65" name="TextBox 64"/>
          <p:cNvSpPr txBox="1"/>
          <p:nvPr/>
        </p:nvSpPr>
        <p:spPr>
          <a:xfrm>
            <a:off x="5297711" y="3093816"/>
            <a:ext cx="1370888" cy="584775"/>
          </a:xfrm>
          <a:prstGeom prst="rect">
            <a:avLst/>
          </a:prstGeom>
          <a:noFill/>
        </p:spPr>
        <p:txBody>
          <a:bodyPr wrap="none" rtlCol="0">
            <a:spAutoFit/>
          </a:bodyPr>
          <a:lstStyle/>
          <a:p>
            <a:r>
              <a:rPr lang="en-GB" sz="3200" dirty="0" smtClean="0">
                <a:solidFill>
                  <a:srgbClr val="000000"/>
                </a:solidFill>
              </a:rPr>
              <a:t>alanine</a:t>
            </a:r>
            <a:endParaRPr lang="ru-RU" sz="3200" dirty="0">
              <a:solidFill>
                <a:srgbClr val="000000"/>
              </a:solidFill>
            </a:endParaRPr>
          </a:p>
        </p:txBody>
      </p:sp>
      <p:cxnSp>
        <p:nvCxnSpPr>
          <p:cNvPr id="4" name="Прямая со стрелкой 3"/>
          <p:cNvCxnSpPr/>
          <p:nvPr/>
        </p:nvCxnSpPr>
        <p:spPr>
          <a:xfrm>
            <a:off x="3347864" y="1340768"/>
            <a:ext cx="172819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Прямая со стрелкой 67"/>
          <p:cNvCxnSpPr/>
          <p:nvPr/>
        </p:nvCxnSpPr>
        <p:spPr>
          <a:xfrm>
            <a:off x="3420923" y="3424645"/>
            <a:ext cx="172819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51724" y="2060848"/>
            <a:ext cx="2238113" cy="584775"/>
          </a:xfrm>
          <a:prstGeom prst="rect">
            <a:avLst/>
          </a:prstGeom>
          <a:noFill/>
        </p:spPr>
        <p:txBody>
          <a:bodyPr wrap="none" rtlCol="0">
            <a:spAutoFit/>
          </a:bodyPr>
          <a:lstStyle/>
          <a:p>
            <a:r>
              <a:rPr lang="en-US" sz="3200" dirty="0">
                <a:solidFill>
                  <a:srgbClr val="000000"/>
                </a:solidFill>
              </a:rPr>
              <a:t>oxaloacetate</a:t>
            </a:r>
            <a:endParaRPr lang="ru-RU" sz="3200" dirty="0">
              <a:solidFill>
                <a:srgbClr val="000000"/>
              </a:solidFill>
            </a:endParaRPr>
          </a:p>
        </p:txBody>
      </p:sp>
      <p:sp>
        <p:nvSpPr>
          <p:cNvPr id="70" name="TextBox 69"/>
          <p:cNvSpPr txBox="1"/>
          <p:nvPr/>
        </p:nvSpPr>
        <p:spPr>
          <a:xfrm>
            <a:off x="5297711" y="2060849"/>
            <a:ext cx="1645002" cy="584775"/>
          </a:xfrm>
          <a:prstGeom prst="rect">
            <a:avLst/>
          </a:prstGeom>
          <a:noFill/>
        </p:spPr>
        <p:txBody>
          <a:bodyPr wrap="none" rtlCol="0">
            <a:spAutoFit/>
          </a:bodyPr>
          <a:lstStyle/>
          <a:p>
            <a:r>
              <a:rPr lang="en-GB" sz="3200" dirty="0" smtClean="0">
                <a:solidFill>
                  <a:srgbClr val="000000"/>
                </a:solidFill>
              </a:rPr>
              <a:t>aspartate</a:t>
            </a:r>
            <a:endParaRPr lang="ru-RU" sz="3200" dirty="0">
              <a:solidFill>
                <a:srgbClr val="000000"/>
              </a:solidFill>
            </a:endParaRPr>
          </a:p>
        </p:txBody>
      </p:sp>
      <p:cxnSp>
        <p:nvCxnSpPr>
          <p:cNvPr id="71" name="Прямая со стрелкой 70"/>
          <p:cNvCxnSpPr/>
          <p:nvPr/>
        </p:nvCxnSpPr>
        <p:spPr>
          <a:xfrm>
            <a:off x="3420923" y="2391678"/>
            <a:ext cx="172819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725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1973347221"/>
              </p:ext>
            </p:extLst>
          </p:nvPr>
        </p:nvGraphicFramePr>
        <p:xfrm>
          <a:off x="179512" y="476672"/>
          <a:ext cx="8784976"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a:spLocks noGrp="1" noChangeArrowheads="1"/>
          </p:cNvSpPr>
          <p:nvPr>
            <p:ph type="title"/>
          </p:nvPr>
        </p:nvSpPr>
        <p:spPr>
          <a:xfrm>
            <a:off x="785813" y="0"/>
            <a:ext cx="7772400" cy="332656"/>
          </a:xfrm>
        </p:spPr>
        <p:txBody>
          <a:bodyPr/>
          <a:lstStyle/>
          <a:p>
            <a:pPr eaLnBrk="1" hangingPunct="1"/>
            <a:r>
              <a:rPr lang="en-US" altLang="ru-RU" sz="3200" b="1" dirty="0">
                <a:solidFill>
                  <a:srgbClr val="FF0000"/>
                </a:solidFill>
              </a:rPr>
              <a:t>Amino acid </a:t>
            </a:r>
            <a:r>
              <a:rPr lang="en-US" altLang="ru-RU" sz="3200" b="1" dirty="0" smtClean="0">
                <a:solidFill>
                  <a:srgbClr val="FF0000"/>
                </a:solidFill>
              </a:rPr>
              <a:t>metabolism </a:t>
            </a:r>
            <a:r>
              <a:rPr lang="en-US" altLang="ru-RU" sz="3200" b="1" dirty="0">
                <a:solidFill>
                  <a:srgbClr val="FF0000"/>
                </a:solidFill>
              </a:rPr>
              <a:t>by radical</a:t>
            </a:r>
            <a:endParaRPr lang="ru-RU" altLang="ru-RU" sz="3200" b="1" dirty="0" smtClean="0">
              <a:solidFill>
                <a:srgbClr val="FF0000"/>
              </a:solidFill>
            </a:endParaRPr>
          </a:p>
        </p:txBody>
      </p:sp>
    </p:spTree>
    <p:extLst>
      <p:ext uri="{BB962C8B-B14F-4D97-AF65-F5344CB8AC3E}">
        <p14:creationId xmlns:p14="http://schemas.microsoft.com/office/powerpoint/2010/main" val="1295636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0" y="0"/>
            <a:ext cx="9144000" cy="1008112"/>
          </a:xfrm>
        </p:spPr>
        <p:txBody>
          <a:bodyPr/>
          <a:lstStyle/>
          <a:p>
            <a:pPr eaLnBrk="1" hangingPunct="1"/>
            <a:r>
              <a:rPr lang="en-US" altLang="ru-RU" sz="3200" b="1" dirty="0">
                <a:solidFill>
                  <a:srgbClr val="FF0000"/>
                </a:solidFill>
              </a:rPr>
              <a:t>Further protein modifications also mainly proceed along the AA radicals</a:t>
            </a:r>
            <a:endParaRPr lang="ru-RU" altLang="ru-RU" sz="3200" b="1" dirty="0" smtClean="0">
              <a:solidFill>
                <a:srgbClr val="FF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9" t="2887" r="2343"/>
          <a:stretch/>
        </p:blipFill>
        <p:spPr bwMode="auto">
          <a:xfrm>
            <a:off x="2051720" y="1071373"/>
            <a:ext cx="4525487" cy="578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53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0" y="0"/>
            <a:ext cx="9144000" cy="1008112"/>
          </a:xfrm>
        </p:spPr>
        <p:txBody>
          <a:bodyPr/>
          <a:lstStyle/>
          <a:p>
            <a:pPr eaLnBrk="1" hangingPunct="1"/>
            <a:r>
              <a:rPr lang="en-US" altLang="ru-RU" sz="3200" b="1" dirty="0">
                <a:solidFill>
                  <a:srgbClr val="FF0000"/>
                </a:solidFill>
              </a:rPr>
              <a:t>Further protein modifications also mainly proceed along the AA radicals</a:t>
            </a:r>
            <a:endParaRPr lang="ru-RU" altLang="ru-RU" sz="3200" b="1" dirty="0" smtClean="0">
              <a:solidFill>
                <a:srgbClr val="FF0000"/>
              </a:solidFill>
            </a:endParaRPr>
          </a:p>
        </p:txBody>
      </p:sp>
      <p:graphicFrame>
        <p:nvGraphicFramePr>
          <p:cNvPr id="3" name="Схема 2"/>
          <p:cNvGraphicFramePr/>
          <p:nvPr>
            <p:extLst>
              <p:ext uri="{D42A27DB-BD31-4B8C-83A1-F6EECF244321}">
                <p14:modId xmlns:p14="http://schemas.microsoft.com/office/powerpoint/2010/main" val="3128487664"/>
              </p:ext>
            </p:extLst>
          </p:nvPr>
        </p:nvGraphicFramePr>
        <p:xfrm>
          <a:off x="26933" y="980728"/>
          <a:ext cx="4545068"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Схема 3"/>
          <p:cNvGraphicFramePr/>
          <p:nvPr>
            <p:extLst>
              <p:ext uri="{D42A27DB-BD31-4B8C-83A1-F6EECF244321}">
                <p14:modId xmlns:p14="http://schemas.microsoft.com/office/powerpoint/2010/main" val="845213831"/>
              </p:ext>
            </p:extLst>
          </p:nvPr>
        </p:nvGraphicFramePr>
        <p:xfrm>
          <a:off x="4572001" y="980728"/>
          <a:ext cx="4568982" cy="57606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617646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95536" y="-175705"/>
            <a:ext cx="9144000" cy="907379"/>
          </a:xfrm>
        </p:spPr>
        <p:txBody>
          <a:bodyPr/>
          <a:lstStyle/>
          <a:p>
            <a:r>
              <a:rPr lang="en-US" altLang="ru-RU" sz="3200" b="1">
                <a:solidFill>
                  <a:srgbClr val="FF0000"/>
                </a:solidFill>
              </a:rPr>
              <a:t>The fate of the nitrogen-free amino acid residue</a:t>
            </a:r>
            <a:endParaRPr lang="ru-RU" altLang="ru-RU" sz="3200" dirty="0" smtClean="0">
              <a:solidFill>
                <a:srgbClr val="FF0000"/>
              </a:solidFill>
            </a:endParaRPr>
          </a:p>
        </p:txBody>
      </p:sp>
      <p:cxnSp>
        <p:nvCxnSpPr>
          <p:cNvPr id="9" name="Прямая соединительная линия 8"/>
          <p:cNvCxnSpPr/>
          <p:nvPr/>
        </p:nvCxnSpPr>
        <p:spPr>
          <a:xfrm>
            <a:off x="16381312" y="6887760"/>
            <a:ext cx="1372953"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a:blip r:embed="rId2"/>
          <a:stretch>
            <a:fillRect/>
          </a:stretch>
        </p:blipFill>
        <p:spPr>
          <a:xfrm>
            <a:off x="1331640" y="698576"/>
            <a:ext cx="6603364" cy="5696119"/>
          </a:xfrm>
          <a:prstGeom prst="rect">
            <a:avLst/>
          </a:prstGeom>
        </p:spPr>
      </p:pic>
    </p:spTree>
    <p:extLst>
      <p:ext uri="{BB962C8B-B14F-4D97-AF65-F5344CB8AC3E}">
        <p14:creationId xmlns:p14="http://schemas.microsoft.com/office/powerpoint/2010/main" val="1876246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685800" y="404664"/>
            <a:ext cx="8256629" cy="6195392"/>
          </a:xfrm>
          <a:prstGeom prst="rect">
            <a:avLst/>
          </a:prstGeom>
        </p:spPr>
      </p:pic>
    </p:spTree>
    <p:extLst>
      <p:ext uri="{BB962C8B-B14F-4D97-AF65-F5344CB8AC3E}">
        <p14:creationId xmlns:p14="http://schemas.microsoft.com/office/powerpoint/2010/main" val="4084979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14375" y="-234281"/>
            <a:ext cx="7772400" cy="1143001"/>
          </a:xfrm>
        </p:spPr>
        <p:txBody>
          <a:bodyPr/>
          <a:lstStyle/>
          <a:p>
            <a:pPr eaLnBrk="1" hangingPunct="1"/>
            <a:r>
              <a:rPr lang="en-US" altLang="ru-RU" b="1" dirty="0">
                <a:solidFill>
                  <a:srgbClr val="FF0000"/>
                </a:solidFill>
              </a:rPr>
              <a:t>Lecture plan</a:t>
            </a:r>
            <a:endParaRPr lang="ru-RU" altLang="ru-RU" b="1" dirty="0" smtClean="0">
              <a:solidFill>
                <a:srgbClr val="FF0000"/>
              </a:solidFill>
            </a:endParaRPr>
          </a:p>
        </p:txBody>
      </p:sp>
      <p:sp>
        <p:nvSpPr>
          <p:cNvPr id="3075" name="Rectangle 3"/>
          <p:cNvSpPr>
            <a:spLocks noGrp="1" noChangeArrowheads="1"/>
          </p:cNvSpPr>
          <p:nvPr>
            <p:ph idx="1"/>
          </p:nvPr>
        </p:nvSpPr>
        <p:spPr>
          <a:xfrm>
            <a:off x="251520" y="836712"/>
            <a:ext cx="8643937" cy="5211960"/>
          </a:xfrm>
        </p:spPr>
        <p:txBody>
          <a:bodyPr/>
          <a:lstStyle/>
          <a:p>
            <a:pPr eaLnBrk="1" hangingPunct="1">
              <a:lnSpc>
                <a:spcPct val="80000"/>
              </a:lnSpc>
              <a:buFont typeface="Times New Roman" pitchFamily="18" charset="0"/>
              <a:buAutoNum type="arabicPeriod"/>
            </a:pPr>
            <a:r>
              <a:rPr lang="en-US" altLang="ru-RU" sz="2800" dirty="0"/>
              <a:t>Relevance</a:t>
            </a:r>
          </a:p>
          <a:p>
            <a:pPr eaLnBrk="1" hangingPunct="1">
              <a:lnSpc>
                <a:spcPct val="80000"/>
              </a:lnSpc>
              <a:buFont typeface="Times New Roman" pitchFamily="18" charset="0"/>
              <a:buAutoNum type="arabicPeriod"/>
            </a:pPr>
            <a:r>
              <a:rPr lang="en-US" altLang="ru-RU" sz="2800" dirty="0"/>
              <a:t>Amino group </a:t>
            </a:r>
            <a:r>
              <a:rPr lang="en-US" altLang="ru-RU" sz="2800" dirty="0" smtClean="0"/>
              <a:t>reactions </a:t>
            </a:r>
            <a:r>
              <a:rPr lang="en-US" altLang="ru-RU" sz="2800" dirty="0"/>
              <a:t>of amino acids: types of </a:t>
            </a:r>
            <a:r>
              <a:rPr lang="en-US" altLang="ru-RU" sz="2800" dirty="0" err="1" smtClean="0"/>
              <a:t>deamination.Transamination</a:t>
            </a:r>
            <a:r>
              <a:rPr lang="en-US" altLang="ru-RU" sz="2800" dirty="0"/>
              <a:t>.</a:t>
            </a:r>
          </a:p>
          <a:p>
            <a:pPr eaLnBrk="1" hangingPunct="1">
              <a:lnSpc>
                <a:spcPct val="80000"/>
              </a:lnSpc>
              <a:buFont typeface="Times New Roman" pitchFamily="18" charset="0"/>
              <a:buAutoNum type="arabicPeriod"/>
            </a:pPr>
            <a:r>
              <a:rPr lang="en-US" altLang="ru-RU" sz="2800" dirty="0"/>
              <a:t>Amino acid reactions</a:t>
            </a:r>
            <a:r>
              <a:rPr lang="en-US" altLang="ru-RU" sz="2800" dirty="0" smtClean="0"/>
              <a:t> </a:t>
            </a:r>
            <a:r>
              <a:rPr lang="en-US" altLang="ru-RU" sz="2800" dirty="0"/>
              <a:t>by radical: the formation of bonds in protein structures.</a:t>
            </a:r>
          </a:p>
          <a:p>
            <a:pPr eaLnBrk="1" hangingPunct="1">
              <a:lnSpc>
                <a:spcPct val="80000"/>
              </a:lnSpc>
              <a:buFont typeface="Times New Roman" pitchFamily="18" charset="0"/>
              <a:buAutoNum type="arabicPeriod"/>
            </a:pPr>
            <a:r>
              <a:rPr lang="en-US" altLang="ru-RU" sz="2800" dirty="0" smtClean="0"/>
              <a:t>The metabolism of some </a:t>
            </a:r>
            <a:r>
              <a:rPr lang="en-US" altLang="ru-RU" sz="2800" dirty="0"/>
              <a:t>amino acids and their </a:t>
            </a:r>
            <a:r>
              <a:rPr lang="en-US" altLang="ru-RU" sz="2800" dirty="0" smtClean="0"/>
              <a:t>breakdown.</a:t>
            </a:r>
            <a:endParaRPr lang="en-US" altLang="ru-RU" sz="2800" dirty="0" smtClean="0"/>
          </a:p>
          <a:p>
            <a:pPr eaLnBrk="1" hangingPunct="1">
              <a:lnSpc>
                <a:spcPct val="80000"/>
              </a:lnSpc>
              <a:buFont typeface="Times New Roman" pitchFamily="18" charset="0"/>
              <a:buAutoNum type="arabicPeriod"/>
            </a:pPr>
            <a:r>
              <a:rPr lang="en-US" altLang="ru-RU" sz="2800" dirty="0"/>
              <a:t>Sources of ammonia and causes of its toxicity.</a:t>
            </a:r>
          </a:p>
          <a:p>
            <a:pPr eaLnBrk="1" hangingPunct="1">
              <a:lnSpc>
                <a:spcPct val="80000"/>
              </a:lnSpc>
              <a:buFont typeface="Times New Roman" pitchFamily="18" charset="0"/>
              <a:buAutoNum type="arabicPeriod"/>
            </a:pPr>
            <a:r>
              <a:rPr lang="en-US" altLang="ru-RU" sz="2800" dirty="0"/>
              <a:t>Ammonia transport, ways of its neutralization.</a:t>
            </a:r>
          </a:p>
          <a:p>
            <a:pPr eaLnBrk="1" hangingPunct="1">
              <a:lnSpc>
                <a:spcPct val="80000"/>
              </a:lnSpc>
              <a:buFont typeface="Times New Roman" pitchFamily="18" charset="0"/>
              <a:buAutoNum type="arabicPeriod"/>
            </a:pPr>
            <a:r>
              <a:rPr lang="en-US" altLang="ru-RU" sz="2800" dirty="0" smtClean="0"/>
              <a:t>Urea </a:t>
            </a:r>
            <a:r>
              <a:rPr lang="en-US" altLang="ru-RU" sz="2800" dirty="0"/>
              <a:t>cycle. Ornithine cycle disorders.</a:t>
            </a:r>
          </a:p>
          <a:p>
            <a:pPr eaLnBrk="1" hangingPunct="1">
              <a:lnSpc>
                <a:spcPct val="80000"/>
              </a:lnSpc>
              <a:buFont typeface="Times New Roman" pitchFamily="18" charset="0"/>
              <a:buAutoNum type="arabicPeriod"/>
            </a:pPr>
            <a:r>
              <a:rPr lang="en-US" altLang="ru-RU" sz="2800" dirty="0"/>
              <a:t>Synthesis of </a:t>
            </a:r>
            <a:r>
              <a:rPr lang="en-US" altLang="ru-RU" sz="2800" dirty="0" err="1"/>
              <a:t>creatine</a:t>
            </a:r>
            <a:r>
              <a:rPr lang="en-US" altLang="ru-RU" sz="2800" dirty="0"/>
              <a:t> and its role in the body. Creatinine.</a:t>
            </a:r>
          </a:p>
          <a:p>
            <a:pPr eaLnBrk="1" hangingPunct="1">
              <a:lnSpc>
                <a:spcPct val="80000"/>
              </a:lnSpc>
              <a:buFont typeface="Times New Roman" pitchFamily="18" charset="0"/>
              <a:buAutoNum type="arabicPeriod"/>
            </a:pPr>
            <a:r>
              <a:rPr lang="en-US" altLang="ru-RU" sz="2800" dirty="0"/>
              <a:t>Pathology of the metabolism of individual amino acids.</a:t>
            </a:r>
          </a:p>
          <a:p>
            <a:pPr eaLnBrk="1" hangingPunct="1">
              <a:lnSpc>
                <a:spcPct val="80000"/>
              </a:lnSpc>
              <a:buFont typeface="Times New Roman" pitchFamily="18" charset="0"/>
              <a:buAutoNum type="arabicPeriod"/>
            </a:pPr>
            <a:r>
              <a:rPr lang="en-US" altLang="ru-RU" sz="2800" dirty="0"/>
              <a:t>Conclusion</a:t>
            </a:r>
            <a:endParaRPr lang="ru-RU" altLang="ru-RU" sz="28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196752"/>
            <a:ext cx="91440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r>
              <a:rPr lang="en-US" altLang="ru-RU" sz="6000" b="1" dirty="0">
                <a:ln w="11430"/>
                <a:solidFill>
                  <a:srgbClr val="FF0000"/>
                </a:solidFill>
                <a:effectLst>
                  <a:outerShdw blurRad="50800" dist="39000" dir="5460000" algn="tl">
                    <a:srgbClr val="000000">
                      <a:alpha val="38000"/>
                    </a:srgbClr>
                  </a:outerShdw>
                </a:effectLst>
              </a:rPr>
              <a:t>The </a:t>
            </a:r>
            <a:r>
              <a:rPr lang="en-US" altLang="ru-RU" sz="6000" b="1" dirty="0" smtClean="0">
                <a:ln w="11430"/>
                <a:solidFill>
                  <a:srgbClr val="FF0000"/>
                </a:solidFill>
                <a:effectLst>
                  <a:outerShdw blurRad="50800" dist="39000" dir="5460000" algn="tl">
                    <a:srgbClr val="000000">
                      <a:alpha val="38000"/>
                    </a:srgbClr>
                  </a:outerShdw>
                </a:effectLst>
              </a:rPr>
              <a:t>metabolism </a:t>
            </a:r>
            <a:r>
              <a:rPr lang="en-US" altLang="ru-RU" sz="6000" b="1" dirty="0">
                <a:ln w="11430"/>
                <a:solidFill>
                  <a:srgbClr val="FF0000"/>
                </a:solidFill>
                <a:effectLst>
                  <a:outerShdw blurRad="50800" dist="39000" dir="5460000" algn="tl">
                    <a:srgbClr val="000000">
                      <a:alpha val="38000"/>
                    </a:srgbClr>
                  </a:outerShdw>
                </a:effectLst>
              </a:rPr>
              <a:t>of </a:t>
            </a:r>
            <a:r>
              <a:rPr lang="en-US" altLang="ru-RU" sz="6000" b="1" dirty="0" smtClean="0">
                <a:ln w="11430"/>
                <a:solidFill>
                  <a:srgbClr val="FF0000"/>
                </a:solidFill>
                <a:effectLst>
                  <a:outerShdw blurRad="50800" dist="39000" dir="5460000" algn="tl">
                    <a:srgbClr val="000000">
                      <a:alpha val="38000"/>
                    </a:srgbClr>
                  </a:outerShdw>
                </a:effectLst>
              </a:rPr>
              <a:t>some </a:t>
            </a:r>
            <a:r>
              <a:rPr lang="en-US" altLang="ru-RU" sz="6000" b="1" dirty="0">
                <a:ln w="11430"/>
                <a:solidFill>
                  <a:srgbClr val="FF0000"/>
                </a:solidFill>
                <a:effectLst>
                  <a:outerShdw blurRad="50800" dist="39000" dir="5460000" algn="tl">
                    <a:srgbClr val="000000">
                      <a:alpha val="38000"/>
                    </a:srgbClr>
                  </a:outerShdw>
                </a:effectLst>
              </a:rPr>
              <a:t>amino acids</a:t>
            </a:r>
            <a:endParaRPr lang="ru-RU" altLang="ru-RU" sz="6000" b="1" dirty="0" smtClean="0">
              <a:ln w="11430"/>
              <a:solidFill>
                <a:srgbClr val="FF0000"/>
              </a:solidFill>
              <a:effectLst>
                <a:outerShdw blurRad="50800" dist="39000" dir="5460000" algn="tl">
                  <a:srgbClr val="000000">
                    <a:alpha val="38000"/>
                  </a:srgbClr>
                </a:outerShdw>
              </a:effectLst>
            </a:endParaRPr>
          </a:p>
        </p:txBody>
      </p:sp>
      <p:pic>
        <p:nvPicPr>
          <p:cNvPr id="4100"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71600" y="3192969"/>
            <a:ext cx="7161667"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882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42875" y="519112"/>
            <a:ext cx="8858250" cy="5819775"/>
          </a:xfrm>
          <a:prstGeom prst="rect">
            <a:avLst/>
          </a:prstGeom>
        </p:spPr>
      </p:pic>
    </p:spTree>
    <p:extLst>
      <p:ext uri="{BB962C8B-B14F-4D97-AF65-F5344CB8AC3E}">
        <p14:creationId xmlns:p14="http://schemas.microsoft.com/office/powerpoint/2010/main" val="2502649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142874" y="0"/>
            <a:ext cx="9001125" cy="990600"/>
          </a:xfrm>
        </p:spPr>
        <p:txBody>
          <a:bodyPr/>
          <a:lstStyle/>
          <a:p>
            <a:r>
              <a:rPr lang="en-US" altLang="ru-RU" sz="3600" b="1">
                <a:solidFill>
                  <a:srgbClr val="FF0000"/>
                </a:solidFill>
              </a:rPr>
              <a:t>Metabolism of aromatic amino acids (phenylalanine and tyrosine)</a:t>
            </a:r>
            <a:endParaRPr lang="ru-RU" altLang="ru-RU" sz="3600" b="1" dirty="0" smtClean="0">
              <a:solidFill>
                <a:srgbClr val="FF0000"/>
              </a:solidFill>
            </a:endParaRPr>
          </a:p>
        </p:txBody>
      </p:sp>
      <p:pic>
        <p:nvPicPr>
          <p:cNvPr id="2" name="Рисунок 1"/>
          <p:cNvPicPr>
            <a:picLocks noChangeAspect="1"/>
          </p:cNvPicPr>
          <p:nvPr/>
        </p:nvPicPr>
        <p:blipFill>
          <a:blip r:embed="rId3"/>
          <a:stretch>
            <a:fillRect/>
          </a:stretch>
        </p:blipFill>
        <p:spPr>
          <a:xfrm>
            <a:off x="1204911" y="1340768"/>
            <a:ext cx="6877050" cy="5105400"/>
          </a:xfrm>
          <a:prstGeom prst="rect">
            <a:avLst/>
          </a:prstGeom>
        </p:spPr>
      </p:pic>
    </p:spTree>
    <p:extLst>
      <p:ext uri="{BB962C8B-B14F-4D97-AF65-F5344CB8AC3E}">
        <p14:creationId xmlns:p14="http://schemas.microsoft.com/office/powerpoint/2010/main" val="3844026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en-US" dirty="0" smtClean="0">
                <a:solidFill>
                  <a:srgbClr val="FF0000"/>
                </a:solidFill>
              </a:rPr>
              <a:t>Phenylketonuria (PKU)</a:t>
            </a:r>
            <a:endParaRPr lang="ru-RU" dirty="0">
              <a:solidFill>
                <a:srgbClr val="FF0000"/>
              </a:solidFill>
            </a:endParaRPr>
          </a:p>
        </p:txBody>
      </p:sp>
      <p:pic>
        <p:nvPicPr>
          <p:cNvPr id="4" name="Рисунок 3"/>
          <p:cNvPicPr>
            <a:picLocks noChangeAspect="1"/>
          </p:cNvPicPr>
          <p:nvPr/>
        </p:nvPicPr>
        <p:blipFill>
          <a:blip r:embed="rId3"/>
          <a:stretch>
            <a:fillRect/>
          </a:stretch>
        </p:blipFill>
        <p:spPr>
          <a:xfrm>
            <a:off x="1309687" y="2057400"/>
            <a:ext cx="6524625" cy="2743200"/>
          </a:xfrm>
          <a:prstGeom prst="rect">
            <a:avLst/>
          </a:prstGeom>
        </p:spPr>
      </p:pic>
    </p:spTree>
    <p:extLst>
      <p:ext uri="{BB962C8B-B14F-4D97-AF65-F5344CB8AC3E}">
        <p14:creationId xmlns:p14="http://schemas.microsoft.com/office/powerpoint/2010/main" val="947320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274638"/>
            <a:ext cx="9144000" cy="1143000"/>
          </a:xfrm>
        </p:spPr>
        <p:txBody>
          <a:bodyPr/>
          <a:lstStyle/>
          <a:p>
            <a:pPr eaLnBrk="1" hangingPunct="1"/>
            <a:r>
              <a:rPr lang="en-US" altLang="ru-RU" sz="2800" dirty="0">
                <a:solidFill>
                  <a:srgbClr val="FF0000"/>
                </a:solidFill>
              </a:rPr>
              <a:t>Aromatic amino acid metabolism pathologies</a:t>
            </a:r>
            <a:endParaRPr lang="ru-RU" altLang="ru-RU" sz="2800" dirty="0" smtClean="0">
              <a:solidFill>
                <a:srgbClr val="FF0000"/>
              </a:solidFill>
            </a:endParaRPr>
          </a:p>
        </p:txBody>
      </p:sp>
      <p:sp>
        <p:nvSpPr>
          <p:cNvPr id="65539" name="Rectangle 3"/>
          <p:cNvSpPr>
            <a:spLocks noGrp="1" noChangeArrowheads="1"/>
          </p:cNvSpPr>
          <p:nvPr>
            <p:ph idx="1"/>
          </p:nvPr>
        </p:nvSpPr>
        <p:spPr>
          <a:xfrm>
            <a:off x="2987823" y="1556792"/>
            <a:ext cx="6066383" cy="4495800"/>
          </a:xfrm>
        </p:spPr>
        <p:txBody>
          <a:bodyPr/>
          <a:lstStyle/>
          <a:p>
            <a:pPr eaLnBrk="1" hangingPunct="1">
              <a:lnSpc>
                <a:spcPct val="90000"/>
              </a:lnSpc>
              <a:buFont typeface="Wingdings" pitchFamily="2" charset="2"/>
              <a:buNone/>
            </a:pPr>
            <a:r>
              <a:rPr lang="en-US" altLang="ru-RU" sz="2400" b="1" dirty="0"/>
              <a:t>Phenylketonuria or pyruvic </a:t>
            </a:r>
            <a:r>
              <a:rPr lang="en-US" altLang="ru-RU" sz="2400" b="1" dirty="0" err="1"/>
              <a:t>oligophrenia</a:t>
            </a:r>
            <a:r>
              <a:rPr lang="en-US" altLang="ru-RU" sz="2400" b="1" dirty="0"/>
              <a:t> (dementia).</a:t>
            </a:r>
          </a:p>
          <a:p>
            <a:pPr eaLnBrk="1" hangingPunct="1">
              <a:lnSpc>
                <a:spcPct val="90000"/>
              </a:lnSpc>
              <a:buFont typeface="Wingdings" pitchFamily="2" charset="2"/>
              <a:buNone/>
            </a:pPr>
            <a:r>
              <a:rPr lang="en-US" altLang="ru-RU" sz="2400" b="1" dirty="0" smtClean="0"/>
              <a:t>Cause: </a:t>
            </a:r>
            <a:r>
              <a:rPr lang="en-US" altLang="ru-RU" sz="2400" dirty="0"/>
              <a:t>there is no gene responsible for the synthesis of phenylalanine hydroxylase.</a:t>
            </a:r>
          </a:p>
          <a:p>
            <a:pPr eaLnBrk="1" hangingPunct="1">
              <a:lnSpc>
                <a:spcPct val="90000"/>
              </a:lnSpc>
              <a:buFont typeface="Wingdings" pitchFamily="2" charset="2"/>
              <a:buNone/>
            </a:pPr>
            <a:r>
              <a:rPr lang="en-US" altLang="ru-RU" sz="2400" b="1" dirty="0"/>
              <a:t>Consequences:</a:t>
            </a:r>
          </a:p>
          <a:p>
            <a:pPr eaLnBrk="1" hangingPunct="1">
              <a:lnSpc>
                <a:spcPct val="90000"/>
              </a:lnSpc>
              <a:buFont typeface="Wingdings" pitchFamily="2" charset="2"/>
              <a:buNone/>
            </a:pPr>
            <a:r>
              <a:rPr lang="en-US" altLang="ru-RU" sz="2400" dirty="0"/>
              <a:t>1) phenylalanine, </a:t>
            </a:r>
            <a:r>
              <a:rPr lang="en-US" altLang="ru-RU" sz="2400" dirty="0" err="1"/>
              <a:t>phenylpyruvate</a:t>
            </a:r>
            <a:r>
              <a:rPr lang="en-US" altLang="ru-RU" sz="2400" dirty="0"/>
              <a:t> and phenyl lactate accumulate, which have a toxic effect, especially on the brain;</a:t>
            </a:r>
          </a:p>
          <a:p>
            <a:pPr eaLnBrk="1" hangingPunct="1">
              <a:lnSpc>
                <a:spcPct val="90000"/>
              </a:lnSpc>
              <a:buFont typeface="Wingdings" pitchFamily="2" charset="2"/>
              <a:buNone/>
            </a:pPr>
            <a:r>
              <a:rPr lang="en-US" altLang="ru-RU" sz="2400" dirty="0"/>
              <a:t>2) lack of tyrosine, from which iodothyronines, </a:t>
            </a:r>
            <a:r>
              <a:rPr lang="en-US" altLang="ru-RU" sz="2400" dirty="0" err="1"/>
              <a:t>catecholamines</a:t>
            </a:r>
            <a:r>
              <a:rPr lang="en-US" altLang="ru-RU" sz="2400" dirty="0"/>
              <a:t> and melanin are formed.</a:t>
            </a:r>
          </a:p>
          <a:p>
            <a:pPr eaLnBrk="1" hangingPunct="1">
              <a:lnSpc>
                <a:spcPct val="90000"/>
              </a:lnSpc>
              <a:buFont typeface="Wingdings" pitchFamily="2" charset="2"/>
              <a:buNone/>
            </a:pPr>
            <a:r>
              <a:rPr lang="en-US" altLang="ru-RU" sz="2400" b="1" dirty="0"/>
              <a:t>Treatment: </a:t>
            </a:r>
            <a:r>
              <a:rPr lang="en-US" altLang="ru-RU" sz="2400" dirty="0"/>
              <a:t>A diet low in phenylalanine but rich in tyrosine.</a:t>
            </a:r>
            <a:endParaRPr lang="ru-RU" altLang="ru-RU" sz="24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96952"/>
            <a:ext cx="2695575"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2616"/>
            <a:ext cx="2016224" cy="1330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73959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8153400" cy="990600"/>
          </a:xfrm>
        </p:spPr>
        <p:txBody>
          <a:bodyPr/>
          <a:lstStyle/>
          <a:p>
            <a:pPr>
              <a:defRPr/>
            </a:pPr>
            <a:r>
              <a:rPr lang="en-US" dirty="0">
                <a:solidFill>
                  <a:srgbClr val="FF0000"/>
                </a:solidFill>
              </a:rPr>
              <a:t>Phenylketonuria</a:t>
            </a:r>
            <a:endParaRPr lang="ru-RU" dirty="0">
              <a:solidFill>
                <a:srgbClr val="FF0000"/>
              </a:solidFill>
            </a:endParaRPr>
          </a:p>
        </p:txBody>
      </p:sp>
      <p:sp>
        <p:nvSpPr>
          <p:cNvPr id="3" name="Объект 2"/>
          <p:cNvSpPr>
            <a:spLocks noGrp="1"/>
          </p:cNvSpPr>
          <p:nvPr>
            <p:ph idx="1"/>
          </p:nvPr>
        </p:nvSpPr>
        <p:spPr>
          <a:xfrm>
            <a:off x="2843808" y="836713"/>
            <a:ext cx="6300192" cy="3456384"/>
          </a:xfrm>
        </p:spPr>
        <p:style>
          <a:lnRef idx="2">
            <a:schemeClr val="accent2"/>
          </a:lnRef>
          <a:fillRef idx="1">
            <a:schemeClr val="lt1"/>
          </a:fillRef>
          <a:effectRef idx="0">
            <a:schemeClr val="accent2"/>
          </a:effectRef>
          <a:fontRef idx="minor">
            <a:schemeClr val="dk1"/>
          </a:fontRef>
        </p:style>
        <p:txBody>
          <a:bodyPr/>
          <a:lstStyle/>
          <a:p>
            <a:pPr>
              <a:defRPr/>
            </a:pPr>
            <a:r>
              <a:rPr lang="en-US" sz="2800" dirty="0"/>
              <a:t>Impaired mental and physical development</a:t>
            </a:r>
          </a:p>
          <a:p>
            <a:pPr>
              <a:defRPr/>
            </a:pPr>
            <a:r>
              <a:rPr lang="en-US" sz="2800" dirty="0"/>
              <a:t>Increasing dementia</a:t>
            </a:r>
          </a:p>
          <a:p>
            <a:pPr>
              <a:defRPr/>
            </a:pPr>
            <a:r>
              <a:rPr lang="en-US" sz="2800" dirty="0"/>
              <a:t>Abundant neurological symptoms</a:t>
            </a:r>
          </a:p>
          <a:p>
            <a:pPr>
              <a:defRPr/>
            </a:pPr>
            <a:r>
              <a:rPr lang="en-US" sz="2800" dirty="0"/>
              <a:t>Psychoses</a:t>
            </a:r>
          </a:p>
          <a:p>
            <a:pPr>
              <a:defRPr/>
            </a:pPr>
            <a:r>
              <a:rPr lang="en-US" sz="2800" dirty="0"/>
              <a:t>Convulsive syndrome</a:t>
            </a:r>
            <a:endParaRPr lang="ru-RU"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845" y="4362578"/>
            <a:ext cx="3651155"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42" t="5230" r="55239" b="9280"/>
          <a:stretch/>
        </p:blipFill>
        <p:spPr bwMode="auto">
          <a:xfrm>
            <a:off x="251520" y="3202354"/>
            <a:ext cx="2232248" cy="343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123" t="24948" r="64363" b="8246"/>
          <a:stretch/>
        </p:blipFill>
        <p:spPr bwMode="auto">
          <a:xfrm>
            <a:off x="349334" y="134463"/>
            <a:ext cx="203661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966" r="7914"/>
          <a:stretch/>
        </p:blipFill>
        <p:spPr bwMode="auto">
          <a:xfrm>
            <a:off x="2347863" y="4362578"/>
            <a:ext cx="3144982" cy="2495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026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142875" y="0"/>
            <a:ext cx="8153400" cy="990600"/>
          </a:xfrm>
        </p:spPr>
        <p:txBody>
          <a:bodyPr/>
          <a:lstStyle/>
          <a:p>
            <a:r>
              <a:rPr lang="en-US" altLang="ru-RU" sz="3600" b="1" dirty="0" err="1" smtClean="0">
                <a:solidFill>
                  <a:srgbClr val="FF0000"/>
                </a:solidFill>
              </a:rPr>
              <a:t>Alkaptonuria</a:t>
            </a:r>
            <a:endParaRPr lang="ru-RU" altLang="ru-RU" sz="3600" b="1" dirty="0" smtClean="0">
              <a:solidFill>
                <a:srgbClr val="FF0000"/>
              </a:solidFill>
            </a:endParaRPr>
          </a:p>
        </p:txBody>
      </p:sp>
      <p:pic>
        <p:nvPicPr>
          <p:cNvPr id="2" name="Рисунок 1"/>
          <p:cNvPicPr>
            <a:picLocks noChangeAspect="1"/>
          </p:cNvPicPr>
          <p:nvPr/>
        </p:nvPicPr>
        <p:blipFill>
          <a:blip r:embed="rId3"/>
          <a:stretch>
            <a:fillRect/>
          </a:stretch>
        </p:blipFill>
        <p:spPr>
          <a:xfrm>
            <a:off x="610830" y="1124744"/>
            <a:ext cx="7685445" cy="5048399"/>
          </a:xfrm>
          <a:prstGeom prst="rect">
            <a:avLst/>
          </a:prstGeom>
        </p:spPr>
      </p:pic>
    </p:spTree>
    <p:extLst>
      <p:ext uri="{BB962C8B-B14F-4D97-AF65-F5344CB8AC3E}">
        <p14:creationId xmlns:p14="http://schemas.microsoft.com/office/powerpoint/2010/main" val="11327940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0457" y="-2767"/>
            <a:ext cx="7772400" cy="1143000"/>
          </a:xfrm>
        </p:spPr>
        <p:txBody>
          <a:bodyPr/>
          <a:lstStyle/>
          <a:p>
            <a:pPr>
              <a:defRPr/>
            </a:pPr>
            <a:r>
              <a:rPr lang="en-US" dirty="0" err="1" smtClean="0">
                <a:solidFill>
                  <a:srgbClr val="FF0000"/>
                </a:solidFill>
              </a:rPr>
              <a:t>Alkaptonuria</a:t>
            </a:r>
            <a:r>
              <a:rPr lang="en-US" dirty="0" smtClean="0">
                <a:solidFill>
                  <a:srgbClr val="FF0000"/>
                </a:solidFill>
              </a:rPr>
              <a:t> </a:t>
            </a:r>
            <a:r>
              <a:rPr lang="en-US" dirty="0">
                <a:solidFill>
                  <a:srgbClr val="FF0000"/>
                </a:solidFill>
              </a:rPr>
              <a:t>(</a:t>
            </a:r>
            <a:r>
              <a:rPr lang="en-US" dirty="0" err="1">
                <a:solidFill>
                  <a:srgbClr val="FF0000"/>
                </a:solidFill>
              </a:rPr>
              <a:t>ochronosis</a:t>
            </a:r>
            <a:r>
              <a:rPr lang="en-US" dirty="0">
                <a:solidFill>
                  <a:srgbClr val="FF0000"/>
                </a:solidFill>
              </a:rPr>
              <a:t>)</a:t>
            </a:r>
            <a:endParaRPr lang="ru-RU" dirty="0">
              <a:solidFill>
                <a:srgbClr val="FF0000"/>
              </a:solidFill>
            </a:endParaRPr>
          </a:p>
        </p:txBody>
      </p:sp>
      <p:pic>
        <p:nvPicPr>
          <p:cNvPr id="13315" name="Содержимое 3" descr="https://im0-tub-ru.yandex.net/i?id=3486dca9c356276e1ce657813c57e9ff&amp;n=22"/>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555776" y="5445224"/>
            <a:ext cx="3048000" cy="1143000"/>
          </a:xfrm>
          <a:extLst>
            <a:ext uri="{91240B29-F687-4F45-9708-019B960494DF}">
              <a14:hiddenLine xmlns:a14="http://schemas.microsoft.com/office/drawing/2010/main" w="9525">
                <a:solidFill>
                  <a:srgbClr val="000000"/>
                </a:solidFill>
                <a:miter lim="800000"/>
                <a:headEnd/>
                <a:tailEnd/>
              </a14:hiddenLine>
            </a:ext>
          </a:extLst>
        </p:spPr>
      </p:pic>
      <p:pic>
        <p:nvPicPr>
          <p:cNvPr id="13316" name="Рисунок 4" descr="https://im0-tub-ru.yandex.net/i?id=ae6093ac50f82585afa61a8d68b9c463&amp;n=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84" y="1124744"/>
            <a:ext cx="3401595"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Рисунок 5" descr="Алкаптонур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412776"/>
            <a:ext cx="4238962"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521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16459"/>
            <a:ext cx="9144000" cy="1143000"/>
          </a:xfrm>
        </p:spPr>
        <p:txBody>
          <a:bodyPr/>
          <a:lstStyle/>
          <a:p>
            <a:pPr eaLnBrk="1" hangingPunct="1"/>
            <a:r>
              <a:rPr lang="en-US" altLang="ru-RU" sz="2800" dirty="0">
                <a:solidFill>
                  <a:srgbClr val="FF0000"/>
                </a:solidFill>
              </a:rPr>
              <a:t>Aromatic amino acid metabolism pathologies</a:t>
            </a:r>
            <a:endParaRPr lang="ru-RU" altLang="ru-RU" sz="2800" dirty="0" smtClean="0">
              <a:solidFill>
                <a:srgbClr val="FF0000"/>
              </a:solidFill>
            </a:endParaRPr>
          </a:p>
        </p:txBody>
      </p:sp>
      <p:sp>
        <p:nvSpPr>
          <p:cNvPr id="66563" name="Rectangle 3"/>
          <p:cNvSpPr>
            <a:spLocks noGrp="1" noChangeArrowheads="1"/>
          </p:cNvSpPr>
          <p:nvPr>
            <p:ph idx="1"/>
          </p:nvPr>
        </p:nvSpPr>
        <p:spPr>
          <a:xfrm>
            <a:off x="2699792" y="1428750"/>
            <a:ext cx="6444208" cy="5429250"/>
          </a:xfrm>
        </p:spPr>
        <p:txBody>
          <a:bodyPr/>
          <a:lstStyle/>
          <a:p>
            <a:pPr eaLnBrk="1" hangingPunct="1">
              <a:lnSpc>
                <a:spcPct val="80000"/>
              </a:lnSpc>
              <a:buFont typeface="Wingdings" pitchFamily="2" charset="2"/>
              <a:buNone/>
            </a:pPr>
            <a:r>
              <a:rPr lang="en-US" altLang="ru-RU" sz="2000" b="1" i="1" dirty="0" err="1" smtClean="0"/>
              <a:t>Alkaptonuria</a:t>
            </a:r>
            <a:r>
              <a:rPr lang="en-US" altLang="ru-RU" sz="2000" b="1" i="1" dirty="0" smtClean="0"/>
              <a:t> </a:t>
            </a:r>
            <a:r>
              <a:rPr lang="en-US" altLang="ru-RU" sz="2000" b="1" i="1" dirty="0"/>
              <a:t>(</a:t>
            </a:r>
            <a:r>
              <a:rPr lang="en-US" altLang="ru-RU" sz="2000" b="1" i="1" dirty="0" err="1"/>
              <a:t>ochronosis</a:t>
            </a:r>
            <a:r>
              <a:rPr lang="en-US" altLang="ru-RU" sz="2000" b="1" i="1" dirty="0"/>
              <a:t>):</a:t>
            </a:r>
          </a:p>
          <a:p>
            <a:pPr eaLnBrk="1" hangingPunct="1">
              <a:lnSpc>
                <a:spcPct val="80000"/>
              </a:lnSpc>
              <a:buFont typeface="Wingdings" pitchFamily="2" charset="2"/>
              <a:buNone/>
            </a:pPr>
            <a:r>
              <a:rPr lang="en-US" altLang="ru-RU" sz="2000" b="1" i="1" dirty="0"/>
              <a:t>Causes: </a:t>
            </a:r>
            <a:r>
              <a:rPr lang="en-US" altLang="ru-RU" sz="2000" dirty="0"/>
              <a:t>occurs in the absence of </a:t>
            </a:r>
            <a:r>
              <a:rPr lang="en-US" altLang="ru-RU" sz="2000" dirty="0" err="1"/>
              <a:t>homogentisinate</a:t>
            </a:r>
            <a:r>
              <a:rPr lang="en-US" altLang="ru-RU" sz="2000" dirty="0"/>
              <a:t> oxidase.</a:t>
            </a:r>
          </a:p>
          <a:p>
            <a:pPr eaLnBrk="1" hangingPunct="1">
              <a:lnSpc>
                <a:spcPct val="80000"/>
              </a:lnSpc>
              <a:buFont typeface="Wingdings" pitchFamily="2" charset="2"/>
              <a:buNone/>
            </a:pPr>
            <a:r>
              <a:rPr lang="en-US" altLang="ru-RU" sz="2000" b="1" dirty="0"/>
              <a:t>Consequences:</a:t>
            </a:r>
          </a:p>
          <a:p>
            <a:pPr eaLnBrk="1" hangingPunct="1">
              <a:lnSpc>
                <a:spcPct val="80000"/>
              </a:lnSpc>
              <a:buFont typeface="Wingdings" pitchFamily="2" charset="2"/>
              <a:buNone/>
            </a:pPr>
            <a:r>
              <a:rPr lang="en-US" altLang="ru-RU" sz="2000" dirty="0"/>
              <a:t>1) the oxidation of </a:t>
            </a:r>
            <a:r>
              <a:rPr lang="en-US" altLang="ru-RU" sz="2000" dirty="0" err="1"/>
              <a:t>homogentisic</a:t>
            </a:r>
            <a:r>
              <a:rPr lang="en-US" altLang="ru-RU" sz="2000" dirty="0"/>
              <a:t> acid in tissues is disturbed; its content in body fluids and urine increases;</a:t>
            </a:r>
          </a:p>
          <a:p>
            <a:pPr eaLnBrk="1" hangingPunct="1">
              <a:lnSpc>
                <a:spcPct val="80000"/>
              </a:lnSpc>
              <a:buFont typeface="Wingdings" pitchFamily="2" charset="2"/>
              <a:buNone/>
            </a:pPr>
            <a:r>
              <a:rPr lang="en-US" altLang="ru-RU" sz="2000" dirty="0"/>
              <a:t>2) in the presence of oxygen, </a:t>
            </a:r>
            <a:r>
              <a:rPr lang="en-US" altLang="ru-RU" sz="2000" dirty="0" err="1"/>
              <a:t>homogentisic</a:t>
            </a:r>
            <a:r>
              <a:rPr lang="en-US" altLang="ru-RU" sz="2000" dirty="0"/>
              <a:t> acid polymerizes with the formation of an </a:t>
            </a:r>
            <a:r>
              <a:rPr lang="en-US" altLang="ru-RU" sz="2000" dirty="0" err="1"/>
              <a:t>alkapton</a:t>
            </a:r>
            <a:r>
              <a:rPr lang="en-US" altLang="ru-RU" sz="2000" dirty="0"/>
              <a:t> (black pigment), therefore, the urine of such patients darkens in the air;</a:t>
            </a:r>
          </a:p>
          <a:p>
            <a:pPr eaLnBrk="1" hangingPunct="1">
              <a:lnSpc>
                <a:spcPct val="80000"/>
              </a:lnSpc>
              <a:buFont typeface="Wingdings" pitchFamily="2" charset="2"/>
              <a:buNone/>
            </a:pPr>
            <a:r>
              <a:rPr lang="en-US" altLang="ru-RU" sz="2000" dirty="0"/>
              <a:t>3) </a:t>
            </a:r>
            <a:r>
              <a:rPr lang="en-US" altLang="ru-RU" sz="2000" dirty="0" err="1"/>
              <a:t>alkapone</a:t>
            </a:r>
            <a:r>
              <a:rPr lang="en-US" altLang="ru-RU" sz="2000" dirty="0"/>
              <a:t> can be deposited in the skin, tendons, cartilage of the nose, ears and joints. With significant deposits of pigment in the joints, their mobility is impaired.</a:t>
            </a:r>
          </a:p>
          <a:p>
            <a:pPr eaLnBrk="1" hangingPunct="1">
              <a:lnSpc>
                <a:spcPct val="80000"/>
              </a:lnSpc>
              <a:buFont typeface="Wingdings" pitchFamily="2" charset="2"/>
              <a:buNone/>
            </a:pPr>
            <a:r>
              <a:rPr lang="en-US" altLang="ru-RU" sz="2000" dirty="0"/>
              <a:t>Newborns may have transient </a:t>
            </a:r>
            <a:r>
              <a:rPr lang="en-US" altLang="ru-RU" sz="2000" dirty="0" err="1"/>
              <a:t>alkaptonuria</a:t>
            </a:r>
            <a:r>
              <a:rPr lang="en-US" altLang="ru-RU" sz="2000" dirty="0"/>
              <a:t>. It differs from the true one in that it disappears after loading with ascorbic acid.</a:t>
            </a:r>
            <a:endParaRPr lang="ru-RU" altLang="ru-RU" sz="20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5431683"/>
            <a:ext cx="1045468" cy="1426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1665"/>
          <a:stretch/>
        </p:blipFill>
        <p:spPr bwMode="auto">
          <a:xfrm>
            <a:off x="131982" y="760140"/>
            <a:ext cx="2550558"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962"/>
          <a:stretch/>
        </p:blipFill>
        <p:spPr bwMode="auto">
          <a:xfrm>
            <a:off x="34266" y="3784129"/>
            <a:ext cx="274599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0270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755576" y="-11227"/>
            <a:ext cx="8042795" cy="6498578"/>
          </a:xfrm>
          <a:prstGeom prst="rect">
            <a:avLst/>
          </a:prstGeom>
        </p:spPr>
      </p:pic>
    </p:spTree>
    <p:extLst>
      <p:ext uri="{BB962C8B-B14F-4D97-AF65-F5344CB8AC3E}">
        <p14:creationId xmlns:p14="http://schemas.microsoft.com/office/powerpoint/2010/main" val="3485830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970" y="20187"/>
            <a:ext cx="9104030" cy="1143000"/>
          </a:xfrm>
        </p:spPr>
        <p:txBody>
          <a:bodyPr/>
          <a:lstStyle/>
          <a:p>
            <a:r>
              <a:rPr lang="en-US" sz="4000" dirty="0">
                <a:solidFill>
                  <a:srgbClr val="FF0000"/>
                </a:solidFill>
              </a:rPr>
              <a:t>The </a:t>
            </a:r>
            <a:r>
              <a:rPr lang="en-US" sz="4000" dirty="0" smtClean="0">
                <a:solidFill>
                  <a:srgbClr val="FF0000"/>
                </a:solidFill>
              </a:rPr>
              <a:t>metabolism </a:t>
            </a:r>
            <a:r>
              <a:rPr lang="en-US" sz="4000" dirty="0">
                <a:solidFill>
                  <a:srgbClr val="FF0000"/>
                </a:solidFill>
              </a:rPr>
              <a:t>of amino acids </a:t>
            </a:r>
            <a:r>
              <a:rPr lang="en-US" sz="4000" dirty="0" smtClean="0">
                <a:solidFill>
                  <a:srgbClr val="FF0000"/>
                </a:solidFill>
              </a:rPr>
              <a:t>in </a:t>
            </a:r>
            <a:r>
              <a:rPr lang="en-US" sz="4000" dirty="0">
                <a:solidFill>
                  <a:srgbClr val="FF0000"/>
                </a:solidFill>
              </a:rPr>
              <a:t>tissues and organs during the </a:t>
            </a:r>
            <a:r>
              <a:rPr lang="en-US" sz="4000" dirty="0" smtClean="0">
                <a:solidFill>
                  <a:srgbClr val="FF0000"/>
                </a:solidFill>
              </a:rPr>
              <a:t>absorptive </a:t>
            </a:r>
            <a:r>
              <a:rPr lang="en-US" sz="4000" dirty="0">
                <a:solidFill>
                  <a:srgbClr val="FF0000"/>
                </a:solidFill>
              </a:rPr>
              <a:t>period</a:t>
            </a:r>
            <a:endParaRPr lang="ru-RU" sz="4000" dirty="0">
              <a:solidFill>
                <a:srgbClr val="FF0000"/>
              </a:solidFill>
            </a:endParaRPr>
          </a:p>
        </p:txBody>
      </p:sp>
      <p:sp>
        <p:nvSpPr>
          <p:cNvPr id="4" name="Прямоугольник 3"/>
          <p:cNvSpPr/>
          <p:nvPr/>
        </p:nvSpPr>
        <p:spPr>
          <a:xfrm>
            <a:off x="25929" y="1556792"/>
            <a:ext cx="3413145" cy="4093428"/>
          </a:xfrm>
          <a:prstGeom prst="rect">
            <a:avLst/>
          </a:prstGeom>
        </p:spPr>
        <p:txBody>
          <a:bodyPr wrap="square">
            <a:spAutoFit/>
          </a:bodyPr>
          <a:lstStyle/>
          <a:p>
            <a:pPr algn="ctr"/>
            <a:r>
              <a:rPr lang="en-US" sz="2000" dirty="0">
                <a:solidFill>
                  <a:prstClr val="black"/>
                </a:solidFill>
              </a:rPr>
              <a:t>During the absorption period, the intestines are the main source of free amino acids. Most of the amino acids supplied are hydrophobic branched chain amino acids. Exogenous polar amino acids from the portal vein are absorbed and used mainly by the liver. Branched-chain amino acids are absorbed from the bloodstream by brain or muscle cells.</a:t>
            </a:r>
            <a:endParaRPr lang="ru-RU" sz="2000" dirty="0">
              <a:solidFill>
                <a:prstClr val="black"/>
              </a:solidFill>
            </a:endParaRPr>
          </a:p>
        </p:txBody>
      </p:sp>
      <p:pic>
        <p:nvPicPr>
          <p:cNvPr id="3" name="Рисунок 2"/>
          <p:cNvPicPr>
            <a:picLocks noChangeAspect="1"/>
          </p:cNvPicPr>
          <p:nvPr/>
        </p:nvPicPr>
        <p:blipFill>
          <a:blip r:embed="rId2"/>
          <a:stretch>
            <a:fillRect/>
          </a:stretch>
        </p:blipFill>
        <p:spPr>
          <a:xfrm>
            <a:off x="3779912" y="1628800"/>
            <a:ext cx="4955735" cy="3877404"/>
          </a:xfrm>
          <a:prstGeom prst="rect">
            <a:avLst/>
          </a:prstGeom>
        </p:spPr>
      </p:pic>
      <p:sp>
        <p:nvSpPr>
          <p:cNvPr id="5" name="Прямоугольник 4"/>
          <p:cNvSpPr/>
          <p:nvPr/>
        </p:nvSpPr>
        <p:spPr>
          <a:xfrm>
            <a:off x="3971779" y="5487371"/>
            <a:ext cx="4572000" cy="261610"/>
          </a:xfrm>
          <a:prstGeom prst="rect">
            <a:avLst/>
          </a:prstGeom>
        </p:spPr>
        <p:txBody>
          <a:bodyPr>
            <a:spAutoFit/>
          </a:bodyPr>
          <a:lstStyle/>
          <a:p>
            <a:r>
              <a:rPr lang="ru-RU" sz="1100" dirty="0"/>
              <a:t>https://basicmedicalkey.com/catabolism-of-proteins-of-amino-acid-nitrogen/</a:t>
            </a:r>
          </a:p>
        </p:txBody>
      </p:sp>
    </p:spTree>
    <p:extLst>
      <p:ext uri="{BB962C8B-B14F-4D97-AF65-F5344CB8AC3E}">
        <p14:creationId xmlns:p14="http://schemas.microsoft.com/office/powerpoint/2010/main" val="1303765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946"/>
            <a:ext cx="7772400" cy="1143000"/>
          </a:xfrm>
        </p:spPr>
        <p:txBody>
          <a:bodyPr/>
          <a:lstStyle/>
          <a:p>
            <a:r>
              <a:rPr lang="en-GB" smtClean="0">
                <a:solidFill>
                  <a:srgbClr val="FF0000"/>
                </a:solidFill>
              </a:rPr>
              <a:t>Albinism</a:t>
            </a:r>
            <a:endParaRPr lang="ru-RU">
              <a:solidFill>
                <a:srgbClr val="FF0000"/>
              </a:solidFill>
            </a:endParaRPr>
          </a:p>
        </p:txBody>
      </p:sp>
      <p:pic>
        <p:nvPicPr>
          <p:cNvPr id="4" name="Объект 3"/>
          <p:cNvPicPr>
            <a:picLocks noGrp="1" noChangeAspect="1"/>
          </p:cNvPicPr>
          <p:nvPr>
            <p:ph idx="1"/>
          </p:nvPr>
        </p:nvPicPr>
        <p:blipFill>
          <a:blip r:embed="rId2"/>
          <a:stretch>
            <a:fillRect/>
          </a:stretch>
        </p:blipFill>
        <p:spPr>
          <a:xfrm>
            <a:off x="1763688" y="1052736"/>
            <a:ext cx="5335521" cy="5425837"/>
          </a:xfrm>
          <a:prstGeom prst="rect">
            <a:avLst/>
          </a:prstGeom>
        </p:spPr>
      </p:pic>
      <p:sp>
        <p:nvSpPr>
          <p:cNvPr id="5" name="Прямоугольник 4"/>
          <p:cNvSpPr/>
          <p:nvPr/>
        </p:nvSpPr>
        <p:spPr>
          <a:xfrm>
            <a:off x="4427984" y="2564904"/>
            <a:ext cx="270393" cy="923330"/>
          </a:xfrm>
          <a:prstGeom prst="rect">
            <a:avLst/>
          </a:prstGeom>
          <a:noFill/>
        </p:spPr>
        <p:txBody>
          <a:bodyPr wrap="square" lIns="91440" tIns="45720" rIns="91440" bIns="45720">
            <a:spAutoFit/>
          </a:bodyPr>
          <a:lstStyle/>
          <a:p>
            <a:pPr algn="ctr"/>
            <a:r>
              <a:rPr lang="en-GB" sz="5400" b="0" cap="none" spc="0" dirty="0" smtClean="0">
                <a:ln w="0"/>
                <a:solidFill>
                  <a:srgbClr val="C00000"/>
                </a:solidFill>
                <a:effectLst>
                  <a:outerShdw blurRad="38100" dist="19050" dir="2700000" algn="tl" rotWithShape="0">
                    <a:schemeClr val="dk1">
                      <a:alpha val="40000"/>
                    </a:schemeClr>
                  </a:outerShdw>
                </a:effectLst>
              </a:rPr>
              <a:t>X</a:t>
            </a:r>
            <a:endParaRPr lang="ru-RU" sz="5400" b="0" cap="none" spc="0" dirty="0">
              <a:ln w="0"/>
              <a:solidFill>
                <a:srgbClr val="C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04538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274638"/>
            <a:ext cx="9144000" cy="1143000"/>
          </a:xfrm>
        </p:spPr>
        <p:txBody>
          <a:bodyPr/>
          <a:lstStyle/>
          <a:p>
            <a:pPr eaLnBrk="1" hangingPunct="1"/>
            <a:r>
              <a:rPr lang="en-US" altLang="ru-RU" sz="2800" dirty="0">
                <a:solidFill>
                  <a:srgbClr val="FF0000"/>
                </a:solidFill>
              </a:rPr>
              <a:t>Aromatic amino acid metabolism pathologies</a:t>
            </a:r>
            <a:endParaRPr lang="ru-RU" altLang="ru-RU" sz="2800" dirty="0" smtClean="0">
              <a:solidFill>
                <a:srgbClr val="FF0000"/>
              </a:solidFill>
            </a:endParaRPr>
          </a:p>
        </p:txBody>
      </p:sp>
      <p:sp>
        <p:nvSpPr>
          <p:cNvPr id="67587" name="Rectangle 3"/>
          <p:cNvSpPr>
            <a:spLocks noGrp="1" noChangeArrowheads="1"/>
          </p:cNvSpPr>
          <p:nvPr>
            <p:ph idx="1"/>
          </p:nvPr>
        </p:nvSpPr>
        <p:spPr>
          <a:xfrm>
            <a:off x="5004048" y="1600200"/>
            <a:ext cx="4139952" cy="5257800"/>
          </a:xfrm>
        </p:spPr>
        <p:txBody>
          <a:bodyPr/>
          <a:lstStyle/>
          <a:p>
            <a:pPr marL="609600" indent="-609600" eaLnBrk="1" hangingPunct="1">
              <a:lnSpc>
                <a:spcPct val="90000"/>
              </a:lnSpc>
              <a:buFont typeface="Wingdings" pitchFamily="2" charset="2"/>
              <a:buNone/>
            </a:pPr>
            <a:r>
              <a:rPr lang="en-US" altLang="ru-RU" sz="2400" b="1" i="1"/>
              <a:t>Albinism</a:t>
            </a:r>
          </a:p>
          <a:p>
            <a:pPr marL="609600" indent="-609600" eaLnBrk="1" hangingPunct="1">
              <a:lnSpc>
                <a:spcPct val="90000"/>
              </a:lnSpc>
              <a:buFont typeface="Wingdings" pitchFamily="2" charset="2"/>
              <a:buNone/>
            </a:pPr>
            <a:r>
              <a:rPr lang="en-US" altLang="ru-RU" sz="2400" b="1" i="1" dirty="0" smtClean="0"/>
              <a:t>Cause: </a:t>
            </a:r>
            <a:r>
              <a:rPr lang="en-US" altLang="ru-RU" sz="2400" dirty="0"/>
              <a:t>arises in the absence of </a:t>
            </a:r>
            <a:r>
              <a:rPr lang="en-US" altLang="ru-RU" sz="2400" dirty="0" err="1"/>
              <a:t>tyrosinase</a:t>
            </a:r>
            <a:r>
              <a:rPr lang="en-US" altLang="ru-RU" sz="2400" dirty="0"/>
              <a:t>, which is involved in the conversion of DOPA into DOPA-</a:t>
            </a:r>
            <a:r>
              <a:rPr lang="en-US" altLang="ru-RU" sz="2400" dirty="0" err="1"/>
              <a:t>quinone</a:t>
            </a:r>
            <a:r>
              <a:rPr lang="en-US" altLang="ru-RU" sz="2400" dirty="0"/>
              <a:t> and then into melanin.</a:t>
            </a:r>
          </a:p>
          <a:p>
            <a:pPr marL="609600" indent="-609600" eaLnBrk="1" hangingPunct="1">
              <a:lnSpc>
                <a:spcPct val="90000"/>
              </a:lnSpc>
              <a:buFont typeface="Wingdings" pitchFamily="2" charset="2"/>
              <a:buNone/>
            </a:pPr>
            <a:endParaRPr lang="en-US" altLang="ru-RU" sz="2400" b="1" i="1" dirty="0"/>
          </a:p>
          <a:p>
            <a:pPr marL="609600" indent="-609600" eaLnBrk="1" hangingPunct="1">
              <a:lnSpc>
                <a:spcPct val="90000"/>
              </a:lnSpc>
              <a:buFont typeface="Wingdings" pitchFamily="2" charset="2"/>
              <a:buNone/>
            </a:pPr>
            <a:r>
              <a:rPr lang="en-US" altLang="ru-RU" sz="2400" b="1" i="1" dirty="0"/>
              <a:t>Consequences: </a:t>
            </a:r>
            <a:r>
              <a:rPr lang="en-US" altLang="ru-RU" sz="2400" dirty="0"/>
              <a:t>people have a weak pigmentation of the skin, hair, reddish color of the iris of the eyes.</a:t>
            </a:r>
            <a:endParaRPr lang="ru-RU" altLang="ru-RU" sz="240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28289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93097"/>
            <a:ext cx="460851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185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9868"/>
            <a:ext cx="8517075"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5810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3388"/>
            <a:ext cx="8361455" cy="482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630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07" y="1484784"/>
            <a:ext cx="849560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34092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a:xfrm>
            <a:off x="0" y="274638"/>
            <a:ext cx="9144000" cy="1143000"/>
          </a:xfrm>
        </p:spPr>
        <p:txBody>
          <a:bodyPr/>
          <a:lstStyle/>
          <a:p>
            <a:pPr eaLnBrk="1" hangingPunct="1"/>
            <a:r>
              <a:rPr lang="en-US" altLang="ru-RU" sz="2800" dirty="0">
                <a:solidFill>
                  <a:srgbClr val="FF0000"/>
                </a:solidFill>
              </a:rPr>
              <a:t>Amino acid metabolism pathologies</a:t>
            </a:r>
            <a:endParaRPr lang="ru-RU" altLang="ru-RU" sz="2800" dirty="0" smtClean="0">
              <a:solidFill>
                <a:srgbClr val="FF000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3810000" cy="5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rot="596436">
            <a:off x="1691680" y="3501008"/>
            <a:ext cx="936104"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1800">
              <a:solidFill>
                <a:prstClr val="white"/>
              </a:solidFill>
            </a:endParaRPr>
          </a:p>
        </p:txBody>
      </p:sp>
      <p:sp>
        <p:nvSpPr>
          <p:cNvPr id="3" name="Прямоугольник 2"/>
          <p:cNvSpPr/>
          <p:nvPr/>
        </p:nvSpPr>
        <p:spPr>
          <a:xfrm>
            <a:off x="4139952" y="1441807"/>
            <a:ext cx="5004048" cy="2308324"/>
          </a:xfrm>
          <a:prstGeom prst="rect">
            <a:avLst/>
          </a:prstGeom>
        </p:spPr>
        <p:txBody>
          <a:bodyPr wrap="square">
            <a:spAutoFit/>
          </a:bodyPr>
          <a:lstStyle/>
          <a:p>
            <a:r>
              <a:rPr lang="en-US" sz="1800" b="1" dirty="0">
                <a:solidFill>
                  <a:prstClr val="black"/>
                </a:solidFill>
                <a:latin typeface="Arial" charset="0"/>
              </a:rPr>
              <a:t>Maple Syrup Disease </a:t>
            </a:r>
            <a:r>
              <a:rPr lang="en-US" sz="1800" b="1" dirty="0" smtClean="0">
                <a:solidFill>
                  <a:prstClr val="black"/>
                </a:solidFill>
                <a:latin typeface="Arial" charset="0"/>
              </a:rPr>
              <a:t>(</a:t>
            </a:r>
            <a:r>
              <a:rPr lang="en-US" sz="1800" b="1" dirty="0" err="1" smtClean="0">
                <a:solidFill>
                  <a:prstClr val="black"/>
                </a:solidFill>
                <a:latin typeface="Arial" charset="0"/>
              </a:rPr>
              <a:t>leucinosis</a:t>
            </a:r>
            <a:r>
              <a:rPr lang="en-US" sz="1800" b="1" dirty="0">
                <a:solidFill>
                  <a:prstClr val="black"/>
                </a:solidFill>
                <a:latin typeface="Arial" charset="0"/>
              </a:rPr>
              <a:t>, branched-chain </a:t>
            </a:r>
            <a:r>
              <a:rPr lang="en-US" sz="1800" b="1" dirty="0" err="1">
                <a:solidFill>
                  <a:prstClr val="black"/>
                </a:solidFill>
                <a:latin typeface="Arial" charset="0"/>
              </a:rPr>
              <a:t>ketonuria</a:t>
            </a:r>
            <a:r>
              <a:rPr lang="en-US" sz="1800" b="1" dirty="0">
                <a:solidFill>
                  <a:prstClr val="black"/>
                </a:solidFill>
                <a:latin typeface="Arial" charset="0"/>
              </a:rPr>
              <a:t>, maple syrup-smelling urine </a:t>
            </a:r>
            <a:r>
              <a:rPr lang="en-US" sz="1800" b="1" dirty="0" smtClean="0">
                <a:solidFill>
                  <a:prstClr val="black"/>
                </a:solidFill>
                <a:latin typeface="Arial" charset="0"/>
              </a:rPr>
              <a:t>disease) </a:t>
            </a:r>
            <a:r>
              <a:rPr lang="en-US" sz="1800" dirty="0">
                <a:solidFill>
                  <a:prstClr val="black"/>
                </a:solidFill>
                <a:latin typeface="Arial" charset="0"/>
              </a:rPr>
              <a:t>is a congenital defect in amino acid metabolism, leading to the appearance in the urine of large amounts of valine, leucine, isoleucine and </a:t>
            </a:r>
            <a:r>
              <a:rPr lang="en-US" sz="1800" dirty="0" err="1">
                <a:solidFill>
                  <a:prstClr val="black"/>
                </a:solidFill>
                <a:latin typeface="Arial" charset="0"/>
              </a:rPr>
              <a:t>alloisoleucines</a:t>
            </a:r>
            <a:r>
              <a:rPr lang="en-US" sz="1800" dirty="0">
                <a:solidFill>
                  <a:prstClr val="black"/>
                </a:solidFill>
                <a:latin typeface="Arial" charset="0"/>
              </a:rPr>
              <a:t>, and due to their </a:t>
            </a:r>
            <a:r>
              <a:rPr lang="en-US" sz="1800" dirty="0" err="1">
                <a:solidFill>
                  <a:prstClr val="black"/>
                </a:solidFill>
                <a:latin typeface="Arial" charset="0"/>
              </a:rPr>
              <a:t>ketonoisoleucines</a:t>
            </a:r>
            <a:r>
              <a:rPr lang="en-US" sz="1800" dirty="0">
                <a:solidFill>
                  <a:prstClr val="black"/>
                </a:solidFill>
                <a:latin typeface="Arial" charset="0"/>
              </a:rPr>
              <a:t> which makes it smell like maple syrup.</a:t>
            </a:r>
            <a:endParaRPr lang="ru-RU" sz="1800" dirty="0">
              <a:solidFill>
                <a:prstClr val="black"/>
              </a:solidFill>
              <a:latin typeface="Arial" charset="0"/>
            </a:endParaRPr>
          </a:p>
        </p:txBody>
      </p:sp>
      <p:sp>
        <p:nvSpPr>
          <p:cNvPr id="4" name="Прямоугольник 3"/>
          <p:cNvSpPr/>
          <p:nvPr/>
        </p:nvSpPr>
        <p:spPr>
          <a:xfrm>
            <a:off x="4139952" y="4577004"/>
            <a:ext cx="4896544" cy="1754326"/>
          </a:xfrm>
          <a:prstGeom prst="rect">
            <a:avLst/>
          </a:prstGeom>
        </p:spPr>
        <p:txBody>
          <a:bodyPr wrap="square">
            <a:spAutoFit/>
          </a:bodyPr>
          <a:lstStyle/>
          <a:p>
            <a:r>
              <a:rPr lang="en-US" sz="1800" dirty="0">
                <a:solidFill>
                  <a:prstClr val="black"/>
                </a:solidFill>
                <a:latin typeface="Arial" charset="0"/>
              </a:rPr>
              <a:t>The primary biochemical defect is the absence or a sharp decrease in the activity of the enzyme system, which provides oxidative decarboxylation of three amino acids - leucine, isoleucine and valine. </a:t>
            </a:r>
            <a:r>
              <a:rPr lang="en-US" sz="1800">
                <a:solidFill>
                  <a:prstClr val="black"/>
                </a:solidFill>
                <a:latin typeface="Arial" charset="0"/>
              </a:rPr>
              <a:t>The most pathogenic is the accumulation of leucine.</a:t>
            </a:r>
            <a:endParaRPr lang="ru-RU" sz="1800" dirty="0">
              <a:solidFill>
                <a:prstClr val="black"/>
              </a:solidFill>
              <a:latin typeface="Arial" charset="0"/>
            </a:endParaRPr>
          </a:p>
        </p:txBody>
      </p:sp>
    </p:spTree>
    <p:extLst>
      <p:ext uri="{BB962C8B-B14F-4D97-AF65-F5344CB8AC3E}">
        <p14:creationId xmlns:p14="http://schemas.microsoft.com/office/powerpoint/2010/main" val="15714457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142875" y="0"/>
            <a:ext cx="8989360" cy="692696"/>
          </a:xfrm>
        </p:spPr>
        <p:txBody>
          <a:bodyPr/>
          <a:lstStyle/>
          <a:p>
            <a:r>
              <a:rPr lang="en-US" altLang="ru-RU" sz="3600" b="1" dirty="0" smtClean="0">
                <a:solidFill>
                  <a:srgbClr val="FF0000"/>
                </a:solidFill>
              </a:rPr>
              <a:t>Metabolism </a:t>
            </a:r>
            <a:r>
              <a:rPr lang="en-US" altLang="ru-RU" sz="3600" b="1" dirty="0">
                <a:solidFill>
                  <a:srgbClr val="FF0000"/>
                </a:solidFill>
              </a:rPr>
              <a:t>of dibasic AA (arginine)</a:t>
            </a:r>
            <a:endParaRPr lang="ru-RU" altLang="ru-RU" sz="3600" b="1" dirty="0" smtClean="0">
              <a:solidFill>
                <a:srgbClr val="FF0000"/>
              </a:solidFill>
            </a:endParaRPr>
          </a:p>
        </p:txBody>
      </p:sp>
      <p:sp>
        <p:nvSpPr>
          <p:cNvPr id="4" name="Прямоугольник 3"/>
          <p:cNvSpPr/>
          <p:nvPr/>
        </p:nvSpPr>
        <p:spPr>
          <a:xfrm>
            <a:off x="0" y="548680"/>
            <a:ext cx="9144000" cy="1077218"/>
          </a:xfrm>
          <a:prstGeom prst="rect">
            <a:avLst/>
          </a:prstGeom>
        </p:spPr>
        <p:txBody>
          <a:bodyPr wrap="square">
            <a:spAutoFit/>
          </a:bodyPr>
          <a:lstStyle/>
          <a:p>
            <a:pPr eaLnBrk="0" hangingPunct="0">
              <a:spcBef>
                <a:spcPct val="50000"/>
              </a:spcBef>
              <a:defRPr/>
            </a:pPr>
            <a:r>
              <a:rPr lang="en-US" sz="3200" b="1" dirty="0">
                <a:solidFill>
                  <a:srgbClr val="FF0000"/>
                </a:solidFill>
              </a:rPr>
              <a:t>Arginine </a:t>
            </a:r>
            <a:r>
              <a:rPr lang="en-US" sz="3200" b="1" dirty="0"/>
              <a:t>is a source of nitric oxide (NO), urea and ornithine.</a:t>
            </a:r>
            <a:endParaRPr lang="en-US" sz="2800" b="1" dirty="0"/>
          </a:p>
        </p:txBody>
      </p:sp>
      <p:pic>
        <p:nvPicPr>
          <p:cNvPr id="2" name="Рисунок 1"/>
          <p:cNvPicPr>
            <a:picLocks noChangeAspect="1"/>
          </p:cNvPicPr>
          <p:nvPr/>
        </p:nvPicPr>
        <p:blipFill>
          <a:blip r:embed="rId3"/>
          <a:stretch>
            <a:fillRect/>
          </a:stretch>
        </p:blipFill>
        <p:spPr>
          <a:xfrm>
            <a:off x="523875" y="1772816"/>
            <a:ext cx="8096250" cy="4533900"/>
          </a:xfrm>
          <a:prstGeom prst="rect">
            <a:avLst/>
          </a:prstGeom>
        </p:spPr>
      </p:pic>
    </p:spTree>
    <p:extLst>
      <p:ext uri="{BB962C8B-B14F-4D97-AF65-F5344CB8AC3E}">
        <p14:creationId xmlns:p14="http://schemas.microsoft.com/office/powerpoint/2010/main" val="32710121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107504" y="-99392"/>
            <a:ext cx="8928992" cy="990600"/>
          </a:xfrm>
        </p:spPr>
        <p:txBody>
          <a:bodyPr/>
          <a:lstStyle/>
          <a:p>
            <a:r>
              <a:rPr lang="en-US" altLang="ru-RU" sz="3600" b="1" dirty="0" err="1">
                <a:solidFill>
                  <a:srgbClr val="FF0000"/>
                </a:solidFill>
              </a:rPr>
              <a:t>Hydroxy</a:t>
            </a:r>
            <a:r>
              <a:rPr lang="en-US" altLang="ru-RU" sz="3600" b="1" dirty="0">
                <a:solidFill>
                  <a:srgbClr val="FF0000"/>
                </a:solidFill>
              </a:rPr>
              <a:t> acid (serine) </a:t>
            </a:r>
            <a:r>
              <a:rPr lang="en-US" altLang="ru-RU" sz="3600" b="1" dirty="0" smtClean="0">
                <a:solidFill>
                  <a:srgbClr val="FF0000"/>
                </a:solidFill>
              </a:rPr>
              <a:t>metabolism</a:t>
            </a:r>
            <a:endParaRPr lang="ru-RU" altLang="ru-RU" sz="3600" b="1" dirty="0" smtClean="0">
              <a:solidFill>
                <a:srgbClr val="FF0000"/>
              </a:solidFill>
            </a:endParaRPr>
          </a:p>
        </p:txBody>
      </p:sp>
      <p:pic>
        <p:nvPicPr>
          <p:cNvPr id="2" name="Рисунок 1"/>
          <p:cNvPicPr>
            <a:picLocks noChangeAspect="1"/>
          </p:cNvPicPr>
          <p:nvPr/>
        </p:nvPicPr>
        <p:blipFill rotWithShape="1">
          <a:blip r:embed="rId3"/>
          <a:srcRect t="12201" r="-2499"/>
          <a:stretch/>
        </p:blipFill>
        <p:spPr>
          <a:xfrm>
            <a:off x="438520" y="1484784"/>
            <a:ext cx="7733880" cy="4968552"/>
          </a:xfrm>
          <a:prstGeom prst="rect">
            <a:avLst/>
          </a:prstGeom>
        </p:spPr>
      </p:pic>
    </p:spTree>
    <p:extLst>
      <p:ext uri="{BB962C8B-B14F-4D97-AF65-F5344CB8AC3E}">
        <p14:creationId xmlns:p14="http://schemas.microsoft.com/office/powerpoint/2010/main" val="21458180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87891" y="245349"/>
            <a:ext cx="8168217" cy="6126163"/>
          </a:xfrm>
          <a:prstGeom prst="rect">
            <a:avLst/>
          </a:prstGeom>
        </p:spPr>
      </p:pic>
    </p:spTree>
    <p:extLst>
      <p:ext uri="{BB962C8B-B14F-4D97-AF65-F5344CB8AC3E}">
        <p14:creationId xmlns:p14="http://schemas.microsoft.com/office/powerpoint/2010/main" val="4067362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142874" y="0"/>
            <a:ext cx="8677597" cy="990600"/>
          </a:xfrm>
        </p:spPr>
        <p:txBody>
          <a:bodyPr/>
          <a:lstStyle/>
          <a:p>
            <a:r>
              <a:rPr lang="en-US" altLang="ru-RU" sz="3600" b="1" dirty="0" smtClean="0">
                <a:solidFill>
                  <a:schemeClr val="accent2"/>
                </a:solidFill>
              </a:rPr>
              <a:t>Metabolism </a:t>
            </a:r>
            <a:r>
              <a:rPr lang="en-US" altLang="ru-RU" sz="3600" b="1" dirty="0">
                <a:solidFill>
                  <a:schemeClr val="accent2"/>
                </a:solidFill>
              </a:rPr>
              <a:t>of AA with methyl groups (glycine)</a:t>
            </a:r>
            <a:endParaRPr lang="ru-RU" altLang="ru-RU" sz="3600" b="1" dirty="0" smtClean="0">
              <a:solidFill>
                <a:schemeClr val="accent2"/>
              </a:solidFill>
            </a:endParaRPr>
          </a:p>
        </p:txBody>
      </p:sp>
      <p:pic>
        <p:nvPicPr>
          <p:cNvPr id="2" name="Рисунок 1"/>
          <p:cNvPicPr>
            <a:picLocks noChangeAspect="1"/>
          </p:cNvPicPr>
          <p:nvPr/>
        </p:nvPicPr>
        <p:blipFill>
          <a:blip r:embed="rId3"/>
          <a:stretch>
            <a:fillRect/>
          </a:stretch>
        </p:blipFill>
        <p:spPr>
          <a:xfrm>
            <a:off x="755576" y="1126976"/>
            <a:ext cx="7641365" cy="5731024"/>
          </a:xfrm>
          <a:prstGeom prst="rect">
            <a:avLst/>
          </a:prstGeom>
        </p:spPr>
      </p:pic>
    </p:spTree>
    <p:extLst>
      <p:ext uri="{BB962C8B-B14F-4D97-AF65-F5344CB8AC3E}">
        <p14:creationId xmlns:p14="http://schemas.microsoft.com/office/powerpoint/2010/main" val="4201952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638" y="0"/>
            <a:ext cx="9083362" cy="1143000"/>
          </a:xfrm>
        </p:spPr>
        <p:txBody>
          <a:bodyPr/>
          <a:lstStyle/>
          <a:p>
            <a:r>
              <a:rPr lang="en-US" sz="3600" dirty="0">
                <a:solidFill>
                  <a:srgbClr val="FF0000"/>
                </a:solidFill>
              </a:rPr>
              <a:t>The metabolism of amino acids in tissues and organs during the </a:t>
            </a:r>
            <a:r>
              <a:rPr lang="en-US" sz="3600" dirty="0" err="1" smtClean="0">
                <a:solidFill>
                  <a:srgbClr val="FF0000"/>
                </a:solidFill>
              </a:rPr>
              <a:t>postabsorptive</a:t>
            </a:r>
            <a:r>
              <a:rPr lang="en-US" sz="3600" dirty="0" smtClean="0">
                <a:solidFill>
                  <a:srgbClr val="FF0000"/>
                </a:solidFill>
              </a:rPr>
              <a:t> </a:t>
            </a:r>
            <a:r>
              <a:rPr lang="en-US" sz="3600" dirty="0">
                <a:solidFill>
                  <a:srgbClr val="FF0000"/>
                </a:solidFill>
              </a:rPr>
              <a:t>period</a:t>
            </a:r>
            <a:endParaRPr lang="ru-RU" sz="3600" dirty="0">
              <a:solidFill>
                <a:srgbClr val="FF0000"/>
              </a:solidFill>
            </a:endParaRPr>
          </a:p>
        </p:txBody>
      </p:sp>
      <p:sp>
        <p:nvSpPr>
          <p:cNvPr id="4" name="Прямоугольник 3"/>
          <p:cNvSpPr/>
          <p:nvPr/>
        </p:nvSpPr>
        <p:spPr>
          <a:xfrm>
            <a:off x="25929" y="1556792"/>
            <a:ext cx="2889887" cy="3170099"/>
          </a:xfrm>
          <a:prstGeom prst="rect">
            <a:avLst/>
          </a:prstGeom>
        </p:spPr>
        <p:txBody>
          <a:bodyPr wrap="square">
            <a:spAutoFit/>
          </a:bodyPr>
          <a:lstStyle/>
          <a:p>
            <a:pPr algn="ctr"/>
            <a:r>
              <a:rPr lang="en-US" sz="2000" dirty="0">
                <a:solidFill>
                  <a:prstClr val="black"/>
                </a:solidFill>
              </a:rPr>
              <a:t>In the post-absorptive period, free amino acids come mainly from muscles, in which protein catabolism is enhanced. Amino acids are used in gluconeogenesis in the liver. Blood levels of alanine, serine and glutamine are elevated.</a:t>
            </a:r>
            <a:endParaRPr lang="ru-RU" sz="2000" dirty="0">
              <a:solidFill>
                <a:prstClr val="black"/>
              </a:solidFill>
            </a:endParaRPr>
          </a:p>
        </p:txBody>
      </p:sp>
      <p:pic>
        <p:nvPicPr>
          <p:cNvPr id="5" name="Рисунок 4"/>
          <p:cNvPicPr>
            <a:picLocks noChangeAspect="1"/>
          </p:cNvPicPr>
          <p:nvPr/>
        </p:nvPicPr>
        <p:blipFill rotWithShape="1">
          <a:blip r:embed="rId2"/>
          <a:srcRect l="13161" r="8357" b="26000"/>
          <a:stretch/>
        </p:blipFill>
        <p:spPr>
          <a:xfrm>
            <a:off x="3131840" y="1556792"/>
            <a:ext cx="5626335" cy="4248497"/>
          </a:xfrm>
          <a:prstGeom prst="rect">
            <a:avLst/>
          </a:prstGeom>
        </p:spPr>
      </p:pic>
      <p:sp>
        <p:nvSpPr>
          <p:cNvPr id="6" name="Прямоугольник 5"/>
          <p:cNvSpPr/>
          <p:nvPr/>
        </p:nvSpPr>
        <p:spPr>
          <a:xfrm>
            <a:off x="3923928" y="6065192"/>
            <a:ext cx="4572000" cy="307777"/>
          </a:xfrm>
          <a:prstGeom prst="rect">
            <a:avLst/>
          </a:prstGeom>
        </p:spPr>
        <p:txBody>
          <a:bodyPr>
            <a:spAutoFit/>
          </a:bodyPr>
          <a:lstStyle/>
          <a:p>
            <a:r>
              <a:rPr lang="en-US" sz="1400"/>
              <a:t>https://o.quizlet.com/oANUNGA3r0uyqjtOT-E2xw.png</a:t>
            </a:r>
            <a:endParaRPr lang="ru-RU" sz="1400"/>
          </a:p>
        </p:txBody>
      </p:sp>
    </p:spTree>
    <p:extLst>
      <p:ext uri="{BB962C8B-B14F-4D97-AF65-F5344CB8AC3E}">
        <p14:creationId xmlns:p14="http://schemas.microsoft.com/office/powerpoint/2010/main" val="1871407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3568" y="22207"/>
            <a:ext cx="7772400" cy="1143000"/>
          </a:xfrm>
        </p:spPr>
        <p:txBody>
          <a:bodyPr/>
          <a:lstStyle/>
          <a:p>
            <a:pPr eaLnBrk="1" hangingPunct="1"/>
            <a:r>
              <a:rPr lang="en-US" altLang="ru-RU" b="1" dirty="0">
                <a:solidFill>
                  <a:srgbClr val="FF0000"/>
                </a:solidFill>
              </a:rPr>
              <a:t>Glycine functions</a:t>
            </a:r>
            <a:endParaRPr lang="ru-RU" altLang="ru-RU" b="1" dirty="0" smtClean="0">
              <a:solidFill>
                <a:srgbClr val="FF0000"/>
              </a:solidFill>
            </a:endParaRPr>
          </a:p>
        </p:txBody>
      </p:sp>
      <p:sp>
        <p:nvSpPr>
          <p:cNvPr id="17411" name="Rectangle 3"/>
          <p:cNvSpPr>
            <a:spLocks noGrp="1" noChangeArrowheads="1"/>
          </p:cNvSpPr>
          <p:nvPr>
            <p:ph idx="1"/>
          </p:nvPr>
        </p:nvSpPr>
        <p:spPr>
          <a:xfrm>
            <a:off x="395536" y="1196752"/>
            <a:ext cx="8568952" cy="5400600"/>
          </a:xfrm>
        </p:spPr>
        <p:txBody>
          <a:bodyPr/>
          <a:lstStyle/>
          <a:p>
            <a:pPr marL="609600" indent="-609600" eaLnBrk="1" hangingPunct="1">
              <a:lnSpc>
                <a:spcPct val="90000"/>
              </a:lnSpc>
              <a:buFont typeface="Wingdings" pitchFamily="2" charset="2"/>
              <a:buNone/>
            </a:pPr>
            <a:r>
              <a:rPr lang="en-US" altLang="ru-RU" dirty="0"/>
              <a:t>1. Needed for </a:t>
            </a:r>
            <a:r>
              <a:rPr lang="en-US" altLang="ru-RU" dirty="0" smtClean="0"/>
              <a:t>synthesis of</a:t>
            </a:r>
            <a:endParaRPr lang="en-US" altLang="ru-RU" dirty="0"/>
          </a:p>
          <a:p>
            <a:pPr eaLnBrk="1" hangingPunct="1">
              <a:lnSpc>
                <a:spcPct val="90000"/>
              </a:lnSpc>
            </a:pPr>
            <a:r>
              <a:rPr lang="en-US" altLang="ru-RU" dirty="0"/>
              <a:t>purine and pyrimidine nitrogenous bases</a:t>
            </a:r>
          </a:p>
          <a:p>
            <a:pPr eaLnBrk="1" hangingPunct="1">
              <a:lnSpc>
                <a:spcPct val="90000"/>
              </a:lnSpc>
            </a:pPr>
            <a:r>
              <a:rPr lang="en-US" altLang="ru-RU" dirty="0"/>
              <a:t>porphyrins</a:t>
            </a:r>
          </a:p>
          <a:p>
            <a:pPr eaLnBrk="1" hangingPunct="1">
              <a:lnSpc>
                <a:spcPct val="90000"/>
              </a:lnSpc>
            </a:pPr>
            <a:r>
              <a:rPr lang="en-US" altLang="ru-RU" dirty="0"/>
              <a:t>serine</a:t>
            </a:r>
          </a:p>
          <a:p>
            <a:pPr eaLnBrk="1" hangingPunct="1">
              <a:lnSpc>
                <a:spcPct val="90000"/>
              </a:lnSpc>
            </a:pPr>
            <a:r>
              <a:rPr lang="en-US" altLang="ru-RU" dirty="0" err="1"/>
              <a:t>creatine</a:t>
            </a:r>
            <a:endParaRPr lang="en-US" altLang="ru-RU" dirty="0"/>
          </a:p>
          <a:p>
            <a:pPr eaLnBrk="1" hangingPunct="1">
              <a:lnSpc>
                <a:spcPct val="90000"/>
              </a:lnSpc>
            </a:pPr>
            <a:r>
              <a:rPr lang="en-US" altLang="ru-RU" dirty="0"/>
              <a:t>glutathione</a:t>
            </a:r>
          </a:p>
          <a:p>
            <a:pPr marL="609600" indent="-609600" eaLnBrk="1" hangingPunct="1">
              <a:lnSpc>
                <a:spcPct val="90000"/>
              </a:lnSpc>
              <a:buFont typeface="Wingdings" pitchFamily="2" charset="2"/>
              <a:buNone/>
            </a:pPr>
            <a:r>
              <a:rPr lang="en-US" altLang="ru-RU" dirty="0"/>
              <a:t>2. Part of paired bile acids</a:t>
            </a:r>
          </a:p>
          <a:p>
            <a:pPr marL="609600" indent="-609600" eaLnBrk="1" hangingPunct="1">
              <a:lnSpc>
                <a:spcPct val="90000"/>
              </a:lnSpc>
              <a:buFont typeface="Wingdings" pitchFamily="2" charset="2"/>
              <a:buNone/>
            </a:pPr>
            <a:r>
              <a:rPr lang="en-US" altLang="ru-RU" dirty="0"/>
              <a:t>3. Participates in the neutralization of benzoic acid with the formation of </a:t>
            </a:r>
            <a:r>
              <a:rPr lang="en-US" altLang="ru-RU" dirty="0" err="1"/>
              <a:t>hippuric</a:t>
            </a:r>
            <a:r>
              <a:rPr lang="en-US" altLang="ru-RU" dirty="0"/>
              <a:t> acid</a:t>
            </a:r>
            <a:endParaRPr lang="ru-RU" altLang="ru-RU" dirty="0" smtClean="0"/>
          </a:p>
        </p:txBody>
      </p:sp>
    </p:spTree>
    <p:extLst>
      <p:ext uri="{BB962C8B-B14F-4D97-AF65-F5344CB8AC3E}">
        <p14:creationId xmlns:p14="http://schemas.microsoft.com/office/powerpoint/2010/main" val="1222131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ru-RU" b="1">
                <a:solidFill>
                  <a:schemeClr val="accent2"/>
                </a:solidFill>
              </a:rPr>
              <a:t>Metabolism of AA with methyl groups (alanine)</a:t>
            </a:r>
            <a:r>
              <a:rPr lang="ru-RU"/>
              <a:t/>
            </a:r>
            <a:br>
              <a:rPr lang="ru-RU"/>
            </a:br>
            <a:endParaRPr lang="ru-RU"/>
          </a:p>
        </p:txBody>
      </p:sp>
      <p:pic>
        <p:nvPicPr>
          <p:cNvPr id="4" name="Объект 3"/>
          <p:cNvPicPr>
            <a:picLocks noGrp="1" noChangeAspect="1"/>
          </p:cNvPicPr>
          <p:nvPr>
            <p:ph idx="1"/>
          </p:nvPr>
        </p:nvPicPr>
        <p:blipFill>
          <a:blip r:embed="rId2"/>
          <a:stretch>
            <a:fillRect/>
          </a:stretch>
        </p:blipFill>
        <p:spPr>
          <a:xfrm>
            <a:off x="539552" y="1700808"/>
            <a:ext cx="8334919" cy="4688392"/>
          </a:xfrm>
          <a:prstGeom prst="rect">
            <a:avLst/>
          </a:prstGeom>
        </p:spPr>
      </p:pic>
    </p:spTree>
    <p:extLst>
      <p:ext uri="{BB962C8B-B14F-4D97-AF65-F5344CB8AC3E}">
        <p14:creationId xmlns:p14="http://schemas.microsoft.com/office/powerpoint/2010/main" val="2846090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590600" y="1556792"/>
            <a:ext cx="7867600" cy="3933800"/>
          </a:xfrm>
          <a:prstGeom prst="rect">
            <a:avLst/>
          </a:prstGeom>
        </p:spPr>
      </p:pic>
    </p:spTree>
    <p:extLst>
      <p:ext uri="{BB962C8B-B14F-4D97-AF65-F5344CB8AC3E}">
        <p14:creationId xmlns:p14="http://schemas.microsoft.com/office/powerpoint/2010/main" val="873619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348"/>
            <a:ext cx="9144000" cy="990600"/>
          </a:xfrm>
        </p:spPr>
        <p:txBody>
          <a:bodyPr/>
          <a:lstStyle/>
          <a:p>
            <a:pPr eaLnBrk="1" hangingPunct="1"/>
            <a:r>
              <a:rPr lang="en-US" altLang="ru-RU" b="1" dirty="0"/>
              <a:t>Ammonia is a toxic compound</a:t>
            </a:r>
            <a:endParaRPr lang="ru-RU" altLang="ru-RU" dirty="0" smtClean="0"/>
          </a:p>
        </p:txBody>
      </p:sp>
      <p:pic>
        <p:nvPicPr>
          <p:cNvPr id="15362" name="Picture 2" descr="6.41 Transamination, Deamination &amp; Ammonia Removal as Urea | Nutrition  Flex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5" y="764704"/>
            <a:ext cx="6505483"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6642556"/>
            <a:ext cx="9144000" cy="215444"/>
          </a:xfrm>
          <a:prstGeom prst="rect">
            <a:avLst/>
          </a:prstGeom>
        </p:spPr>
        <p:txBody>
          <a:bodyPr wrap="square">
            <a:spAutoFit/>
          </a:bodyPr>
          <a:lstStyle/>
          <a:p>
            <a:pPr algn="ctr"/>
            <a:r>
              <a:rPr lang="en-US" sz="800" dirty="0"/>
              <a:t>https://s3-us-west-2.amazonaws.com/courses-images/wp-content/uploads/sites/2569/2017/10/26143451/100002010000028C00000257CC290D50.png</a:t>
            </a:r>
            <a:endParaRPr lang="ru-RU" sz="800" dirty="0"/>
          </a:p>
        </p:txBody>
      </p:sp>
    </p:spTree>
    <p:extLst>
      <p:ext uri="{BB962C8B-B14F-4D97-AF65-F5344CB8AC3E}">
        <p14:creationId xmlns:p14="http://schemas.microsoft.com/office/powerpoint/2010/main" val="40771165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15913" y="190236"/>
            <a:ext cx="8153400" cy="990600"/>
          </a:xfrm>
        </p:spPr>
        <p:txBody>
          <a:bodyPr/>
          <a:lstStyle/>
          <a:p>
            <a:pPr eaLnBrk="1" hangingPunct="1"/>
            <a:r>
              <a:rPr lang="en-US" altLang="ru-RU" b="1" dirty="0"/>
              <a:t>Sources of ammonia</a:t>
            </a:r>
            <a:endParaRPr lang="ru-RU" altLang="ru-RU" dirty="0" smtClean="0"/>
          </a:p>
        </p:txBody>
      </p:sp>
      <p:sp>
        <p:nvSpPr>
          <p:cNvPr id="62467" name="Rectangle 3"/>
          <p:cNvSpPr>
            <a:spLocks noGrp="1" noChangeArrowheads="1"/>
          </p:cNvSpPr>
          <p:nvPr>
            <p:ph type="body" idx="1"/>
          </p:nvPr>
        </p:nvSpPr>
        <p:spPr>
          <a:xfrm>
            <a:off x="107504" y="1655527"/>
            <a:ext cx="8928992" cy="4495800"/>
          </a:xfrm>
        </p:spPr>
        <p:txBody>
          <a:bodyPr/>
          <a:lstStyle/>
          <a:p>
            <a:pPr eaLnBrk="1" hangingPunct="1">
              <a:lnSpc>
                <a:spcPct val="80000"/>
              </a:lnSpc>
              <a:buFont typeface="Wingdings" pitchFamily="2" charset="2"/>
              <a:buNone/>
            </a:pPr>
            <a:r>
              <a:rPr lang="en-US" altLang="ru-RU" sz="2800" b="1" dirty="0"/>
              <a:t>Ammonia is formed:</a:t>
            </a:r>
          </a:p>
          <a:p>
            <a:pPr eaLnBrk="1" hangingPunct="1">
              <a:lnSpc>
                <a:spcPct val="80000"/>
              </a:lnSpc>
              <a:buFont typeface="Wingdings" pitchFamily="2" charset="2"/>
              <a:buNone/>
            </a:pPr>
            <a:r>
              <a:rPr lang="en-US" altLang="ru-RU" sz="2800" dirty="0"/>
              <a:t>1) as a result of </a:t>
            </a:r>
            <a:r>
              <a:rPr lang="en-US" altLang="ru-RU" sz="2800" b="1" dirty="0"/>
              <a:t>deamination</a:t>
            </a:r>
            <a:r>
              <a:rPr lang="en-US" altLang="ru-RU" sz="2800" dirty="0"/>
              <a:t> reactions of amino acids, biogenic amines (histamine, serotonin, </a:t>
            </a:r>
            <a:r>
              <a:rPr lang="en-US" altLang="ru-RU" sz="2800" dirty="0" err="1"/>
              <a:t>catecholamines</a:t>
            </a:r>
            <a:r>
              <a:rPr lang="en-US" altLang="ru-RU" sz="2800" dirty="0"/>
              <a:t>, etc.), purine and pyrimidine nitrogenous bases, amino acid amides in body tissues.</a:t>
            </a:r>
          </a:p>
          <a:p>
            <a:pPr eaLnBrk="1" hangingPunct="1">
              <a:lnSpc>
                <a:spcPct val="80000"/>
              </a:lnSpc>
              <a:buFont typeface="Wingdings" pitchFamily="2" charset="2"/>
              <a:buNone/>
            </a:pPr>
            <a:endParaRPr lang="en-US" altLang="ru-RU" sz="2800" dirty="0"/>
          </a:p>
          <a:p>
            <a:pPr eaLnBrk="1" hangingPunct="1">
              <a:lnSpc>
                <a:spcPct val="80000"/>
              </a:lnSpc>
              <a:buFont typeface="Wingdings" pitchFamily="2" charset="2"/>
              <a:buNone/>
            </a:pPr>
            <a:r>
              <a:rPr lang="en-US" altLang="ru-RU" sz="2800" dirty="0" smtClean="0"/>
              <a:t>2</a:t>
            </a:r>
            <a:r>
              <a:rPr lang="en-US" altLang="ru-RU" sz="2800" dirty="0"/>
              <a:t>) in the intestine as a result of the activity of microflora </a:t>
            </a:r>
            <a:r>
              <a:rPr lang="en-US" altLang="ru-RU" sz="2800" b="1" dirty="0"/>
              <a:t>(decay of proteins)</a:t>
            </a:r>
            <a:r>
              <a:rPr lang="en-US" altLang="ru-RU" sz="2800" dirty="0"/>
              <a:t>; absorbed into the blood of the portal vein.</a:t>
            </a:r>
          </a:p>
          <a:p>
            <a:pPr eaLnBrk="1" hangingPunct="1">
              <a:lnSpc>
                <a:spcPct val="80000"/>
              </a:lnSpc>
              <a:buFont typeface="Wingdings" pitchFamily="2" charset="2"/>
              <a:buNone/>
            </a:pPr>
            <a:endParaRPr lang="en-US" altLang="ru-RU" sz="2800" dirty="0"/>
          </a:p>
          <a:p>
            <a:pPr eaLnBrk="1" hangingPunct="1">
              <a:lnSpc>
                <a:spcPct val="80000"/>
              </a:lnSpc>
              <a:buFont typeface="Wingdings" pitchFamily="2" charset="2"/>
              <a:buNone/>
            </a:pPr>
            <a:r>
              <a:rPr lang="en-US" altLang="ru-RU" sz="2800" dirty="0"/>
              <a:t>The ammonia content in the blood is normally 25-40 </a:t>
            </a:r>
            <a:r>
              <a:rPr lang="en-US" altLang="ru-RU" sz="2800" dirty="0" err="1" smtClean="0"/>
              <a:t>μmol</a:t>
            </a:r>
            <a:r>
              <a:rPr lang="en-US" altLang="ru-RU" sz="2800" dirty="0" smtClean="0"/>
              <a:t>/ </a:t>
            </a:r>
            <a:r>
              <a:rPr lang="en-US" altLang="ru-RU" sz="2800" dirty="0"/>
              <a:t>l.</a:t>
            </a:r>
            <a:endParaRPr lang="ru-RU" altLang="ru-RU" sz="2800" dirty="0" smtClean="0"/>
          </a:p>
        </p:txBody>
      </p:sp>
      <p:pic>
        <p:nvPicPr>
          <p:cNvPr id="2" name="Рисунок 1"/>
          <p:cNvPicPr>
            <a:picLocks noChangeAspect="1"/>
          </p:cNvPicPr>
          <p:nvPr/>
        </p:nvPicPr>
        <p:blipFill>
          <a:blip r:embed="rId2"/>
          <a:stretch>
            <a:fillRect/>
          </a:stretch>
        </p:blipFill>
        <p:spPr>
          <a:xfrm>
            <a:off x="6921955" y="476672"/>
            <a:ext cx="2054002" cy="1195886"/>
          </a:xfrm>
          <a:prstGeom prst="rect">
            <a:avLst/>
          </a:prstGeom>
        </p:spPr>
      </p:pic>
    </p:spTree>
    <p:extLst>
      <p:ext uri="{BB962C8B-B14F-4D97-AF65-F5344CB8AC3E}">
        <p14:creationId xmlns:p14="http://schemas.microsoft.com/office/powerpoint/2010/main" val="1051521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16632"/>
            <a:ext cx="9144000" cy="990600"/>
          </a:xfrm>
        </p:spPr>
        <p:txBody>
          <a:bodyPr/>
          <a:lstStyle/>
          <a:p>
            <a:pPr eaLnBrk="1" hangingPunct="1"/>
            <a:r>
              <a:rPr lang="en-US" altLang="ru-RU" sz="4000" b="1" dirty="0"/>
              <a:t>The most important source of ammonia is the deamination of amino acids</a:t>
            </a:r>
            <a:endParaRPr lang="ru-RU" altLang="ru-RU" sz="4000" dirty="0" smtClean="0"/>
          </a:p>
        </p:txBody>
      </p:sp>
      <p:pic>
        <p:nvPicPr>
          <p:cNvPr id="3" name="Рисунок 2"/>
          <p:cNvPicPr>
            <a:picLocks noChangeAspect="1"/>
          </p:cNvPicPr>
          <p:nvPr/>
        </p:nvPicPr>
        <p:blipFill>
          <a:blip r:embed="rId2"/>
          <a:stretch>
            <a:fillRect/>
          </a:stretch>
        </p:blipFill>
        <p:spPr>
          <a:xfrm>
            <a:off x="611560" y="1484784"/>
            <a:ext cx="7488832" cy="4682560"/>
          </a:xfrm>
          <a:prstGeom prst="rect">
            <a:avLst/>
          </a:prstGeom>
        </p:spPr>
      </p:pic>
    </p:spTree>
    <p:extLst>
      <p:ext uri="{BB962C8B-B14F-4D97-AF65-F5344CB8AC3E}">
        <p14:creationId xmlns:p14="http://schemas.microsoft.com/office/powerpoint/2010/main" val="9823966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11560" y="260648"/>
            <a:ext cx="7772400" cy="1143000"/>
          </a:xfrm>
        </p:spPr>
        <p:txBody>
          <a:bodyPr/>
          <a:lstStyle/>
          <a:p>
            <a:r>
              <a:rPr lang="en-US" altLang="ru-RU" dirty="0"/>
              <a:t>Sources of ammonia in the body</a:t>
            </a:r>
            <a:endParaRPr lang="ru-RU" altLang="ru-RU" sz="4400" dirty="0"/>
          </a:p>
        </p:txBody>
      </p:sp>
      <p:pic>
        <p:nvPicPr>
          <p:cNvPr id="2" name="Рисунок 1"/>
          <p:cNvPicPr>
            <a:picLocks noChangeAspect="1"/>
          </p:cNvPicPr>
          <p:nvPr/>
        </p:nvPicPr>
        <p:blipFill>
          <a:blip r:embed="rId2"/>
          <a:stretch>
            <a:fillRect/>
          </a:stretch>
        </p:blipFill>
        <p:spPr>
          <a:xfrm>
            <a:off x="467544" y="1403648"/>
            <a:ext cx="8303878" cy="4558829"/>
          </a:xfrm>
          <a:prstGeom prst="rect">
            <a:avLst/>
          </a:prstGeom>
        </p:spPr>
      </p:pic>
    </p:spTree>
    <p:extLst>
      <p:ext uri="{BB962C8B-B14F-4D97-AF65-F5344CB8AC3E}">
        <p14:creationId xmlns:p14="http://schemas.microsoft.com/office/powerpoint/2010/main" val="13540799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0" y="1676400"/>
            <a:ext cx="9144000" cy="2256656"/>
          </a:xfrm>
        </p:spPr>
        <p:txBody>
          <a:bodyPr/>
          <a:lstStyle/>
          <a:p>
            <a:pPr>
              <a:lnSpc>
                <a:spcPct val="90000"/>
              </a:lnSpc>
            </a:pPr>
            <a:r>
              <a:rPr lang="en-US" altLang="ru-RU" sz="3600" dirty="0"/>
              <a:t>Ammonia passes through membranes and enters brain cells,</a:t>
            </a:r>
          </a:p>
          <a:p>
            <a:pPr>
              <a:lnSpc>
                <a:spcPct val="90000"/>
              </a:lnSpc>
            </a:pPr>
            <a:r>
              <a:rPr lang="en-US" altLang="ru-RU" sz="3600" dirty="0"/>
              <a:t>Causing the following violations</a:t>
            </a:r>
            <a:endParaRPr lang="en-US" altLang="ru-RU" sz="3600" dirty="0">
              <a:cs typeface="Times New Roman" pitchFamily="18" charset="0"/>
            </a:endParaRPr>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85900" cy="152400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ChangeArrowheads="1"/>
          </p:cNvSpPr>
          <p:nvPr>
            <p:ph type="title"/>
          </p:nvPr>
        </p:nvSpPr>
        <p:spPr>
          <a:xfrm>
            <a:off x="1332516" y="340601"/>
            <a:ext cx="7812360" cy="990600"/>
          </a:xfrm>
        </p:spPr>
        <p:txBody>
          <a:bodyPr/>
          <a:lstStyle/>
          <a:p>
            <a:r>
              <a:rPr lang="en-US" altLang="ru-RU" sz="4000"/>
              <a:t>The toxicity of ammonia is mainly related to its effect on the central nervous system.</a:t>
            </a:r>
            <a:endParaRPr lang="ru-RU" altLang="ru-RU" sz="400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67" r="34753"/>
          <a:stretch/>
        </p:blipFill>
        <p:spPr bwMode="auto">
          <a:xfrm>
            <a:off x="5601174" y="3338545"/>
            <a:ext cx="3347864" cy="351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805713"/>
            <a:ext cx="5373216" cy="305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5888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3568" y="0"/>
            <a:ext cx="8153400" cy="990600"/>
          </a:xfrm>
        </p:spPr>
        <p:txBody>
          <a:bodyPr/>
          <a:lstStyle/>
          <a:p>
            <a:pPr eaLnBrk="1" hangingPunct="1"/>
            <a:r>
              <a:rPr lang="en-US" altLang="ru-RU" sz="3600" b="1" i="1" dirty="0"/>
              <a:t>Causes of ammonia toxicity</a:t>
            </a:r>
            <a:endParaRPr lang="ru-RU" altLang="ru-RU" sz="3600" dirty="0" smtClean="0"/>
          </a:p>
        </p:txBody>
      </p:sp>
      <p:sp>
        <p:nvSpPr>
          <p:cNvPr id="63491" name="Rectangle 3"/>
          <p:cNvSpPr>
            <a:spLocks noGrp="1" noChangeArrowheads="1"/>
          </p:cNvSpPr>
          <p:nvPr>
            <p:ph type="body" idx="1"/>
          </p:nvPr>
        </p:nvSpPr>
        <p:spPr>
          <a:xfrm>
            <a:off x="18937" y="836712"/>
            <a:ext cx="9144000" cy="5877272"/>
          </a:xfrm>
          <a:solidFill>
            <a:schemeClr val="bg1"/>
          </a:solidFill>
        </p:spPr>
        <p:txBody>
          <a:bodyPr/>
          <a:lstStyle/>
          <a:p>
            <a:pPr eaLnBrk="1" hangingPunct="1">
              <a:lnSpc>
                <a:spcPct val="90000"/>
              </a:lnSpc>
              <a:buFont typeface="Wingdings" pitchFamily="2" charset="2"/>
              <a:buNone/>
            </a:pPr>
            <a:r>
              <a:rPr lang="en-US" altLang="ru-RU" sz="2000" dirty="0"/>
              <a:t>1) It binds to 2-oxoglutarate, which causes inhibition of amino acid metabolism (transamination) and a </a:t>
            </a:r>
            <a:r>
              <a:rPr lang="en-US" altLang="ru-RU" sz="2000" dirty="0" err="1"/>
              <a:t>hypoenergetic</a:t>
            </a:r>
            <a:r>
              <a:rPr lang="en-US" altLang="ru-RU" sz="2000" dirty="0"/>
              <a:t> state (inhibition of the Krebs cycle due to the outflow of α-KG from it).</a:t>
            </a:r>
          </a:p>
          <a:p>
            <a:pPr eaLnBrk="1" hangingPunct="1">
              <a:lnSpc>
                <a:spcPct val="90000"/>
              </a:lnSpc>
              <a:buFont typeface="Wingdings" pitchFamily="2" charset="2"/>
              <a:buNone/>
            </a:pPr>
            <a:r>
              <a:rPr lang="en-US" altLang="ru-RU" sz="2000" dirty="0"/>
              <a:t>2) Ammonia enhances the synthesis of glutamine from glutamate in the nervous tissue. A decrease in glutamate concentration disrupts the exchange of neurotransmitters, in particular, the synthesis of </a:t>
            </a:r>
            <a:r>
              <a:rPr lang="el-GR" altLang="ru-RU" sz="2000" dirty="0" smtClean="0"/>
              <a:t>γ</a:t>
            </a:r>
            <a:r>
              <a:rPr lang="en-US" altLang="ru-RU" sz="2000" dirty="0" smtClean="0"/>
              <a:t>-aminobutyric </a:t>
            </a:r>
            <a:r>
              <a:rPr lang="en-US" altLang="ru-RU" sz="2000" dirty="0"/>
              <a:t>acid, the main inhibitory modulator. This disrupts the conduction of nerve impulses and causes seizures. Also, due to glutamine (an </a:t>
            </a:r>
            <a:r>
              <a:rPr lang="en-US" altLang="ru-RU" sz="2000" dirty="0" err="1"/>
              <a:t>osmoactive</a:t>
            </a:r>
            <a:r>
              <a:rPr lang="en-US" altLang="ru-RU" sz="2000" dirty="0"/>
              <a:t> substance), osmotic pressure increases, and cerebral edema develops.</a:t>
            </a:r>
          </a:p>
          <a:p>
            <a:pPr eaLnBrk="1" hangingPunct="1">
              <a:lnSpc>
                <a:spcPct val="90000"/>
              </a:lnSpc>
              <a:buFont typeface="Wingdings" pitchFamily="2" charset="2"/>
              <a:buNone/>
            </a:pPr>
            <a:r>
              <a:rPr lang="en-US" altLang="ru-RU" sz="2000" dirty="0"/>
              <a:t>3) Ammonia in the blood and cytosol forms an ammonium ion (NH4 +), the accumulation of which disrupts the transmembrane transfer of ions, in particular Na + and K + (competes with ion pumps for Na + and K +), which also affects the conduction of a nerve impulse.</a:t>
            </a:r>
          </a:p>
          <a:p>
            <a:pPr eaLnBrk="1" hangingPunct="1">
              <a:lnSpc>
                <a:spcPct val="90000"/>
              </a:lnSpc>
              <a:buFont typeface="Wingdings" pitchFamily="2" charset="2"/>
              <a:buNone/>
            </a:pPr>
            <a:r>
              <a:rPr lang="en-US" altLang="ru-RU" sz="2000" dirty="0"/>
              <a:t>4) The accumulation of ammonia can shift the pH to the alkaline side, causing metabolic alkalosis (this increases the affinity of hemoglobin for oxygen (Bohr effect), hemoglobin does not release oxygen in the capillaries, resulting in cell hypoxia)</a:t>
            </a:r>
            <a:endParaRPr lang="ru-RU" altLang="ru-RU" sz="1600" dirty="0" smtClean="0"/>
          </a:p>
        </p:txBody>
      </p:sp>
    </p:spTree>
    <p:extLst>
      <p:ext uri="{BB962C8B-B14F-4D97-AF65-F5344CB8AC3E}">
        <p14:creationId xmlns:p14="http://schemas.microsoft.com/office/powerpoint/2010/main" val="204909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12775" y="228600"/>
            <a:ext cx="8153400" cy="990600"/>
          </a:xfrm>
        </p:spPr>
        <p:txBody>
          <a:bodyPr/>
          <a:lstStyle/>
          <a:p>
            <a:pPr eaLnBrk="1" hangingPunct="1"/>
            <a:r>
              <a:rPr lang="en-US" altLang="ru-RU" b="1" dirty="0"/>
              <a:t>Ammonia transport</a:t>
            </a:r>
            <a:endParaRPr lang="ru-RU" altLang="ru-RU" dirty="0" smtClean="0"/>
          </a:p>
        </p:txBody>
      </p:sp>
      <p:sp>
        <p:nvSpPr>
          <p:cNvPr id="2" name="Прямоугольник 1"/>
          <p:cNvSpPr/>
          <p:nvPr/>
        </p:nvSpPr>
        <p:spPr>
          <a:xfrm>
            <a:off x="107504" y="1556792"/>
            <a:ext cx="8856984" cy="3970318"/>
          </a:xfrm>
          <a:prstGeom prst="rect">
            <a:avLst/>
          </a:prstGeom>
        </p:spPr>
        <p:txBody>
          <a:bodyPr wrap="square">
            <a:spAutoFit/>
          </a:bodyPr>
          <a:lstStyle/>
          <a:p>
            <a:pPr algn="ctr"/>
            <a:r>
              <a:rPr lang="en-US" sz="2800" dirty="0">
                <a:solidFill>
                  <a:prstClr val="black"/>
                </a:solidFill>
              </a:rPr>
              <a:t>The transport forms of ammonia from tissues to the liver are:</a:t>
            </a:r>
          </a:p>
          <a:p>
            <a:pPr marL="457200" indent="-457200">
              <a:buFont typeface="Arial" panose="020B0604020202020204" pitchFamily="34" charset="0"/>
              <a:buChar char="•"/>
            </a:pPr>
            <a:r>
              <a:rPr lang="en-US" sz="2800" b="1" dirty="0">
                <a:solidFill>
                  <a:prstClr val="black"/>
                </a:solidFill>
              </a:rPr>
              <a:t>glutamine and alanine </a:t>
            </a:r>
            <a:r>
              <a:rPr lang="en-US" sz="2800" dirty="0">
                <a:solidFill>
                  <a:prstClr val="black"/>
                </a:solidFill>
              </a:rPr>
              <a:t>(their share among all blood amino acids is up to 50%),</a:t>
            </a:r>
          </a:p>
          <a:p>
            <a:pPr marL="457200" indent="-457200">
              <a:buFont typeface="Arial" panose="020B0604020202020204" pitchFamily="34" charset="0"/>
              <a:buChar char="•"/>
            </a:pPr>
            <a:r>
              <a:rPr lang="en-US" sz="2800" dirty="0">
                <a:solidFill>
                  <a:prstClr val="black"/>
                </a:solidFill>
              </a:rPr>
              <a:t>to a lesser extent </a:t>
            </a:r>
            <a:r>
              <a:rPr lang="en-US" sz="2800" b="1" dirty="0">
                <a:solidFill>
                  <a:prstClr val="black"/>
                </a:solidFill>
              </a:rPr>
              <a:t>asparagine and glutamate</a:t>
            </a:r>
            <a:r>
              <a:rPr lang="en-US" sz="2800" dirty="0">
                <a:solidFill>
                  <a:prstClr val="black"/>
                </a:solidFill>
              </a:rPr>
              <a:t>,</a:t>
            </a:r>
          </a:p>
          <a:p>
            <a:pPr marL="457200" indent="-457200">
              <a:buFont typeface="Arial" panose="020B0604020202020204" pitchFamily="34" charset="0"/>
              <a:buChar char="•"/>
            </a:pPr>
            <a:r>
              <a:rPr lang="en-US" sz="2800" dirty="0">
                <a:solidFill>
                  <a:prstClr val="black"/>
                </a:solidFill>
              </a:rPr>
              <a:t>some amount of ammonia is in the blood in </a:t>
            </a:r>
            <a:r>
              <a:rPr lang="en-US" sz="2800" b="1" dirty="0">
                <a:solidFill>
                  <a:prstClr val="black"/>
                </a:solidFill>
              </a:rPr>
              <a:t>free form</a:t>
            </a:r>
            <a:r>
              <a:rPr lang="en-US" sz="2800" dirty="0">
                <a:solidFill>
                  <a:prstClr val="black"/>
                </a:solidFill>
              </a:rPr>
              <a:t>.</a:t>
            </a:r>
          </a:p>
          <a:p>
            <a:pPr marL="457200" indent="-457200">
              <a:buFont typeface="Arial" panose="020B0604020202020204" pitchFamily="34" charset="0"/>
              <a:buChar char="•"/>
            </a:pPr>
            <a:r>
              <a:rPr lang="en-US" sz="2800" dirty="0" smtClean="0">
                <a:solidFill>
                  <a:prstClr val="black"/>
                </a:solidFill>
              </a:rPr>
              <a:t>Most </a:t>
            </a:r>
            <a:r>
              <a:rPr lang="en-US" sz="2800" dirty="0">
                <a:solidFill>
                  <a:prstClr val="black"/>
                </a:solidFill>
              </a:rPr>
              <a:t>of the glutamine comes from muscles and nervous tissue, </a:t>
            </a:r>
            <a:r>
              <a:rPr lang="en-US" sz="2800" b="1" dirty="0">
                <a:solidFill>
                  <a:prstClr val="black"/>
                </a:solidFill>
              </a:rPr>
              <a:t>alanine</a:t>
            </a:r>
            <a:r>
              <a:rPr lang="en-US" sz="2800" dirty="0">
                <a:solidFill>
                  <a:prstClr val="black"/>
                </a:solidFill>
              </a:rPr>
              <a:t> carries ammonia from the muscles and the intestinal wall.</a:t>
            </a:r>
            <a:endParaRPr lang="ru-RU" sz="2800" dirty="0">
              <a:solidFill>
                <a:prstClr val="black"/>
              </a:solidFill>
            </a:endParaRPr>
          </a:p>
        </p:txBody>
      </p:sp>
    </p:spTree>
    <p:extLst>
      <p:ext uri="{BB962C8B-B14F-4D97-AF65-F5344CB8AC3E}">
        <p14:creationId xmlns:p14="http://schemas.microsoft.com/office/powerpoint/2010/main" val="4206895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539552" y="404664"/>
            <a:ext cx="8324681" cy="5400600"/>
          </a:xfrm>
          <a:prstGeom prst="rect">
            <a:avLst/>
          </a:prstGeom>
        </p:spPr>
      </p:pic>
    </p:spTree>
    <p:extLst>
      <p:ext uri="{BB962C8B-B14F-4D97-AF65-F5344CB8AC3E}">
        <p14:creationId xmlns:p14="http://schemas.microsoft.com/office/powerpoint/2010/main" val="546641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94062" y="4099828"/>
            <a:ext cx="1195972" cy="125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с одним скругленным углом 3"/>
          <p:cNvSpPr/>
          <p:nvPr/>
        </p:nvSpPr>
        <p:spPr>
          <a:xfrm>
            <a:off x="-13855" y="190500"/>
            <a:ext cx="9144000" cy="533400"/>
          </a:xfrm>
          <a:prstGeom prst="round1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a:solidFill>
                  <a:prstClr val="black"/>
                </a:solidFill>
                <a:latin typeface="Arial" panose="020B0604020202020204" pitchFamily="34" charset="0"/>
                <a:cs typeface="Arial" panose="020B0604020202020204" pitchFamily="34" charset="0"/>
              </a:rPr>
              <a:t>Sources and methods of neutralization of ammonia in different tissues</a:t>
            </a:r>
            <a:endParaRPr lang="ru-RU" sz="3200" dirty="0">
              <a:solidFill>
                <a:prstClr val="black"/>
              </a:solidFill>
              <a:latin typeface="Arial" panose="020B0604020202020204" pitchFamily="34" charset="0"/>
              <a:cs typeface="Arial" panose="020B0604020202020204" pitchFamily="34" charset="0"/>
            </a:endParaRPr>
          </a:p>
        </p:txBody>
      </p:sp>
      <p:sp>
        <p:nvSpPr>
          <p:cNvPr id="5" name="Овал 4"/>
          <p:cNvSpPr/>
          <p:nvPr/>
        </p:nvSpPr>
        <p:spPr>
          <a:xfrm>
            <a:off x="3505200" y="2209800"/>
            <a:ext cx="2133600" cy="533400"/>
          </a:xfrm>
          <a:prstGeom prst="ellipse">
            <a:avLst/>
          </a:prstGeom>
          <a:solidFill>
            <a:schemeClr val="accent2">
              <a:lumMod val="20000"/>
              <a:lumOff val="8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800" dirty="0" smtClean="0">
                <a:solidFill>
                  <a:prstClr val="black"/>
                </a:solidFill>
                <a:cs typeface="Times New Roman" pitchFamily="18" charset="0"/>
              </a:rPr>
              <a:t>Ammonia</a:t>
            </a:r>
            <a:endParaRPr lang="ru-RU" sz="1800" dirty="0">
              <a:solidFill>
                <a:prstClr val="black"/>
              </a:solidFill>
              <a:cs typeface="Times New Roman" pitchFamily="18" charset="0"/>
            </a:endParaRPr>
          </a:p>
        </p:txBody>
      </p:sp>
      <p:sp>
        <p:nvSpPr>
          <p:cNvPr id="6" name="Прямоугольник 5"/>
          <p:cNvSpPr/>
          <p:nvPr/>
        </p:nvSpPr>
        <p:spPr>
          <a:xfrm>
            <a:off x="3334326" y="910632"/>
            <a:ext cx="297866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a:solidFill>
                  <a:prstClr val="black"/>
                </a:solidFill>
                <a:cs typeface="Times New Roman" pitchFamily="18" charset="0"/>
              </a:rPr>
              <a:t>Nucleotides, nucleosides, nitrogenous bases</a:t>
            </a:r>
            <a:endParaRPr lang="ru-RU" sz="1800" dirty="0">
              <a:solidFill>
                <a:prstClr val="black"/>
              </a:solidFill>
              <a:cs typeface="Times New Roman" pitchFamily="18" charset="0"/>
            </a:endParaRPr>
          </a:p>
        </p:txBody>
      </p:sp>
      <p:sp>
        <p:nvSpPr>
          <p:cNvPr id="7" name="Прямоугольник 6"/>
          <p:cNvSpPr/>
          <p:nvPr/>
        </p:nvSpPr>
        <p:spPr>
          <a:xfrm>
            <a:off x="1143000" y="988665"/>
            <a:ext cx="2362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a:solidFill>
                  <a:prstClr val="black"/>
                </a:solidFill>
                <a:cs typeface="Times New Roman" pitchFamily="18" charset="0"/>
              </a:rPr>
              <a:t>Biogenic amines, amides, imines</a:t>
            </a:r>
            <a:endParaRPr lang="ru-RU" sz="1800" dirty="0">
              <a:solidFill>
                <a:prstClr val="black"/>
              </a:solidFill>
              <a:cs typeface="Times New Roman" pitchFamily="18" charset="0"/>
            </a:endParaRPr>
          </a:p>
        </p:txBody>
      </p:sp>
      <p:sp>
        <p:nvSpPr>
          <p:cNvPr id="8" name="Прямоугольник 7"/>
          <p:cNvSpPr/>
          <p:nvPr/>
        </p:nvSpPr>
        <p:spPr>
          <a:xfrm>
            <a:off x="200008" y="1745627"/>
            <a:ext cx="2362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800" b="1" dirty="0" smtClean="0">
                <a:solidFill>
                  <a:prstClr val="black"/>
                </a:solidFill>
                <a:cs typeface="Times New Roman" pitchFamily="18" charset="0"/>
              </a:rPr>
              <a:t>Amino acids</a:t>
            </a:r>
            <a:endParaRPr lang="ru-RU" sz="1800" b="1" dirty="0">
              <a:solidFill>
                <a:prstClr val="black"/>
              </a:solidFill>
              <a:cs typeface="Times New Roman" pitchFamily="18" charset="0"/>
            </a:endParaRPr>
          </a:p>
        </p:txBody>
      </p:sp>
      <p:sp>
        <p:nvSpPr>
          <p:cNvPr id="9" name="Прямоугольник 8"/>
          <p:cNvSpPr/>
          <p:nvPr/>
        </p:nvSpPr>
        <p:spPr>
          <a:xfrm>
            <a:off x="762000" y="3200400"/>
            <a:ext cx="1295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600" dirty="0">
                <a:solidFill>
                  <a:prstClr val="black"/>
                </a:solidFill>
                <a:cs typeface="Times New Roman" pitchFamily="18" charset="0"/>
              </a:rPr>
              <a:t>Synthesis of urea</a:t>
            </a:r>
          </a:p>
          <a:p>
            <a:pPr algn="ctr" fontAlgn="auto">
              <a:spcBef>
                <a:spcPts val="0"/>
              </a:spcBef>
              <a:spcAft>
                <a:spcPts val="0"/>
              </a:spcAft>
            </a:pPr>
            <a:r>
              <a:rPr lang="en-US" sz="1600" dirty="0">
                <a:solidFill>
                  <a:prstClr val="black"/>
                </a:solidFill>
                <a:cs typeface="Times New Roman" pitchFamily="18" charset="0"/>
              </a:rPr>
              <a:t>(~ 25 g \ day)</a:t>
            </a:r>
            <a:endParaRPr lang="ru-RU" sz="1600" dirty="0">
              <a:solidFill>
                <a:prstClr val="black"/>
              </a:solidFill>
              <a:cs typeface="Times New Roman" pitchFamily="18" charset="0"/>
            </a:endParaRPr>
          </a:p>
        </p:txBody>
      </p:sp>
      <p:sp>
        <p:nvSpPr>
          <p:cNvPr id="10" name="Прямоугольник 9"/>
          <p:cNvSpPr/>
          <p:nvPr/>
        </p:nvSpPr>
        <p:spPr>
          <a:xfrm>
            <a:off x="5694998" y="2766961"/>
            <a:ext cx="1666892" cy="871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a:solidFill>
                  <a:prstClr val="black"/>
                </a:solidFill>
                <a:cs typeface="Times New Roman" pitchFamily="18" charset="0"/>
              </a:rPr>
              <a:t>Glutamine (asparagine) synthesis - </a:t>
            </a:r>
            <a:r>
              <a:rPr lang="en-US" sz="1800" dirty="0" err="1">
                <a:solidFill>
                  <a:prstClr val="black"/>
                </a:solidFill>
                <a:cs typeface="Times New Roman" pitchFamily="18" charset="0"/>
              </a:rPr>
              <a:t>amidation</a:t>
            </a:r>
            <a:endParaRPr lang="ru-RU" sz="1800" dirty="0">
              <a:solidFill>
                <a:prstClr val="black"/>
              </a:solidFill>
              <a:cs typeface="Times New Roman" pitchFamily="18" charset="0"/>
            </a:endParaRPr>
          </a:p>
        </p:txBody>
      </p:sp>
      <p:sp>
        <p:nvSpPr>
          <p:cNvPr id="11" name="Прямоугольник 10"/>
          <p:cNvSpPr/>
          <p:nvPr/>
        </p:nvSpPr>
        <p:spPr>
          <a:xfrm>
            <a:off x="7339100" y="2552688"/>
            <a:ext cx="1981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a:solidFill>
                  <a:prstClr val="black"/>
                </a:solidFill>
                <a:cs typeface="Times New Roman" pitchFamily="18" charset="0"/>
              </a:rPr>
              <a:t>Alanine formation</a:t>
            </a:r>
            <a:endParaRPr lang="ru-RU" sz="1800" dirty="0">
              <a:solidFill>
                <a:prstClr val="black"/>
              </a:solidFill>
              <a:cs typeface="Times New Roman" pitchFamily="18" charset="0"/>
            </a:endParaRPr>
          </a:p>
        </p:txBody>
      </p:sp>
      <p:sp>
        <p:nvSpPr>
          <p:cNvPr id="12" name="Прямоугольник 11"/>
          <p:cNvSpPr/>
          <p:nvPr/>
        </p:nvSpPr>
        <p:spPr>
          <a:xfrm>
            <a:off x="3988300" y="3317653"/>
            <a:ext cx="1587438" cy="942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a:solidFill>
                  <a:prstClr val="black"/>
                </a:solidFill>
                <a:cs typeface="Times New Roman" pitchFamily="18" charset="0"/>
              </a:rPr>
              <a:t>Glutamate formation - reductive amination</a:t>
            </a:r>
            <a:endParaRPr lang="ru-RU" sz="1800" dirty="0">
              <a:solidFill>
                <a:prstClr val="black"/>
              </a:solidFill>
              <a:cs typeface="Times New Roman" pitchFamily="18" charset="0"/>
            </a:endParaRPr>
          </a:p>
        </p:txBody>
      </p:sp>
      <p:sp>
        <p:nvSpPr>
          <p:cNvPr id="13" name="Прямоугольник 12"/>
          <p:cNvSpPr/>
          <p:nvPr/>
        </p:nvSpPr>
        <p:spPr>
          <a:xfrm>
            <a:off x="2143108" y="3202732"/>
            <a:ext cx="1713876" cy="110256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a:solidFill>
                  <a:sysClr val="windowText" lastClr="000000"/>
                </a:solidFill>
                <a:cs typeface="Times New Roman" pitchFamily="18" charset="0"/>
              </a:rPr>
              <a:t>Formation of ammonium salts</a:t>
            </a:r>
          </a:p>
          <a:p>
            <a:pPr algn="ctr" fontAlgn="auto">
              <a:spcBef>
                <a:spcPts val="0"/>
              </a:spcBef>
              <a:spcAft>
                <a:spcPts val="0"/>
              </a:spcAft>
            </a:pPr>
            <a:r>
              <a:rPr lang="en-US" sz="1800" dirty="0">
                <a:solidFill>
                  <a:sysClr val="windowText" lastClr="000000"/>
                </a:solidFill>
                <a:cs typeface="Times New Roman" pitchFamily="18" charset="0"/>
              </a:rPr>
              <a:t>(~ 0.5g / day)</a:t>
            </a:r>
            <a:endParaRPr lang="ru-RU" sz="1800" dirty="0">
              <a:solidFill>
                <a:sysClr val="windowText" lastClr="000000"/>
              </a:solidFill>
              <a:cs typeface="Times New Roman" pitchFamily="18" charset="0"/>
            </a:endParaRPr>
          </a:p>
        </p:txBody>
      </p:sp>
      <p:sp>
        <p:nvSpPr>
          <p:cNvPr id="14" name="Овал 13"/>
          <p:cNvSpPr/>
          <p:nvPr/>
        </p:nvSpPr>
        <p:spPr>
          <a:xfrm>
            <a:off x="619108" y="4191000"/>
            <a:ext cx="1524000" cy="838200"/>
          </a:xfrm>
          <a:prstGeom prst="ellipse">
            <a:avLst/>
          </a:prstGeom>
          <a:solidFill>
            <a:srgbClr val="CC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800" dirty="0" smtClean="0">
                <a:solidFill>
                  <a:sysClr val="windowText" lastClr="000000"/>
                </a:solidFill>
                <a:cs typeface="Times New Roman" pitchFamily="18" charset="0"/>
              </a:rPr>
              <a:t>Liver</a:t>
            </a:r>
            <a:endParaRPr lang="ru-RU" sz="1800" dirty="0">
              <a:solidFill>
                <a:sysClr val="windowText" lastClr="000000"/>
              </a:solidFill>
              <a:cs typeface="Times New Roman" pitchFamily="18" charset="0"/>
            </a:endParaRPr>
          </a:p>
        </p:txBody>
      </p:sp>
      <p:sp>
        <p:nvSpPr>
          <p:cNvPr id="15" name="Овал 14"/>
          <p:cNvSpPr/>
          <p:nvPr/>
        </p:nvSpPr>
        <p:spPr>
          <a:xfrm>
            <a:off x="5837890" y="3789143"/>
            <a:ext cx="1524000" cy="1295400"/>
          </a:xfrm>
          <a:prstGeom prst="ellipse">
            <a:avLst/>
          </a:prstGeom>
          <a:solidFill>
            <a:srgbClr val="65FF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a:solidFill>
                  <a:sysClr val="windowText" lastClr="000000"/>
                </a:solidFill>
                <a:cs typeface="Times New Roman" pitchFamily="18" charset="0"/>
              </a:rPr>
              <a:t>Muscle, brain and other tissues</a:t>
            </a:r>
            <a:endParaRPr lang="ru-RU" sz="1800" dirty="0">
              <a:solidFill>
                <a:sysClr val="windowText" lastClr="000000"/>
              </a:solidFill>
              <a:cs typeface="Times New Roman" pitchFamily="18" charset="0"/>
            </a:endParaRPr>
          </a:p>
        </p:txBody>
      </p:sp>
      <p:sp>
        <p:nvSpPr>
          <p:cNvPr id="16" name="Овал 15"/>
          <p:cNvSpPr/>
          <p:nvPr/>
        </p:nvSpPr>
        <p:spPr>
          <a:xfrm>
            <a:off x="7419657" y="3124200"/>
            <a:ext cx="1676400" cy="838200"/>
          </a:xfrm>
          <a:prstGeom prst="ellipse">
            <a:avLst/>
          </a:prstGeom>
          <a:solidFill>
            <a:srgbClr val="65FF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a:solidFill>
                  <a:sysClr val="windowText" lastClr="000000"/>
                </a:solidFill>
                <a:cs typeface="Times New Roman" pitchFamily="18" charset="0"/>
              </a:rPr>
              <a:t>Muscles, intestines</a:t>
            </a:r>
            <a:endParaRPr lang="ru-RU" sz="1800" dirty="0">
              <a:solidFill>
                <a:sysClr val="windowText" lastClr="000000"/>
              </a:solidFill>
              <a:cs typeface="Times New Roman" pitchFamily="18" charset="0"/>
            </a:endParaRPr>
          </a:p>
        </p:txBody>
      </p:sp>
      <p:sp>
        <p:nvSpPr>
          <p:cNvPr id="18" name="Овал 17"/>
          <p:cNvSpPr/>
          <p:nvPr/>
        </p:nvSpPr>
        <p:spPr>
          <a:xfrm>
            <a:off x="2267744" y="4514166"/>
            <a:ext cx="15240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800" dirty="0" smtClean="0">
                <a:solidFill>
                  <a:sysClr val="windowText" lastClr="000000"/>
                </a:solidFill>
                <a:cs typeface="Times New Roman" pitchFamily="18" charset="0"/>
              </a:rPr>
              <a:t>Kidneys</a:t>
            </a:r>
            <a:endParaRPr lang="ru-RU" sz="1800" dirty="0">
              <a:solidFill>
                <a:sysClr val="windowText" lastClr="000000"/>
              </a:solidFill>
              <a:cs typeface="Times New Roman" pitchFamily="18" charset="0"/>
            </a:endParaRPr>
          </a:p>
        </p:txBody>
      </p:sp>
      <p:sp>
        <p:nvSpPr>
          <p:cNvPr id="19" name="Стрелка вниз 18"/>
          <p:cNvSpPr/>
          <p:nvPr/>
        </p:nvSpPr>
        <p:spPr>
          <a:xfrm rot="19107382">
            <a:off x="3449090" y="1325006"/>
            <a:ext cx="304800" cy="982371"/>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a:solidFill>
                <a:prstClr val="white"/>
              </a:solidFill>
              <a:cs typeface="Times New Roman" pitchFamily="18" charset="0"/>
            </a:endParaRPr>
          </a:p>
        </p:txBody>
      </p:sp>
      <p:sp>
        <p:nvSpPr>
          <p:cNvPr id="20" name="Стрелка вниз 19"/>
          <p:cNvSpPr/>
          <p:nvPr/>
        </p:nvSpPr>
        <p:spPr>
          <a:xfrm>
            <a:off x="4461164" y="1530972"/>
            <a:ext cx="304800" cy="602627"/>
          </a:xfrm>
          <a:prstGeom prst="downArrow">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a:solidFill>
                <a:prstClr val="white"/>
              </a:solidFill>
              <a:cs typeface="Times New Roman" pitchFamily="18" charset="0"/>
            </a:endParaRPr>
          </a:p>
        </p:txBody>
      </p:sp>
      <p:sp>
        <p:nvSpPr>
          <p:cNvPr id="22" name="Стрелка вниз 21"/>
          <p:cNvSpPr/>
          <p:nvPr/>
        </p:nvSpPr>
        <p:spPr>
          <a:xfrm rot="3437148">
            <a:off x="6033909" y="1280354"/>
            <a:ext cx="304800" cy="1286805"/>
          </a:xfrm>
          <a:prstGeom prst="down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a:solidFill>
                <a:prstClr val="white"/>
              </a:solidFill>
              <a:cs typeface="Times New Roman" pitchFamily="18" charset="0"/>
            </a:endParaRPr>
          </a:p>
        </p:txBody>
      </p:sp>
      <p:cxnSp>
        <p:nvCxnSpPr>
          <p:cNvPr id="24" name="Прямая со стрелкой 23"/>
          <p:cNvCxnSpPr>
            <a:endCxn id="9" idx="0"/>
          </p:cNvCxnSpPr>
          <p:nvPr/>
        </p:nvCxnSpPr>
        <p:spPr>
          <a:xfrm rot="10800000" flipV="1">
            <a:off x="1409700" y="2590800"/>
            <a:ext cx="217170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rot="10800000" flipV="1">
            <a:off x="3276600" y="2743200"/>
            <a:ext cx="838200" cy="3810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4572000" y="2819400"/>
            <a:ext cx="184162" cy="30480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a:off x="5029200" y="2743200"/>
            <a:ext cx="914400" cy="2666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a:off x="5643570" y="2428868"/>
            <a:ext cx="2397927" cy="12382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Овал 31"/>
          <p:cNvSpPr/>
          <p:nvPr/>
        </p:nvSpPr>
        <p:spPr>
          <a:xfrm>
            <a:off x="3915092" y="4574947"/>
            <a:ext cx="1721296" cy="1600200"/>
          </a:xfrm>
          <a:prstGeom prst="ellipse">
            <a:avLst/>
          </a:prstGeom>
          <a:solidFill>
            <a:srgbClr val="65FF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a:solidFill>
                  <a:sysClr val="windowText" lastClr="000000"/>
                </a:solidFill>
                <a:cs typeface="Times New Roman" pitchFamily="18" charset="0"/>
              </a:rPr>
              <a:t>Brain, liver (in all tissues except muscle)</a:t>
            </a:r>
            <a:endParaRPr lang="ru-RU" sz="1400" dirty="0">
              <a:solidFill>
                <a:sysClr val="windowText" lastClr="000000"/>
              </a:solidFill>
              <a:cs typeface="Times New Roman" pitchFamily="18" charset="0"/>
            </a:endParaRPr>
          </a:p>
        </p:txBody>
      </p:sp>
      <p:sp>
        <p:nvSpPr>
          <p:cNvPr id="33" name="Стрелка вниз 32"/>
          <p:cNvSpPr/>
          <p:nvPr/>
        </p:nvSpPr>
        <p:spPr>
          <a:xfrm rot="17108703">
            <a:off x="2654070" y="1625937"/>
            <a:ext cx="304800" cy="1153780"/>
          </a:xfrm>
          <a:prstGeom prst="down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a:solidFill>
                <a:prstClr val="white"/>
              </a:solidFill>
              <a:cs typeface="Times New Roman" pitchFamily="18" charset="0"/>
            </a:endParaRPr>
          </a:p>
        </p:txBody>
      </p:sp>
      <p:sp>
        <p:nvSpPr>
          <p:cNvPr id="34" name="Прямоугольник 33"/>
          <p:cNvSpPr/>
          <p:nvPr/>
        </p:nvSpPr>
        <p:spPr>
          <a:xfrm>
            <a:off x="6599890" y="1211372"/>
            <a:ext cx="2362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b="1" dirty="0">
                <a:solidFill>
                  <a:prstClr val="black"/>
                </a:solidFill>
                <a:cs typeface="Times New Roman" pitchFamily="18" charset="0"/>
              </a:rPr>
              <a:t>Protein decay</a:t>
            </a:r>
            <a:endParaRPr lang="ru-RU" sz="1800" b="1" dirty="0">
              <a:solidFill>
                <a:prstClr val="black"/>
              </a:solidFill>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4653" y="5029200"/>
            <a:ext cx="1707237" cy="145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3716" t="4546" r="7121" b="4546"/>
          <a:stretch>
            <a:fillRect/>
          </a:stretch>
        </p:blipFill>
        <p:spPr bwMode="auto">
          <a:xfrm>
            <a:off x="4635656" y="5981966"/>
            <a:ext cx="1084631" cy="90385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100000" l="0" r="99500"/>
                    </a14:imgEffect>
                  </a14:imgLayer>
                </a14:imgProps>
              </a:ext>
              <a:ext uri="{28A0092B-C50C-407E-A947-70E740481C1C}">
                <a14:useLocalDpi xmlns:a14="http://schemas.microsoft.com/office/drawing/2010/main" val="0"/>
              </a:ext>
            </a:extLst>
          </a:blip>
          <a:srcRect/>
          <a:stretch>
            <a:fillRect/>
          </a:stretch>
        </p:blipFill>
        <p:spPr bwMode="auto">
          <a:xfrm>
            <a:off x="152400" y="5029200"/>
            <a:ext cx="1765019" cy="137279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100000" l="0" r="99500"/>
                    </a14:imgEffect>
                  </a14:imgLayer>
                </a14:imgProps>
              </a:ext>
              <a:ext uri="{28A0092B-C50C-407E-A947-70E740481C1C}">
                <a14:useLocalDpi xmlns:a14="http://schemas.microsoft.com/office/drawing/2010/main" val="0"/>
              </a:ext>
            </a:extLst>
          </a:blip>
          <a:srcRect/>
          <a:stretch>
            <a:fillRect/>
          </a:stretch>
        </p:blipFill>
        <p:spPr bwMode="auto">
          <a:xfrm>
            <a:off x="3791744" y="5923731"/>
            <a:ext cx="1229816" cy="9565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7101"/>
                    </a14:imgEffect>
                  </a14:imgLayer>
                </a14:imgProps>
              </a:ext>
              <a:ext uri="{28A0092B-C50C-407E-A947-70E740481C1C}">
                <a14:useLocalDpi xmlns:a14="http://schemas.microsoft.com/office/drawing/2010/main" val="0"/>
              </a:ext>
            </a:extLst>
          </a:blip>
          <a:srcRect/>
          <a:stretch>
            <a:fillRect/>
          </a:stretch>
        </p:blipFill>
        <p:spPr bwMode="auto">
          <a:xfrm>
            <a:off x="8262922" y="3974079"/>
            <a:ext cx="1010202" cy="9706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99612">
                        <a14:foregroundMark x1="76843" y1="21962" x2="76843" y2="21962"/>
                      </a14:backgroundRemoval>
                    </a14:imgEffect>
                  </a14:imgLayer>
                </a14:imgProps>
              </a:ext>
              <a:ext uri="{28A0092B-C50C-407E-A947-70E740481C1C}">
                <a14:useLocalDpi xmlns:a14="http://schemas.microsoft.com/office/drawing/2010/main" val="0"/>
              </a:ext>
            </a:extLst>
          </a:blip>
          <a:srcRect/>
          <a:stretch>
            <a:fillRect/>
          </a:stretch>
        </p:blipFill>
        <p:spPr bwMode="auto">
          <a:xfrm>
            <a:off x="2343944" y="5418584"/>
            <a:ext cx="1531359" cy="96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авая фигурная скобка 1"/>
          <p:cNvSpPr/>
          <p:nvPr/>
        </p:nvSpPr>
        <p:spPr>
          <a:xfrm rot="13461077">
            <a:off x="888559" y="537768"/>
            <a:ext cx="151564" cy="167833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 name="TextBox 2"/>
          <p:cNvSpPr txBox="1"/>
          <p:nvPr/>
        </p:nvSpPr>
        <p:spPr>
          <a:xfrm rot="18889662">
            <a:off x="121440" y="1006395"/>
            <a:ext cx="1281120" cy="338554"/>
          </a:xfrm>
          <a:prstGeom prst="rect">
            <a:avLst/>
          </a:prstGeom>
          <a:noFill/>
        </p:spPr>
        <p:txBody>
          <a:bodyPr wrap="none" rtlCol="0">
            <a:spAutoFit/>
          </a:bodyPr>
          <a:lstStyle/>
          <a:p>
            <a:r>
              <a:rPr lang="en-US" sz="1600" b="1" dirty="0"/>
              <a:t>deamination</a:t>
            </a:r>
            <a:endParaRPr lang="ru-RU" sz="1600" b="1" dirty="0"/>
          </a:p>
        </p:txBody>
      </p:sp>
      <p:pic>
        <p:nvPicPr>
          <p:cNvPr id="13314"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6667" y="5558239"/>
            <a:ext cx="1352317" cy="107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504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10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heckerboard(across)">
                                      <p:cBhvr>
                                        <p:cTn id="10" dur="1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10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1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10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heckerboard(across)">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heckerboard(across)">
                                      <p:cBhvr>
                                        <p:cTn id="31" dur="1000"/>
                                        <p:tgtEl>
                                          <p:spTgt spid="34"/>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1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1000"/>
                                        <p:tgtEl>
                                          <p:spTgt spid="2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1000"/>
                                        <p:tgtEl>
                                          <p:spTgt spid="9"/>
                                        </p:tgtEl>
                                      </p:cBhvr>
                                    </p:animEffect>
                                  </p:childTnLst>
                                </p:cTn>
                              </p:par>
                            </p:childTnLst>
                          </p:cTn>
                        </p:par>
                        <p:par>
                          <p:cTn id="43" fill="hold">
                            <p:stCondLst>
                              <p:cond delay="1000"/>
                            </p:stCondLst>
                            <p:childTnLst>
                              <p:par>
                                <p:cTn id="44" presetID="9"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1000"/>
                                        <p:tgtEl>
                                          <p:spTgt spid="14"/>
                                        </p:tgtEl>
                                      </p:cBhvr>
                                    </p:animEffect>
                                  </p:childTnLst>
                                </p:cTn>
                              </p:par>
                            </p:childTnLst>
                          </p:cTn>
                        </p:par>
                        <p:par>
                          <p:cTn id="47" fill="hold">
                            <p:stCondLst>
                              <p:cond delay="2000"/>
                            </p:stCondLst>
                            <p:childTnLst>
                              <p:par>
                                <p:cTn id="48" presetID="22" presetClass="entr" presetSubtype="4"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dissolve">
                                      <p:cBhvr>
                                        <p:cTn id="55" dur="1000"/>
                                        <p:tgtEl>
                                          <p:spTgt spid="2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dissolve">
                                      <p:cBhvr>
                                        <p:cTn id="58" dur="1000"/>
                                        <p:tgtEl>
                                          <p:spTgt spid="13"/>
                                        </p:tgtEl>
                                      </p:cBhvr>
                                    </p:animEffect>
                                  </p:childTnLst>
                                </p:cTn>
                              </p:par>
                            </p:childTnLst>
                          </p:cTn>
                        </p:par>
                        <p:par>
                          <p:cTn id="59" fill="hold">
                            <p:stCondLst>
                              <p:cond delay="1000"/>
                            </p:stCondLst>
                            <p:childTnLst>
                              <p:par>
                                <p:cTn id="60" presetID="9" presetClass="entr" presetSubtype="0"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dissolve">
                                      <p:cBhvr>
                                        <p:cTn id="62" dur="1000"/>
                                        <p:tgtEl>
                                          <p:spTgt spid="18"/>
                                        </p:tgtEl>
                                      </p:cBhvr>
                                    </p:animEffec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512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1000"/>
                                        <p:tgtEl>
                                          <p:spTgt spid="2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dissolve">
                                      <p:cBhvr>
                                        <p:cTn id="73" dur="1000"/>
                                        <p:tgtEl>
                                          <p:spTgt spid="12"/>
                                        </p:tgtEl>
                                      </p:cBhvr>
                                    </p:animEffect>
                                  </p:childTnLst>
                                </p:cTn>
                              </p:par>
                            </p:childTnLst>
                          </p:cTn>
                        </p:par>
                        <p:par>
                          <p:cTn id="74" fill="hold">
                            <p:stCondLst>
                              <p:cond delay="1000"/>
                            </p:stCondLst>
                            <p:childTnLst>
                              <p:par>
                                <p:cTn id="75" presetID="9" presetClass="entr" presetSubtype="0" fill="hold" grpId="0"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dissolve">
                                      <p:cBhvr>
                                        <p:cTn id="77" dur="1000"/>
                                        <p:tgtEl>
                                          <p:spTgt spid="32"/>
                                        </p:tgtEl>
                                      </p:cBhvr>
                                    </p:animEffect>
                                  </p:childTnLst>
                                </p:cTn>
                              </p:par>
                            </p:childTnLst>
                          </p:cTn>
                        </p:par>
                        <p:par>
                          <p:cTn id="78" fill="hold">
                            <p:stCondLst>
                              <p:cond delay="2000"/>
                            </p:stCondLst>
                            <p:childTnLst>
                              <p:par>
                                <p:cTn id="79" presetID="1" presetClass="entr" presetSubtype="0" fill="hold" nodeType="after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dissolve">
                                      <p:cBhvr>
                                        <p:cTn id="88" dur="1000"/>
                                        <p:tgtEl>
                                          <p:spTgt spid="30"/>
                                        </p:tgtEl>
                                      </p:cBhvr>
                                    </p:animEffect>
                                  </p:childTnLst>
                                </p:cTn>
                              </p:par>
                            </p:childTnLst>
                          </p:cTn>
                        </p:par>
                        <p:par>
                          <p:cTn id="89" fill="hold">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dissolve">
                                      <p:cBhvr>
                                        <p:cTn id="92" dur="1000"/>
                                        <p:tgtEl>
                                          <p:spTgt spid="10"/>
                                        </p:tgtEl>
                                      </p:cBhvr>
                                    </p:animEffect>
                                  </p:childTnLst>
                                </p:cTn>
                              </p:par>
                            </p:childTnLst>
                          </p:cTn>
                        </p:par>
                        <p:par>
                          <p:cTn id="93" fill="hold">
                            <p:stCondLst>
                              <p:cond delay="2000"/>
                            </p:stCondLst>
                            <p:childTnLst>
                              <p:par>
                                <p:cTn id="94" presetID="9" presetClass="entr" presetSubtype="0" fill="hold" grpId="0" nodeType="after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dissolve">
                                      <p:cBhvr>
                                        <p:cTn id="96" dur="1000"/>
                                        <p:tgtEl>
                                          <p:spTgt spid="15"/>
                                        </p:tgtEl>
                                      </p:cBhvr>
                                    </p:animEffect>
                                  </p:childTnLst>
                                </p:cTn>
                              </p:par>
                            </p:childTnLst>
                          </p:cTn>
                        </p:par>
                        <p:par>
                          <p:cTn id="97" fill="hold">
                            <p:stCondLst>
                              <p:cond delay="3000"/>
                            </p:stCondLst>
                            <p:childTnLst>
                              <p:par>
                                <p:cTn id="98" presetID="1" presetClass="entr" presetSubtype="0" fill="hold" nodeType="afterEffect">
                                  <p:stCondLst>
                                    <p:cond delay="0"/>
                                  </p:stCondLst>
                                  <p:childTnLst>
                                    <p:set>
                                      <p:cBhvr>
                                        <p:cTn id="99" dur="1" fill="hold">
                                          <p:stCondLst>
                                            <p:cond delay="0"/>
                                          </p:stCondLst>
                                        </p:cTn>
                                        <p:tgtEl>
                                          <p:spTgt spid="13314"/>
                                        </p:tgtEl>
                                        <p:attrNameLst>
                                          <p:attrName>style.visibility</p:attrName>
                                        </p:attrNameLst>
                                      </p:cBhvr>
                                      <p:to>
                                        <p:strVal val="visible"/>
                                      </p:to>
                                    </p:set>
                                  </p:childTnLst>
                                </p:cTn>
                              </p:par>
                            </p:childTnLst>
                          </p:cTn>
                        </p:par>
                        <p:par>
                          <p:cTn id="100" fill="hold">
                            <p:stCondLst>
                              <p:cond delay="3000"/>
                            </p:stCondLst>
                            <p:childTnLst>
                              <p:par>
                                <p:cTn id="101" presetID="1" presetClass="entr" presetSubtype="0" fill="hold" nodeType="afterEffect">
                                  <p:stCondLst>
                                    <p:cond delay="0"/>
                                  </p:stCondLst>
                                  <p:childTnLst>
                                    <p:set>
                                      <p:cBhvr>
                                        <p:cTn id="102" dur="1" fill="hold">
                                          <p:stCondLst>
                                            <p:cond delay="0"/>
                                          </p:stCondLst>
                                        </p:cTn>
                                        <p:tgtEl>
                                          <p:spTgt spid="13314"/>
                                        </p:tgtEl>
                                        <p:attrNameLst>
                                          <p:attrName>style.visibility</p:attrName>
                                        </p:attrNameLst>
                                      </p:cBhvr>
                                      <p:to>
                                        <p:strVal val="visible"/>
                                      </p:to>
                                    </p:set>
                                  </p:childTnLst>
                                </p:cTn>
                              </p:par>
                            </p:childTnLst>
                          </p:cTn>
                        </p:par>
                        <p:par>
                          <p:cTn id="103" fill="hold">
                            <p:stCondLst>
                              <p:cond delay="3000"/>
                            </p:stCondLst>
                            <p:childTnLst>
                              <p:par>
                                <p:cTn id="104" presetID="1" presetClass="entr" presetSubtype="0" fill="hold" nodeType="afterEffect">
                                  <p:stCondLst>
                                    <p:cond delay="0"/>
                                  </p:stCondLst>
                                  <p:childTnLst>
                                    <p:set>
                                      <p:cBhvr>
                                        <p:cTn id="105" dur="1" fill="hold">
                                          <p:stCondLst>
                                            <p:cond delay="0"/>
                                          </p:stCondLst>
                                        </p:cTn>
                                        <p:tgtEl>
                                          <p:spTgt spid="5122"/>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nodeType="click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dissolve">
                                      <p:cBhvr>
                                        <p:cTn id="110" dur="1000"/>
                                        <p:tgtEl>
                                          <p:spTgt spid="35"/>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dissolve">
                                      <p:cBhvr>
                                        <p:cTn id="113" dur="1000"/>
                                        <p:tgtEl>
                                          <p:spTgt spid="11"/>
                                        </p:tgtEl>
                                      </p:cBhvr>
                                    </p:animEffect>
                                  </p:childTnLst>
                                </p:cTn>
                              </p:par>
                            </p:childTnLst>
                          </p:cTn>
                        </p:par>
                        <p:par>
                          <p:cTn id="114" fill="hold">
                            <p:stCondLst>
                              <p:cond delay="1000"/>
                            </p:stCondLst>
                            <p:childTnLst>
                              <p:par>
                                <p:cTn id="115" presetID="9" presetClass="entr" presetSubtype="0" fill="hold" grpId="0" nodeType="after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dissolve">
                                      <p:cBhvr>
                                        <p:cTn id="117" dur="1000"/>
                                        <p:tgtEl>
                                          <p:spTgt spid="16"/>
                                        </p:tgtEl>
                                      </p:cBhvr>
                                    </p:animEffect>
                                  </p:childTnLst>
                                </p:cTn>
                              </p:par>
                            </p:childTnLst>
                          </p:cTn>
                        </p:par>
                        <p:par>
                          <p:cTn id="118" fill="hold">
                            <p:stCondLst>
                              <p:cond delay="2000"/>
                            </p:stCondLst>
                            <p:childTnLst>
                              <p:par>
                                <p:cTn id="119" presetID="1" presetClass="entr" presetSubtype="0" fill="hold" nodeType="afterEffect">
                                  <p:stCondLst>
                                    <p:cond delay="0"/>
                                  </p:stCondLst>
                                  <p:childTnLst>
                                    <p:set>
                                      <p:cBhvr>
                                        <p:cTn id="120" dur="1" fill="hold">
                                          <p:stCondLst>
                                            <p:cond delay="0"/>
                                          </p:stCondLst>
                                        </p:cTn>
                                        <p:tgtEl>
                                          <p:spTgt spid="5123"/>
                                        </p:tgtEl>
                                        <p:attrNameLst>
                                          <p:attrName>style.visibility</p:attrName>
                                        </p:attrNameLst>
                                      </p:cBhvr>
                                      <p:to>
                                        <p:strVal val="visible"/>
                                      </p:to>
                                    </p:set>
                                  </p:childTnLst>
                                </p:cTn>
                              </p:par>
                            </p:childTnLst>
                          </p:cTn>
                        </p:par>
                        <p:par>
                          <p:cTn id="121" fill="hold">
                            <p:stCondLst>
                              <p:cond delay="2000"/>
                            </p:stCondLst>
                            <p:childTnLst>
                              <p:par>
                                <p:cTn id="122" presetID="1" presetClass="entr" presetSubtype="0" fill="hold" nodeType="afterEffect">
                                  <p:stCondLst>
                                    <p:cond delay="0"/>
                                  </p:stCondLst>
                                  <p:childTnLst>
                                    <p:set>
                                      <p:cBhvr>
                                        <p:cTn id="12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animBg="1"/>
      <p:bldP spid="15" grpId="0" animBg="1"/>
      <p:bldP spid="16" grpId="0" animBg="1"/>
      <p:bldP spid="18" grpId="0" animBg="1"/>
      <p:bldP spid="19" grpId="0" animBg="1"/>
      <p:bldP spid="20" grpId="0" animBg="1"/>
      <p:bldP spid="22" grpId="0" animBg="1"/>
      <p:bldP spid="32" grpId="0" animBg="1"/>
      <p:bldP spid="33" grpId="0" animBg="1"/>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692696"/>
          </a:xfrm>
        </p:spPr>
        <p:txBody>
          <a:bodyPr/>
          <a:lstStyle/>
          <a:p>
            <a:r>
              <a:rPr lang="en-US" altLang="ru-RU" b="1" dirty="0"/>
              <a:t>Ammonia neutralization</a:t>
            </a:r>
            <a:endParaRPr lang="ru-RU" altLang="ru-RU" dirty="0" smtClean="0"/>
          </a:p>
        </p:txBody>
      </p:sp>
      <p:sp>
        <p:nvSpPr>
          <p:cNvPr id="34819" name="Rectangle 41"/>
          <p:cNvSpPr>
            <a:spLocks noGrp="1" noChangeArrowheads="1"/>
          </p:cNvSpPr>
          <p:nvPr>
            <p:ph idx="1"/>
          </p:nvPr>
        </p:nvSpPr>
        <p:spPr>
          <a:xfrm>
            <a:off x="251520" y="620688"/>
            <a:ext cx="8712968" cy="5976168"/>
          </a:xfrm>
        </p:spPr>
        <p:txBody>
          <a:bodyPr/>
          <a:lstStyle/>
          <a:p>
            <a:r>
              <a:rPr lang="en-US" altLang="ru-RU" sz="2400" b="1" i="1" dirty="0"/>
              <a:t>1. Reductive amination </a:t>
            </a:r>
            <a:r>
              <a:rPr lang="en-US" altLang="ru-RU" sz="2400" dirty="0"/>
              <a:t>(it has little, since glutamate is the preferred substrate for glutamate </a:t>
            </a:r>
            <a:r>
              <a:rPr lang="en-US" altLang="ru-RU" sz="2400" dirty="0" smtClean="0"/>
              <a:t>DH </a:t>
            </a:r>
            <a:r>
              <a:rPr lang="en-US" altLang="ru-RU" sz="2400" dirty="0"/>
              <a:t>and the reaction equilibrium is shifted towards α-</a:t>
            </a:r>
            <a:r>
              <a:rPr lang="en-US" altLang="ru-RU" sz="2400" dirty="0" err="1"/>
              <a:t>ketoglutarate</a:t>
            </a:r>
            <a:r>
              <a:rPr lang="en-US" altLang="ru-RU" sz="2400" dirty="0"/>
              <a:t>)</a:t>
            </a:r>
            <a:endParaRPr lang="ru-RU" altLang="ru-RU" sz="2400" dirty="0" smtClean="0"/>
          </a:p>
        </p:txBody>
      </p:sp>
      <p:sp>
        <p:nvSpPr>
          <p:cNvPr id="38" name="Rectangle 3"/>
          <p:cNvSpPr txBox="1">
            <a:spLocks noChangeArrowheads="1"/>
          </p:cNvSpPr>
          <p:nvPr/>
        </p:nvSpPr>
        <p:spPr bwMode="auto">
          <a:xfrm>
            <a:off x="3226664" y="2336337"/>
            <a:ext cx="5917336" cy="22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pPr>
            <a:r>
              <a:rPr lang="en-US" altLang="ru-RU" sz="2800" b="1" i="1" dirty="0"/>
              <a:t>The </a:t>
            </a:r>
            <a:r>
              <a:rPr lang="en-US" altLang="ru-RU" sz="2800" b="1" i="1" dirty="0" smtClean="0"/>
              <a:t>significance </a:t>
            </a:r>
            <a:r>
              <a:rPr lang="en-US" altLang="ru-RU" sz="2800" b="1" i="1" dirty="0"/>
              <a:t>of reductive amination:</a:t>
            </a:r>
          </a:p>
          <a:p>
            <a:pPr>
              <a:lnSpc>
                <a:spcPct val="90000"/>
              </a:lnSpc>
              <a:buFontTx/>
              <a:buNone/>
            </a:pPr>
            <a:r>
              <a:rPr lang="en-US" altLang="ru-RU" sz="2800" b="1" i="1" dirty="0"/>
              <a:t>   </a:t>
            </a:r>
            <a:r>
              <a:rPr lang="en-US" altLang="ru-RU" sz="2800" dirty="0"/>
              <a:t>- is a source of nonessential amino acids;</a:t>
            </a:r>
          </a:p>
          <a:p>
            <a:pPr>
              <a:lnSpc>
                <a:spcPct val="90000"/>
              </a:lnSpc>
              <a:buFontTx/>
              <a:buNone/>
            </a:pPr>
            <a:r>
              <a:rPr lang="en-US" altLang="ru-RU" sz="2800" dirty="0"/>
              <a:t>   - serves as one of the ways of binding ammonia in the cell (fast temporary way - "emergency").</a:t>
            </a:r>
            <a:endParaRPr lang="ru-RU" altLang="ru-RU" sz="2800" dirty="0"/>
          </a:p>
        </p:txBody>
      </p:sp>
      <p:pic>
        <p:nvPicPr>
          <p:cNvPr id="40" name="Picture 4"/>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3716" t="4546" r="7121" b="4546"/>
          <a:stretch>
            <a:fillRect/>
          </a:stretch>
        </p:blipFill>
        <p:spPr bwMode="auto">
          <a:xfrm>
            <a:off x="898225" y="2336337"/>
            <a:ext cx="1486923" cy="12391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75" b="100000" l="0" r="99500"/>
                    </a14:imgEffect>
                  </a14:imgLayer>
                </a14:imgProps>
              </a:ext>
              <a:ext uri="{28A0092B-C50C-407E-A947-70E740481C1C}">
                <a14:useLocalDpi xmlns:a14="http://schemas.microsoft.com/office/drawing/2010/main" val="0"/>
              </a:ext>
            </a:extLst>
          </a:blip>
          <a:srcRect/>
          <a:stretch>
            <a:fillRect/>
          </a:stretch>
        </p:blipFill>
        <p:spPr bwMode="auto">
          <a:xfrm>
            <a:off x="219944" y="3575439"/>
            <a:ext cx="1685957" cy="131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5889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764704"/>
          </a:xfrm>
        </p:spPr>
        <p:txBody>
          <a:bodyPr/>
          <a:lstStyle/>
          <a:p>
            <a:r>
              <a:rPr lang="en-US" altLang="ru-RU" sz="3200" b="1" dirty="0">
                <a:solidFill>
                  <a:schemeClr val="tx1"/>
                </a:solidFill>
              </a:rPr>
              <a:t>Reductive amination in tissues</a:t>
            </a:r>
            <a:endParaRPr lang="ru-RU" altLang="ru-RU" sz="3200" b="1" dirty="0">
              <a:solidFill>
                <a:schemeClr val="tx1"/>
              </a:solidFill>
            </a:endParaRPr>
          </a:p>
        </p:txBody>
      </p:sp>
      <p:sp>
        <p:nvSpPr>
          <p:cNvPr id="10243" name="Rectangle 3"/>
          <p:cNvSpPr>
            <a:spLocks noGrp="1" noChangeArrowheads="1"/>
          </p:cNvSpPr>
          <p:nvPr>
            <p:ph type="body" idx="1"/>
          </p:nvPr>
        </p:nvSpPr>
        <p:spPr>
          <a:xfrm>
            <a:off x="1908464" y="5085184"/>
            <a:ext cx="7030461" cy="648072"/>
          </a:xfrm>
        </p:spPr>
        <p:txBody>
          <a:bodyPr/>
          <a:lstStyle/>
          <a:p>
            <a:pPr algn="ctr">
              <a:lnSpc>
                <a:spcPct val="90000"/>
              </a:lnSpc>
              <a:buFontTx/>
              <a:buNone/>
            </a:pPr>
            <a:r>
              <a:rPr lang="en-US" altLang="ru-RU" dirty="0"/>
              <a:t>a type of amination in which the carbonyl group is replaced by an amine via an intermediate imine</a:t>
            </a:r>
            <a:endParaRPr lang="ru-RU" altLang="ru-RU" dirty="0"/>
          </a:p>
        </p:txBody>
      </p:sp>
      <p:sp>
        <p:nvSpPr>
          <p:cNvPr id="10244" name="Text Box 4"/>
          <p:cNvSpPr txBox="1">
            <a:spLocks noChangeArrowheads="1"/>
          </p:cNvSpPr>
          <p:nvPr/>
        </p:nvSpPr>
        <p:spPr bwMode="auto">
          <a:xfrm>
            <a:off x="395288" y="1052513"/>
            <a:ext cx="1008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45" name="Text Box 5"/>
          <p:cNvSpPr txBox="1">
            <a:spLocks noChangeArrowheads="1"/>
          </p:cNvSpPr>
          <p:nvPr/>
        </p:nvSpPr>
        <p:spPr bwMode="auto">
          <a:xfrm>
            <a:off x="395288"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dirty="0" smtClean="0">
                <a:solidFill>
                  <a:srgbClr val="000000"/>
                </a:solidFill>
                <a:latin typeface="Arial" pitchFamily="34" charset="0"/>
                <a:cs typeface="Arial" pitchFamily="34" charset="0"/>
              </a:rPr>
              <a:t>C=O</a:t>
            </a:r>
            <a:endParaRPr lang="ru-RU" altLang="ru-RU" sz="1800" dirty="0" smtClean="0">
              <a:solidFill>
                <a:srgbClr val="000000"/>
              </a:solidFill>
              <a:latin typeface="Arial" pitchFamily="34" charset="0"/>
              <a:cs typeface="Arial" pitchFamily="34" charset="0"/>
            </a:endParaRPr>
          </a:p>
        </p:txBody>
      </p:sp>
      <p:sp>
        <p:nvSpPr>
          <p:cNvPr id="10246" name="Text Box 6"/>
          <p:cNvSpPr txBox="1">
            <a:spLocks noChangeArrowheads="1"/>
          </p:cNvSpPr>
          <p:nvPr/>
        </p:nvSpPr>
        <p:spPr bwMode="auto">
          <a:xfrm>
            <a:off x="395288" y="2198688"/>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47" name="Text Box 7"/>
          <p:cNvSpPr txBox="1">
            <a:spLocks noChangeArrowheads="1"/>
          </p:cNvSpPr>
          <p:nvPr/>
        </p:nvSpPr>
        <p:spPr bwMode="auto">
          <a:xfrm>
            <a:off x="395288" y="2781300"/>
            <a:ext cx="792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48" name="Text Box 8"/>
          <p:cNvSpPr txBox="1">
            <a:spLocks noChangeArrowheads="1"/>
          </p:cNvSpPr>
          <p:nvPr/>
        </p:nvSpPr>
        <p:spPr bwMode="auto">
          <a:xfrm>
            <a:off x="395288" y="3284538"/>
            <a:ext cx="1008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49" name="Text Box 9"/>
          <p:cNvSpPr txBox="1">
            <a:spLocks noChangeArrowheads="1"/>
          </p:cNvSpPr>
          <p:nvPr/>
        </p:nvSpPr>
        <p:spPr bwMode="auto">
          <a:xfrm>
            <a:off x="1258888" y="2205038"/>
            <a:ext cx="7191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dirty="0" smtClean="0">
                <a:solidFill>
                  <a:srgbClr val="000000"/>
                </a:solidFill>
                <a:latin typeface="Arial" pitchFamily="34" charset="0"/>
                <a:cs typeface="Arial" pitchFamily="34" charset="0"/>
              </a:rPr>
              <a:t>NH</a:t>
            </a:r>
            <a:r>
              <a:rPr lang="en-US" altLang="ru-RU" sz="1800" baseline="-25000" dirty="0" smtClean="0">
                <a:solidFill>
                  <a:srgbClr val="000000"/>
                </a:solidFill>
                <a:latin typeface="Arial" pitchFamily="34" charset="0"/>
                <a:cs typeface="Arial" pitchFamily="34" charset="0"/>
              </a:rPr>
              <a:t>3</a:t>
            </a:r>
            <a:endParaRPr lang="ru-RU" altLang="ru-RU" sz="1800" baseline="-25000" dirty="0" smtClean="0">
              <a:solidFill>
                <a:srgbClr val="000000"/>
              </a:solidFill>
              <a:latin typeface="Arial" pitchFamily="34" charset="0"/>
              <a:cs typeface="Arial" pitchFamily="34" charset="0"/>
            </a:endParaRPr>
          </a:p>
        </p:txBody>
      </p:sp>
      <p:sp>
        <p:nvSpPr>
          <p:cNvPr id="10250" name="Line 10"/>
          <p:cNvSpPr>
            <a:spLocks noChangeShapeType="1"/>
          </p:cNvSpPr>
          <p:nvPr/>
        </p:nvSpPr>
        <p:spPr bwMode="auto">
          <a:xfrm>
            <a:off x="1114425" y="2346325"/>
            <a:ext cx="0" cy="146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1" name="Line 11"/>
          <p:cNvSpPr>
            <a:spLocks noChangeShapeType="1"/>
          </p:cNvSpPr>
          <p:nvPr/>
        </p:nvSpPr>
        <p:spPr bwMode="auto">
          <a:xfrm rot="16200000">
            <a:off x="1112838" y="2346325"/>
            <a:ext cx="0" cy="149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2" name="Line 12"/>
          <p:cNvSpPr>
            <a:spLocks noChangeShapeType="1"/>
          </p:cNvSpPr>
          <p:nvPr/>
        </p:nvSpPr>
        <p:spPr bwMode="auto">
          <a:xfrm>
            <a:off x="538163" y="14128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3" name="Line 13"/>
          <p:cNvSpPr>
            <a:spLocks noChangeShapeType="1"/>
          </p:cNvSpPr>
          <p:nvPr/>
        </p:nvSpPr>
        <p:spPr bwMode="auto">
          <a:xfrm>
            <a:off x="538163" y="19891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4" name="Line 14"/>
          <p:cNvSpPr>
            <a:spLocks noChangeShapeType="1"/>
          </p:cNvSpPr>
          <p:nvPr/>
        </p:nvSpPr>
        <p:spPr bwMode="auto">
          <a:xfrm>
            <a:off x="538163" y="25654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5" name="Line 15"/>
          <p:cNvSpPr>
            <a:spLocks noChangeShapeType="1"/>
          </p:cNvSpPr>
          <p:nvPr/>
        </p:nvSpPr>
        <p:spPr bwMode="auto">
          <a:xfrm>
            <a:off x="538163" y="31416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56" name="AutoShape 16"/>
          <p:cNvSpPr>
            <a:spLocks noChangeArrowheads="1"/>
          </p:cNvSpPr>
          <p:nvPr/>
        </p:nvSpPr>
        <p:spPr bwMode="auto">
          <a:xfrm>
            <a:off x="1905000" y="2347913"/>
            <a:ext cx="866775" cy="73025"/>
          </a:xfrm>
          <a:prstGeom prst="rightArrow">
            <a:avLst>
              <a:gd name="adj1" fmla="val 50000"/>
              <a:gd name="adj2" fmla="val 29673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57" name="Text Box 17"/>
          <p:cNvSpPr txBox="1">
            <a:spLocks noChangeArrowheads="1"/>
          </p:cNvSpPr>
          <p:nvPr/>
        </p:nvSpPr>
        <p:spPr bwMode="auto">
          <a:xfrm>
            <a:off x="2771775" y="1052513"/>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58" name="Text Box 18"/>
          <p:cNvSpPr txBox="1">
            <a:spLocks noChangeArrowheads="1"/>
          </p:cNvSpPr>
          <p:nvPr/>
        </p:nvSpPr>
        <p:spPr bwMode="auto">
          <a:xfrm>
            <a:off x="2771775" y="1622425"/>
            <a:ext cx="43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a:t>
            </a:r>
            <a:endParaRPr lang="ru-RU" altLang="ru-RU" sz="1800" smtClean="0">
              <a:solidFill>
                <a:srgbClr val="000000"/>
              </a:solidFill>
              <a:latin typeface="Arial" pitchFamily="34" charset="0"/>
              <a:cs typeface="Arial" pitchFamily="34" charset="0"/>
            </a:endParaRPr>
          </a:p>
        </p:txBody>
      </p:sp>
      <p:sp>
        <p:nvSpPr>
          <p:cNvPr id="10259" name="Text Box 19"/>
          <p:cNvSpPr txBox="1">
            <a:spLocks noChangeArrowheads="1"/>
          </p:cNvSpPr>
          <p:nvPr/>
        </p:nvSpPr>
        <p:spPr bwMode="auto">
          <a:xfrm>
            <a:off x="3132138" y="1341438"/>
            <a:ext cx="574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OH</a:t>
            </a:r>
            <a:endParaRPr lang="ru-RU" altLang="ru-RU" sz="1800" smtClean="0">
              <a:solidFill>
                <a:srgbClr val="000000"/>
              </a:solidFill>
              <a:latin typeface="Arial" pitchFamily="34" charset="0"/>
              <a:cs typeface="Arial" pitchFamily="34" charset="0"/>
            </a:endParaRPr>
          </a:p>
        </p:txBody>
      </p:sp>
      <p:sp>
        <p:nvSpPr>
          <p:cNvPr id="10260" name="Text Box 20"/>
          <p:cNvSpPr txBox="1">
            <a:spLocks noChangeArrowheads="1"/>
          </p:cNvSpPr>
          <p:nvPr/>
        </p:nvSpPr>
        <p:spPr bwMode="auto">
          <a:xfrm>
            <a:off x="3132138" y="184467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61" name="Line 21"/>
          <p:cNvSpPr>
            <a:spLocks noChangeShapeType="1"/>
          </p:cNvSpPr>
          <p:nvPr/>
        </p:nvSpPr>
        <p:spPr bwMode="auto">
          <a:xfrm flipH="1">
            <a:off x="3060700" y="1628775"/>
            <a:ext cx="71438"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62" name="Line 22"/>
          <p:cNvSpPr>
            <a:spLocks noChangeShapeType="1"/>
          </p:cNvSpPr>
          <p:nvPr/>
        </p:nvSpPr>
        <p:spPr bwMode="auto">
          <a:xfrm>
            <a:off x="3060700" y="1916113"/>
            <a:ext cx="71438"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63" name="Line 23"/>
          <p:cNvSpPr>
            <a:spLocks noChangeShapeType="1"/>
          </p:cNvSpPr>
          <p:nvPr/>
        </p:nvSpPr>
        <p:spPr bwMode="auto">
          <a:xfrm>
            <a:off x="2916238" y="14128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64" name="Line 24"/>
          <p:cNvSpPr>
            <a:spLocks noChangeShapeType="1"/>
          </p:cNvSpPr>
          <p:nvPr/>
        </p:nvSpPr>
        <p:spPr bwMode="auto">
          <a:xfrm>
            <a:off x="2916238" y="19891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65" name="Text Box 25"/>
          <p:cNvSpPr txBox="1">
            <a:spLocks noChangeArrowheads="1"/>
          </p:cNvSpPr>
          <p:nvPr/>
        </p:nvSpPr>
        <p:spPr bwMode="auto">
          <a:xfrm>
            <a:off x="2771775" y="2205038"/>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66" name="Line 26"/>
          <p:cNvSpPr>
            <a:spLocks noChangeShapeType="1"/>
          </p:cNvSpPr>
          <p:nvPr/>
        </p:nvSpPr>
        <p:spPr bwMode="auto">
          <a:xfrm>
            <a:off x="2916238" y="25654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67" name="Text Box 27"/>
          <p:cNvSpPr txBox="1">
            <a:spLocks noChangeArrowheads="1"/>
          </p:cNvSpPr>
          <p:nvPr/>
        </p:nvSpPr>
        <p:spPr bwMode="auto">
          <a:xfrm>
            <a:off x="2771775" y="2781300"/>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68" name="Text Box 28"/>
          <p:cNvSpPr txBox="1">
            <a:spLocks noChangeArrowheads="1"/>
          </p:cNvSpPr>
          <p:nvPr/>
        </p:nvSpPr>
        <p:spPr bwMode="auto">
          <a:xfrm>
            <a:off x="2771775" y="3284538"/>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69" name="Line 29"/>
          <p:cNvSpPr>
            <a:spLocks noChangeShapeType="1"/>
          </p:cNvSpPr>
          <p:nvPr/>
        </p:nvSpPr>
        <p:spPr bwMode="auto">
          <a:xfrm>
            <a:off x="2914650" y="31416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70" name="AutoShape 30"/>
          <p:cNvSpPr>
            <a:spLocks noChangeArrowheads="1"/>
          </p:cNvSpPr>
          <p:nvPr/>
        </p:nvSpPr>
        <p:spPr bwMode="auto">
          <a:xfrm>
            <a:off x="3997325" y="2205038"/>
            <a:ext cx="574675" cy="71437"/>
          </a:xfrm>
          <a:prstGeom prst="rightArrow">
            <a:avLst>
              <a:gd name="adj1" fmla="val 50000"/>
              <a:gd name="adj2" fmla="val 2011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71" name="AutoShape 31"/>
          <p:cNvSpPr>
            <a:spLocks noChangeArrowheads="1"/>
          </p:cNvSpPr>
          <p:nvPr/>
        </p:nvSpPr>
        <p:spPr bwMode="auto">
          <a:xfrm flipH="1">
            <a:off x="3781425" y="2347913"/>
            <a:ext cx="1006475" cy="73025"/>
          </a:xfrm>
          <a:prstGeom prst="rightArrow">
            <a:avLst>
              <a:gd name="adj1" fmla="val 50000"/>
              <a:gd name="adj2" fmla="val 34456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72" name="Text Box 32"/>
          <p:cNvSpPr txBox="1">
            <a:spLocks noChangeArrowheads="1"/>
          </p:cNvSpPr>
          <p:nvPr/>
        </p:nvSpPr>
        <p:spPr bwMode="auto">
          <a:xfrm>
            <a:off x="5146675" y="1052513"/>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73" name="Text Box 33"/>
          <p:cNvSpPr txBox="1">
            <a:spLocks noChangeArrowheads="1"/>
          </p:cNvSpPr>
          <p:nvPr/>
        </p:nvSpPr>
        <p:spPr bwMode="auto">
          <a:xfrm>
            <a:off x="5146675"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C=NH</a:t>
            </a:r>
            <a:endParaRPr lang="ru-RU" altLang="ru-RU" sz="1800" smtClean="0">
              <a:solidFill>
                <a:srgbClr val="000000"/>
              </a:solidFill>
              <a:latin typeface="Arial" pitchFamily="34" charset="0"/>
              <a:cs typeface="Arial" pitchFamily="34" charset="0"/>
            </a:endParaRPr>
          </a:p>
        </p:txBody>
      </p:sp>
      <p:sp>
        <p:nvSpPr>
          <p:cNvPr id="10274" name="Text Box 34"/>
          <p:cNvSpPr txBox="1">
            <a:spLocks noChangeArrowheads="1"/>
          </p:cNvSpPr>
          <p:nvPr/>
        </p:nvSpPr>
        <p:spPr bwMode="auto">
          <a:xfrm>
            <a:off x="5146675" y="2198688"/>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75" name="Text Box 35"/>
          <p:cNvSpPr txBox="1">
            <a:spLocks noChangeArrowheads="1"/>
          </p:cNvSpPr>
          <p:nvPr/>
        </p:nvSpPr>
        <p:spPr bwMode="auto">
          <a:xfrm>
            <a:off x="5146675" y="2781300"/>
            <a:ext cx="792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76" name="Text Box 36"/>
          <p:cNvSpPr txBox="1">
            <a:spLocks noChangeArrowheads="1"/>
          </p:cNvSpPr>
          <p:nvPr/>
        </p:nvSpPr>
        <p:spPr bwMode="auto">
          <a:xfrm>
            <a:off x="5146675" y="3284538"/>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77" name="Line 37"/>
          <p:cNvSpPr>
            <a:spLocks noChangeShapeType="1"/>
          </p:cNvSpPr>
          <p:nvPr/>
        </p:nvSpPr>
        <p:spPr bwMode="auto">
          <a:xfrm>
            <a:off x="5289550" y="14128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78" name="Line 38"/>
          <p:cNvSpPr>
            <a:spLocks noChangeShapeType="1"/>
          </p:cNvSpPr>
          <p:nvPr/>
        </p:nvSpPr>
        <p:spPr bwMode="auto">
          <a:xfrm>
            <a:off x="5289550" y="19891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79" name="Line 39"/>
          <p:cNvSpPr>
            <a:spLocks noChangeShapeType="1"/>
          </p:cNvSpPr>
          <p:nvPr/>
        </p:nvSpPr>
        <p:spPr bwMode="auto">
          <a:xfrm>
            <a:off x="5289550" y="25654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80" name="Line 40"/>
          <p:cNvSpPr>
            <a:spLocks noChangeShapeType="1"/>
          </p:cNvSpPr>
          <p:nvPr/>
        </p:nvSpPr>
        <p:spPr bwMode="auto">
          <a:xfrm>
            <a:off x="5289550" y="31416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81" name="AutoShape 41"/>
          <p:cNvSpPr>
            <a:spLocks noChangeArrowheads="1"/>
          </p:cNvSpPr>
          <p:nvPr/>
        </p:nvSpPr>
        <p:spPr bwMode="auto">
          <a:xfrm>
            <a:off x="6370638" y="2205038"/>
            <a:ext cx="936625" cy="71437"/>
          </a:xfrm>
          <a:prstGeom prst="rightArrow">
            <a:avLst>
              <a:gd name="adj1" fmla="val 50000"/>
              <a:gd name="adj2" fmla="val 32778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82" name="Text Box 42"/>
          <p:cNvSpPr txBox="1">
            <a:spLocks noChangeArrowheads="1"/>
          </p:cNvSpPr>
          <p:nvPr/>
        </p:nvSpPr>
        <p:spPr bwMode="auto">
          <a:xfrm>
            <a:off x="7667376" y="1054100"/>
            <a:ext cx="1008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83" name="Text Box 43"/>
          <p:cNvSpPr txBox="1">
            <a:spLocks noChangeArrowheads="1"/>
          </p:cNvSpPr>
          <p:nvPr/>
        </p:nvSpPr>
        <p:spPr bwMode="auto">
          <a:xfrm>
            <a:off x="7667376" y="2662383"/>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dirty="0" smtClean="0">
                <a:solidFill>
                  <a:srgbClr val="000000"/>
                </a:solidFill>
                <a:latin typeface="Arial" pitchFamily="34" charset="0"/>
                <a:cs typeface="Arial" pitchFamily="34" charset="0"/>
              </a:rPr>
              <a:t>CH</a:t>
            </a:r>
            <a:r>
              <a:rPr lang="en-US" altLang="ru-RU" sz="1800" baseline="-25000" dirty="0" smtClean="0">
                <a:solidFill>
                  <a:srgbClr val="000000"/>
                </a:solidFill>
                <a:latin typeface="Arial" pitchFamily="34" charset="0"/>
                <a:cs typeface="Arial" pitchFamily="34" charset="0"/>
              </a:rPr>
              <a:t>2</a:t>
            </a:r>
            <a:endParaRPr lang="ru-RU" altLang="ru-RU" sz="1800" baseline="-25000" dirty="0" smtClean="0">
              <a:solidFill>
                <a:srgbClr val="000000"/>
              </a:solidFill>
              <a:latin typeface="Arial" pitchFamily="34" charset="0"/>
              <a:cs typeface="Arial" pitchFamily="34" charset="0"/>
            </a:endParaRPr>
          </a:p>
        </p:txBody>
      </p:sp>
      <p:sp>
        <p:nvSpPr>
          <p:cNvPr id="10284" name="Text Box 44"/>
          <p:cNvSpPr txBox="1">
            <a:spLocks noChangeArrowheads="1"/>
          </p:cNvSpPr>
          <p:nvPr/>
        </p:nvSpPr>
        <p:spPr bwMode="auto">
          <a:xfrm>
            <a:off x="7667376" y="2133600"/>
            <a:ext cx="719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10285" name="Text Box 45"/>
          <p:cNvSpPr txBox="1">
            <a:spLocks noChangeArrowheads="1"/>
          </p:cNvSpPr>
          <p:nvPr/>
        </p:nvSpPr>
        <p:spPr bwMode="auto">
          <a:xfrm>
            <a:off x="7667376" y="1585912"/>
            <a:ext cx="10810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dirty="0" smtClean="0">
                <a:solidFill>
                  <a:srgbClr val="000000"/>
                </a:solidFill>
                <a:latin typeface="Arial" pitchFamily="34" charset="0"/>
                <a:cs typeface="Arial" pitchFamily="34" charset="0"/>
              </a:rPr>
              <a:t>CHNH</a:t>
            </a:r>
            <a:r>
              <a:rPr lang="en-US" altLang="ru-RU" sz="1800" baseline="-25000" dirty="0" smtClean="0">
                <a:solidFill>
                  <a:srgbClr val="000000"/>
                </a:solidFill>
                <a:latin typeface="Arial" pitchFamily="34" charset="0"/>
                <a:cs typeface="Arial" pitchFamily="34" charset="0"/>
              </a:rPr>
              <a:t>2</a:t>
            </a:r>
            <a:endParaRPr lang="ru-RU" altLang="ru-RU" sz="1800" baseline="-25000" dirty="0" smtClean="0">
              <a:solidFill>
                <a:srgbClr val="000000"/>
              </a:solidFill>
              <a:latin typeface="Arial" pitchFamily="34" charset="0"/>
              <a:cs typeface="Arial" pitchFamily="34" charset="0"/>
            </a:endParaRPr>
          </a:p>
        </p:txBody>
      </p:sp>
      <p:sp>
        <p:nvSpPr>
          <p:cNvPr id="10286" name="Text Box 46"/>
          <p:cNvSpPr txBox="1">
            <a:spLocks noChangeArrowheads="1"/>
          </p:cNvSpPr>
          <p:nvPr/>
        </p:nvSpPr>
        <p:spPr bwMode="auto">
          <a:xfrm>
            <a:off x="7667376" y="3141663"/>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10287" name="Text Box 47"/>
          <p:cNvSpPr txBox="1">
            <a:spLocks noChangeArrowheads="1"/>
          </p:cNvSpPr>
          <p:nvPr/>
        </p:nvSpPr>
        <p:spPr bwMode="auto">
          <a:xfrm>
            <a:off x="7308850" y="3739661"/>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ru-RU" sz="1800" b="1" dirty="0" smtClean="0">
                <a:solidFill>
                  <a:srgbClr val="000000"/>
                </a:solidFill>
                <a:latin typeface="Arial" pitchFamily="34" charset="0"/>
                <a:cs typeface="Arial" pitchFamily="34" charset="0"/>
              </a:rPr>
              <a:t>Glutamate</a:t>
            </a:r>
            <a:endParaRPr lang="ru-RU" altLang="ru-RU" sz="1800" b="1" dirty="0" smtClean="0">
              <a:solidFill>
                <a:srgbClr val="000000"/>
              </a:solidFill>
              <a:latin typeface="Arial" pitchFamily="34" charset="0"/>
              <a:cs typeface="Arial" pitchFamily="34" charset="0"/>
            </a:endParaRPr>
          </a:p>
        </p:txBody>
      </p:sp>
      <p:sp>
        <p:nvSpPr>
          <p:cNvPr id="10288" name="Line 48"/>
          <p:cNvSpPr>
            <a:spLocks noChangeShapeType="1"/>
          </p:cNvSpPr>
          <p:nvPr/>
        </p:nvSpPr>
        <p:spPr bwMode="auto">
          <a:xfrm>
            <a:off x="7812088" y="14144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89" name="Line 49"/>
          <p:cNvSpPr>
            <a:spLocks noChangeShapeType="1"/>
          </p:cNvSpPr>
          <p:nvPr/>
        </p:nvSpPr>
        <p:spPr bwMode="auto">
          <a:xfrm>
            <a:off x="7812088" y="1917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90" name="Line 50"/>
          <p:cNvSpPr>
            <a:spLocks noChangeShapeType="1"/>
          </p:cNvSpPr>
          <p:nvPr/>
        </p:nvSpPr>
        <p:spPr bwMode="auto">
          <a:xfrm>
            <a:off x="7812088" y="24939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91" name="Line 51"/>
          <p:cNvSpPr>
            <a:spLocks noChangeShapeType="1"/>
          </p:cNvSpPr>
          <p:nvPr/>
        </p:nvSpPr>
        <p:spPr bwMode="auto">
          <a:xfrm>
            <a:off x="7812088" y="29987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smtClean="0">
              <a:solidFill>
                <a:srgbClr val="000000"/>
              </a:solidFill>
              <a:latin typeface="Times New Roman"/>
            </a:endParaRPr>
          </a:p>
        </p:txBody>
      </p:sp>
      <p:sp>
        <p:nvSpPr>
          <p:cNvPr id="10292" name="Text Box 52"/>
          <p:cNvSpPr txBox="1">
            <a:spLocks noChangeArrowheads="1"/>
          </p:cNvSpPr>
          <p:nvPr/>
        </p:nvSpPr>
        <p:spPr bwMode="auto">
          <a:xfrm>
            <a:off x="6442075" y="1844675"/>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ru-RU" sz="1800" smtClean="0">
                <a:solidFill>
                  <a:srgbClr val="000000"/>
                </a:solidFill>
                <a:latin typeface="Arial" pitchFamily="34" charset="0"/>
                <a:cs typeface="Arial" pitchFamily="34" charset="0"/>
              </a:rPr>
              <a:t>GDH</a:t>
            </a:r>
            <a:endParaRPr lang="ru-RU" altLang="ru-RU" sz="1800" smtClean="0">
              <a:solidFill>
                <a:srgbClr val="000000"/>
              </a:solidFill>
              <a:latin typeface="Arial" pitchFamily="34" charset="0"/>
              <a:cs typeface="Arial" pitchFamily="34" charset="0"/>
            </a:endParaRPr>
          </a:p>
        </p:txBody>
      </p:sp>
      <p:sp>
        <p:nvSpPr>
          <p:cNvPr id="10293" name="AutoShape 53"/>
          <p:cNvSpPr>
            <a:spLocks noChangeArrowheads="1"/>
          </p:cNvSpPr>
          <p:nvPr/>
        </p:nvSpPr>
        <p:spPr bwMode="auto">
          <a:xfrm>
            <a:off x="6370638" y="2276475"/>
            <a:ext cx="790575" cy="288925"/>
          </a:xfrm>
          <a:custGeom>
            <a:avLst/>
            <a:gdLst>
              <a:gd name="G0" fmla="+- 472720 0 0"/>
              <a:gd name="G1" fmla="+- -11796480 0 0"/>
              <a:gd name="G2" fmla="+- 472720 0 -11796480"/>
              <a:gd name="G3" fmla="+- 10800 0 0"/>
              <a:gd name="G4" fmla="+- 0 0 472720"/>
              <a:gd name="T0" fmla="*/ 360 256 1"/>
              <a:gd name="T1" fmla="*/ 0 256 1"/>
              <a:gd name="G5" fmla="+- G2 T0 T1"/>
              <a:gd name="G6" fmla="?: G2 G2 G5"/>
              <a:gd name="G7" fmla="+- 0 0 G6"/>
              <a:gd name="G8" fmla="+- 9031 0 0"/>
              <a:gd name="G9" fmla="+- 0 0 -11796480"/>
              <a:gd name="G10" fmla="+- 9031 0 2700"/>
              <a:gd name="G11" fmla="cos G10 472720"/>
              <a:gd name="G12" fmla="sin G10 472720"/>
              <a:gd name="G13" fmla="cos 13500 472720"/>
              <a:gd name="G14" fmla="sin 13500 472720"/>
              <a:gd name="G15" fmla="+- G11 10800 0"/>
              <a:gd name="G16" fmla="+- G12 10800 0"/>
              <a:gd name="G17" fmla="+- G13 10800 0"/>
              <a:gd name="G18" fmla="+- G14 10800 0"/>
              <a:gd name="G19" fmla="*/ 9031 1 2"/>
              <a:gd name="G20" fmla="+- G19 5400 0"/>
              <a:gd name="G21" fmla="cos G20 472720"/>
              <a:gd name="G22" fmla="sin G20 472720"/>
              <a:gd name="G23" fmla="+- G21 10800 0"/>
              <a:gd name="G24" fmla="+- G12 G23 G22"/>
              <a:gd name="G25" fmla="+- G22 G23 G11"/>
              <a:gd name="G26" fmla="cos 10800 472720"/>
              <a:gd name="G27" fmla="sin 10800 472720"/>
              <a:gd name="G28" fmla="cos 9031 472720"/>
              <a:gd name="G29" fmla="sin 9031 472720"/>
              <a:gd name="G30" fmla="+- G26 10800 0"/>
              <a:gd name="G31" fmla="+- G27 10800 0"/>
              <a:gd name="G32" fmla="+- G28 10800 0"/>
              <a:gd name="G33" fmla="+- G29 10800 0"/>
              <a:gd name="G34" fmla="+- G19 5400 0"/>
              <a:gd name="G35" fmla="cos G34 -11796480"/>
              <a:gd name="G36" fmla="sin G34 -11796480"/>
              <a:gd name="G37" fmla="+/ -11796480 472720 2"/>
              <a:gd name="T2" fmla="*/ 180 256 1"/>
              <a:gd name="T3" fmla="*/ 0 256 1"/>
              <a:gd name="G38" fmla="+- G37 T2 T3"/>
              <a:gd name="G39" fmla="?: G2 G37 G38"/>
              <a:gd name="G40" fmla="cos 10800 G39"/>
              <a:gd name="G41" fmla="sin 10800 G39"/>
              <a:gd name="G42" fmla="cos 9031 G39"/>
              <a:gd name="G43" fmla="sin 9031 G39"/>
              <a:gd name="G44" fmla="+- G40 10800 0"/>
              <a:gd name="G45" fmla="+- G41 10800 0"/>
              <a:gd name="G46" fmla="+- G42 10800 0"/>
              <a:gd name="G47" fmla="+- G43 10800 0"/>
              <a:gd name="G48" fmla="+- G35 10800 0"/>
              <a:gd name="G49" fmla="+- G36 10800 0"/>
              <a:gd name="T4" fmla="*/ 11479 w 21600"/>
              <a:gd name="T5" fmla="*/ 21 h 21600"/>
              <a:gd name="T6" fmla="*/ 884 w 21600"/>
              <a:gd name="T7" fmla="*/ 10800 h 21600"/>
              <a:gd name="T8" fmla="*/ 11368 w 21600"/>
              <a:gd name="T9" fmla="*/ 1786 h 21600"/>
              <a:gd name="T10" fmla="*/ 24193 w 21600"/>
              <a:gd name="T11" fmla="*/ 12495 h 21600"/>
              <a:gd name="T12" fmla="*/ 20186 w 21600"/>
              <a:gd name="T13" fmla="*/ 15602 h 21600"/>
              <a:gd name="T14" fmla="*/ 17080 w 21600"/>
              <a:gd name="T15" fmla="*/ 1159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759" y="11933"/>
                </a:moveTo>
                <a:cubicBezTo>
                  <a:pt x="19807" y="11557"/>
                  <a:pt x="19831" y="11179"/>
                  <a:pt x="19831" y="10800"/>
                </a:cubicBezTo>
                <a:cubicBezTo>
                  <a:pt x="19831" y="5812"/>
                  <a:pt x="15787" y="1769"/>
                  <a:pt x="10800" y="1769"/>
                </a:cubicBezTo>
                <a:cubicBezTo>
                  <a:pt x="5812" y="1769"/>
                  <a:pt x="1769" y="5812"/>
                  <a:pt x="1769" y="10800"/>
                </a:cubicBezTo>
                <a:lnTo>
                  <a:pt x="0" y="10800"/>
                </a:lnTo>
                <a:cubicBezTo>
                  <a:pt x="0" y="4835"/>
                  <a:pt x="4835" y="0"/>
                  <a:pt x="10800" y="0"/>
                </a:cubicBezTo>
                <a:cubicBezTo>
                  <a:pt x="16764" y="0"/>
                  <a:pt x="21600" y="4835"/>
                  <a:pt x="21600" y="10800"/>
                </a:cubicBezTo>
                <a:cubicBezTo>
                  <a:pt x="21600" y="11253"/>
                  <a:pt x="21571" y="11706"/>
                  <a:pt x="21514" y="12156"/>
                </a:cubicBezTo>
                <a:lnTo>
                  <a:pt x="24193" y="12495"/>
                </a:lnTo>
                <a:lnTo>
                  <a:pt x="20186" y="15602"/>
                </a:lnTo>
                <a:lnTo>
                  <a:pt x="17080" y="11594"/>
                </a:lnTo>
                <a:lnTo>
                  <a:pt x="19759" y="11933"/>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94" name="Text Box 54"/>
          <p:cNvSpPr txBox="1">
            <a:spLocks noChangeArrowheads="1"/>
          </p:cNvSpPr>
          <p:nvPr/>
        </p:nvSpPr>
        <p:spPr bwMode="auto">
          <a:xfrm>
            <a:off x="5651500" y="2492375"/>
            <a:ext cx="11509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ru-RU" sz="1800" smtClean="0">
                <a:solidFill>
                  <a:srgbClr val="000000"/>
                </a:solidFill>
                <a:latin typeface="Arial" pitchFamily="34" charset="0"/>
                <a:cs typeface="Arial" pitchFamily="34" charset="0"/>
              </a:rPr>
              <a:t>NADP</a:t>
            </a:r>
            <a:r>
              <a:rPr lang="ru-RU" altLang="ru-RU" sz="1800" smtClean="0">
                <a:solidFill>
                  <a:srgbClr val="000000"/>
                </a:solidFill>
                <a:latin typeface="Arial" pitchFamily="34" charset="0"/>
                <a:cs typeface="Arial" pitchFamily="34" charset="0"/>
              </a:rPr>
              <a:t>●</a:t>
            </a:r>
            <a:r>
              <a:rPr lang="en-US" altLang="ru-RU" sz="1800" dirty="0" smtClean="0">
                <a:solidFill>
                  <a:srgbClr val="000000"/>
                </a:solidFill>
                <a:latin typeface="Arial" pitchFamily="34" charset="0"/>
                <a:cs typeface="Arial" pitchFamily="34" charset="0"/>
              </a:rPr>
              <a:t>H</a:t>
            </a:r>
            <a:r>
              <a:rPr lang="ru-RU" altLang="ru-RU" sz="1800" dirty="0" smtClean="0">
                <a:solidFill>
                  <a:srgbClr val="000000"/>
                </a:solidFill>
                <a:latin typeface="Arial" pitchFamily="34" charset="0"/>
                <a:cs typeface="Arial" pitchFamily="34" charset="0"/>
              </a:rPr>
              <a:t>     +  Н</a:t>
            </a:r>
            <a:r>
              <a:rPr lang="ru-RU" altLang="ru-RU" sz="1800" baseline="30000" dirty="0" smtClean="0">
                <a:solidFill>
                  <a:srgbClr val="000000"/>
                </a:solidFill>
                <a:latin typeface="Arial" pitchFamily="34" charset="0"/>
                <a:cs typeface="Arial" pitchFamily="34" charset="0"/>
              </a:rPr>
              <a:t>+</a:t>
            </a:r>
          </a:p>
        </p:txBody>
      </p:sp>
      <p:sp>
        <p:nvSpPr>
          <p:cNvPr id="10295" name="Text Box 55"/>
          <p:cNvSpPr txBox="1">
            <a:spLocks noChangeArrowheads="1"/>
          </p:cNvSpPr>
          <p:nvPr/>
        </p:nvSpPr>
        <p:spPr bwMode="auto">
          <a:xfrm>
            <a:off x="6802438" y="2492375"/>
            <a:ext cx="9366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ru-RU" sz="1800" smtClean="0">
                <a:solidFill>
                  <a:srgbClr val="000000"/>
                </a:solidFill>
                <a:latin typeface="Arial" pitchFamily="34" charset="0"/>
                <a:cs typeface="Arial" pitchFamily="34" charset="0"/>
              </a:rPr>
              <a:t>NADP</a:t>
            </a:r>
            <a:r>
              <a:rPr lang="en-US" altLang="ru-RU" sz="1800" baseline="30000" smtClean="0">
                <a:solidFill>
                  <a:srgbClr val="000000"/>
                </a:solidFill>
                <a:latin typeface="Arial" pitchFamily="34" charset="0"/>
                <a:cs typeface="Arial" pitchFamily="34" charset="0"/>
              </a:rPr>
              <a:t>+</a:t>
            </a:r>
            <a:endParaRPr lang="ru-RU" altLang="ru-RU" sz="1800" baseline="30000" smtClean="0">
              <a:solidFill>
                <a:srgbClr val="000000"/>
              </a:solidFill>
              <a:latin typeface="Arial" pitchFamily="34" charset="0"/>
              <a:cs typeface="Arial" pitchFamily="34" charset="0"/>
            </a:endParaRPr>
          </a:p>
        </p:txBody>
      </p:sp>
      <p:sp>
        <p:nvSpPr>
          <p:cNvPr id="10296" name="Text Box 56"/>
          <p:cNvSpPr txBox="1">
            <a:spLocks noChangeArrowheads="1"/>
          </p:cNvSpPr>
          <p:nvPr/>
        </p:nvSpPr>
        <p:spPr bwMode="auto">
          <a:xfrm>
            <a:off x="54750" y="3729892"/>
            <a:ext cx="223088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ru-RU" sz="1800" b="1" dirty="0">
                <a:solidFill>
                  <a:srgbClr val="000000"/>
                </a:solidFill>
                <a:latin typeface="Arial" pitchFamily="34" charset="0"/>
                <a:cs typeface="Arial" pitchFamily="34" charset="0"/>
              </a:rPr>
              <a:t>2-oxoglutarate</a:t>
            </a:r>
          </a:p>
          <a:p>
            <a:pPr algn="ctr">
              <a:spcBef>
                <a:spcPct val="50000"/>
              </a:spcBef>
            </a:pPr>
            <a:r>
              <a:rPr lang="en-US" altLang="ru-RU" sz="1800" b="1" dirty="0">
                <a:solidFill>
                  <a:srgbClr val="000000"/>
                </a:solidFill>
                <a:latin typeface="Arial" pitchFamily="34" charset="0"/>
                <a:cs typeface="Arial" pitchFamily="34" charset="0"/>
              </a:rPr>
              <a:t>(</a:t>
            </a:r>
            <a:r>
              <a:rPr lang="el-GR" altLang="ru-RU" sz="1800" b="1" dirty="0">
                <a:solidFill>
                  <a:srgbClr val="000000"/>
                </a:solidFill>
                <a:latin typeface="Arial" pitchFamily="34" charset="0"/>
                <a:cs typeface="Arial" pitchFamily="34" charset="0"/>
              </a:rPr>
              <a:t>α-</a:t>
            </a:r>
            <a:r>
              <a:rPr lang="en-US" altLang="ru-RU" sz="1800" b="1" dirty="0" err="1">
                <a:solidFill>
                  <a:srgbClr val="000000"/>
                </a:solidFill>
                <a:latin typeface="Arial" pitchFamily="34" charset="0"/>
                <a:cs typeface="Arial" pitchFamily="34" charset="0"/>
              </a:rPr>
              <a:t>ketoglutarate</a:t>
            </a:r>
            <a:r>
              <a:rPr lang="en-US" altLang="ru-RU" sz="1800" b="1" dirty="0">
                <a:solidFill>
                  <a:srgbClr val="000000"/>
                </a:solidFill>
                <a:latin typeface="Arial" pitchFamily="34" charset="0"/>
                <a:cs typeface="Arial" pitchFamily="34" charset="0"/>
              </a:rPr>
              <a:t>)</a:t>
            </a:r>
            <a:endParaRPr lang="ru-RU" altLang="ru-RU" sz="1800" b="1" dirty="0" smtClean="0">
              <a:solidFill>
                <a:srgbClr val="000000"/>
              </a:solidFill>
              <a:latin typeface="Arial" pitchFamily="34" charset="0"/>
              <a:cs typeface="Arial" pitchFamily="34" charset="0"/>
            </a:endParaRPr>
          </a:p>
        </p:txBody>
      </p:sp>
      <p:sp>
        <p:nvSpPr>
          <p:cNvPr id="10297" name="Text Box 57"/>
          <p:cNvSpPr txBox="1">
            <a:spLocks noChangeArrowheads="1"/>
          </p:cNvSpPr>
          <p:nvPr/>
        </p:nvSpPr>
        <p:spPr bwMode="auto">
          <a:xfrm>
            <a:off x="4643438" y="3739661"/>
            <a:ext cx="2016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b="1" dirty="0" err="1">
                <a:solidFill>
                  <a:srgbClr val="000000"/>
                </a:solidFill>
                <a:latin typeface="Arial" pitchFamily="34" charset="0"/>
                <a:cs typeface="Arial" pitchFamily="34" charset="0"/>
              </a:rPr>
              <a:t>Iminoglutarate</a:t>
            </a:r>
            <a:endParaRPr lang="ru-RU" altLang="ru-RU" sz="1800" b="1" dirty="0" smtClean="0">
              <a:solidFill>
                <a:srgbClr val="000000"/>
              </a:solidFill>
              <a:latin typeface="Arial" pitchFamily="34" charset="0"/>
              <a:cs typeface="Arial" pitchFamily="34" charset="0"/>
            </a:endParaRPr>
          </a:p>
        </p:txBody>
      </p:sp>
      <p:sp>
        <p:nvSpPr>
          <p:cNvPr id="10298" name="AutoShape 58"/>
          <p:cNvSpPr>
            <a:spLocks noChangeArrowheads="1"/>
          </p:cNvSpPr>
          <p:nvPr/>
        </p:nvSpPr>
        <p:spPr bwMode="auto">
          <a:xfrm rot="-2320060">
            <a:off x="4140200" y="2060575"/>
            <a:ext cx="431800" cy="144463"/>
          </a:xfrm>
          <a:prstGeom prst="curvedUpArrow">
            <a:avLst>
              <a:gd name="adj1" fmla="val 1771"/>
              <a:gd name="adj2" fmla="val 61551"/>
              <a:gd name="adj3" fmla="val 390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10299" name="Text Box 59"/>
          <p:cNvSpPr txBox="1">
            <a:spLocks noChangeArrowheads="1"/>
          </p:cNvSpPr>
          <p:nvPr/>
        </p:nvSpPr>
        <p:spPr bwMode="auto">
          <a:xfrm>
            <a:off x="3997325" y="1628775"/>
            <a:ext cx="719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sz="1800" smtClean="0">
                <a:solidFill>
                  <a:srgbClr val="000000"/>
                </a:solidFill>
                <a:latin typeface="Arial" pitchFamily="34" charset="0"/>
                <a:cs typeface="Arial" pitchFamily="34" charset="0"/>
              </a:rPr>
              <a:t>HOH</a:t>
            </a:r>
            <a:endParaRPr lang="ru-RU" altLang="ru-RU" sz="1800" smtClean="0">
              <a:solidFill>
                <a:srgbClr val="000000"/>
              </a:solidFill>
              <a:latin typeface="Arial" pitchFamily="34" charset="0"/>
              <a:cs typeface="Arial" pitchFamily="34" charset="0"/>
            </a:endParaRPr>
          </a:p>
        </p:txBody>
      </p:sp>
      <p:sp>
        <p:nvSpPr>
          <p:cNvPr id="10300" name="AutoShape 60"/>
          <p:cNvSpPr>
            <a:spLocks noChangeArrowheads="1"/>
          </p:cNvSpPr>
          <p:nvPr/>
        </p:nvSpPr>
        <p:spPr bwMode="auto">
          <a:xfrm>
            <a:off x="3778250" y="2203450"/>
            <a:ext cx="1009650" cy="73025"/>
          </a:xfrm>
          <a:prstGeom prst="rightArrow">
            <a:avLst>
              <a:gd name="adj1" fmla="val 50000"/>
              <a:gd name="adj2" fmla="val 3456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mtClean="0">
              <a:solidFill>
                <a:srgbClr val="000000"/>
              </a:solidFill>
              <a:latin typeface="Times New Roman"/>
            </a:endParaRPr>
          </a:p>
        </p:txBody>
      </p:sp>
      <p:sp>
        <p:nvSpPr>
          <p:cNvPr id="63" name="Text Box 56"/>
          <p:cNvSpPr txBox="1">
            <a:spLocks noChangeArrowheads="1"/>
          </p:cNvSpPr>
          <p:nvPr/>
        </p:nvSpPr>
        <p:spPr bwMode="auto">
          <a:xfrm>
            <a:off x="2296378" y="3713959"/>
            <a:ext cx="223088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ru-RU" sz="1800" b="1" dirty="0">
                <a:solidFill>
                  <a:srgbClr val="000000"/>
                </a:solidFill>
                <a:latin typeface="Arial" pitchFamily="34" charset="0"/>
                <a:cs typeface="Arial" pitchFamily="34" charset="0"/>
              </a:rPr>
              <a:t>2-hydroxy-</a:t>
            </a:r>
          </a:p>
          <a:p>
            <a:pPr algn="ctr">
              <a:spcBef>
                <a:spcPts val="0"/>
              </a:spcBef>
            </a:pPr>
            <a:r>
              <a:rPr lang="en-US" altLang="ru-RU" sz="1800" b="1" dirty="0">
                <a:solidFill>
                  <a:srgbClr val="000000"/>
                </a:solidFill>
                <a:latin typeface="Arial" pitchFamily="34" charset="0"/>
                <a:cs typeface="Arial" pitchFamily="34" charset="0"/>
              </a:rPr>
              <a:t>2-aminoglutarate</a:t>
            </a:r>
          </a:p>
          <a:p>
            <a:pPr algn="ctr">
              <a:spcBef>
                <a:spcPts val="0"/>
              </a:spcBef>
            </a:pPr>
            <a:r>
              <a:rPr lang="en-US" altLang="ru-RU" sz="1800" b="1" dirty="0">
                <a:solidFill>
                  <a:srgbClr val="000000"/>
                </a:solidFill>
                <a:latin typeface="Arial" pitchFamily="34" charset="0"/>
                <a:cs typeface="Arial" pitchFamily="34" charset="0"/>
              </a:rPr>
              <a:t>(loose connection)</a:t>
            </a:r>
            <a:endParaRPr lang="ru-RU" altLang="ru-RU" sz="1800" dirty="0" smtClean="0">
              <a:solidFill>
                <a:srgbClr val="000000"/>
              </a:solidFill>
              <a:latin typeface="Arial" pitchFamily="34" charset="0"/>
              <a:cs typeface="Arial" pitchFamily="34" charset="0"/>
            </a:endParaRPr>
          </a:p>
        </p:txBody>
      </p:sp>
      <p:pic>
        <p:nvPicPr>
          <p:cNvPr id="64" name="Picture 4"/>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3716" t="4546" r="7121" b="4546"/>
          <a:stretch>
            <a:fillRect/>
          </a:stretch>
        </p:blipFill>
        <p:spPr bwMode="auto">
          <a:xfrm>
            <a:off x="798710" y="4642932"/>
            <a:ext cx="1486923" cy="123910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75" b="100000" l="0" r="99500"/>
                    </a14:imgEffect>
                  </a14:imgLayer>
                </a14:imgProps>
              </a:ext>
              <a:ext uri="{28A0092B-C50C-407E-A947-70E740481C1C}">
                <a14:useLocalDpi xmlns:a14="http://schemas.microsoft.com/office/drawing/2010/main" val="0"/>
              </a:ext>
            </a:extLst>
          </a:blip>
          <a:srcRect/>
          <a:stretch>
            <a:fillRect/>
          </a:stretch>
        </p:blipFill>
        <p:spPr bwMode="auto">
          <a:xfrm>
            <a:off x="-44269" y="5527406"/>
            <a:ext cx="1685957" cy="1311300"/>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2"/>
          <p:cNvSpPr/>
          <p:nvPr/>
        </p:nvSpPr>
        <p:spPr>
          <a:xfrm>
            <a:off x="1641688" y="2382044"/>
            <a:ext cx="122000" cy="1833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олилиния 3"/>
          <p:cNvSpPr/>
          <p:nvPr/>
        </p:nvSpPr>
        <p:spPr>
          <a:xfrm>
            <a:off x="903613" y="1624405"/>
            <a:ext cx="817611" cy="785308"/>
          </a:xfrm>
          <a:custGeom>
            <a:avLst/>
            <a:gdLst>
              <a:gd name="connsiteX0" fmla="*/ 817611 w 817611"/>
              <a:gd name="connsiteY0" fmla="*/ 785308 h 785308"/>
              <a:gd name="connsiteX1" fmla="*/ 806853 w 817611"/>
              <a:gd name="connsiteY1" fmla="*/ 451821 h 785308"/>
              <a:gd name="connsiteX2" fmla="*/ 796095 w 817611"/>
              <a:gd name="connsiteY2" fmla="*/ 419548 h 785308"/>
              <a:gd name="connsiteX3" fmla="*/ 763822 w 817611"/>
              <a:gd name="connsiteY3" fmla="*/ 398033 h 785308"/>
              <a:gd name="connsiteX4" fmla="*/ 731549 w 817611"/>
              <a:gd name="connsiteY4" fmla="*/ 344244 h 785308"/>
              <a:gd name="connsiteX5" fmla="*/ 710034 w 817611"/>
              <a:gd name="connsiteY5" fmla="*/ 311971 h 785308"/>
              <a:gd name="connsiteX6" fmla="*/ 677761 w 817611"/>
              <a:gd name="connsiteY6" fmla="*/ 301214 h 785308"/>
              <a:gd name="connsiteX7" fmla="*/ 623973 w 817611"/>
              <a:gd name="connsiteY7" fmla="*/ 236668 h 785308"/>
              <a:gd name="connsiteX8" fmla="*/ 591700 w 817611"/>
              <a:gd name="connsiteY8" fmla="*/ 225910 h 785308"/>
              <a:gd name="connsiteX9" fmla="*/ 548669 w 817611"/>
              <a:gd name="connsiteY9" fmla="*/ 172122 h 785308"/>
              <a:gd name="connsiteX10" fmla="*/ 516396 w 817611"/>
              <a:gd name="connsiteY10" fmla="*/ 161364 h 785308"/>
              <a:gd name="connsiteX11" fmla="*/ 419578 w 817611"/>
              <a:gd name="connsiteY11" fmla="*/ 107576 h 785308"/>
              <a:gd name="connsiteX12" fmla="*/ 365789 w 817611"/>
              <a:gd name="connsiteY12" fmla="*/ 75303 h 785308"/>
              <a:gd name="connsiteX13" fmla="*/ 333516 w 817611"/>
              <a:gd name="connsiteY13" fmla="*/ 53788 h 785308"/>
              <a:gd name="connsiteX14" fmla="*/ 268971 w 817611"/>
              <a:gd name="connsiteY14" fmla="*/ 32273 h 785308"/>
              <a:gd name="connsiteX15" fmla="*/ 204425 w 817611"/>
              <a:gd name="connsiteY15" fmla="*/ 10757 h 785308"/>
              <a:gd name="connsiteX16" fmla="*/ 172152 w 817611"/>
              <a:gd name="connsiteY16" fmla="*/ 0 h 785308"/>
              <a:gd name="connsiteX17" fmla="*/ 64575 w 817611"/>
              <a:gd name="connsiteY17" fmla="*/ 10757 h 785308"/>
              <a:gd name="connsiteX18" fmla="*/ 43060 w 817611"/>
              <a:gd name="connsiteY18" fmla="*/ 32273 h 785308"/>
              <a:gd name="connsiteX19" fmla="*/ 10787 w 817611"/>
              <a:gd name="connsiteY19" fmla="*/ 43030 h 785308"/>
              <a:gd name="connsiteX20" fmla="*/ 29 w 817611"/>
              <a:gd name="connsiteY20" fmla="*/ 86061 h 7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7611" h="785308">
                <a:moveTo>
                  <a:pt x="817611" y="785308"/>
                </a:moveTo>
                <a:cubicBezTo>
                  <a:pt x="814025" y="674146"/>
                  <a:pt x="813384" y="562849"/>
                  <a:pt x="806853" y="451821"/>
                </a:cubicBezTo>
                <a:cubicBezTo>
                  <a:pt x="806187" y="440501"/>
                  <a:pt x="803179" y="428403"/>
                  <a:pt x="796095" y="419548"/>
                </a:cubicBezTo>
                <a:cubicBezTo>
                  <a:pt x="788018" y="409452"/>
                  <a:pt x="774580" y="405205"/>
                  <a:pt x="763822" y="398033"/>
                </a:cubicBezTo>
                <a:cubicBezTo>
                  <a:pt x="745141" y="341987"/>
                  <a:pt x="765302" y="386436"/>
                  <a:pt x="731549" y="344244"/>
                </a:cubicBezTo>
                <a:cubicBezTo>
                  <a:pt x="723472" y="334148"/>
                  <a:pt x="720130" y="320048"/>
                  <a:pt x="710034" y="311971"/>
                </a:cubicBezTo>
                <a:cubicBezTo>
                  <a:pt x="701179" y="304887"/>
                  <a:pt x="688519" y="304800"/>
                  <a:pt x="677761" y="301214"/>
                </a:cubicBezTo>
                <a:cubicBezTo>
                  <a:pt x="661885" y="277400"/>
                  <a:pt x="648823" y="253235"/>
                  <a:pt x="623973" y="236668"/>
                </a:cubicBezTo>
                <a:cubicBezTo>
                  <a:pt x="614538" y="230378"/>
                  <a:pt x="602458" y="229496"/>
                  <a:pt x="591700" y="225910"/>
                </a:cubicBezTo>
                <a:cubicBezTo>
                  <a:pt x="581926" y="211249"/>
                  <a:pt x="565703" y="182342"/>
                  <a:pt x="548669" y="172122"/>
                </a:cubicBezTo>
                <a:cubicBezTo>
                  <a:pt x="538945" y="166288"/>
                  <a:pt x="526309" y="166871"/>
                  <a:pt x="516396" y="161364"/>
                </a:cubicBezTo>
                <a:cubicBezTo>
                  <a:pt x="405425" y="99713"/>
                  <a:pt x="492604" y="131919"/>
                  <a:pt x="419578" y="107576"/>
                </a:cubicBezTo>
                <a:cubicBezTo>
                  <a:pt x="377552" y="65552"/>
                  <a:pt x="421649" y="103233"/>
                  <a:pt x="365789" y="75303"/>
                </a:cubicBezTo>
                <a:cubicBezTo>
                  <a:pt x="354225" y="69521"/>
                  <a:pt x="345331" y="59039"/>
                  <a:pt x="333516" y="53788"/>
                </a:cubicBezTo>
                <a:cubicBezTo>
                  <a:pt x="312792" y="44577"/>
                  <a:pt x="290486" y="39445"/>
                  <a:pt x="268971" y="32273"/>
                </a:cubicBezTo>
                <a:lnTo>
                  <a:pt x="204425" y="10757"/>
                </a:lnTo>
                <a:lnTo>
                  <a:pt x="172152" y="0"/>
                </a:lnTo>
                <a:cubicBezTo>
                  <a:pt x="136293" y="3586"/>
                  <a:pt x="99537" y="2017"/>
                  <a:pt x="64575" y="10757"/>
                </a:cubicBezTo>
                <a:cubicBezTo>
                  <a:pt x="54735" y="13217"/>
                  <a:pt x="51757" y="27055"/>
                  <a:pt x="43060" y="32273"/>
                </a:cubicBezTo>
                <a:cubicBezTo>
                  <a:pt x="33336" y="38107"/>
                  <a:pt x="21545" y="39444"/>
                  <a:pt x="10787" y="43030"/>
                </a:cubicBezTo>
                <a:cubicBezTo>
                  <a:pt x="-1105" y="78705"/>
                  <a:pt x="29" y="63963"/>
                  <a:pt x="29" y="8606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 name="Группа 1"/>
          <p:cNvGrpSpPr/>
          <p:nvPr/>
        </p:nvGrpSpPr>
        <p:grpSpPr>
          <a:xfrm>
            <a:off x="580872" y="1936376"/>
            <a:ext cx="1121816" cy="629024"/>
            <a:chOff x="580872" y="1936376"/>
            <a:chExt cx="1121816" cy="629024"/>
          </a:xfrm>
        </p:grpSpPr>
        <p:sp>
          <p:nvSpPr>
            <p:cNvPr id="5" name="Овал 4"/>
            <p:cNvSpPr/>
            <p:nvPr/>
          </p:nvSpPr>
          <p:spPr>
            <a:xfrm>
              <a:off x="1312418" y="2211388"/>
              <a:ext cx="390270" cy="354012"/>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олилиния 5"/>
            <p:cNvSpPr/>
            <p:nvPr/>
          </p:nvSpPr>
          <p:spPr>
            <a:xfrm>
              <a:off x="580872" y="1936376"/>
              <a:ext cx="796107" cy="311972"/>
            </a:xfrm>
            <a:custGeom>
              <a:avLst/>
              <a:gdLst>
                <a:gd name="connsiteX0" fmla="*/ 796107 w 796107"/>
                <a:gd name="connsiteY0" fmla="*/ 311972 h 311972"/>
                <a:gd name="connsiteX1" fmla="*/ 462620 w 796107"/>
                <a:gd name="connsiteY1" fmla="*/ 301215 h 311972"/>
                <a:gd name="connsiteX2" fmla="*/ 419589 w 796107"/>
                <a:gd name="connsiteY2" fmla="*/ 290457 h 311972"/>
                <a:gd name="connsiteX3" fmla="*/ 322770 w 796107"/>
                <a:gd name="connsiteY3" fmla="*/ 236669 h 311972"/>
                <a:gd name="connsiteX4" fmla="*/ 268982 w 796107"/>
                <a:gd name="connsiteY4" fmla="*/ 204396 h 311972"/>
                <a:gd name="connsiteX5" fmla="*/ 258224 w 796107"/>
                <a:gd name="connsiteY5" fmla="*/ 172123 h 311972"/>
                <a:gd name="connsiteX6" fmla="*/ 193679 w 796107"/>
                <a:gd name="connsiteY6" fmla="*/ 150608 h 311972"/>
                <a:gd name="connsiteX7" fmla="*/ 172163 w 796107"/>
                <a:gd name="connsiteY7" fmla="*/ 129092 h 311972"/>
                <a:gd name="connsiteX8" fmla="*/ 107617 w 796107"/>
                <a:gd name="connsiteY8" fmla="*/ 86062 h 311972"/>
                <a:gd name="connsiteX9" fmla="*/ 86102 w 796107"/>
                <a:gd name="connsiteY9" fmla="*/ 64546 h 311972"/>
                <a:gd name="connsiteX10" fmla="*/ 21556 w 796107"/>
                <a:gd name="connsiteY10" fmla="*/ 43031 h 311972"/>
                <a:gd name="connsiteX11" fmla="*/ 41 w 796107"/>
                <a:gd name="connsiteY11" fmla="*/ 0 h 3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107" h="311972">
                  <a:moveTo>
                    <a:pt x="796107" y="311972"/>
                  </a:moveTo>
                  <a:cubicBezTo>
                    <a:pt x="684945" y="308386"/>
                    <a:pt x="573659" y="307560"/>
                    <a:pt x="462620" y="301215"/>
                  </a:cubicBezTo>
                  <a:cubicBezTo>
                    <a:pt x="447859" y="300372"/>
                    <a:pt x="433805" y="294519"/>
                    <a:pt x="419589" y="290457"/>
                  </a:cubicBezTo>
                  <a:cubicBezTo>
                    <a:pt x="381714" y="279635"/>
                    <a:pt x="353587" y="267488"/>
                    <a:pt x="322770" y="236669"/>
                  </a:cubicBezTo>
                  <a:cubicBezTo>
                    <a:pt x="293237" y="207135"/>
                    <a:pt x="310877" y="218360"/>
                    <a:pt x="268982" y="204396"/>
                  </a:cubicBezTo>
                  <a:cubicBezTo>
                    <a:pt x="265396" y="193638"/>
                    <a:pt x="267451" y="178714"/>
                    <a:pt x="258224" y="172123"/>
                  </a:cubicBezTo>
                  <a:cubicBezTo>
                    <a:pt x="239770" y="158941"/>
                    <a:pt x="193679" y="150608"/>
                    <a:pt x="193679" y="150608"/>
                  </a:cubicBezTo>
                  <a:cubicBezTo>
                    <a:pt x="186507" y="143436"/>
                    <a:pt x="180277" y="135178"/>
                    <a:pt x="172163" y="129092"/>
                  </a:cubicBezTo>
                  <a:cubicBezTo>
                    <a:pt x="151476" y="113577"/>
                    <a:pt x="125901" y="104347"/>
                    <a:pt x="107617" y="86062"/>
                  </a:cubicBezTo>
                  <a:cubicBezTo>
                    <a:pt x="100445" y="78890"/>
                    <a:pt x="95174" y="69082"/>
                    <a:pt x="86102" y="64546"/>
                  </a:cubicBezTo>
                  <a:cubicBezTo>
                    <a:pt x="65817" y="54403"/>
                    <a:pt x="21556" y="43031"/>
                    <a:pt x="21556" y="43031"/>
                  </a:cubicBezTo>
                  <a:cubicBezTo>
                    <a:pt x="-1948" y="7774"/>
                    <a:pt x="41" y="23687"/>
                    <a:pt x="41"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Овал 7"/>
          <p:cNvSpPr/>
          <p:nvPr/>
        </p:nvSpPr>
        <p:spPr>
          <a:xfrm>
            <a:off x="6442075" y="2565400"/>
            <a:ext cx="323850" cy="2501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Овал 70"/>
          <p:cNvSpPr/>
          <p:nvPr/>
        </p:nvSpPr>
        <p:spPr>
          <a:xfrm>
            <a:off x="5927445" y="2820994"/>
            <a:ext cx="323850" cy="2501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лилиния 8"/>
          <p:cNvSpPr/>
          <p:nvPr/>
        </p:nvSpPr>
        <p:spPr>
          <a:xfrm>
            <a:off x="5357308" y="1925619"/>
            <a:ext cx="570156" cy="1011219"/>
          </a:xfrm>
          <a:custGeom>
            <a:avLst/>
            <a:gdLst>
              <a:gd name="connsiteX0" fmla="*/ 570156 w 570156"/>
              <a:gd name="connsiteY0" fmla="*/ 1011219 h 1011219"/>
              <a:gd name="connsiteX1" fmla="*/ 484094 w 570156"/>
              <a:gd name="connsiteY1" fmla="*/ 978946 h 1011219"/>
              <a:gd name="connsiteX2" fmla="*/ 441064 w 570156"/>
              <a:gd name="connsiteY2" fmla="*/ 935915 h 1011219"/>
              <a:gd name="connsiteX3" fmla="*/ 430306 w 570156"/>
              <a:gd name="connsiteY3" fmla="*/ 903642 h 1011219"/>
              <a:gd name="connsiteX4" fmla="*/ 408791 w 570156"/>
              <a:gd name="connsiteY4" fmla="*/ 871369 h 1011219"/>
              <a:gd name="connsiteX5" fmla="*/ 387276 w 570156"/>
              <a:gd name="connsiteY5" fmla="*/ 806823 h 1011219"/>
              <a:gd name="connsiteX6" fmla="*/ 376518 w 570156"/>
              <a:gd name="connsiteY6" fmla="*/ 613186 h 1011219"/>
              <a:gd name="connsiteX7" fmla="*/ 355003 w 570156"/>
              <a:gd name="connsiteY7" fmla="*/ 505609 h 1011219"/>
              <a:gd name="connsiteX8" fmla="*/ 344245 w 570156"/>
              <a:gd name="connsiteY8" fmla="*/ 451821 h 1011219"/>
              <a:gd name="connsiteX9" fmla="*/ 311972 w 570156"/>
              <a:gd name="connsiteY9" fmla="*/ 355002 h 1011219"/>
              <a:gd name="connsiteX10" fmla="*/ 290457 w 570156"/>
              <a:gd name="connsiteY10" fmla="*/ 290456 h 1011219"/>
              <a:gd name="connsiteX11" fmla="*/ 279699 w 570156"/>
              <a:gd name="connsiteY11" fmla="*/ 258183 h 1011219"/>
              <a:gd name="connsiteX12" fmla="*/ 236668 w 570156"/>
              <a:gd name="connsiteY12" fmla="*/ 204395 h 1011219"/>
              <a:gd name="connsiteX13" fmla="*/ 215153 w 570156"/>
              <a:gd name="connsiteY13" fmla="*/ 172122 h 1011219"/>
              <a:gd name="connsiteX14" fmla="*/ 182880 w 570156"/>
              <a:gd name="connsiteY14" fmla="*/ 150607 h 1011219"/>
              <a:gd name="connsiteX15" fmla="*/ 129092 w 570156"/>
              <a:gd name="connsiteY15" fmla="*/ 96819 h 1011219"/>
              <a:gd name="connsiteX16" fmla="*/ 86061 w 570156"/>
              <a:gd name="connsiteY16" fmla="*/ 53788 h 1011219"/>
              <a:gd name="connsiteX17" fmla="*/ 53788 w 570156"/>
              <a:gd name="connsiteY17" fmla="*/ 32273 h 1011219"/>
              <a:gd name="connsiteX18" fmla="*/ 32273 w 570156"/>
              <a:gd name="connsiteY18" fmla="*/ 10757 h 1011219"/>
              <a:gd name="connsiteX19" fmla="*/ 0 w 570156"/>
              <a:gd name="connsiteY19" fmla="*/ 0 h 101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0156" h="1011219">
                <a:moveTo>
                  <a:pt x="570156" y="1011219"/>
                </a:moveTo>
                <a:cubicBezTo>
                  <a:pt x="541000" y="1005388"/>
                  <a:pt x="505198" y="1005327"/>
                  <a:pt x="484094" y="978946"/>
                </a:cubicBezTo>
                <a:cubicBezTo>
                  <a:pt x="442367" y="926787"/>
                  <a:pt x="511479" y="959387"/>
                  <a:pt x="441064" y="935915"/>
                </a:cubicBezTo>
                <a:cubicBezTo>
                  <a:pt x="437478" y="925157"/>
                  <a:pt x="435377" y="913784"/>
                  <a:pt x="430306" y="903642"/>
                </a:cubicBezTo>
                <a:cubicBezTo>
                  <a:pt x="424524" y="892078"/>
                  <a:pt x="414042" y="883184"/>
                  <a:pt x="408791" y="871369"/>
                </a:cubicBezTo>
                <a:cubicBezTo>
                  <a:pt x="399580" y="850645"/>
                  <a:pt x="387276" y="806823"/>
                  <a:pt x="387276" y="806823"/>
                </a:cubicBezTo>
                <a:cubicBezTo>
                  <a:pt x="383690" y="742277"/>
                  <a:pt x="381887" y="677608"/>
                  <a:pt x="376518" y="613186"/>
                </a:cubicBezTo>
                <a:cubicBezTo>
                  <a:pt x="372303" y="562606"/>
                  <a:pt x="364967" y="550449"/>
                  <a:pt x="355003" y="505609"/>
                </a:cubicBezTo>
                <a:cubicBezTo>
                  <a:pt x="351037" y="487760"/>
                  <a:pt x="349056" y="469461"/>
                  <a:pt x="344245" y="451821"/>
                </a:cubicBezTo>
                <a:cubicBezTo>
                  <a:pt x="344240" y="451802"/>
                  <a:pt x="317354" y="371148"/>
                  <a:pt x="311972" y="355002"/>
                </a:cubicBezTo>
                <a:lnTo>
                  <a:pt x="290457" y="290456"/>
                </a:lnTo>
                <a:cubicBezTo>
                  <a:pt x="286871" y="279698"/>
                  <a:pt x="285989" y="267618"/>
                  <a:pt x="279699" y="258183"/>
                </a:cubicBezTo>
                <a:cubicBezTo>
                  <a:pt x="213478" y="158850"/>
                  <a:pt x="297983" y="281038"/>
                  <a:pt x="236668" y="204395"/>
                </a:cubicBezTo>
                <a:cubicBezTo>
                  <a:pt x="228591" y="194299"/>
                  <a:pt x="224295" y="181264"/>
                  <a:pt x="215153" y="172122"/>
                </a:cubicBezTo>
                <a:cubicBezTo>
                  <a:pt x="206011" y="162980"/>
                  <a:pt x="193638" y="157779"/>
                  <a:pt x="182880" y="150607"/>
                </a:cubicBezTo>
                <a:cubicBezTo>
                  <a:pt x="141444" y="88451"/>
                  <a:pt x="184872" y="144631"/>
                  <a:pt x="129092" y="96819"/>
                </a:cubicBezTo>
                <a:cubicBezTo>
                  <a:pt x="113690" y="83618"/>
                  <a:pt x="102939" y="65040"/>
                  <a:pt x="86061" y="53788"/>
                </a:cubicBezTo>
                <a:cubicBezTo>
                  <a:pt x="75303" y="46616"/>
                  <a:pt x="63884" y="40350"/>
                  <a:pt x="53788" y="32273"/>
                </a:cubicBezTo>
                <a:cubicBezTo>
                  <a:pt x="45868" y="25937"/>
                  <a:pt x="40970" y="15975"/>
                  <a:pt x="32273" y="10757"/>
                </a:cubicBezTo>
                <a:cubicBezTo>
                  <a:pt x="22549" y="4923"/>
                  <a:pt x="0" y="0"/>
                  <a:pt x="0" y="0"/>
                </a:cubicBezTo>
              </a:path>
            </a:pathLst>
          </a:custGeom>
          <a:noFill/>
          <a:ln>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олилиния 9"/>
          <p:cNvSpPr/>
          <p:nvPr/>
        </p:nvSpPr>
        <p:spPr>
          <a:xfrm>
            <a:off x="5571745" y="1549101"/>
            <a:ext cx="947389" cy="1011219"/>
          </a:xfrm>
          <a:custGeom>
            <a:avLst/>
            <a:gdLst>
              <a:gd name="connsiteX0" fmla="*/ 947389 w 947389"/>
              <a:gd name="connsiteY0" fmla="*/ 1011219 h 1011219"/>
              <a:gd name="connsiteX1" fmla="*/ 861328 w 947389"/>
              <a:gd name="connsiteY1" fmla="*/ 1000461 h 1011219"/>
              <a:gd name="connsiteX2" fmla="*/ 829055 w 947389"/>
              <a:gd name="connsiteY2" fmla="*/ 978946 h 1011219"/>
              <a:gd name="connsiteX3" fmla="*/ 796782 w 947389"/>
              <a:gd name="connsiteY3" fmla="*/ 968188 h 1011219"/>
              <a:gd name="connsiteX4" fmla="*/ 742994 w 947389"/>
              <a:gd name="connsiteY4" fmla="*/ 925158 h 1011219"/>
              <a:gd name="connsiteX5" fmla="*/ 721479 w 947389"/>
              <a:gd name="connsiteY5" fmla="*/ 892885 h 1011219"/>
              <a:gd name="connsiteX6" fmla="*/ 678448 w 947389"/>
              <a:gd name="connsiteY6" fmla="*/ 849854 h 1011219"/>
              <a:gd name="connsiteX7" fmla="*/ 635417 w 947389"/>
              <a:gd name="connsiteY7" fmla="*/ 796066 h 1011219"/>
              <a:gd name="connsiteX8" fmla="*/ 624660 w 947389"/>
              <a:gd name="connsiteY8" fmla="*/ 763793 h 1011219"/>
              <a:gd name="connsiteX9" fmla="*/ 603144 w 947389"/>
              <a:gd name="connsiteY9" fmla="*/ 742278 h 1011219"/>
              <a:gd name="connsiteX10" fmla="*/ 581629 w 947389"/>
              <a:gd name="connsiteY10" fmla="*/ 677732 h 1011219"/>
              <a:gd name="connsiteX11" fmla="*/ 538599 w 947389"/>
              <a:gd name="connsiteY11" fmla="*/ 580913 h 1011219"/>
              <a:gd name="connsiteX12" fmla="*/ 527841 w 947389"/>
              <a:gd name="connsiteY12" fmla="*/ 548640 h 1011219"/>
              <a:gd name="connsiteX13" fmla="*/ 506326 w 947389"/>
              <a:gd name="connsiteY13" fmla="*/ 441064 h 1011219"/>
              <a:gd name="connsiteX14" fmla="*/ 495568 w 947389"/>
              <a:gd name="connsiteY14" fmla="*/ 408791 h 1011219"/>
              <a:gd name="connsiteX15" fmla="*/ 474053 w 947389"/>
              <a:gd name="connsiteY15" fmla="*/ 387275 h 1011219"/>
              <a:gd name="connsiteX16" fmla="*/ 431022 w 947389"/>
              <a:gd name="connsiteY16" fmla="*/ 301214 h 1011219"/>
              <a:gd name="connsiteX17" fmla="*/ 398749 w 947389"/>
              <a:gd name="connsiteY17" fmla="*/ 204395 h 1011219"/>
              <a:gd name="connsiteX18" fmla="*/ 387991 w 947389"/>
              <a:gd name="connsiteY18" fmla="*/ 172123 h 1011219"/>
              <a:gd name="connsiteX19" fmla="*/ 366476 w 947389"/>
              <a:gd name="connsiteY19" fmla="*/ 150607 h 1011219"/>
              <a:gd name="connsiteX20" fmla="*/ 334203 w 947389"/>
              <a:gd name="connsiteY20" fmla="*/ 96819 h 1011219"/>
              <a:gd name="connsiteX21" fmla="*/ 280415 w 947389"/>
              <a:gd name="connsiteY21" fmla="*/ 43031 h 1011219"/>
              <a:gd name="connsiteX22" fmla="*/ 248142 w 947389"/>
              <a:gd name="connsiteY22" fmla="*/ 32273 h 1011219"/>
              <a:gd name="connsiteX23" fmla="*/ 183596 w 947389"/>
              <a:gd name="connsiteY23" fmla="*/ 0 h 1011219"/>
              <a:gd name="connsiteX24" fmla="*/ 43747 w 947389"/>
              <a:gd name="connsiteY24" fmla="*/ 10758 h 1011219"/>
              <a:gd name="connsiteX25" fmla="*/ 22231 w 947389"/>
              <a:gd name="connsiteY25" fmla="*/ 32273 h 1011219"/>
              <a:gd name="connsiteX26" fmla="*/ 716 w 947389"/>
              <a:gd name="connsiteY26" fmla="*/ 161365 h 101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7389" h="1011219">
                <a:moveTo>
                  <a:pt x="947389" y="1011219"/>
                </a:moveTo>
                <a:cubicBezTo>
                  <a:pt x="918702" y="1007633"/>
                  <a:pt x="889220" y="1008068"/>
                  <a:pt x="861328" y="1000461"/>
                </a:cubicBezTo>
                <a:cubicBezTo>
                  <a:pt x="848855" y="997059"/>
                  <a:pt x="840619" y="984728"/>
                  <a:pt x="829055" y="978946"/>
                </a:cubicBezTo>
                <a:cubicBezTo>
                  <a:pt x="818913" y="973875"/>
                  <a:pt x="807540" y="971774"/>
                  <a:pt x="796782" y="968188"/>
                </a:cubicBezTo>
                <a:cubicBezTo>
                  <a:pt x="735123" y="875698"/>
                  <a:pt x="817225" y="984542"/>
                  <a:pt x="742994" y="925158"/>
                </a:cubicBezTo>
                <a:cubicBezTo>
                  <a:pt x="732898" y="917081"/>
                  <a:pt x="729893" y="902701"/>
                  <a:pt x="721479" y="892885"/>
                </a:cubicBezTo>
                <a:cubicBezTo>
                  <a:pt x="708278" y="877483"/>
                  <a:pt x="689700" y="866732"/>
                  <a:pt x="678448" y="849854"/>
                </a:cubicBezTo>
                <a:cubicBezTo>
                  <a:pt x="651307" y="809142"/>
                  <a:pt x="666075" y="826723"/>
                  <a:pt x="635417" y="796066"/>
                </a:cubicBezTo>
                <a:cubicBezTo>
                  <a:pt x="631831" y="785308"/>
                  <a:pt x="630494" y="773517"/>
                  <a:pt x="624660" y="763793"/>
                </a:cubicBezTo>
                <a:cubicBezTo>
                  <a:pt x="619442" y="755096"/>
                  <a:pt x="607680" y="751350"/>
                  <a:pt x="603144" y="742278"/>
                </a:cubicBezTo>
                <a:cubicBezTo>
                  <a:pt x="593001" y="721993"/>
                  <a:pt x="594209" y="696602"/>
                  <a:pt x="581629" y="677732"/>
                </a:cubicBezTo>
                <a:cubicBezTo>
                  <a:pt x="547534" y="626588"/>
                  <a:pt x="564203" y="657726"/>
                  <a:pt x="538599" y="580913"/>
                </a:cubicBezTo>
                <a:cubicBezTo>
                  <a:pt x="535013" y="570155"/>
                  <a:pt x="530065" y="559759"/>
                  <a:pt x="527841" y="548640"/>
                </a:cubicBezTo>
                <a:cubicBezTo>
                  <a:pt x="520669" y="512781"/>
                  <a:pt x="517890" y="475756"/>
                  <a:pt x="506326" y="441064"/>
                </a:cubicBezTo>
                <a:cubicBezTo>
                  <a:pt x="502740" y="430306"/>
                  <a:pt x="501402" y="418515"/>
                  <a:pt x="495568" y="408791"/>
                </a:cubicBezTo>
                <a:cubicBezTo>
                  <a:pt x="490350" y="400094"/>
                  <a:pt x="481225" y="394447"/>
                  <a:pt x="474053" y="387275"/>
                </a:cubicBezTo>
                <a:cubicBezTo>
                  <a:pt x="449330" y="313108"/>
                  <a:pt x="468573" y="338767"/>
                  <a:pt x="431022" y="301214"/>
                </a:cubicBezTo>
                <a:lnTo>
                  <a:pt x="398749" y="204395"/>
                </a:lnTo>
                <a:cubicBezTo>
                  <a:pt x="395163" y="193638"/>
                  <a:pt x="396009" y="180141"/>
                  <a:pt x="387991" y="172123"/>
                </a:cubicBezTo>
                <a:lnTo>
                  <a:pt x="366476" y="150607"/>
                </a:lnTo>
                <a:cubicBezTo>
                  <a:pt x="347795" y="94560"/>
                  <a:pt x="367957" y="139010"/>
                  <a:pt x="334203" y="96819"/>
                </a:cubicBezTo>
                <a:cubicBezTo>
                  <a:pt x="305514" y="60959"/>
                  <a:pt x="323448" y="64547"/>
                  <a:pt x="280415" y="43031"/>
                </a:cubicBezTo>
                <a:cubicBezTo>
                  <a:pt x="270273" y="37960"/>
                  <a:pt x="258284" y="37344"/>
                  <a:pt x="248142" y="32273"/>
                </a:cubicBezTo>
                <a:cubicBezTo>
                  <a:pt x="164726" y="-9435"/>
                  <a:pt x="264715" y="27041"/>
                  <a:pt x="183596" y="0"/>
                </a:cubicBezTo>
                <a:cubicBezTo>
                  <a:pt x="136980" y="3586"/>
                  <a:pt x="89593" y="1589"/>
                  <a:pt x="43747" y="10758"/>
                </a:cubicBezTo>
                <a:cubicBezTo>
                  <a:pt x="33801" y="12747"/>
                  <a:pt x="26767" y="23201"/>
                  <a:pt x="22231" y="32273"/>
                </a:cubicBezTo>
                <a:cubicBezTo>
                  <a:pt x="-6088" y="88910"/>
                  <a:pt x="716" y="101007"/>
                  <a:pt x="716" y="16136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олилиния 72"/>
          <p:cNvSpPr/>
          <p:nvPr/>
        </p:nvSpPr>
        <p:spPr>
          <a:xfrm>
            <a:off x="5451676" y="1840375"/>
            <a:ext cx="46299" cy="117339"/>
          </a:xfrm>
          <a:custGeom>
            <a:avLst/>
            <a:gdLst>
              <a:gd name="connsiteX0" fmla="*/ 0 w 46299"/>
              <a:gd name="connsiteY0" fmla="*/ 0 h 117339"/>
              <a:gd name="connsiteX1" fmla="*/ 23149 w 46299"/>
              <a:gd name="connsiteY1" fmla="*/ 57873 h 117339"/>
              <a:gd name="connsiteX2" fmla="*/ 34724 w 46299"/>
              <a:gd name="connsiteY2" fmla="*/ 115747 h 117339"/>
              <a:gd name="connsiteX3" fmla="*/ 46299 w 46299"/>
              <a:gd name="connsiteY3" fmla="*/ 115747 h 117339"/>
            </a:gdLst>
            <a:ahLst/>
            <a:cxnLst>
              <a:cxn ang="0">
                <a:pos x="connsiteX0" y="connsiteY0"/>
              </a:cxn>
              <a:cxn ang="0">
                <a:pos x="connsiteX1" y="connsiteY1"/>
              </a:cxn>
              <a:cxn ang="0">
                <a:pos x="connsiteX2" y="connsiteY2"/>
              </a:cxn>
              <a:cxn ang="0">
                <a:pos x="connsiteX3" y="connsiteY3"/>
              </a:cxn>
            </a:cxnLst>
            <a:rect l="l" t="t" r="r" b="b"/>
            <a:pathLst>
              <a:path w="46299" h="117339">
                <a:moveTo>
                  <a:pt x="0" y="0"/>
                </a:moveTo>
                <a:cubicBezTo>
                  <a:pt x="7716" y="19291"/>
                  <a:pt x="17179" y="37972"/>
                  <a:pt x="23149" y="57873"/>
                </a:cubicBezTo>
                <a:cubicBezTo>
                  <a:pt x="28802" y="76717"/>
                  <a:pt x="27417" y="97481"/>
                  <a:pt x="34724" y="115747"/>
                </a:cubicBezTo>
                <a:cubicBezTo>
                  <a:pt x="36157" y="119329"/>
                  <a:pt x="42441" y="115747"/>
                  <a:pt x="46299" y="115747"/>
                </a:cubicBezTo>
              </a:path>
            </a:pathLst>
          </a:cu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4" name="Полилиния 73"/>
          <p:cNvSpPr/>
          <p:nvPr/>
        </p:nvSpPr>
        <p:spPr>
          <a:xfrm>
            <a:off x="719138" y="1798774"/>
            <a:ext cx="46299" cy="117339"/>
          </a:xfrm>
          <a:custGeom>
            <a:avLst/>
            <a:gdLst>
              <a:gd name="connsiteX0" fmla="*/ 0 w 46299"/>
              <a:gd name="connsiteY0" fmla="*/ 0 h 117339"/>
              <a:gd name="connsiteX1" fmla="*/ 23149 w 46299"/>
              <a:gd name="connsiteY1" fmla="*/ 57873 h 117339"/>
              <a:gd name="connsiteX2" fmla="*/ 34724 w 46299"/>
              <a:gd name="connsiteY2" fmla="*/ 115747 h 117339"/>
              <a:gd name="connsiteX3" fmla="*/ 46299 w 46299"/>
              <a:gd name="connsiteY3" fmla="*/ 115747 h 117339"/>
            </a:gdLst>
            <a:ahLst/>
            <a:cxnLst>
              <a:cxn ang="0">
                <a:pos x="connsiteX0" y="connsiteY0"/>
              </a:cxn>
              <a:cxn ang="0">
                <a:pos x="connsiteX1" y="connsiteY1"/>
              </a:cxn>
              <a:cxn ang="0">
                <a:pos x="connsiteX2" y="connsiteY2"/>
              </a:cxn>
              <a:cxn ang="0">
                <a:pos x="connsiteX3" y="connsiteY3"/>
              </a:cxn>
            </a:cxnLst>
            <a:rect l="l" t="t" r="r" b="b"/>
            <a:pathLst>
              <a:path w="46299" h="117339">
                <a:moveTo>
                  <a:pt x="0" y="0"/>
                </a:moveTo>
                <a:cubicBezTo>
                  <a:pt x="7716" y="19291"/>
                  <a:pt x="17179" y="37972"/>
                  <a:pt x="23149" y="57873"/>
                </a:cubicBezTo>
                <a:cubicBezTo>
                  <a:pt x="28802" y="76717"/>
                  <a:pt x="27417" y="97481"/>
                  <a:pt x="34724" y="115747"/>
                </a:cubicBezTo>
                <a:cubicBezTo>
                  <a:pt x="36157" y="119329"/>
                  <a:pt x="42441" y="115747"/>
                  <a:pt x="46299" y="115747"/>
                </a:cubicBezTo>
              </a:path>
            </a:pathLst>
          </a:cu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5" name="Полилиния 74"/>
          <p:cNvSpPr/>
          <p:nvPr/>
        </p:nvSpPr>
        <p:spPr>
          <a:xfrm>
            <a:off x="3171463" y="1319514"/>
            <a:ext cx="1041722" cy="938134"/>
          </a:xfrm>
          <a:custGeom>
            <a:avLst/>
            <a:gdLst>
              <a:gd name="connsiteX0" fmla="*/ 532436 w 1041722"/>
              <a:gd name="connsiteY0" fmla="*/ 81023 h 938134"/>
              <a:gd name="connsiteX1" fmla="*/ 474562 w 1041722"/>
              <a:gd name="connsiteY1" fmla="*/ 69448 h 938134"/>
              <a:gd name="connsiteX2" fmla="*/ 405114 w 1041722"/>
              <a:gd name="connsiteY2" fmla="*/ 46299 h 938134"/>
              <a:gd name="connsiteX3" fmla="*/ 335666 w 1041722"/>
              <a:gd name="connsiteY3" fmla="*/ 23149 h 938134"/>
              <a:gd name="connsiteX4" fmla="*/ 300942 w 1041722"/>
              <a:gd name="connsiteY4" fmla="*/ 11575 h 938134"/>
              <a:gd name="connsiteX5" fmla="*/ 254643 w 1041722"/>
              <a:gd name="connsiteY5" fmla="*/ 0 h 938134"/>
              <a:gd name="connsiteX6" fmla="*/ 104172 w 1041722"/>
              <a:gd name="connsiteY6" fmla="*/ 11575 h 938134"/>
              <a:gd name="connsiteX7" fmla="*/ 69448 w 1041722"/>
              <a:gd name="connsiteY7" fmla="*/ 23149 h 938134"/>
              <a:gd name="connsiteX8" fmla="*/ 23150 w 1041722"/>
              <a:gd name="connsiteY8" fmla="*/ 81023 h 938134"/>
              <a:gd name="connsiteX9" fmla="*/ 0 w 1041722"/>
              <a:gd name="connsiteY9" fmla="*/ 150471 h 938134"/>
              <a:gd name="connsiteX10" fmla="*/ 11575 w 1041722"/>
              <a:gd name="connsiteY10" fmla="*/ 254643 h 938134"/>
              <a:gd name="connsiteX11" fmla="*/ 46299 w 1041722"/>
              <a:gd name="connsiteY11" fmla="*/ 277792 h 938134"/>
              <a:gd name="connsiteX12" fmla="*/ 92598 w 1041722"/>
              <a:gd name="connsiteY12" fmla="*/ 324091 h 938134"/>
              <a:gd name="connsiteX13" fmla="*/ 138896 w 1041722"/>
              <a:gd name="connsiteY13" fmla="*/ 370390 h 938134"/>
              <a:gd name="connsiteX14" fmla="*/ 185195 w 1041722"/>
              <a:gd name="connsiteY14" fmla="*/ 416689 h 938134"/>
              <a:gd name="connsiteX15" fmla="*/ 208345 w 1041722"/>
              <a:gd name="connsiteY15" fmla="*/ 439838 h 938134"/>
              <a:gd name="connsiteX16" fmla="*/ 243069 w 1041722"/>
              <a:gd name="connsiteY16" fmla="*/ 451413 h 938134"/>
              <a:gd name="connsiteX17" fmla="*/ 254643 w 1041722"/>
              <a:gd name="connsiteY17" fmla="*/ 486137 h 938134"/>
              <a:gd name="connsiteX18" fmla="*/ 289367 w 1041722"/>
              <a:gd name="connsiteY18" fmla="*/ 497711 h 938134"/>
              <a:gd name="connsiteX19" fmla="*/ 312517 w 1041722"/>
              <a:gd name="connsiteY19" fmla="*/ 520861 h 938134"/>
              <a:gd name="connsiteX20" fmla="*/ 324091 w 1041722"/>
              <a:gd name="connsiteY20" fmla="*/ 555585 h 938134"/>
              <a:gd name="connsiteX21" fmla="*/ 335666 w 1041722"/>
              <a:gd name="connsiteY21" fmla="*/ 601883 h 938134"/>
              <a:gd name="connsiteX22" fmla="*/ 358815 w 1041722"/>
              <a:gd name="connsiteY22" fmla="*/ 671332 h 938134"/>
              <a:gd name="connsiteX23" fmla="*/ 370390 w 1041722"/>
              <a:gd name="connsiteY23" fmla="*/ 914400 h 938134"/>
              <a:gd name="connsiteX24" fmla="*/ 393540 w 1041722"/>
              <a:gd name="connsiteY24" fmla="*/ 937549 h 938134"/>
              <a:gd name="connsiteX25" fmla="*/ 509286 w 1041722"/>
              <a:gd name="connsiteY25" fmla="*/ 925975 h 938134"/>
              <a:gd name="connsiteX26" fmla="*/ 544010 w 1041722"/>
              <a:gd name="connsiteY26" fmla="*/ 868101 h 938134"/>
              <a:gd name="connsiteX27" fmla="*/ 567160 w 1041722"/>
              <a:gd name="connsiteY27" fmla="*/ 844952 h 938134"/>
              <a:gd name="connsiteX28" fmla="*/ 613459 w 1041722"/>
              <a:gd name="connsiteY28" fmla="*/ 752354 h 938134"/>
              <a:gd name="connsiteX29" fmla="*/ 625033 w 1041722"/>
              <a:gd name="connsiteY29" fmla="*/ 717630 h 938134"/>
              <a:gd name="connsiteX30" fmla="*/ 648183 w 1041722"/>
              <a:gd name="connsiteY30" fmla="*/ 625033 h 938134"/>
              <a:gd name="connsiteX31" fmla="*/ 671332 w 1041722"/>
              <a:gd name="connsiteY31" fmla="*/ 555585 h 938134"/>
              <a:gd name="connsiteX32" fmla="*/ 682907 w 1041722"/>
              <a:gd name="connsiteY32" fmla="*/ 520861 h 938134"/>
              <a:gd name="connsiteX33" fmla="*/ 671332 w 1041722"/>
              <a:gd name="connsiteY33" fmla="*/ 243068 h 938134"/>
              <a:gd name="connsiteX34" fmla="*/ 625033 w 1041722"/>
              <a:gd name="connsiteY34" fmla="*/ 185195 h 938134"/>
              <a:gd name="connsiteX35" fmla="*/ 578734 w 1041722"/>
              <a:gd name="connsiteY35" fmla="*/ 138896 h 938134"/>
              <a:gd name="connsiteX36" fmla="*/ 509286 w 1041722"/>
              <a:gd name="connsiteY36" fmla="*/ 104172 h 938134"/>
              <a:gd name="connsiteX37" fmla="*/ 544010 w 1041722"/>
              <a:gd name="connsiteY37" fmla="*/ 92597 h 938134"/>
              <a:gd name="connsiteX38" fmla="*/ 567160 w 1041722"/>
              <a:gd name="connsiteY38" fmla="*/ 115747 h 938134"/>
              <a:gd name="connsiteX39" fmla="*/ 636608 w 1041722"/>
              <a:gd name="connsiteY39" fmla="*/ 138896 h 938134"/>
              <a:gd name="connsiteX40" fmla="*/ 775504 w 1041722"/>
              <a:gd name="connsiteY40" fmla="*/ 185195 h 938134"/>
              <a:gd name="connsiteX41" fmla="*/ 879676 w 1041722"/>
              <a:gd name="connsiteY41" fmla="*/ 219919 h 938134"/>
              <a:gd name="connsiteX42" fmla="*/ 914400 w 1041722"/>
              <a:gd name="connsiteY42" fmla="*/ 231494 h 938134"/>
              <a:gd name="connsiteX43" fmla="*/ 937550 w 1041722"/>
              <a:gd name="connsiteY43" fmla="*/ 254643 h 938134"/>
              <a:gd name="connsiteX44" fmla="*/ 1006998 w 1041722"/>
              <a:gd name="connsiteY44" fmla="*/ 277792 h 938134"/>
              <a:gd name="connsiteX45" fmla="*/ 1041722 w 1041722"/>
              <a:gd name="connsiteY45" fmla="*/ 312516 h 9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1722" h="938134">
                <a:moveTo>
                  <a:pt x="532436" y="81023"/>
                </a:moveTo>
                <a:cubicBezTo>
                  <a:pt x="513145" y="77165"/>
                  <a:pt x="493542" y="74624"/>
                  <a:pt x="474562" y="69448"/>
                </a:cubicBezTo>
                <a:cubicBezTo>
                  <a:pt x="451020" y="63028"/>
                  <a:pt x="428263" y="54015"/>
                  <a:pt x="405114" y="46299"/>
                </a:cubicBezTo>
                <a:lnTo>
                  <a:pt x="335666" y="23149"/>
                </a:lnTo>
                <a:cubicBezTo>
                  <a:pt x="324091" y="19291"/>
                  <a:pt x="312778" y="14534"/>
                  <a:pt x="300942" y="11575"/>
                </a:cubicBezTo>
                <a:lnTo>
                  <a:pt x="254643" y="0"/>
                </a:lnTo>
                <a:cubicBezTo>
                  <a:pt x="204486" y="3858"/>
                  <a:pt x="154089" y="5336"/>
                  <a:pt x="104172" y="11575"/>
                </a:cubicBezTo>
                <a:cubicBezTo>
                  <a:pt x="92066" y="13088"/>
                  <a:pt x="79910" y="16872"/>
                  <a:pt x="69448" y="23149"/>
                </a:cubicBezTo>
                <a:cubicBezTo>
                  <a:pt x="54873" y="31894"/>
                  <a:pt x="28884" y="68120"/>
                  <a:pt x="23150" y="81023"/>
                </a:cubicBezTo>
                <a:cubicBezTo>
                  <a:pt x="13240" y="103321"/>
                  <a:pt x="0" y="150471"/>
                  <a:pt x="0" y="150471"/>
                </a:cubicBezTo>
                <a:cubicBezTo>
                  <a:pt x="3858" y="185195"/>
                  <a:pt x="-365" y="221809"/>
                  <a:pt x="11575" y="254643"/>
                </a:cubicBezTo>
                <a:cubicBezTo>
                  <a:pt x="16329" y="267716"/>
                  <a:pt x="37609" y="266929"/>
                  <a:pt x="46299" y="277792"/>
                </a:cubicBezTo>
                <a:cubicBezTo>
                  <a:pt x="91196" y="333912"/>
                  <a:pt x="16836" y="298836"/>
                  <a:pt x="92598" y="324091"/>
                </a:cubicBezTo>
                <a:cubicBezTo>
                  <a:pt x="115746" y="393538"/>
                  <a:pt x="84882" y="331808"/>
                  <a:pt x="138896" y="370390"/>
                </a:cubicBezTo>
                <a:cubicBezTo>
                  <a:pt x="156656" y="383076"/>
                  <a:pt x="169762" y="401256"/>
                  <a:pt x="185195" y="416689"/>
                </a:cubicBezTo>
                <a:cubicBezTo>
                  <a:pt x="192912" y="424405"/>
                  <a:pt x="197992" y="436387"/>
                  <a:pt x="208345" y="439838"/>
                </a:cubicBezTo>
                <a:lnTo>
                  <a:pt x="243069" y="451413"/>
                </a:lnTo>
                <a:cubicBezTo>
                  <a:pt x="246927" y="462988"/>
                  <a:pt x="246016" y="477510"/>
                  <a:pt x="254643" y="486137"/>
                </a:cubicBezTo>
                <a:cubicBezTo>
                  <a:pt x="263270" y="494764"/>
                  <a:pt x="278905" y="491434"/>
                  <a:pt x="289367" y="497711"/>
                </a:cubicBezTo>
                <a:cubicBezTo>
                  <a:pt x="298725" y="503326"/>
                  <a:pt x="304800" y="513144"/>
                  <a:pt x="312517" y="520861"/>
                </a:cubicBezTo>
                <a:cubicBezTo>
                  <a:pt x="316375" y="532436"/>
                  <a:pt x="320739" y="543854"/>
                  <a:pt x="324091" y="555585"/>
                </a:cubicBezTo>
                <a:cubicBezTo>
                  <a:pt x="328461" y="570881"/>
                  <a:pt x="331095" y="586646"/>
                  <a:pt x="335666" y="601883"/>
                </a:cubicBezTo>
                <a:cubicBezTo>
                  <a:pt x="342678" y="625256"/>
                  <a:pt x="358815" y="671332"/>
                  <a:pt x="358815" y="671332"/>
                </a:cubicBezTo>
                <a:cubicBezTo>
                  <a:pt x="362673" y="752355"/>
                  <a:pt x="359898" y="833967"/>
                  <a:pt x="370390" y="914400"/>
                </a:cubicBezTo>
                <a:cubicBezTo>
                  <a:pt x="371801" y="925221"/>
                  <a:pt x="382665" y="936643"/>
                  <a:pt x="393540" y="937549"/>
                </a:cubicBezTo>
                <a:cubicBezTo>
                  <a:pt x="432180" y="940769"/>
                  <a:pt x="470704" y="929833"/>
                  <a:pt x="509286" y="925975"/>
                </a:cubicBezTo>
                <a:cubicBezTo>
                  <a:pt x="567945" y="867316"/>
                  <a:pt x="498931" y="943232"/>
                  <a:pt x="544010" y="868101"/>
                </a:cubicBezTo>
                <a:cubicBezTo>
                  <a:pt x="549625" y="858743"/>
                  <a:pt x="559443" y="852668"/>
                  <a:pt x="567160" y="844952"/>
                </a:cubicBezTo>
                <a:cubicBezTo>
                  <a:pt x="593760" y="765151"/>
                  <a:pt x="573055" y="792758"/>
                  <a:pt x="613459" y="752354"/>
                </a:cubicBezTo>
                <a:cubicBezTo>
                  <a:pt x="617317" y="740779"/>
                  <a:pt x="621823" y="729401"/>
                  <a:pt x="625033" y="717630"/>
                </a:cubicBezTo>
                <a:cubicBezTo>
                  <a:pt x="633404" y="686935"/>
                  <a:pt x="638122" y="655216"/>
                  <a:pt x="648183" y="625033"/>
                </a:cubicBezTo>
                <a:lnTo>
                  <a:pt x="671332" y="555585"/>
                </a:lnTo>
                <a:lnTo>
                  <a:pt x="682907" y="520861"/>
                </a:lnTo>
                <a:cubicBezTo>
                  <a:pt x="679049" y="428263"/>
                  <a:pt x="678178" y="335493"/>
                  <a:pt x="671332" y="243068"/>
                </a:cubicBezTo>
                <a:cubicBezTo>
                  <a:pt x="668032" y="198513"/>
                  <a:pt x="655459" y="211274"/>
                  <a:pt x="625033" y="185195"/>
                </a:cubicBezTo>
                <a:cubicBezTo>
                  <a:pt x="608462" y="170991"/>
                  <a:pt x="599439" y="145798"/>
                  <a:pt x="578734" y="138896"/>
                </a:cubicBezTo>
                <a:cubicBezTo>
                  <a:pt x="530813" y="122922"/>
                  <a:pt x="554162" y="134089"/>
                  <a:pt x="509286" y="104172"/>
                </a:cubicBezTo>
                <a:cubicBezTo>
                  <a:pt x="520861" y="100314"/>
                  <a:pt x="532046" y="90204"/>
                  <a:pt x="544010" y="92597"/>
                </a:cubicBezTo>
                <a:cubicBezTo>
                  <a:pt x="554711" y="94737"/>
                  <a:pt x="557399" y="110867"/>
                  <a:pt x="567160" y="115747"/>
                </a:cubicBezTo>
                <a:cubicBezTo>
                  <a:pt x="588985" y="126660"/>
                  <a:pt x="613459" y="131180"/>
                  <a:pt x="636608" y="138896"/>
                </a:cubicBezTo>
                <a:lnTo>
                  <a:pt x="775504" y="185195"/>
                </a:lnTo>
                <a:lnTo>
                  <a:pt x="879676" y="219919"/>
                </a:lnTo>
                <a:lnTo>
                  <a:pt x="914400" y="231494"/>
                </a:lnTo>
                <a:cubicBezTo>
                  <a:pt x="922117" y="239210"/>
                  <a:pt x="927789" y="249763"/>
                  <a:pt x="937550" y="254643"/>
                </a:cubicBezTo>
                <a:cubicBezTo>
                  <a:pt x="959375" y="265555"/>
                  <a:pt x="1006998" y="277792"/>
                  <a:pt x="1006998" y="277792"/>
                </a:cubicBezTo>
                <a:lnTo>
                  <a:pt x="1041722" y="312516"/>
                </a:lnTo>
              </a:path>
            </a:pathLst>
          </a:custGeom>
          <a:noFill/>
          <a:ln w="25400" cap="flat" cmpd="sng" algn="ctr">
            <a:solidFill>
              <a:schemeClr val="accent1">
                <a:lumMod val="75000"/>
              </a:schemeClr>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234191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r>
              <a:rPr lang="en-US" altLang="ru-RU" b="1" dirty="0"/>
              <a:t>Ammonia neutralization</a:t>
            </a:r>
            <a:endParaRPr lang="ru-RU" altLang="ru-RU" dirty="0" smtClean="0"/>
          </a:p>
        </p:txBody>
      </p:sp>
      <p:sp>
        <p:nvSpPr>
          <p:cNvPr id="34819" name="Rectangle 41"/>
          <p:cNvSpPr>
            <a:spLocks noGrp="1" noChangeArrowheads="1"/>
          </p:cNvSpPr>
          <p:nvPr>
            <p:ph idx="1"/>
          </p:nvPr>
        </p:nvSpPr>
        <p:spPr>
          <a:xfrm>
            <a:off x="312738" y="1053306"/>
            <a:ext cx="8229600" cy="5543550"/>
          </a:xfrm>
        </p:spPr>
        <p:txBody>
          <a:bodyPr/>
          <a:lstStyle/>
          <a:p>
            <a:r>
              <a:rPr lang="en-US" altLang="ru-RU" sz="2400" b="1" i="1" dirty="0"/>
              <a:t>2. Formation of amides (glutamine and asparagine).</a:t>
            </a:r>
          </a:p>
          <a:p>
            <a:endParaRPr lang="en-US" altLang="ru-RU" sz="2400" b="1" i="1" dirty="0"/>
          </a:p>
          <a:p>
            <a:endParaRPr lang="en-US" altLang="ru-RU" sz="2400" b="1" i="1" dirty="0"/>
          </a:p>
          <a:p>
            <a:endParaRPr lang="en-US" altLang="ru-RU" sz="2400" b="1" i="1" dirty="0"/>
          </a:p>
          <a:p>
            <a:endParaRPr lang="en-US" altLang="ru-RU" sz="2400" b="1" i="1" dirty="0"/>
          </a:p>
          <a:p>
            <a:endParaRPr lang="en-US" altLang="ru-RU" sz="2400" b="1" i="1" dirty="0"/>
          </a:p>
          <a:p>
            <a:endParaRPr lang="en-US" altLang="ru-RU" sz="2400" b="1" i="1" dirty="0"/>
          </a:p>
          <a:p>
            <a:endParaRPr lang="en-US" altLang="ru-RU" sz="2400" b="1" i="1" dirty="0"/>
          </a:p>
          <a:p>
            <a:endParaRPr lang="en-US" altLang="ru-RU" sz="2400" b="1" i="1" dirty="0"/>
          </a:p>
          <a:p>
            <a:endParaRPr lang="en-US" altLang="ru-RU" sz="2400" b="1" i="1" dirty="0"/>
          </a:p>
          <a:p>
            <a:endParaRPr lang="en-US" altLang="ru-RU" sz="2400" b="1" i="1" dirty="0"/>
          </a:p>
          <a:p>
            <a:r>
              <a:rPr lang="en-US" altLang="ru-RU" sz="2400" b="1" i="1" dirty="0"/>
              <a:t>3. Formation of alanine in muscles</a:t>
            </a:r>
            <a:endParaRPr lang="ru-RU" altLang="ru-RU" sz="2400" dirty="0" smtClean="0"/>
          </a:p>
        </p:txBody>
      </p:sp>
      <p:sp>
        <p:nvSpPr>
          <p:cNvPr id="34820" name="Text Box 4"/>
          <p:cNvSpPr txBox="1">
            <a:spLocks noChangeArrowheads="1"/>
          </p:cNvSpPr>
          <p:nvPr/>
        </p:nvSpPr>
        <p:spPr bwMode="auto">
          <a:xfrm>
            <a:off x="684213" y="2833386"/>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smtClean="0">
                <a:solidFill>
                  <a:prstClr val="black"/>
                </a:solidFill>
              </a:rPr>
              <a:t>COOH</a:t>
            </a:r>
            <a:endParaRPr lang="ru-RU" altLang="ru-RU" sz="1800" smtClean="0">
              <a:solidFill>
                <a:prstClr val="black"/>
              </a:solidFill>
            </a:endParaRPr>
          </a:p>
        </p:txBody>
      </p:sp>
      <p:sp>
        <p:nvSpPr>
          <p:cNvPr id="34821" name="Text Box 5"/>
          <p:cNvSpPr txBox="1">
            <a:spLocks noChangeArrowheads="1"/>
          </p:cNvSpPr>
          <p:nvPr/>
        </p:nvSpPr>
        <p:spPr bwMode="auto">
          <a:xfrm>
            <a:off x="684213" y="3336624"/>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smtClean="0">
                <a:solidFill>
                  <a:prstClr val="black"/>
                </a:solidFill>
              </a:rPr>
              <a:t>CH</a:t>
            </a:r>
            <a:r>
              <a:rPr lang="en-US" altLang="ru-RU" sz="1800" baseline="-25000" smtClean="0">
                <a:solidFill>
                  <a:prstClr val="black"/>
                </a:solidFill>
              </a:rPr>
              <a:t>2</a:t>
            </a:r>
            <a:endParaRPr lang="ru-RU" altLang="ru-RU" sz="1800" baseline="-25000" smtClean="0">
              <a:solidFill>
                <a:prstClr val="black"/>
              </a:solidFill>
            </a:endParaRPr>
          </a:p>
        </p:txBody>
      </p:sp>
      <p:sp>
        <p:nvSpPr>
          <p:cNvPr id="34822" name="Text Box 6"/>
          <p:cNvSpPr txBox="1">
            <a:spLocks noChangeArrowheads="1"/>
          </p:cNvSpPr>
          <p:nvPr/>
        </p:nvSpPr>
        <p:spPr bwMode="auto">
          <a:xfrm>
            <a:off x="684213" y="3912886"/>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smtClean="0">
                <a:solidFill>
                  <a:prstClr val="black"/>
                </a:solidFill>
              </a:rPr>
              <a:t>CH</a:t>
            </a:r>
            <a:r>
              <a:rPr lang="en-US" altLang="ru-RU" sz="1800" baseline="-25000" smtClean="0">
                <a:solidFill>
                  <a:prstClr val="black"/>
                </a:solidFill>
              </a:rPr>
              <a:t>2</a:t>
            </a:r>
            <a:endParaRPr lang="ru-RU" altLang="ru-RU" sz="1800" baseline="-25000" smtClean="0">
              <a:solidFill>
                <a:prstClr val="black"/>
              </a:solidFill>
            </a:endParaRPr>
          </a:p>
        </p:txBody>
      </p:sp>
      <p:sp>
        <p:nvSpPr>
          <p:cNvPr id="34823" name="Text Box 7"/>
          <p:cNvSpPr txBox="1">
            <a:spLocks noChangeArrowheads="1"/>
          </p:cNvSpPr>
          <p:nvPr/>
        </p:nvSpPr>
        <p:spPr bwMode="auto">
          <a:xfrm>
            <a:off x="684213" y="4417711"/>
            <a:ext cx="1081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smtClean="0">
                <a:solidFill>
                  <a:prstClr val="black"/>
                </a:solidFill>
              </a:rPr>
              <a:t>CHNH</a:t>
            </a:r>
            <a:r>
              <a:rPr lang="en-US" altLang="ru-RU" sz="1800" baseline="-25000" smtClean="0">
                <a:solidFill>
                  <a:prstClr val="black"/>
                </a:solidFill>
              </a:rPr>
              <a:t>2</a:t>
            </a:r>
            <a:endParaRPr lang="ru-RU" altLang="ru-RU" sz="1800" baseline="-25000" smtClean="0">
              <a:solidFill>
                <a:prstClr val="black"/>
              </a:solidFill>
            </a:endParaRPr>
          </a:p>
        </p:txBody>
      </p:sp>
      <p:sp>
        <p:nvSpPr>
          <p:cNvPr id="34824" name="Text Box 8"/>
          <p:cNvSpPr txBox="1">
            <a:spLocks noChangeArrowheads="1"/>
          </p:cNvSpPr>
          <p:nvPr/>
        </p:nvSpPr>
        <p:spPr bwMode="auto">
          <a:xfrm>
            <a:off x="684213" y="4920949"/>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smtClean="0">
                <a:solidFill>
                  <a:prstClr val="black"/>
                </a:solidFill>
              </a:rPr>
              <a:t>COOH</a:t>
            </a:r>
            <a:endParaRPr lang="ru-RU" altLang="ru-RU" sz="1800" smtClean="0">
              <a:solidFill>
                <a:prstClr val="black"/>
              </a:solidFill>
            </a:endParaRPr>
          </a:p>
        </p:txBody>
      </p:sp>
      <p:sp>
        <p:nvSpPr>
          <p:cNvPr id="34825" name="Line 9"/>
          <p:cNvSpPr>
            <a:spLocks noChangeShapeType="1"/>
          </p:cNvSpPr>
          <p:nvPr/>
        </p:nvSpPr>
        <p:spPr bwMode="auto">
          <a:xfrm>
            <a:off x="828675" y="3193749"/>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4826" name="Line 10"/>
          <p:cNvSpPr>
            <a:spLocks noChangeShapeType="1"/>
          </p:cNvSpPr>
          <p:nvPr/>
        </p:nvSpPr>
        <p:spPr bwMode="auto">
          <a:xfrm>
            <a:off x="828675" y="3696986"/>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4827" name="Line 11"/>
          <p:cNvSpPr>
            <a:spLocks noChangeShapeType="1"/>
          </p:cNvSpPr>
          <p:nvPr/>
        </p:nvSpPr>
        <p:spPr bwMode="auto">
          <a:xfrm>
            <a:off x="828675" y="4273249"/>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4828" name="Line 12"/>
          <p:cNvSpPr>
            <a:spLocks noChangeShapeType="1"/>
          </p:cNvSpPr>
          <p:nvPr/>
        </p:nvSpPr>
        <p:spPr bwMode="auto">
          <a:xfrm>
            <a:off x="828675" y="4778074"/>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4829" name="Text Box 13"/>
          <p:cNvSpPr txBox="1">
            <a:spLocks noChangeArrowheads="1"/>
          </p:cNvSpPr>
          <p:nvPr/>
        </p:nvSpPr>
        <p:spPr bwMode="auto">
          <a:xfrm>
            <a:off x="539750" y="5279724"/>
            <a:ext cx="1439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ltLang="ru-RU" sz="1800" b="1" dirty="0" smtClean="0">
                <a:solidFill>
                  <a:prstClr val="black"/>
                </a:solidFill>
              </a:rPr>
              <a:t>Glutamate</a:t>
            </a:r>
            <a:endParaRPr lang="ru-RU" altLang="ru-RU" sz="1800" b="1" dirty="0" smtClean="0">
              <a:solidFill>
                <a:prstClr val="black"/>
              </a:solidFill>
            </a:endParaRPr>
          </a:p>
        </p:txBody>
      </p:sp>
      <p:sp>
        <p:nvSpPr>
          <p:cNvPr id="34830" name="AutoShape 14"/>
          <p:cNvSpPr>
            <a:spLocks noChangeArrowheads="1"/>
          </p:cNvSpPr>
          <p:nvPr/>
        </p:nvSpPr>
        <p:spPr bwMode="auto">
          <a:xfrm>
            <a:off x="1836738" y="3912886"/>
            <a:ext cx="2447925" cy="71438"/>
          </a:xfrm>
          <a:prstGeom prst="rightArrow">
            <a:avLst>
              <a:gd name="adj1" fmla="val 50000"/>
              <a:gd name="adj2" fmla="val 856661"/>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sz="1800" smtClean="0">
              <a:solidFill>
                <a:prstClr val="black"/>
              </a:solidFill>
            </a:endParaRPr>
          </a:p>
        </p:txBody>
      </p:sp>
      <p:sp>
        <p:nvSpPr>
          <p:cNvPr id="34831" name="Text Box 24"/>
          <p:cNvSpPr txBox="1">
            <a:spLocks noChangeArrowheads="1"/>
          </p:cNvSpPr>
          <p:nvPr/>
        </p:nvSpPr>
        <p:spPr bwMode="auto">
          <a:xfrm>
            <a:off x="4787900" y="2825449"/>
            <a:ext cx="1439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smtClean="0">
                <a:solidFill>
                  <a:prstClr val="black"/>
                </a:solidFill>
              </a:rPr>
              <a:t>CO     NH</a:t>
            </a:r>
            <a:r>
              <a:rPr lang="en-US" altLang="ru-RU" sz="1800" baseline="-25000" smtClean="0">
                <a:solidFill>
                  <a:prstClr val="black"/>
                </a:solidFill>
              </a:rPr>
              <a:t>2</a:t>
            </a:r>
            <a:endParaRPr lang="ru-RU" altLang="ru-RU" sz="1800" baseline="-25000" smtClean="0">
              <a:solidFill>
                <a:prstClr val="black"/>
              </a:solidFill>
            </a:endParaRPr>
          </a:p>
        </p:txBody>
      </p:sp>
      <p:sp>
        <p:nvSpPr>
          <p:cNvPr id="34832" name="Text Box 25"/>
          <p:cNvSpPr txBox="1">
            <a:spLocks noChangeArrowheads="1"/>
          </p:cNvSpPr>
          <p:nvPr/>
        </p:nvSpPr>
        <p:spPr bwMode="auto">
          <a:xfrm>
            <a:off x="4787900" y="3328686"/>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smtClean="0">
                <a:solidFill>
                  <a:prstClr val="black"/>
                </a:solidFill>
              </a:rPr>
              <a:t>CH</a:t>
            </a:r>
            <a:r>
              <a:rPr lang="en-US" altLang="ru-RU" sz="1800" baseline="-25000" smtClean="0">
                <a:solidFill>
                  <a:prstClr val="black"/>
                </a:solidFill>
              </a:rPr>
              <a:t>2</a:t>
            </a:r>
            <a:endParaRPr lang="ru-RU" altLang="ru-RU" sz="1800" baseline="-25000" smtClean="0">
              <a:solidFill>
                <a:prstClr val="black"/>
              </a:solidFill>
            </a:endParaRPr>
          </a:p>
        </p:txBody>
      </p:sp>
      <p:sp>
        <p:nvSpPr>
          <p:cNvPr id="34833" name="Text Box 26"/>
          <p:cNvSpPr txBox="1">
            <a:spLocks noChangeArrowheads="1"/>
          </p:cNvSpPr>
          <p:nvPr/>
        </p:nvSpPr>
        <p:spPr bwMode="auto">
          <a:xfrm>
            <a:off x="4787900" y="3904949"/>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smtClean="0">
                <a:solidFill>
                  <a:prstClr val="black"/>
                </a:solidFill>
              </a:rPr>
              <a:t>CH</a:t>
            </a:r>
            <a:r>
              <a:rPr lang="en-US" altLang="ru-RU" sz="1800" baseline="-25000" smtClean="0">
                <a:solidFill>
                  <a:prstClr val="black"/>
                </a:solidFill>
              </a:rPr>
              <a:t>2</a:t>
            </a:r>
            <a:endParaRPr lang="ru-RU" altLang="ru-RU" sz="1800" baseline="-25000" smtClean="0">
              <a:solidFill>
                <a:prstClr val="black"/>
              </a:solidFill>
            </a:endParaRPr>
          </a:p>
        </p:txBody>
      </p:sp>
      <p:sp>
        <p:nvSpPr>
          <p:cNvPr id="34834" name="Text Box 27"/>
          <p:cNvSpPr txBox="1">
            <a:spLocks noChangeArrowheads="1"/>
          </p:cNvSpPr>
          <p:nvPr/>
        </p:nvSpPr>
        <p:spPr bwMode="auto">
          <a:xfrm>
            <a:off x="4787900" y="4409774"/>
            <a:ext cx="1081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smtClean="0">
                <a:solidFill>
                  <a:prstClr val="black"/>
                </a:solidFill>
              </a:rPr>
              <a:t>CHNH</a:t>
            </a:r>
            <a:r>
              <a:rPr lang="en-US" altLang="ru-RU" sz="1800" baseline="-25000" smtClean="0">
                <a:solidFill>
                  <a:prstClr val="black"/>
                </a:solidFill>
              </a:rPr>
              <a:t>2</a:t>
            </a:r>
            <a:endParaRPr lang="ru-RU" altLang="ru-RU" sz="1800" baseline="-25000" smtClean="0">
              <a:solidFill>
                <a:prstClr val="black"/>
              </a:solidFill>
            </a:endParaRPr>
          </a:p>
        </p:txBody>
      </p:sp>
      <p:sp>
        <p:nvSpPr>
          <p:cNvPr id="34835" name="Text Box 28"/>
          <p:cNvSpPr txBox="1">
            <a:spLocks noChangeArrowheads="1"/>
          </p:cNvSpPr>
          <p:nvPr/>
        </p:nvSpPr>
        <p:spPr bwMode="auto">
          <a:xfrm>
            <a:off x="4787900" y="4913011"/>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smtClean="0">
                <a:solidFill>
                  <a:prstClr val="black"/>
                </a:solidFill>
              </a:rPr>
              <a:t>COOH</a:t>
            </a:r>
            <a:endParaRPr lang="ru-RU" altLang="ru-RU" sz="1800" smtClean="0">
              <a:solidFill>
                <a:prstClr val="black"/>
              </a:solidFill>
            </a:endParaRPr>
          </a:p>
        </p:txBody>
      </p:sp>
      <p:sp>
        <p:nvSpPr>
          <p:cNvPr id="34836" name="Line 29"/>
          <p:cNvSpPr>
            <a:spLocks noChangeShapeType="1"/>
          </p:cNvSpPr>
          <p:nvPr/>
        </p:nvSpPr>
        <p:spPr bwMode="auto">
          <a:xfrm>
            <a:off x="4932363" y="3185811"/>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4837" name="Line 30"/>
          <p:cNvSpPr>
            <a:spLocks noChangeShapeType="1"/>
          </p:cNvSpPr>
          <p:nvPr/>
        </p:nvSpPr>
        <p:spPr bwMode="auto">
          <a:xfrm>
            <a:off x="4932363" y="3689049"/>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4838" name="Line 31"/>
          <p:cNvSpPr>
            <a:spLocks noChangeShapeType="1"/>
          </p:cNvSpPr>
          <p:nvPr/>
        </p:nvSpPr>
        <p:spPr bwMode="auto">
          <a:xfrm>
            <a:off x="4932363" y="4265311"/>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4839" name="Line 32"/>
          <p:cNvSpPr>
            <a:spLocks noChangeShapeType="1"/>
          </p:cNvSpPr>
          <p:nvPr/>
        </p:nvSpPr>
        <p:spPr bwMode="auto">
          <a:xfrm>
            <a:off x="4932363" y="4770136"/>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4840" name="Line 33"/>
          <p:cNvSpPr>
            <a:spLocks noChangeShapeType="1"/>
          </p:cNvSpPr>
          <p:nvPr/>
        </p:nvSpPr>
        <p:spPr bwMode="auto">
          <a:xfrm>
            <a:off x="5219700" y="2976261"/>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4841" name="AutoShape 34"/>
          <p:cNvSpPr>
            <a:spLocks noChangeArrowheads="1"/>
          </p:cNvSpPr>
          <p:nvPr/>
        </p:nvSpPr>
        <p:spPr bwMode="auto">
          <a:xfrm rot="5400000">
            <a:off x="2629694" y="3335830"/>
            <a:ext cx="935037" cy="504825"/>
          </a:xfrm>
          <a:prstGeom prst="curvedUpArrow">
            <a:avLst>
              <a:gd name="adj1" fmla="val 6903"/>
              <a:gd name="adj2" fmla="val 49058"/>
              <a:gd name="adj3" fmla="val 37731"/>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sz="1800" smtClean="0">
              <a:solidFill>
                <a:prstClr val="black"/>
              </a:solidFill>
            </a:endParaRPr>
          </a:p>
        </p:txBody>
      </p:sp>
      <p:sp>
        <p:nvSpPr>
          <p:cNvPr id="34842" name="Text Box 35"/>
          <p:cNvSpPr txBox="1">
            <a:spLocks noChangeArrowheads="1"/>
          </p:cNvSpPr>
          <p:nvPr/>
        </p:nvSpPr>
        <p:spPr bwMode="auto">
          <a:xfrm>
            <a:off x="3492500" y="2904824"/>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dirty="0" smtClean="0">
                <a:solidFill>
                  <a:prstClr val="black"/>
                </a:solidFill>
              </a:rPr>
              <a:t>NH</a:t>
            </a:r>
            <a:r>
              <a:rPr lang="en-US" altLang="ru-RU" sz="1800" baseline="-25000" dirty="0" smtClean="0">
                <a:solidFill>
                  <a:prstClr val="black"/>
                </a:solidFill>
              </a:rPr>
              <a:t>3</a:t>
            </a:r>
            <a:endParaRPr lang="ru-RU" altLang="ru-RU" sz="1800" baseline="-25000" dirty="0" smtClean="0">
              <a:solidFill>
                <a:prstClr val="black"/>
              </a:solidFill>
            </a:endParaRPr>
          </a:p>
        </p:txBody>
      </p:sp>
      <p:sp>
        <p:nvSpPr>
          <p:cNvPr id="34843" name="AutoShape 36"/>
          <p:cNvSpPr>
            <a:spLocks noChangeArrowheads="1"/>
          </p:cNvSpPr>
          <p:nvPr/>
        </p:nvSpPr>
        <p:spPr bwMode="auto">
          <a:xfrm>
            <a:off x="2484438" y="3984324"/>
            <a:ext cx="1439862" cy="647700"/>
          </a:xfrm>
          <a:custGeom>
            <a:avLst/>
            <a:gdLst>
              <a:gd name="T0" fmla="*/ 719864 w 21600"/>
              <a:gd name="T1" fmla="*/ 0 h 21600"/>
              <a:gd name="T2" fmla="*/ 43662 w 21600"/>
              <a:gd name="T3" fmla="*/ 323850 h 21600"/>
              <a:gd name="T4" fmla="*/ 719864 w 21600"/>
              <a:gd name="T5" fmla="*/ 39282 h 21600"/>
              <a:gd name="T6" fmla="*/ 1619845 w 21600"/>
              <a:gd name="T7" fmla="*/ 323850 h 21600"/>
              <a:gd name="T8" fmla="*/ 1396200 w 21600"/>
              <a:gd name="T9" fmla="*/ 424453 h 21600"/>
              <a:gd name="T10" fmla="*/ 1172554 w 21600"/>
              <a:gd name="T11" fmla="*/ 32385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290" y="10800"/>
                </a:moveTo>
                <a:cubicBezTo>
                  <a:pt x="20290" y="5558"/>
                  <a:pt x="16041" y="1310"/>
                  <a:pt x="10800" y="1310"/>
                </a:cubicBezTo>
                <a:cubicBezTo>
                  <a:pt x="5558" y="1310"/>
                  <a:pt x="1310" y="5558"/>
                  <a:pt x="1310" y="10800"/>
                </a:cubicBezTo>
                <a:lnTo>
                  <a:pt x="0" y="10800"/>
                </a:lnTo>
                <a:cubicBezTo>
                  <a:pt x="0" y="4835"/>
                  <a:pt x="4835" y="0"/>
                  <a:pt x="10800" y="0"/>
                </a:cubicBezTo>
                <a:cubicBezTo>
                  <a:pt x="16764" y="0"/>
                  <a:pt x="21599" y="4835"/>
                  <a:pt x="21600" y="10799"/>
                </a:cubicBezTo>
                <a:lnTo>
                  <a:pt x="21600" y="10800"/>
                </a:lnTo>
                <a:lnTo>
                  <a:pt x="24300" y="10800"/>
                </a:lnTo>
                <a:lnTo>
                  <a:pt x="20945" y="14155"/>
                </a:lnTo>
                <a:lnTo>
                  <a:pt x="17590" y="10800"/>
                </a:lnTo>
                <a:lnTo>
                  <a:pt x="20290" y="10800"/>
                </a:lnTo>
                <a:close/>
              </a:path>
            </a:pathLst>
          </a:cu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sz="1800" smtClean="0">
              <a:solidFill>
                <a:prstClr val="black"/>
              </a:solidFill>
            </a:endParaRPr>
          </a:p>
        </p:txBody>
      </p:sp>
      <p:sp>
        <p:nvSpPr>
          <p:cNvPr id="34844" name="Text Box 37"/>
          <p:cNvSpPr txBox="1">
            <a:spLocks noChangeArrowheads="1"/>
          </p:cNvSpPr>
          <p:nvPr/>
        </p:nvSpPr>
        <p:spPr bwMode="auto">
          <a:xfrm>
            <a:off x="2195513" y="4416124"/>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ru-RU" altLang="ru-RU" sz="1800" dirty="0" smtClean="0">
                <a:solidFill>
                  <a:prstClr val="black"/>
                </a:solidFill>
              </a:rPr>
              <a:t>А</a:t>
            </a:r>
            <a:r>
              <a:rPr lang="en-GB" altLang="ru-RU" sz="1800" smtClean="0">
                <a:solidFill>
                  <a:prstClr val="black"/>
                </a:solidFill>
              </a:rPr>
              <a:t>TP</a:t>
            </a:r>
            <a:endParaRPr lang="ru-RU" altLang="ru-RU" sz="1800" smtClean="0">
              <a:solidFill>
                <a:prstClr val="black"/>
              </a:solidFill>
            </a:endParaRPr>
          </a:p>
        </p:txBody>
      </p:sp>
      <p:sp>
        <p:nvSpPr>
          <p:cNvPr id="34845" name="Text Box 38"/>
          <p:cNvSpPr txBox="1">
            <a:spLocks noChangeArrowheads="1"/>
          </p:cNvSpPr>
          <p:nvPr/>
        </p:nvSpPr>
        <p:spPr bwMode="auto">
          <a:xfrm>
            <a:off x="3419475" y="4416124"/>
            <a:ext cx="1081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ru-RU" altLang="ru-RU" sz="1800" dirty="0" smtClean="0">
                <a:solidFill>
                  <a:prstClr val="black"/>
                </a:solidFill>
              </a:rPr>
              <a:t>А</a:t>
            </a:r>
            <a:r>
              <a:rPr lang="en-GB" altLang="ru-RU" sz="1800" smtClean="0">
                <a:solidFill>
                  <a:prstClr val="black"/>
                </a:solidFill>
              </a:rPr>
              <a:t>DP+Pi</a:t>
            </a:r>
            <a:endParaRPr lang="ru-RU" altLang="ru-RU" sz="1800" smtClean="0">
              <a:solidFill>
                <a:prstClr val="black"/>
              </a:solidFill>
            </a:endParaRPr>
          </a:p>
        </p:txBody>
      </p:sp>
      <p:sp>
        <p:nvSpPr>
          <p:cNvPr id="34846" name="Text Box 39"/>
          <p:cNvSpPr txBox="1">
            <a:spLocks noChangeArrowheads="1"/>
          </p:cNvSpPr>
          <p:nvPr/>
        </p:nvSpPr>
        <p:spPr bwMode="auto">
          <a:xfrm>
            <a:off x="2195513" y="4847924"/>
            <a:ext cx="2232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dirty="0">
                <a:solidFill>
                  <a:prstClr val="black"/>
                </a:solidFill>
              </a:rPr>
              <a:t>glutamine </a:t>
            </a:r>
            <a:r>
              <a:rPr lang="en-US" altLang="ru-RU" sz="1800" dirty="0" err="1">
                <a:solidFill>
                  <a:prstClr val="black"/>
                </a:solidFill>
              </a:rPr>
              <a:t>synthetase</a:t>
            </a:r>
            <a:endParaRPr lang="ru-RU" altLang="ru-RU" sz="1800" dirty="0" smtClean="0">
              <a:solidFill>
                <a:prstClr val="black"/>
              </a:solidFill>
            </a:endParaRPr>
          </a:p>
        </p:txBody>
      </p:sp>
      <p:sp>
        <p:nvSpPr>
          <p:cNvPr id="34847" name="Text Box 42"/>
          <p:cNvSpPr txBox="1">
            <a:spLocks noChangeArrowheads="1"/>
          </p:cNvSpPr>
          <p:nvPr/>
        </p:nvSpPr>
        <p:spPr bwMode="auto">
          <a:xfrm>
            <a:off x="4572000" y="5273374"/>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1800" b="1" dirty="0">
                <a:solidFill>
                  <a:prstClr val="black"/>
                </a:solidFill>
              </a:rPr>
              <a:t>glutamine </a:t>
            </a:r>
            <a:endParaRPr lang="ru-RU" altLang="ru-RU" sz="1800" b="1" dirty="0" smtClean="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7352" y="1630100"/>
            <a:ext cx="2563813" cy="20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877897" y="3634577"/>
            <a:ext cx="3215421" cy="923330"/>
          </a:xfrm>
          <a:prstGeom prst="rect">
            <a:avLst/>
          </a:prstGeom>
        </p:spPr>
        <p:txBody>
          <a:bodyPr wrap="square">
            <a:spAutoFit/>
          </a:bodyPr>
          <a:lstStyle/>
          <a:p>
            <a:pPr algn="ctr" fontAlgn="auto">
              <a:spcBef>
                <a:spcPts val="0"/>
              </a:spcBef>
              <a:spcAft>
                <a:spcPts val="0"/>
              </a:spcAft>
            </a:pPr>
            <a:r>
              <a:rPr lang="en-US" sz="1800" dirty="0">
                <a:solidFill>
                  <a:prstClr val="black"/>
                </a:solidFill>
                <a:latin typeface="Calibri"/>
              </a:rPr>
              <a:t>in young children, this is the main way of neutralizing ammonia</a:t>
            </a:r>
            <a:endParaRPr lang="ru-RU" sz="1800" dirty="0">
              <a:solidFill>
                <a:prstClr val="black"/>
              </a:solidFill>
              <a:latin typeface="Calibri"/>
            </a:endParaRPr>
          </a:p>
        </p:txBody>
      </p:sp>
      <p:pic>
        <p:nvPicPr>
          <p:cNvPr id="34" name="Picture 4"/>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3716" t="4546" r="7121" b="4546"/>
          <a:stretch>
            <a:fillRect/>
          </a:stretch>
        </p:blipFill>
        <p:spPr bwMode="auto">
          <a:xfrm>
            <a:off x="2477600" y="2203696"/>
            <a:ext cx="1084631" cy="90385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75" b="100000" l="0" r="99500"/>
                    </a14:imgEffect>
                  </a14:imgLayer>
                </a14:imgProps>
              </a:ext>
              <a:ext uri="{28A0092B-C50C-407E-A947-70E740481C1C}">
                <a14:useLocalDpi xmlns:a14="http://schemas.microsoft.com/office/drawing/2010/main" val="0"/>
              </a:ext>
            </a:extLst>
          </a:blip>
          <a:srcRect/>
          <a:stretch>
            <a:fillRect/>
          </a:stretch>
        </p:blipFill>
        <p:spPr bwMode="auto">
          <a:xfrm>
            <a:off x="1580605" y="2472328"/>
            <a:ext cx="1229816" cy="9565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7101"/>
                    </a14:imgEffect>
                  </a14:imgLayer>
                </a14:imgProps>
              </a:ext>
              <a:ext uri="{28A0092B-C50C-407E-A947-70E740481C1C}">
                <a14:useLocalDpi xmlns:a14="http://schemas.microsoft.com/office/drawing/2010/main" val="0"/>
              </a:ext>
            </a:extLst>
          </a:blip>
          <a:srcRect/>
          <a:stretch>
            <a:fillRect/>
          </a:stretch>
        </p:blipFill>
        <p:spPr bwMode="auto">
          <a:xfrm>
            <a:off x="1865028" y="2971255"/>
            <a:ext cx="952500" cy="915194"/>
          </a:xfrm>
          <a:prstGeom prst="rect">
            <a:avLst/>
          </a:prstGeom>
          <a:noFill/>
          <a:extLst>
            <a:ext uri="{909E8E84-426E-40DD-AFC4-6F175D3DCCD1}">
              <a14:hiddenFill xmlns:a14="http://schemas.microsoft.com/office/drawing/2010/main">
                <a:solidFill>
                  <a:srgbClr val="FFFFFF"/>
                </a:solidFill>
              </a14:hiddenFill>
            </a:ext>
          </a:extLst>
        </p:spPr>
      </p:pic>
      <p:sp>
        <p:nvSpPr>
          <p:cNvPr id="3" name="Полилиния 2"/>
          <p:cNvSpPr/>
          <p:nvPr/>
        </p:nvSpPr>
        <p:spPr>
          <a:xfrm>
            <a:off x="1097281" y="2081891"/>
            <a:ext cx="2915322" cy="1242053"/>
          </a:xfrm>
          <a:custGeom>
            <a:avLst/>
            <a:gdLst>
              <a:gd name="connsiteX0" fmla="*/ 2852508 w 3013873"/>
              <a:gd name="connsiteY0" fmla="*/ 951595 h 1242053"/>
              <a:gd name="connsiteX1" fmla="*/ 2863266 w 3013873"/>
              <a:gd name="connsiteY1" fmla="*/ 1231294 h 1242053"/>
              <a:gd name="connsiteX2" fmla="*/ 2895538 w 3013873"/>
              <a:gd name="connsiteY2" fmla="*/ 1242051 h 1242053"/>
              <a:gd name="connsiteX3" fmla="*/ 2949327 w 3013873"/>
              <a:gd name="connsiteY3" fmla="*/ 1231294 h 1242053"/>
              <a:gd name="connsiteX4" fmla="*/ 2981600 w 3013873"/>
              <a:gd name="connsiteY4" fmla="*/ 1177505 h 1242053"/>
              <a:gd name="connsiteX5" fmla="*/ 3013873 w 3013873"/>
              <a:gd name="connsiteY5" fmla="*/ 1112959 h 1242053"/>
              <a:gd name="connsiteX6" fmla="*/ 3003115 w 3013873"/>
              <a:gd name="connsiteY6" fmla="*/ 951595 h 1242053"/>
              <a:gd name="connsiteX7" fmla="*/ 2981600 w 3013873"/>
              <a:gd name="connsiteY7" fmla="*/ 887049 h 1242053"/>
              <a:gd name="connsiteX8" fmla="*/ 2960084 w 3013873"/>
              <a:gd name="connsiteY8" fmla="*/ 768715 h 1242053"/>
              <a:gd name="connsiteX9" fmla="*/ 2938569 w 3013873"/>
              <a:gd name="connsiteY9" fmla="*/ 704169 h 1242053"/>
              <a:gd name="connsiteX10" fmla="*/ 2927811 w 3013873"/>
              <a:gd name="connsiteY10" fmla="*/ 671896 h 1242053"/>
              <a:gd name="connsiteX11" fmla="*/ 2884781 w 3013873"/>
              <a:gd name="connsiteY11" fmla="*/ 607350 h 1242053"/>
              <a:gd name="connsiteX12" fmla="*/ 2852508 w 3013873"/>
              <a:gd name="connsiteY12" fmla="*/ 542804 h 1242053"/>
              <a:gd name="connsiteX13" fmla="*/ 2841750 w 3013873"/>
              <a:gd name="connsiteY13" fmla="*/ 510531 h 1242053"/>
              <a:gd name="connsiteX14" fmla="*/ 2809477 w 3013873"/>
              <a:gd name="connsiteY14" fmla="*/ 489016 h 1242053"/>
              <a:gd name="connsiteX15" fmla="*/ 2755689 w 3013873"/>
              <a:gd name="connsiteY15" fmla="*/ 402955 h 1242053"/>
              <a:gd name="connsiteX16" fmla="*/ 2723416 w 3013873"/>
              <a:gd name="connsiteY16" fmla="*/ 349166 h 1242053"/>
              <a:gd name="connsiteX17" fmla="*/ 2701901 w 3013873"/>
              <a:gd name="connsiteY17" fmla="*/ 316894 h 1242053"/>
              <a:gd name="connsiteX18" fmla="*/ 2658870 w 3013873"/>
              <a:gd name="connsiteY18" fmla="*/ 273863 h 1242053"/>
              <a:gd name="connsiteX19" fmla="*/ 2605082 w 3013873"/>
              <a:gd name="connsiteY19" fmla="*/ 220075 h 1242053"/>
              <a:gd name="connsiteX20" fmla="*/ 2562051 w 3013873"/>
              <a:gd name="connsiteY20" fmla="*/ 177044 h 1242053"/>
              <a:gd name="connsiteX21" fmla="*/ 2497506 w 3013873"/>
              <a:gd name="connsiteY21" fmla="*/ 144771 h 1242053"/>
              <a:gd name="connsiteX22" fmla="*/ 2465233 w 3013873"/>
              <a:gd name="connsiteY22" fmla="*/ 134014 h 1242053"/>
              <a:gd name="connsiteX23" fmla="*/ 2443717 w 3013873"/>
              <a:gd name="connsiteY23" fmla="*/ 112498 h 1242053"/>
              <a:gd name="connsiteX24" fmla="*/ 2314626 w 3013873"/>
              <a:gd name="connsiteY24" fmla="*/ 80225 h 1242053"/>
              <a:gd name="connsiteX25" fmla="*/ 2271595 w 3013873"/>
              <a:gd name="connsiteY25" fmla="*/ 69468 h 1242053"/>
              <a:gd name="connsiteX26" fmla="*/ 2239322 w 3013873"/>
              <a:gd name="connsiteY26" fmla="*/ 58710 h 1242053"/>
              <a:gd name="connsiteX27" fmla="*/ 2174776 w 3013873"/>
              <a:gd name="connsiteY27" fmla="*/ 47952 h 1242053"/>
              <a:gd name="connsiteX28" fmla="*/ 2002654 w 3013873"/>
              <a:gd name="connsiteY28" fmla="*/ 26437 h 1242053"/>
              <a:gd name="connsiteX29" fmla="*/ 1464771 w 3013873"/>
              <a:gd name="connsiteY29" fmla="*/ 26437 h 1242053"/>
              <a:gd name="connsiteX30" fmla="*/ 1314164 w 3013873"/>
              <a:gd name="connsiteY30" fmla="*/ 37195 h 1242053"/>
              <a:gd name="connsiteX31" fmla="*/ 1163557 w 3013873"/>
              <a:gd name="connsiteY31" fmla="*/ 58710 h 1242053"/>
              <a:gd name="connsiteX32" fmla="*/ 1131284 w 3013873"/>
              <a:gd name="connsiteY32" fmla="*/ 69468 h 1242053"/>
              <a:gd name="connsiteX33" fmla="*/ 1066738 w 3013873"/>
              <a:gd name="connsiteY33" fmla="*/ 80225 h 1242053"/>
              <a:gd name="connsiteX34" fmla="*/ 980677 w 3013873"/>
              <a:gd name="connsiteY34" fmla="*/ 101741 h 1242053"/>
              <a:gd name="connsiteX35" fmla="*/ 916131 w 3013873"/>
              <a:gd name="connsiteY35" fmla="*/ 123256 h 1242053"/>
              <a:gd name="connsiteX36" fmla="*/ 851586 w 3013873"/>
              <a:gd name="connsiteY36" fmla="*/ 144771 h 1242053"/>
              <a:gd name="connsiteX37" fmla="*/ 819313 w 3013873"/>
              <a:gd name="connsiteY37" fmla="*/ 155529 h 1242053"/>
              <a:gd name="connsiteX38" fmla="*/ 797797 w 3013873"/>
              <a:gd name="connsiteY38" fmla="*/ 177044 h 1242053"/>
              <a:gd name="connsiteX39" fmla="*/ 733251 w 3013873"/>
              <a:gd name="connsiteY39" fmla="*/ 198559 h 1242053"/>
              <a:gd name="connsiteX40" fmla="*/ 700978 w 3013873"/>
              <a:gd name="connsiteY40" fmla="*/ 209317 h 1242053"/>
              <a:gd name="connsiteX41" fmla="*/ 636433 w 3013873"/>
              <a:gd name="connsiteY41" fmla="*/ 241590 h 1242053"/>
              <a:gd name="connsiteX42" fmla="*/ 582644 w 3013873"/>
              <a:gd name="connsiteY42" fmla="*/ 273863 h 1242053"/>
              <a:gd name="connsiteX43" fmla="*/ 518098 w 3013873"/>
              <a:gd name="connsiteY43" fmla="*/ 306136 h 1242053"/>
              <a:gd name="connsiteX44" fmla="*/ 485826 w 3013873"/>
              <a:gd name="connsiteY44" fmla="*/ 338409 h 1242053"/>
              <a:gd name="connsiteX45" fmla="*/ 453553 w 3013873"/>
              <a:gd name="connsiteY45" fmla="*/ 349166 h 1242053"/>
              <a:gd name="connsiteX46" fmla="*/ 432037 w 3013873"/>
              <a:gd name="connsiteY46" fmla="*/ 370682 h 1242053"/>
              <a:gd name="connsiteX47" fmla="*/ 367491 w 3013873"/>
              <a:gd name="connsiteY47" fmla="*/ 413712 h 1242053"/>
              <a:gd name="connsiteX48" fmla="*/ 281430 w 3013873"/>
              <a:gd name="connsiteY48" fmla="*/ 489016 h 1242053"/>
              <a:gd name="connsiteX49" fmla="*/ 195369 w 3013873"/>
              <a:gd name="connsiteY49" fmla="*/ 564319 h 1242053"/>
              <a:gd name="connsiteX50" fmla="*/ 152338 w 3013873"/>
              <a:gd name="connsiteY50" fmla="*/ 607350 h 1242053"/>
              <a:gd name="connsiteX51" fmla="*/ 130823 w 3013873"/>
              <a:gd name="connsiteY51" fmla="*/ 639623 h 1242053"/>
              <a:gd name="connsiteX52" fmla="*/ 98550 w 3013873"/>
              <a:gd name="connsiteY52" fmla="*/ 661138 h 1242053"/>
              <a:gd name="connsiteX53" fmla="*/ 55520 w 3013873"/>
              <a:gd name="connsiteY53" fmla="*/ 725684 h 1242053"/>
              <a:gd name="connsiteX54" fmla="*/ 34004 w 3013873"/>
              <a:gd name="connsiteY54" fmla="*/ 790230 h 1242053"/>
              <a:gd name="connsiteX55" fmla="*/ 12489 w 3013873"/>
              <a:gd name="connsiteY55" fmla="*/ 865534 h 1242053"/>
              <a:gd name="connsiteX56" fmla="*/ 12489 w 3013873"/>
              <a:gd name="connsiteY56" fmla="*/ 1102202 h 1242053"/>
              <a:gd name="connsiteX57" fmla="*/ 44762 w 3013873"/>
              <a:gd name="connsiteY57" fmla="*/ 1166748 h 1242053"/>
              <a:gd name="connsiteX58" fmla="*/ 77035 w 3013873"/>
              <a:gd name="connsiteY58" fmla="*/ 1188263 h 1242053"/>
              <a:gd name="connsiteX59" fmla="*/ 87793 w 3013873"/>
              <a:gd name="connsiteY59" fmla="*/ 1220536 h 1242053"/>
              <a:gd name="connsiteX60" fmla="*/ 292188 w 3013873"/>
              <a:gd name="connsiteY60" fmla="*/ 1199021 h 1242053"/>
              <a:gd name="connsiteX61" fmla="*/ 324461 w 3013873"/>
              <a:gd name="connsiteY61" fmla="*/ 1134475 h 1242053"/>
              <a:gd name="connsiteX62" fmla="*/ 345976 w 3013873"/>
              <a:gd name="connsiteY62" fmla="*/ 1069929 h 1242053"/>
              <a:gd name="connsiteX63" fmla="*/ 389007 w 3013873"/>
              <a:gd name="connsiteY63" fmla="*/ 1005383 h 1242053"/>
              <a:gd name="connsiteX64" fmla="*/ 410522 w 3013873"/>
              <a:gd name="connsiteY64" fmla="*/ 930079 h 1242053"/>
              <a:gd name="connsiteX65" fmla="*/ 432037 w 3013873"/>
              <a:gd name="connsiteY65" fmla="*/ 854776 h 1242053"/>
              <a:gd name="connsiteX66" fmla="*/ 453553 w 3013873"/>
              <a:gd name="connsiteY66" fmla="*/ 757957 h 1242053"/>
              <a:gd name="connsiteX67" fmla="*/ 464310 w 3013873"/>
              <a:gd name="connsiteY67" fmla="*/ 725684 h 1242053"/>
              <a:gd name="connsiteX68" fmla="*/ 485826 w 3013873"/>
              <a:gd name="connsiteY68" fmla="*/ 704169 h 1242053"/>
              <a:gd name="connsiteX69" fmla="*/ 496583 w 3013873"/>
              <a:gd name="connsiteY69" fmla="*/ 671896 h 1242053"/>
              <a:gd name="connsiteX70" fmla="*/ 539614 w 3013873"/>
              <a:gd name="connsiteY70" fmla="*/ 618108 h 1242053"/>
              <a:gd name="connsiteX71" fmla="*/ 571887 w 3013873"/>
              <a:gd name="connsiteY71" fmla="*/ 564319 h 1242053"/>
              <a:gd name="connsiteX72" fmla="*/ 647190 w 3013873"/>
              <a:gd name="connsiteY72" fmla="*/ 478258 h 1242053"/>
              <a:gd name="connsiteX73" fmla="*/ 722494 w 3013873"/>
              <a:gd name="connsiteY73" fmla="*/ 392197 h 1242053"/>
              <a:gd name="connsiteX74" fmla="*/ 787040 w 3013873"/>
              <a:gd name="connsiteY74" fmla="*/ 349166 h 1242053"/>
              <a:gd name="connsiteX75" fmla="*/ 808555 w 3013873"/>
              <a:gd name="connsiteY75" fmla="*/ 316894 h 1242053"/>
              <a:gd name="connsiteX76" fmla="*/ 905374 w 3013873"/>
              <a:gd name="connsiteY76" fmla="*/ 263105 h 1242053"/>
              <a:gd name="connsiteX77" fmla="*/ 937647 w 3013873"/>
              <a:gd name="connsiteY77" fmla="*/ 241590 h 1242053"/>
              <a:gd name="connsiteX78" fmla="*/ 1002193 w 3013873"/>
              <a:gd name="connsiteY78" fmla="*/ 220075 h 1242053"/>
              <a:gd name="connsiteX79" fmla="*/ 1023708 w 3013873"/>
              <a:gd name="connsiteY79" fmla="*/ 187802 h 1242053"/>
              <a:gd name="connsiteX80" fmla="*/ 1066738 w 3013873"/>
              <a:gd name="connsiteY80" fmla="*/ 177044 h 1242053"/>
              <a:gd name="connsiteX81" fmla="*/ 1099011 w 3013873"/>
              <a:gd name="connsiteY81" fmla="*/ 166286 h 1242053"/>
              <a:gd name="connsiteX82" fmla="*/ 1152800 w 3013873"/>
              <a:gd name="connsiteY82" fmla="*/ 155529 h 1242053"/>
              <a:gd name="connsiteX83" fmla="*/ 1217346 w 3013873"/>
              <a:gd name="connsiteY83" fmla="*/ 134014 h 1242053"/>
              <a:gd name="connsiteX84" fmla="*/ 1314164 w 3013873"/>
              <a:gd name="connsiteY84" fmla="*/ 123256 h 1242053"/>
              <a:gd name="connsiteX85" fmla="*/ 1604621 w 3013873"/>
              <a:gd name="connsiteY85" fmla="*/ 101741 h 1242053"/>
              <a:gd name="connsiteX86" fmla="*/ 1862804 w 3013873"/>
              <a:gd name="connsiteY86" fmla="*/ 112498 h 1242053"/>
              <a:gd name="connsiteX87" fmla="*/ 1895077 w 3013873"/>
              <a:gd name="connsiteY87" fmla="*/ 123256 h 1242053"/>
              <a:gd name="connsiteX88" fmla="*/ 2002654 w 3013873"/>
              <a:gd name="connsiteY88" fmla="*/ 144771 h 1242053"/>
              <a:gd name="connsiteX89" fmla="*/ 2099473 w 3013873"/>
              <a:gd name="connsiteY89" fmla="*/ 177044 h 1242053"/>
              <a:gd name="connsiteX90" fmla="*/ 2260837 w 3013873"/>
              <a:gd name="connsiteY90" fmla="*/ 230832 h 1242053"/>
              <a:gd name="connsiteX91" fmla="*/ 2325383 w 3013873"/>
              <a:gd name="connsiteY91" fmla="*/ 252348 h 1242053"/>
              <a:gd name="connsiteX92" fmla="*/ 2357656 w 3013873"/>
              <a:gd name="connsiteY92" fmla="*/ 263105 h 1242053"/>
              <a:gd name="connsiteX93" fmla="*/ 2400687 w 3013873"/>
              <a:gd name="connsiteY93" fmla="*/ 306136 h 1242053"/>
              <a:gd name="connsiteX94" fmla="*/ 2465233 w 3013873"/>
              <a:gd name="connsiteY94" fmla="*/ 349166 h 1242053"/>
              <a:gd name="connsiteX95" fmla="*/ 2519021 w 3013873"/>
              <a:gd name="connsiteY95" fmla="*/ 392197 h 1242053"/>
              <a:gd name="connsiteX96" fmla="*/ 2572809 w 3013873"/>
              <a:gd name="connsiteY96" fmla="*/ 445985 h 1242053"/>
              <a:gd name="connsiteX97" fmla="*/ 2615840 w 3013873"/>
              <a:gd name="connsiteY97" fmla="*/ 489016 h 1242053"/>
              <a:gd name="connsiteX98" fmla="*/ 2648113 w 3013873"/>
              <a:gd name="connsiteY98" fmla="*/ 542804 h 1242053"/>
              <a:gd name="connsiteX99" fmla="*/ 2691143 w 3013873"/>
              <a:gd name="connsiteY99" fmla="*/ 607350 h 1242053"/>
              <a:gd name="connsiteX100" fmla="*/ 2744931 w 3013873"/>
              <a:gd name="connsiteY100" fmla="*/ 671896 h 1242053"/>
              <a:gd name="connsiteX101" fmla="*/ 2766447 w 3013873"/>
              <a:gd name="connsiteY101" fmla="*/ 693411 h 1242053"/>
              <a:gd name="connsiteX102" fmla="*/ 2798720 w 3013873"/>
              <a:gd name="connsiteY102" fmla="*/ 757957 h 1242053"/>
              <a:gd name="connsiteX103" fmla="*/ 2820235 w 3013873"/>
              <a:gd name="connsiteY103" fmla="*/ 790230 h 1242053"/>
              <a:gd name="connsiteX104" fmla="*/ 2852508 w 3013873"/>
              <a:gd name="connsiteY104" fmla="*/ 908564 h 1242053"/>
              <a:gd name="connsiteX105" fmla="*/ 2852508 w 3013873"/>
              <a:gd name="connsiteY105" fmla="*/ 951595 h 124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013873" h="1242053">
                <a:moveTo>
                  <a:pt x="2852508" y="951595"/>
                </a:moveTo>
                <a:cubicBezTo>
                  <a:pt x="2854301" y="1005383"/>
                  <a:pt x="2849593" y="1138999"/>
                  <a:pt x="2863266" y="1231294"/>
                </a:cubicBezTo>
                <a:cubicBezTo>
                  <a:pt x="2864928" y="1242511"/>
                  <a:pt x="2884199" y="1242051"/>
                  <a:pt x="2895538" y="1242051"/>
                </a:cubicBezTo>
                <a:cubicBezTo>
                  <a:pt x="2913823" y="1242051"/>
                  <a:pt x="2931397" y="1234880"/>
                  <a:pt x="2949327" y="1231294"/>
                </a:cubicBezTo>
                <a:cubicBezTo>
                  <a:pt x="2991351" y="1189268"/>
                  <a:pt x="2953670" y="1233365"/>
                  <a:pt x="2981600" y="1177505"/>
                </a:cubicBezTo>
                <a:cubicBezTo>
                  <a:pt x="3023308" y="1094089"/>
                  <a:pt x="2986832" y="1194078"/>
                  <a:pt x="3013873" y="1112959"/>
                </a:cubicBezTo>
                <a:cubicBezTo>
                  <a:pt x="3010287" y="1059171"/>
                  <a:pt x="3010739" y="1004961"/>
                  <a:pt x="3003115" y="951595"/>
                </a:cubicBezTo>
                <a:cubicBezTo>
                  <a:pt x="2999908" y="929144"/>
                  <a:pt x="2985329" y="909420"/>
                  <a:pt x="2981600" y="887049"/>
                </a:cubicBezTo>
                <a:cubicBezTo>
                  <a:pt x="2978085" y="865960"/>
                  <a:pt x="2966528" y="792344"/>
                  <a:pt x="2960084" y="768715"/>
                </a:cubicBezTo>
                <a:cubicBezTo>
                  <a:pt x="2954117" y="746835"/>
                  <a:pt x="2945741" y="725684"/>
                  <a:pt x="2938569" y="704169"/>
                </a:cubicBezTo>
                <a:cubicBezTo>
                  <a:pt x="2934983" y="693411"/>
                  <a:pt x="2934101" y="681331"/>
                  <a:pt x="2927811" y="671896"/>
                </a:cubicBezTo>
                <a:cubicBezTo>
                  <a:pt x="2913468" y="650381"/>
                  <a:pt x="2892958" y="631881"/>
                  <a:pt x="2884781" y="607350"/>
                </a:cubicBezTo>
                <a:cubicBezTo>
                  <a:pt x="2857740" y="526231"/>
                  <a:pt x="2894216" y="626220"/>
                  <a:pt x="2852508" y="542804"/>
                </a:cubicBezTo>
                <a:cubicBezTo>
                  <a:pt x="2847437" y="532662"/>
                  <a:pt x="2848834" y="519386"/>
                  <a:pt x="2841750" y="510531"/>
                </a:cubicBezTo>
                <a:cubicBezTo>
                  <a:pt x="2833673" y="500435"/>
                  <a:pt x="2820235" y="496188"/>
                  <a:pt x="2809477" y="489016"/>
                </a:cubicBezTo>
                <a:cubicBezTo>
                  <a:pt x="2783874" y="412204"/>
                  <a:pt x="2806832" y="437050"/>
                  <a:pt x="2755689" y="402955"/>
                </a:cubicBezTo>
                <a:cubicBezTo>
                  <a:pt x="2737007" y="346911"/>
                  <a:pt x="2757168" y="391356"/>
                  <a:pt x="2723416" y="349166"/>
                </a:cubicBezTo>
                <a:cubicBezTo>
                  <a:pt x="2715340" y="339070"/>
                  <a:pt x="2710315" y="326710"/>
                  <a:pt x="2701901" y="316894"/>
                </a:cubicBezTo>
                <a:cubicBezTo>
                  <a:pt x="2688700" y="301493"/>
                  <a:pt x="2670122" y="290741"/>
                  <a:pt x="2658870" y="273863"/>
                </a:cubicBezTo>
                <a:cubicBezTo>
                  <a:pt x="2617434" y="211707"/>
                  <a:pt x="2660862" y="267887"/>
                  <a:pt x="2605082" y="220075"/>
                </a:cubicBezTo>
                <a:cubicBezTo>
                  <a:pt x="2589680" y="206874"/>
                  <a:pt x="2581295" y="183459"/>
                  <a:pt x="2562051" y="177044"/>
                </a:cubicBezTo>
                <a:cubicBezTo>
                  <a:pt x="2480924" y="150001"/>
                  <a:pt x="2580929" y="186482"/>
                  <a:pt x="2497506" y="144771"/>
                </a:cubicBezTo>
                <a:cubicBezTo>
                  <a:pt x="2487364" y="139700"/>
                  <a:pt x="2475991" y="137600"/>
                  <a:pt x="2465233" y="134014"/>
                </a:cubicBezTo>
                <a:cubicBezTo>
                  <a:pt x="2458061" y="126842"/>
                  <a:pt x="2452789" y="117034"/>
                  <a:pt x="2443717" y="112498"/>
                </a:cubicBezTo>
                <a:cubicBezTo>
                  <a:pt x="2395796" y="88538"/>
                  <a:pt x="2365651" y="90430"/>
                  <a:pt x="2314626" y="80225"/>
                </a:cubicBezTo>
                <a:cubicBezTo>
                  <a:pt x="2300128" y="77325"/>
                  <a:pt x="2285811" y="73530"/>
                  <a:pt x="2271595" y="69468"/>
                </a:cubicBezTo>
                <a:cubicBezTo>
                  <a:pt x="2260692" y="66353"/>
                  <a:pt x="2250392" y="61170"/>
                  <a:pt x="2239322" y="58710"/>
                </a:cubicBezTo>
                <a:cubicBezTo>
                  <a:pt x="2218029" y="53978"/>
                  <a:pt x="2196236" y="51854"/>
                  <a:pt x="2174776" y="47952"/>
                </a:cubicBezTo>
                <a:cubicBezTo>
                  <a:pt x="2063632" y="27744"/>
                  <a:pt x="2179309" y="42497"/>
                  <a:pt x="2002654" y="26437"/>
                </a:cubicBezTo>
                <a:cubicBezTo>
                  <a:pt x="1801429" y="-23871"/>
                  <a:pt x="1953550" y="10144"/>
                  <a:pt x="1464771" y="26437"/>
                </a:cubicBezTo>
                <a:cubicBezTo>
                  <a:pt x="1414469" y="28114"/>
                  <a:pt x="1364366" y="33609"/>
                  <a:pt x="1314164" y="37195"/>
                </a:cubicBezTo>
                <a:cubicBezTo>
                  <a:pt x="1208072" y="63717"/>
                  <a:pt x="1354340" y="29358"/>
                  <a:pt x="1163557" y="58710"/>
                </a:cubicBezTo>
                <a:cubicBezTo>
                  <a:pt x="1152349" y="60434"/>
                  <a:pt x="1142354" y="67008"/>
                  <a:pt x="1131284" y="69468"/>
                </a:cubicBezTo>
                <a:cubicBezTo>
                  <a:pt x="1109991" y="74200"/>
                  <a:pt x="1088253" y="76639"/>
                  <a:pt x="1066738" y="80225"/>
                </a:cubicBezTo>
                <a:cubicBezTo>
                  <a:pt x="968838" y="112861"/>
                  <a:pt x="1123441" y="62806"/>
                  <a:pt x="980677" y="101741"/>
                </a:cubicBezTo>
                <a:cubicBezTo>
                  <a:pt x="958797" y="107708"/>
                  <a:pt x="937646" y="116084"/>
                  <a:pt x="916131" y="123256"/>
                </a:cubicBezTo>
                <a:lnTo>
                  <a:pt x="851586" y="144771"/>
                </a:lnTo>
                <a:lnTo>
                  <a:pt x="819313" y="155529"/>
                </a:lnTo>
                <a:cubicBezTo>
                  <a:pt x="812141" y="162701"/>
                  <a:pt x="806869" y="172508"/>
                  <a:pt x="797797" y="177044"/>
                </a:cubicBezTo>
                <a:cubicBezTo>
                  <a:pt x="777512" y="187186"/>
                  <a:pt x="754766" y="191387"/>
                  <a:pt x="733251" y="198559"/>
                </a:cubicBezTo>
                <a:cubicBezTo>
                  <a:pt x="722493" y="202145"/>
                  <a:pt x="710413" y="203027"/>
                  <a:pt x="700978" y="209317"/>
                </a:cubicBezTo>
                <a:cubicBezTo>
                  <a:pt x="659271" y="237122"/>
                  <a:pt x="680971" y="226743"/>
                  <a:pt x="636433" y="241590"/>
                </a:cubicBezTo>
                <a:cubicBezTo>
                  <a:pt x="594407" y="283614"/>
                  <a:pt x="638504" y="245933"/>
                  <a:pt x="582644" y="273863"/>
                </a:cubicBezTo>
                <a:cubicBezTo>
                  <a:pt x="499228" y="315571"/>
                  <a:pt x="599217" y="279095"/>
                  <a:pt x="518098" y="306136"/>
                </a:cubicBezTo>
                <a:cubicBezTo>
                  <a:pt x="507341" y="316894"/>
                  <a:pt x="498484" y="329970"/>
                  <a:pt x="485826" y="338409"/>
                </a:cubicBezTo>
                <a:cubicBezTo>
                  <a:pt x="476391" y="344699"/>
                  <a:pt x="463277" y="343332"/>
                  <a:pt x="453553" y="349166"/>
                </a:cubicBezTo>
                <a:cubicBezTo>
                  <a:pt x="444856" y="354384"/>
                  <a:pt x="440151" y="364596"/>
                  <a:pt x="432037" y="370682"/>
                </a:cubicBezTo>
                <a:cubicBezTo>
                  <a:pt x="411350" y="386197"/>
                  <a:pt x="385775" y="395427"/>
                  <a:pt x="367491" y="413712"/>
                </a:cubicBezTo>
                <a:cubicBezTo>
                  <a:pt x="304561" y="476643"/>
                  <a:pt x="334801" y="453436"/>
                  <a:pt x="281430" y="489016"/>
                </a:cubicBezTo>
                <a:cubicBezTo>
                  <a:pt x="220471" y="580456"/>
                  <a:pt x="320874" y="438814"/>
                  <a:pt x="195369" y="564319"/>
                </a:cubicBezTo>
                <a:cubicBezTo>
                  <a:pt x="181025" y="578663"/>
                  <a:pt x="163590" y="590472"/>
                  <a:pt x="152338" y="607350"/>
                </a:cubicBezTo>
                <a:cubicBezTo>
                  <a:pt x="145166" y="618108"/>
                  <a:pt x="139965" y="630481"/>
                  <a:pt x="130823" y="639623"/>
                </a:cubicBezTo>
                <a:cubicBezTo>
                  <a:pt x="121681" y="648765"/>
                  <a:pt x="109308" y="653966"/>
                  <a:pt x="98550" y="661138"/>
                </a:cubicBezTo>
                <a:cubicBezTo>
                  <a:pt x="84207" y="682653"/>
                  <a:pt x="63697" y="701153"/>
                  <a:pt x="55520" y="725684"/>
                </a:cubicBezTo>
                <a:cubicBezTo>
                  <a:pt x="48348" y="747199"/>
                  <a:pt x="39504" y="768228"/>
                  <a:pt x="34004" y="790230"/>
                </a:cubicBezTo>
                <a:cubicBezTo>
                  <a:pt x="20497" y="844262"/>
                  <a:pt x="27923" y="819235"/>
                  <a:pt x="12489" y="865534"/>
                </a:cubicBezTo>
                <a:cubicBezTo>
                  <a:pt x="-3698" y="978838"/>
                  <a:pt x="-4622" y="948203"/>
                  <a:pt x="12489" y="1102202"/>
                </a:cubicBezTo>
                <a:cubicBezTo>
                  <a:pt x="14676" y="1121887"/>
                  <a:pt x="31391" y="1153377"/>
                  <a:pt x="44762" y="1166748"/>
                </a:cubicBezTo>
                <a:cubicBezTo>
                  <a:pt x="53904" y="1175890"/>
                  <a:pt x="66277" y="1181091"/>
                  <a:pt x="77035" y="1188263"/>
                </a:cubicBezTo>
                <a:cubicBezTo>
                  <a:pt x="80621" y="1199021"/>
                  <a:pt x="76531" y="1219211"/>
                  <a:pt x="87793" y="1220536"/>
                </a:cubicBezTo>
                <a:cubicBezTo>
                  <a:pt x="197952" y="1233496"/>
                  <a:pt x="219834" y="1223138"/>
                  <a:pt x="292188" y="1199021"/>
                </a:cubicBezTo>
                <a:cubicBezTo>
                  <a:pt x="331426" y="1081311"/>
                  <a:pt x="268846" y="1259611"/>
                  <a:pt x="324461" y="1134475"/>
                </a:cubicBezTo>
                <a:cubicBezTo>
                  <a:pt x="333672" y="1113751"/>
                  <a:pt x="333396" y="1088799"/>
                  <a:pt x="345976" y="1069929"/>
                </a:cubicBezTo>
                <a:lnTo>
                  <a:pt x="389007" y="1005383"/>
                </a:lnTo>
                <a:cubicBezTo>
                  <a:pt x="414805" y="927984"/>
                  <a:pt x="383498" y="1024661"/>
                  <a:pt x="410522" y="930079"/>
                </a:cubicBezTo>
                <a:cubicBezTo>
                  <a:pt x="428494" y="867180"/>
                  <a:pt x="415220" y="930451"/>
                  <a:pt x="432037" y="854776"/>
                </a:cubicBezTo>
                <a:cubicBezTo>
                  <a:pt x="443129" y="804860"/>
                  <a:pt x="440435" y="803872"/>
                  <a:pt x="453553" y="757957"/>
                </a:cubicBezTo>
                <a:cubicBezTo>
                  <a:pt x="456668" y="747054"/>
                  <a:pt x="458476" y="735408"/>
                  <a:pt x="464310" y="725684"/>
                </a:cubicBezTo>
                <a:cubicBezTo>
                  <a:pt x="469528" y="716987"/>
                  <a:pt x="478654" y="711341"/>
                  <a:pt x="485826" y="704169"/>
                </a:cubicBezTo>
                <a:cubicBezTo>
                  <a:pt x="489412" y="693411"/>
                  <a:pt x="491512" y="682038"/>
                  <a:pt x="496583" y="671896"/>
                </a:cubicBezTo>
                <a:cubicBezTo>
                  <a:pt x="510154" y="644753"/>
                  <a:pt x="519601" y="638120"/>
                  <a:pt x="539614" y="618108"/>
                </a:cubicBezTo>
                <a:cubicBezTo>
                  <a:pt x="560181" y="556403"/>
                  <a:pt x="536447" y="611573"/>
                  <a:pt x="571887" y="564319"/>
                </a:cubicBezTo>
                <a:cubicBezTo>
                  <a:pt x="634640" y="480648"/>
                  <a:pt x="587126" y="518302"/>
                  <a:pt x="647190" y="478258"/>
                </a:cubicBezTo>
                <a:cubicBezTo>
                  <a:pt x="682771" y="424888"/>
                  <a:pt x="659564" y="455127"/>
                  <a:pt x="722494" y="392197"/>
                </a:cubicBezTo>
                <a:cubicBezTo>
                  <a:pt x="762785" y="351906"/>
                  <a:pt x="740334" y="364735"/>
                  <a:pt x="787040" y="349166"/>
                </a:cubicBezTo>
                <a:cubicBezTo>
                  <a:pt x="794212" y="338409"/>
                  <a:pt x="798825" y="325408"/>
                  <a:pt x="808555" y="316894"/>
                </a:cubicBezTo>
                <a:cubicBezTo>
                  <a:pt x="899004" y="237751"/>
                  <a:pt x="841348" y="295118"/>
                  <a:pt x="905374" y="263105"/>
                </a:cubicBezTo>
                <a:cubicBezTo>
                  <a:pt x="916938" y="257323"/>
                  <a:pt x="925832" y="246841"/>
                  <a:pt x="937647" y="241590"/>
                </a:cubicBezTo>
                <a:cubicBezTo>
                  <a:pt x="958371" y="232379"/>
                  <a:pt x="1002193" y="220075"/>
                  <a:pt x="1002193" y="220075"/>
                </a:cubicBezTo>
                <a:cubicBezTo>
                  <a:pt x="1009365" y="209317"/>
                  <a:pt x="1012950" y="194974"/>
                  <a:pt x="1023708" y="187802"/>
                </a:cubicBezTo>
                <a:cubicBezTo>
                  <a:pt x="1036010" y="179601"/>
                  <a:pt x="1052522" y="181106"/>
                  <a:pt x="1066738" y="177044"/>
                </a:cubicBezTo>
                <a:cubicBezTo>
                  <a:pt x="1077641" y="173929"/>
                  <a:pt x="1088010" y="169036"/>
                  <a:pt x="1099011" y="166286"/>
                </a:cubicBezTo>
                <a:cubicBezTo>
                  <a:pt x="1116750" y="161851"/>
                  <a:pt x="1135160" y="160340"/>
                  <a:pt x="1152800" y="155529"/>
                </a:cubicBezTo>
                <a:cubicBezTo>
                  <a:pt x="1174680" y="149562"/>
                  <a:pt x="1194806" y="136519"/>
                  <a:pt x="1217346" y="134014"/>
                </a:cubicBezTo>
                <a:lnTo>
                  <a:pt x="1314164" y="123256"/>
                </a:lnTo>
                <a:cubicBezTo>
                  <a:pt x="1420820" y="113098"/>
                  <a:pt x="1495250" y="109032"/>
                  <a:pt x="1604621" y="101741"/>
                </a:cubicBezTo>
                <a:cubicBezTo>
                  <a:pt x="1690682" y="105327"/>
                  <a:pt x="1776904" y="106135"/>
                  <a:pt x="1862804" y="112498"/>
                </a:cubicBezTo>
                <a:cubicBezTo>
                  <a:pt x="1874113" y="113336"/>
                  <a:pt x="1884028" y="120706"/>
                  <a:pt x="1895077" y="123256"/>
                </a:cubicBezTo>
                <a:cubicBezTo>
                  <a:pt x="1930710" y="131479"/>
                  <a:pt x="1967961" y="133207"/>
                  <a:pt x="2002654" y="144771"/>
                </a:cubicBezTo>
                <a:lnTo>
                  <a:pt x="2099473" y="177044"/>
                </a:lnTo>
                <a:lnTo>
                  <a:pt x="2260837" y="230832"/>
                </a:lnTo>
                <a:lnTo>
                  <a:pt x="2325383" y="252348"/>
                </a:lnTo>
                <a:lnTo>
                  <a:pt x="2357656" y="263105"/>
                </a:lnTo>
                <a:cubicBezTo>
                  <a:pt x="2372000" y="277449"/>
                  <a:pt x="2383809" y="294884"/>
                  <a:pt x="2400687" y="306136"/>
                </a:cubicBezTo>
                <a:cubicBezTo>
                  <a:pt x="2422202" y="320479"/>
                  <a:pt x="2446949" y="330881"/>
                  <a:pt x="2465233" y="349166"/>
                </a:cubicBezTo>
                <a:cubicBezTo>
                  <a:pt x="2495890" y="379824"/>
                  <a:pt x="2478309" y="365056"/>
                  <a:pt x="2519021" y="392197"/>
                </a:cubicBezTo>
                <a:cubicBezTo>
                  <a:pt x="2560457" y="454353"/>
                  <a:pt x="2517029" y="398173"/>
                  <a:pt x="2572809" y="445985"/>
                </a:cubicBezTo>
                <a:cubicBezTo>
                  <a:pt x="2588211" y="459186"/>
                  <a:pt x="2615840" y="489016"/>
                  <a:pt x="2615840" y="489016"/>
                </a:cubicBezTo>
                <a:cubicBezTo>
                  <a:pt x="2636408" y="550725"/>
                  <a:pt x="2612672" y="495549"/>
                  <a:pt x="2648113" y="542804"/>
                </a:cubicBezTo>
                <a:cubicBezTo>
                  <a:pt x="2663628" y="563490"/>
                  <a:pt x="2672859" y="589066"/>
                  <a:pt x="2691143" y="607350"/>
                </a:cubicBezTo>
                <a:cubicBezTo>
                  <a:pt x="2767813" y="684020"/>
                  <a:pt x="2685016" y="597004"/>
                  <a:pt x="2744931" y="671896"/>
                </a:cubicBezTo>
                <a:cubicBezTo>
                  <a:pt x="2751267" y="679816"/>
                  <a:pt x="2760111" y="685491"/>
                  <a:pt x="2766447" y="693411"/>
                </a:cubicBezTo>
                <a:cubicBezTo>
                  <a:pt x="2807550" y="744789"/>
                  <a:pt x="2772210" y="704937"/>
                  <a:pt x="2798720" y="757957"/>
                </a:cubicBezTo>
                <a:cubicBezTo>
                  <a:pt x="2804502" y="769521"/>
                  <a:pt x="2814984" y="778415"/>
                  <a:pt x="2820235" y="790230"/>
                </a:cubicBezTo>
                <a:cubicBezTo>
                  <a:pt x="2832259" y="817284"/>
                  <a:pt x="2849616" y="876749"/>
                  <a:pt x="2852508" y="908564"/>
                </a:cubicBezTo>
                <a:cubicBezTo>
                  <a:pt x="2854456" y="929991"/>
                  <a:pt x="2850715" y="897807"/>
                  <a:pt x="2852508" y="951595"/>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олилиния 3"/>
          <p:cNvSpPr/>
          <p:nvPr/>
        </p:nvSpPr>
        <p:spPr>
          <a:xfrm>
            <a:off x="762000" y="1556792"/>
            <a:ext cx="3365418" cy="1746738"/>
          </a:xfrm>
          <a:custGeom>
            <a:avLst/>
            <a:gdLst>
              <a:gd name="connsiteX0" fmla="*/ 3294185 w 3365418"/>
              <a:gd name="connsiteY0" fmla="*/ 1453661 h 1746738"/>
              <a:gd name="connsiteX1" fmla="*/ 3200400 w 3365418"/>
              <a:gd name="connsiteY1" fmla="*/ 1441938 h 1746738"/>
              <a:gd name="connsiteX2" fmla="*/ 3130062 w 3365418"/>
              <a:gd name="connsiteY2" fmla="*/ 1406769 h 1746738"/>
              <a:gd name="connsiteX3" fmla="*/ 3048000 w 3365418"/>
              <a:gd name="connsiteY3" fmla="*/ 1383323 h 1746738"/>
              <a:gd name="connsiteX4" fmla="*/ 3012831 w 3365418"/>
              <a:gd name="connsiteY4" fmla="*/ 1371600 h 1746738"/>
              <a:gd name="connsiteX5" fmla="*/ 2860431 w 3365418"/>
              <a:gd name="connsiteY5" fmla="*/ 1395046 h 1746738"/>
              <a:gd name="connsiteX6" fmla="*/ 2825262 w 3365418"/>
              <a:gd name="connsiteY6" fmla="*/ 1418492 h 1746738"/>
              <a:gd name="connsiteX7" fmla="*/ 2813538 w 3365418"/>
              <a:gd name="connsiteY7" fmla="*/ 1617784 h 1746738"/>
              <a:gd name="connsiteX8" fmla="*/ 2836985 w 3365418"/>
              <a:gd name="connsiteY8" fmla="*/ 1641231 h 1746738"/>
              <a:gd name="connsiteX9" fmla="*/ 2907323 w 3365418"/>
              <a:gd name="connsiteY9" fmla="*/ 1688123 h 1746738"/>
              <a:gd name="connsiteX10" fmla="*/ 2930769 w 3365418"/>
              <a:gd name="connsiteY10" fmla="*/ 1723292 h 1746738"/>
              <a:gd name="connsiteX11" fmla="*/ 3001108 w 3365418"/>
              <a:gd name="connsiteY11" fmla="*/ 1746738 h 1746738"/>
              <a:gd name="connsiteX12" fmla="*/ 3294185 w 3365418"/>
              <a:gd name="connsiteY12" fmla="*/ 1723292 h 1746738"/>
              <a:gd name="connsiteX13" fmla="*/ 3329354 w 3365418"/>
              <a:gd name="connsiteY13" fmla="*/ 1711569 h 1746738"/>
              <a:gd name="connsiteX14" fmla="*/ 3341077 w 3365418"/>
              <a:gd name="connsiteY14" fmla="*/ 1676400 h 1746738"/>
              <a:gd name="connsiteX15" fmla="*/ 3364523 w 3365418"/>
              <a:gd name="connsiteY15" fmla="*/ 1641231 h 1746738"/>
              <a:gd name="connsiteX16" fmla="*/ 3352800 w 3365418"/>
              <a:gd name="connsiteY16" fmla="*/ 1547446 h 1746738"/>
              <a:gd name="connsiteX17" fmla="*/ 3305908 w 3365418"/>
              <a:gd name="connsiteY17" fmla="*/ 1477107 h 1746738"/>
              <a:gd name="connsiteX18" fmla="*/ 3294185 w 3365418"/>
              <a:gd name="connsiteY18" fmla="*/ 1441938 h 1746738"/>
              <a:gd name="connsiteX19" fmla="*/ 3305908 w 3365418"/>
              <a:gd name="connsiteY19" fmla="*/ 1348154 h 1746738"/>
              <a:gd name="connsiteX20" fmla="*/ 3329354 w 3365418"/>
              <a:gd name="connsiteY20" fmla="*/ 1277815 h 1746738"/>
              <a:gd name="connsiteX21" fmla="*/ 3317631 w 3365418"/>
              <a:gd name="connsiteY21" fmla="*/ 832338 h 1746738"/>
              <a:gd name="connsiteX22" fmla="*/ 3282462 w 3365418"/>
              <a:gd name="connsiteY22" fmla="*/ 633046 h 1746738"/>
              <a:gd name="connsiteX23" fmla="*/ 3259015 w 3365418"/>
              <a:gd name="connsiteY23" fmla="*/ 539261 h 1746738"/>
              <a:gd name="connsiteX24" fmla="*/ 3235569 w 3365418"/>
              <a:gd name="connsiteY24" fmla="*/ 457200 h 1746738"/>
              <a:gd name="connsiteX25" fmla="*/ 3212123 w 3365418"/>
              <a:gd name="connsiteY25" fmla="*/ 422031 h 1746738"/>
              <a:gd name="connsiteX26" fmla="*/ 3176954 w 3365418"/>
              <a:gd name="connsiteY26" fmla="*/ 351692 h 1746738"/>
              <a:gd name="connsiteX27" fmla="*/ 3118338 w 3365418"/>
              <a:gd name="connsiteY27" fmla="*/ 293077 h 1746738"/>
              <a:gd name="connsiteX28" fmla="*/ 3059723 w 3365418"/>
              <a:gd name="connsiteY28" fmla="*/ 246184 h 1746738"/>
              <a:gd name="connsiteX29" fmla="*/ 2989385 w 3365418"/>
              <a:gd name="connsiteY29" fmla="*/ 187569 h 1746738"/>
              <a:gd name="connsiteX30" fmla="*/ 2965938 w 3365418"/>
              <a:gd name="connsiteY30" fmla="*/ 164123 h 1746738"/>
              <a:gd name="connsiteX31" fmla="*/ 2930769 w 3365418"/>
              <a:gd name="connsiteY31" fmla="*/ 152400 h 1746738"/>
              <a:gd name="connsiteX32" fmla="*/ 2895600 w 3365418"/>
              <a:gd name="connsiteY32" fmla="*/ 117231 h 1746738"/>
              <a:gd name="connsiteX33" fmla="*/ 2790092 w 3365418"/>
              <a:gd name="connsiteY33" fmla="*/ 82061 h 1746738"/>
              <a:gd name="connsiteX34" fmla="*/ 2754923 w 3365418"/>
              <a:gd name="connsiteY34" fmla="*/ 70338 h 1746738"/>
              <a:gd name="connsiteX35" fmla="*/ 2719754 w 3365418"/>
              <a:gd name="connsiteY35" fmla="*/ 58615 h 1746738"/>
              <a:gd name="connsiteX36" fmla="*/ 2672862 w 3365418"/>
              <a:gd name="connsiteY36" fmla="*/ 46892 h 1746738"/>
              <a:gd name="connsiteX37" fmla="*/ 2590800 w 3365418"/>
              <a:gd name="connsiteY37" fmla="*/ 23446 h 1746738"/>
              <a:gd name="connsiteX38" fmla="*/ 2414954 w 3365418"/>
              <a:gd name="connsiteY38" fmla="*/ 11723 h 1746738"/>
              <a:gd name="connsiteX39" fmla="*/ 2321169 w 3365418"/>
              <a:gd name="connsiteY39" fmla="*/ 0 h 1746738"/>
              <a:gd name="connsiteX40" fmla="*/ 1758462 w 3365418"/>
              <a:gd name="connsiteY40" fmla="*/ 11723 h 1746738"/>
              <a:gd name="connsiteX41" fmla="*/ 1629508 w 3365418"/>
              <a:gd name="connsiteY41" fmla="*/ 35169 h 1746738"/>
              <a:gd name="connsiteX42" fmla="*/ 1559169 w 3365418"/>
              <a:gd name="connsiteY42" fmla="*/ 46892 h 1746738"/>
              <a:gd name="connsiteX43" fmla="*/ 1418492 w 3365418"/>
              <a:gd name="connsiteY43" fmla="*/ 70338 h 1746738"/>
              <a:gd name="connsiteX44" fmla="*/ 1289538 w 3365418"/>
              <a:gd name="connsiteY44" fmla="*/ 105507 h 1746738"/>
              <a:gd name="connsiteX45" fmla="*/ 1254369 w 3365418"/>
              <a:gd name="connsiteY45" fmla="*/ 128954 h 1746738"/>
              <a:gd name="connsiteX46" fmla="*/ 1195754 w 3365418"/>
              <a:gd name="connsiteY46" fmla="*/ 140677 h 1746738"/>
              <a:gd name="connsiteX47" fmla="*/ 1160585 w 3365418"/>
              <a:gd name="connsiteY47" fmla="*/ 152400 h 1746738"/>
              <a:gd name="connsiteX48" fmla="*/ 1113692 w 3365418"/>
              <a:gd name="connsiteY48" fmla="*/ 164123 h 1746738"/>
              <a:gd name="connsiteX49" fmla="*/ 1043354 w 3365418"/>
              <a:gd name="connsiteY49" fmla="*/ 187569 h 1746738"/>
              <a:gd name="connsiteX50" fmla="*/ 937846 w 3365418"/>
              <a:gd name="connsiteY50" fmla="*/ 222738 h 1746738"/>
              <a:gd name="connsiteX51" fmla="*/ 867508 w 3365418"/>
              <a:gd name="connsiteY51" fmla="*/ 257907 h 1746738"/>
              <a:gd name="connsiteX52" fmla="*/ 797169 w 3365418"/>
              <a:gd name="connsiteY52" fmla="*/ 281354 h 1746738"/>
              <a:gd name="connsiteX53" fmla="*/ 762000 w 3365418"/>
              <a:gd name="connsiteY53" fmla="*/ 293077 h 1746738"/>
              <a:gd name="connsiteX54" fmla="*/ 738554 w 3365418"/>
              <a:gd name="connsiteY54" fmla="*/ 328246 h 1746738"/>
              <a:gd name="connsiteX55" fmla="*/ 668215 w 3365418"/>
              <a:gd name="connsiteY55" fmla="*/ 351692 h 1746738"/>
              <a:gd name="connsiteX56" fmla="*/ 597877 w 3365418"/>
              <a:gd name="connsiteY56" fmla="*/ 398584 h 1746738"/>
              <a:gd name="connsiteX57" fmla="*/ 539262 w 3365418"/>
              <a:gd name="connsiteY57" fmla="*/ 445477 h 1746738"/>
              <a:gd name="connsiteX58" fmla="*/ 480646 w 3365418"/>
              <a:gd name="connsiteY58" fmla="*/ 492369 h 1746738"/>
              <a:gd name="connsiteX59" fmla="*/ 422031 w 3365418"/>
              <a:gd name="connsiteY59" fmla="*/ 539261 h 1746738"/>
              <a:gd name="connsiteX60" fmla="*/ 398585 w 3365418"/>
              <a:gd name="connsiteY60" fmla="*/ 574431 h 1746738"/>
              <a:gd name="connsiteX61" fmla="*/ 363415 w 3365418"/>
              <a:gd name="connsiteY61" fmla="*/ 597877 h 1746738"/>
              <a:gd name="connsiteX62" fmla="*/ 304800 w 3365418"/>
              <a:gd name="connsiteY62" fmla="*/ 644769 h 1746738"/>
              <a:gd name="connsiteX63" fmla="*/ 281354 w 3365418"/>
              <a:gd name="connsiteY63" fmla="*/ 679938 h 1746738"/>
              <a:gd name="connsiteX64" fmla="*/ 222738 w 3365418"/>
              <a:gd name="connsiteY64" fmla="*/ 738554 h 1746738"/>
              <a:gd name="connsiteX65" fmla="*/ 199292 w 3365418"/>
              <a:gd name="connsiteY65" fmla="*/ 773723 h 1746738"/>
              <a:gd name="connsiteX66" fmla="*/ 187569 w 3365418"/>
              <a:gd name="connsiteY66" fmla="*/ 808892 h 1746738"/>
              <a:gd name="connsiteX67" fmla="*/ 152400 w 3365418"/>
              <a:gd name="connsiteY67" fmla="*/ 844061 h 1746738"/>
              <a:gd name="connsiteX68" fmla="*/ 105508 w 3365418"/>
              <a:gd name="connsiteY68" fmla="*/ 902677 h 1746738"/>
              <a:gd name="connsiteX69" fmla="*/ 58615 w 3365418"/>
              <a:gd name="connsiteY69" fmla="*/ 973015 h 1746738"/>
              <a:gd name="connsiteX70" fmla="*/ 46892 w 3365418"/>
              <a:gd name="connsiteY70" fmla="*/ 1008184 h 1746738"/>
              <a:gd name="connsiteX71" fmla="*/ 23446 w 3365418"/>
              <a:gd name="connsiteY71" fmla="*/ 1031631 h 1746738"/>
              <a:gd name="connsiteX72" fmla="*/ 11723 w 3365418"/>
              <a:gd name="connsiteY72" fmla="*/ 1090246 h 1746738"/>
              <a:gd name="connsiteX73" fmla="*/ 0 w 3365418"/>
              <a:gd name="connsiteY73" fmla="*/ 1125415 h 1746738"/>
              <a:gd name="connsiteX74" fmla="*/ 11723 w 3365418"/>
              <a:gd name="connsiteY74" fmla="*/ 1336431 h 1746738"/>
              <a:gd name="connsiteX75" fmla="*/ 23446 w 3365418"/>
              <a:gd name="connsiteY75" fmla="*/ 1371600 h 17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65418" h="1746738">
                <a:moveTo>
                  <a:pt x="3294185" y="1453661"/>
                </a:moveTo>
                <a:cubicBezTo>
                  <a:pt x="3262923" y="1449753"/>
                  <a:pt x="3231397" y="1447574"/>
                  <a:pt x="3200400" y="1441938"/>
                </a:cubicBezTo>
                <a:cubicBezTo>
                  <a:pt x="3154096" y="1433519"/>
                  <a:pt x="3172969" y="1428222"/>
                  <a:pt x="3130062" y="1406769"/>
                </a:cubicBezTo>
                <a:cubicBezTo>
                  <a:pt x="3111325" y="1397400"/>
                  <a:pt x="3065527" y="1388331"/>
                  <a:pt x="3048000" y="1383323"/>
                </a:cubicBezTo>
                <a:cubicBezTo>
                  <a:pt x="3036118" y="1379928"/>
                  <a:pt x="3024554" y="1375508"/>
                  <a:pt x="3012831" y="1371600"/>
                </a:cubicBezTo>
                <a:cubicBezTo>
                  <a:pt x="2979210" y="1374962"/>
                  <a:pt x="2902679" y="1373922"/>
                  <a:pt x="2860431" y="1395046"/>
                </a:cubicBezTo>
                <a:cubicBezTo>
                  <a:pt x="2847829" y="1401347"/>
                  <a:pt x="2836985" y="1410677"/>
                  <a:pt x="2825262" y="1418492"/>
                </a:cubicBezTo>
                <a:cubicBezTo>
                  <a:pt x="2795433" y="1507976"/>
                  <a:pt x="2786886" y="1502292"/>
                  <a:pt x="2813538" y="1617784"/>
                </a:cubicBezTo>
                <a:cubicBezTo>
                  <a:pt x="2816023" y="1628554"/>
                  <a:pt x="2828143" y="1634599"/>
                  <a:pt x="2836985" y="1641231"/>
                </a:cubicBezTo>
                <a:cubicBezTo>
                  <a:pt x="2859528" y="1658138"/>
                  <a:pt x="2907323" y="1688123"/>
                  <a:pt x="2907323" y="1688123"/>
                </a:cubicBezTo>
                <a:cubicBezTo>
                  <a:pt x="2915138" y="1699846"/>
                  <a:pt x="2918821" y="1715825"/>
                  <a:pt x="2930769" y="1723292"/>
                </a:cubicBezTo>
                <a:cubicBezTo>
                  <a:pt x="2951727" y="1736391"/>
                  <a:pt x="3001108" y="1746738"/>
                  <a:pt x="3001108" y="1746738"/>
                </a:cubicBezTo>
                <a:cubicBezTo>
                  <a:pt x="3086606" y="1741988"/>
                  <a:pt x="3202438" y="1741641"/>
                  <a:pt x="3294185" y="1723292"/>
                </a:cubicBezTo>
                <a:cubicBezTo>
                  <a:pt x="3306302" y="1720869"/>
                  <a:pt x="3317631" y="1715477"/>
                  <a:pt x="3329354" y="1711569"/>
                </a:cubicBezTo>
                <a:cubicBezTo>
                  <a:pt x="3333262" y="1699846"/>
                  <a:pt x="3335551" y="1687453"/>
                  <a:pt x="3341077" y="1676400"/>
                </a:cubicBezTo>
                <a:cubicBezTo>
                  <a:pt x="3347378" y="1663798"/>
                  <a:pt x="3363247" y="1655262"/>
                  <a:pt x="3364523" y="1641231"/>
                </a:cubicBezTo>
                <a:cubicBezTo>
                  <a:pt x="3367375" y="1609855"/>
                  <a:pt x="3363396" y="1577116"/>
                  <a:pt x="3352800" y="1547446"/>
                </a:cubicBezTo>
                <a:cubicBezTo>
                  <a:pt x="3343323" y="1520909"/>
                  <a:pt x="3314819" y="1503840"/>
                  <a:pt x="3305908" y="1477107"/>
                </a:cubicBezTo>
                <a:lnTo>
                  <a:pt x="3294185" y="1441938"/>
                </a:lnTo>
                <a:cubicBezTo>
                  <a:pt x="3298093" y="1410677"/>
                  <a:pt x="3299307" y="1378959"/>
                  <a:pt x="3305908" y="1348154"/>
                </a:cubicBezTo>
                <a:cubicBezTo>
                  <a:pt x="3311086" y="1323988"/>
                  <a:pt x="3329354" y="1277815"/>
                  <a:pt x="3329354" y="1277815"/>
                </a:cubicBezTo>
                <a:cubicBezTo>
                  <a:pt x="3325446" y="1129323"/>
                  <a:pt x="3324226" y="980735"/>
                  <a:pt x="3317631" y="832338"/>
                </a:cubicBezTo>
                <a:cubicBezTo>
                  <a:pt x="3315898" y="793345"/>
                  <a:pt x="3288791" y="658361"/>
                  <a:pt x="3282462" y="633046"/>
                </a:cubicBezTo>
                <a:lnTo>
                  <a:pt x="3259015" y="539261"/>
                </a:lnTo>
                <a:cubicBezTo>
                  <a:pt x="3255259" y="524236"/>
                  <a:pt x="3243978" y="474018"/>
                  <a:pt x="3235569" y="457200"/>
                </a:cubicBezTo>
                <a:cubicBezTo>
                  <a:pt x="3229268" y="444598"/>
                  <a:pt x="3219938" y="433754"/>
                  <a:pt x="3212123" y="422031"/>
                </a:cubicBezTo>
                <a:cubicBezTo>
                  <a:pt x="3201055" y="388827"/>
                  <a:pt x="3201428" y="379662"/>
                  <a:pt x="3176954" y="351692"/>
                </a:cubicBezTo>
                <a:cubicBezTo>
                  <a:pt x="3158758" y="330897"/>
                  <a:pt x="3133665" y="316068"/>
                  <a:pt x="3118338" y="293077"/>
                </a:cubicBezTo>
                <a:cubicBezTo>
                  <a:pt x="3088038" y="247625"/>
                  <a:pt x="3108259" y="262363"/>
                  <a:pt x="3059723" y="246184"/>
                </a:cubicBezTo>
                <a:cubicBezTo>
                  <a:pt x="2976188" y="162649"/>
                  <a:pt x="3070985" y="252848"/>
                  <a:pt x="2989385" y="187569"/>
                </a:cubicBezTo>
                <a:cubicBezTo>
                  <a:pt x="2980754" y="180664"/>
                  <a:pt x="2975416" y="169810"/>
                  <a:pt x="2965938" y="164123"/>
                </a:cubicBezTo>
                <a:cubicBezTo>
                  <a:pt x="2955342" y="157765"/>
                  <a:pt x="2942492" y="156308"/>
                  <a:pt x="2930769" y="152400"/>
                </a:cubicBezTo>
                <a:cubicBezTo>
                  <a:pt x="2919046" y="140677"/>
                  <a:pt x="2910092" y="125282"/>
                  <a:pt x="2895600" y="117231"/>
                </a:cubicBezTo>
                <a:cubicBezTo>
                  <a:pt x="2895591" y="117226"/>
                  <a:pt x="2807681" y="87924"/>
                  <a:pt x="2790092" y="82061"/>
                </a:cubicBezTo>
                <a:lnTo>
                  <a:pt x="2754923" y="70338"/>
                </a:lnTo>
                <a:cubicBezTo>
                  <a:pt x="2743200" y="66430"/>
                  <a:pt x="2731742" y="61612"/>
                  <a:pt x="2719754" y="58615"/>
                </a:cubicBezTo>
                <a:cubicBezTo>
                  <a:pt x="2704123" y="54707"/>
                  <a:pt x="2688354" y="51318"/>
                  <a:pt x="2672862" y="46892"/>
                </a:cubicBezTo>
                <a:cubicBezTo>
                  <a:pt x="2645317" y="39022"/>
                  <a:pt x="2619810" y="26500"/>
                  <a:pt x="2590800" y="23446"/>
                </a:cubicBezTo>
                <a:cubicBezTo>
                  <a:pt x="2532377" y="17296"/>
                  <a:pt x="2473479" y="16812"/>
                  <a:pt x="2414954" y="11723"/>
                </a:cubicBezTo>
                <a:cubicBezTo>
                  <a:pt x="2383567" y="8994"/>
                  <a:pt x="2352431" y="3908"/>
                  <a:pt x="2321169" y="0"/>
                </a:cubicBezTo>
                <a:lnTo>
                  <a:pt x="1758462" y="11723"/>
                </a:lnTo>
                <a:cubicBezTo>
                  <a:pt x="1604366" y="17226"/>
                  <a:pt x="1713412" y="16524"/>
                  <a:pt x="1629508" y="35169"/>
                </a:cubicBezTo>
                <a:cubicBezTo>
                  <a:pt x="1606304" y="40325"/>
                  <a:pt x="1582555" y="42640"/>
                  <a:pt x="1559169" y="46892"/>
                </a:cubicBezTo>
                <a:cubicBezTo>
                  <a:pt x="1433458" y="69748"/>
                  <a:pt x="1575751" y="47873"/>
                  <a:pt x="1418492" y="70338"/>
                </a:cubicBezTo>
                <a:cubicBezTo>
                  <a:pt x="1329251" y="100085"/>
                  <a:pt x="1372388" y="88937"/>
                  <a:pt x="1289538" y="105507"/>
                </a:cubicBezTo>
                <a:cubicBezTo>
                  <a:pt x="1277815" y="113323"/>
                  <a:pt x="1267561" y="124007"/>
                  <a:pt x="1254369" y="128954"/>
                </a:cubicBezTo>
                <a:cubicBezTo>
                  <a:pt x="1235712" y="135950"/>
                  <a:pt x="1215084" y="135844"/>
                  <a:pt x="1195754" y="140677"/>
                </a:cubicBezTo>
                <a:cubicBezTo>
                  <a:pt x="1183766" y="143674"/>
                  <a:pt x="1172467" y="149005"/>
                  <a:pt x="1160585" y="152400"/>
                </a:cubicBezTo>
                <a:cubicBezTo>
                  <a:pt x="1145093" y="156826"/>
                  <a:pt x="1129125" y="159493"/>
                  <a:pt x="1113692" y="164123"/>
                </a:cubicBezTo>
                <a:cubicBezTo>
                  <a:pt x="1090020" y="171225"/>
                  <a:pt x="1066800" y="179754"/>
                  <a:pt x="1043354" y="187569"/>
                </a:cubicBezTo>
                <a:lnTo>
                  <a:pt x="937846" y="222738"/>
                </a:lnTo>
                <a:cubicBezTo>
                  <a:pt x="809590" y="265490"/>
                  <a:pt x="1003854" y="197308"/>
                  <a:pt x="867508" y="257907"/>
                </a:cubicBezTo>
                <a:cubicBezTo>
                  <a:pt x="844923" y="267945"/>
                  <a:pt x="820615" y="273538"/>
                  <a:pt x="797169" y="281354"/>
                </a:cubicBezTo>
                <a:lnTo>
                  <a:pt x="762000" y="293077"/>
                </a:lnTo>
                <a:cubicBezTo>
                  <a:pt x="754185" y="304800"/>
                  <a:pt x="750502" y="320779"/>
                  <a:pt x="738554" y="328246"/>
                </a:cubicBezTo>
                <a:cubicBezTo>
                  <a:pt x="717596" y="341345"/>
                  <a:pt x="668215" y="351692"/>
                  <a:pt x="668215" y="351692"/>
                </a:cubicBezTo>
                <a:cubicBezTo>
                  <a:pt x="644769" y="367323"/>
                  <a:pt x="617802" y="378658"/>
                  <a:pt x="597877" y="398584"/>
                </a:cubicBezTo>
                <a:cubicBezTo>
                  <a:pt x="541275" y="455189"/>
                  <a:pt x="613193" y="386333"/>
                  <a:pt x="539262" y="445477"/>
                </a:cubicBezTo>
                <a:cubicBezTo>
                  <a:pt x="455740" y="512294"/>
                  <a:pt x="588891" y="420205"/>
                  <a:pt x="480646" y="492369"/>
                </a:cubicBezTo>
                <a:cubicBezTo>
                  <a:pt x="413451" y="593162"/>
                  <a:pt x="502925" y="474544"/>
                  <a:pt x="422031" y="539261"/>
                </a:cubicBezTo>
                <a:cubicBezTo>
                  <a:pt x="411029" y="548063"/>
                  <a:pt x="408548" y="564468"/>
                  <a:pt x="398585" y="574431"/>
                </a:cubicBezTo>
                <a:cubicBezTo>
                  <a:pt x="388622" y="584394"/>
                  <a:pt x="375138" y="590062"/>
                  <a:pt x="363415" y="597877"/>
                </a:cubicBezTo>
                <a:cubicBezTo>
                  <a:pt x="296222" y="698666"/>
                  <a:pt x="385692" y="580055"/>
                  <a:pt x="304800" y="644769"/>
                </a:cubicBezTo>
                <a:cubicBezTo>
                  <a:pt x="293798" y="653571"/>
                  <a:pt x="290632" y="669335"/>
                  <a:pt x="281354" y="679938"/>
                </a:cubicBezTo>
                <a:cubicBezTo>
                  <a:pt x="263158" y="700733"/>
                  <a:pt x="238065" y="715563"/>
                  <a:pt x="222738" y="738554"/>
                </a:cubicBezTo>
                <a:cubicBezTo>
                  <a:pt x="214923" y="750277"/>
                  <a:pt x="205593" y="761121"/>
                  <a:pt x="199292" y="773723"/>
                </a:cubicBezTo>
                <a:cubicBezTo>
                  <a:pt x="193766" y="784776"/>
                  <a:pt x="194424" y="798610"/>
                  <a:pt x="187569" y="808892"/>
                </a:cubicBezTo>
                <a:cubicBezTo>
                  <a:pt x="178373" y="822686"/>
                  <a:pt x="164123" y="832338"/>
                  <a:pt x="152400" y="844061"/>
                </a:cubicBezTo>
                <a:cubicBezTo>
                  <a:pt x="126001" y="923260"/>
                  <a:pt x="162612" y="837416"/>
                  <a:pt x="105508" y="902677"/>
                </a:cubicBezTo>
                <a:cubicBezTo>
                  <a:pt x="86952" y="923884"/>
                  <a:pt x="58615" y="973015"/>
                  <a:pt x="58615" y="973015"/>
                </a:cubicBezTo>
                <a:cubicBezTo>
                  <a:pt x="54707" y="984738"/>
                  <a:pt x="53250" y="997588"/>
                  <a:pt x="46892" y="1008184"/>
                </a:cubicBezTo>
                <a:cubicBezTo>
                  <a:pt x="41205" y="1017662"/>
                  <a:pt x="27800" y="1021472"/>
                  <a:pt x="23446" y="1031631"/>
                </a:cubicBezTo>
                <a:cubicBezTo>
                  <a:pt x="15597" y="1049945"/>
                  <a:pt x="16556" y="1070916"/>
                  <a:pt x="11723" y="1090246"/>
                </a:cubicBezTo>
                <a:cubicBezTo>
                  <a:pt x="8726" y="1102234"/>
                  <a:pt x="3908" y="1113692"/>
                  <a:pt x="0" y="1125415"/>
                </a:cubicBezTo>
                <a:cubicBezTo>
                  <a:pt x="3908" y="1195754"/>
                  <a:pt x="1760" y="1266692"/>
                  <a:pt x="11723" y="1336431"/>
                </a:cubicBezTo>
                <a:cubicBezTo>
                  <a:pt x="17212" y="1374851"/>
                  <a:pt x="54840" y="1371600"/>
                  <a:pt x="23446" y="1371600"/>
                </a:cubicBezTo>
              </a:path>
            </a:pathLst>
          </a:custGeom>
          <a:noFill/>
          <a:ln w="28575">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6156325" y="4657148"/>
            <a:ext cx="2987674" cy="1631216"/>
          </a:xfrm>
          <a:prstGeom prst="rect">
            <a:avLst/>
          </a:prstGeom>
        </p:spPr>
        <p:txBody>
          <a:bodyPr wrap="square">
            <a:spAutoFit/>
          </a:bodyPr>
          <a:lstStyle/>
          <a:p>
            <a:pPr algn="ctr"/>
            <a:r>
              <a:rPr lang="en-US" sz="2000" dirty="0"/>
              <a:t>It is the main method for removing ammonia from the nervous and muscle tissues, kidneys, retina; runs in mitochondria</a:t>
            </a:r>
            <a:endParaRPr lang="ru-RU" sz="2000" dirty="0"/>
          </a:p>
        </p:txBody>
      </p:sp>
    </p:spTree>
    <p:extLst>
      <p:ext uri="{BB962C8B-B14F-4D97-AF65-F5344CB8AC3E}">
        <p14:creationId xmlns:p14="http://schemas.microsoft.com/office/powerpoint/2010/main" val="52331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43408"/>
            <a:ext cx="9144000" cy="1008112"/>
          </a:xfrm>
        </p:spPr>
        <p:txBody>
          <a:bodyPr/>
          <a:lstStyle/>
          <a:p>
            <a:r>
              <a:rPr lang="en-US" altLang="ru-RU" sz="3000" b="1" dirty="0"/>
              <a:t>Glutamine is the main nitrogen donor in the body</a:t>
            </a:r>
            <a:endParaRPr lang="ru-RU" altLang="ru-RU" sz="3000" dirty="0" smtClean="0"/>
          </a:p>
        </p:txBody>
      </p:sp>
      <p:sp>
        <p:nvSpPr>
          <p:cNvPr id="35843" name="Rectangle 4"/>
          <p:cNvSpPr>
            <a:spLocks noChangeArrowheads="1"/>
          </p:cNvSpPr>
          <p:nvPr/>
        </p:nvSpPr>
        <p:spPr bwMode="auto">
          <a:xfrm>
            <a:off x="827088" y="1197968"/>
            <a:ext cx="2374900" cy="6477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sz="2000" smtClean="0">
              <a:solidFill>
                <a:prstClr val="black"/>
              </a:solidFill>
            </a:endParaRPr>
          </a:p>
        </p:txBody>
      </p:sp>
      <p:sp>
        <p:nvSpPr>
          <p:cNvPr id="35844" name="Text Box 5"/>
          <p:cNvSpPr txBox="1">
            <a:spLocks noChangeArrowheads="1"/>
          </p:cNvSpPr>
          <p:nvPr/>
        </p:nvSpPr>
        <p:spPr bwMode="auto">
          <a:xfrm>
            <a:off x="844194" y="1229430"/>
            <a:ext cx="2374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altLang="ru-RU" sz="3200" b="1" dirty="0" smtClean="0">
                <a:solidFill>
                  <a:prstClr val="black"/>
                </a:solidFill>
              </a:rPr>
              <a:t>Glutamine</a:t>
            </a:r>
            <a:endParaRPr lang="ru-RU" altLang="ru-RU" sz="3200" b="1" dirty="0" smtClean="0">
              <a:solidFill>
                <a:prstClr val="black"/>
              </a:solidFill>
            </a:endParaRPr>
          </a:p>
        </p:txBody>
      </p:sp>
      <p:sp>
        <p:nvSpPr>
          <p:cNvPr id="35845" name="Text Box 6"/>
          <p:cNvSpPr txBox="1">
            <a:spLocks noChangeArrowheads="1"/>
          </p:cNvSpPr>
          <p:nvPr/>
        </p:nvSpPr>
        <p:spPr bwMode="auto">
          <a:xfrm>
            <a:off x="5076825" y="548680"/>
            <a:ext cx="28797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2000" b="1" dirty="0" smtClean="0">
                <a:solidFill>
                  <a:prstClr val="black"/>
                </a:solidFill>
              </a:rPr>
              <a:t>Proteins</a:t>
            </a:r>
            <a:endParaRPr lang="en-US" altLang="ru-RU" sz="2000" b="1" dirty="0">
              <a:solidFill>
                <a:prstClr val="black"/>
              </a:solidFill>
            </a:endParaRPr>
          </a:p>
          <a:p>
            <a:pPr eaLnBrk="1" hangingPunct="1">
              <a:spcBef>
                <a:spcPct val="50000"/>
              </a:spcBef>
            </a:pPr>
            <a:r>
              <a:rPr lang="en-US" altLang="ru-RU" sz="2000" b="1" dirty="0">
                <a:solidFill>
                  <a:prstClr val="black"/>
                </a:solidFill>
              </a:rPr>
              <a:t>Purines</a:t>
            </a:r>
          </a:p>
          <a:p>
            <a:pPr eaLnBrk="1" hangingPunct="1">
              <a:spcBef>
                <a:spcPct val="50000"/>
              </a:spcBef>
            </a:pPr>
            <a:r>
              <a:rPr lang="en-US" altLang="ru-RU" sz="2000" b="1" dirty="0">
                <a:solidFill>
                  <a:prstClr val="black"/>
                </a:solidFill>
              </a:rPr>
              <a:t>Pyrimidines</a:t>
            </a:r>
          </a:p>
          <a:p>
            <a:pPr eaLnBrk="1" hangingPunct="1">
              <a:spcBef>
                <a:spcPct val="50000"/>
              </a:spcBef>
            </a:pPr>
            <a:r>
              <a:rPr lang="en-US" altLang="ru-RU" sz="2000" b="1" dirty="0">
                <a:solidFill>
                  <a:prstClr val="black"/>
                </a:solidFill>
              </a:rPr>
              <a:t>Asparagine</a:t>
            </a:r>
          </a:p>
          <a:p>
            <a:pPr eaLnBrk="1" hangingPunct="1">
              <a:spcBef>
                <a:spcPct val="50000"/>
              </a:spcBef>
            </a:pPr>
            <a:r>
              <a:rPr lang="en-US" altLang="ru-RU" sz="2000" b="1" dirty="0" err="1" smtClean="0">
                <a:solidFill>
                  <a:prstClr val="black"/>
                </a:solidFill>
              </a:rPr>
              <a:t>Aminosugars</a:t>
            </a:r>
            <a:endParaRPr lang="en-US" altLang="ru-RU" sz="2000" b="1" dirty="0">
              <a:solidFill>
                <a:prstClr val="black"/>
              </a:solidFill>
            </a:endParaRPr>
          </a:p>
          <a:p>
            <a:pPr eaLnBrk="1" hangingPunct="1">
              <a:spcBef>
                <a:spcPct val="50000"/>
              </a:spcBef>
            </a:pPr>
            <a:r>
              <a:rPr lang="en-US" altLang="ru-RU" sz="2000" b="1" dirty="0">
                <a:solidFill>
                  <a:prstClr val="black"/>
                </a:solidFill>
              </a:rPr>
              <a:t>Glucose</a:t>
            </a:r>
            <a:endParaRPr lang="ru-RU" altLang="ru-RU" sz="2000" b="1" dirty="0" smtClean="0">
              <a:solidFill>
                <a:prstClr val="black"/>
              </a:solidFill>
            </a:endParaRPr>
          </a:p>
        </p:txBody>
      </p:sp>
      <p:sp>
        <p:nvSpPr>
          <p:cNvPr id="35846" name="Line 8"/>
          <p:cNvSpPr>
            <a:spLocks noChangeShapeType="1"/>
          </p:cNvSpPr>
          <p:nvPr/>
        </p:nvSpPr>
        <p:spPr bwMode="auto">
          <a:xfrm flipV="1">
            <a:off x="3635375" y="764580"/>
            <a:ext cx="1368425"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5847" name="Line 9"/>
          <p:cNvSpPr>
            <a:spLocks noChangeShapeType="1"/>
          </p:cNvSpPr>
          <p:nvPr/>
        </p:nvSpPr>
        <p:spPr bwMode="auto">
          <a:xfrm flipV="1">
            <a:off x="3635375" y="1269405"/>
            <a:ext cx="1368425"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5848" name="Line 10"/>
          <p:cNvSpPr>
            <a:spLocks noChangeShapeType="1"/>
          </p:cNvSpPr>
          <p:nvPr/>
        </p:nvSpPr>
        <p:spPr bwMode="auto">
          <a:xfrm>
            <a:off x="3635375" y="1701205"/>
            <a:ext cx="13684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5849" name="Line 11"/>
          <p:cNvSpPr>
            <a:spLocks noChangeShapeType="1"/>
          </p:cNvSpPr>
          <p:nvPr/>
        </p:nvSpPr>
        <p:spPr bwMode="auto">
          <a:xfrm>
            <a:off x="3635375" y="1845668"/>
            <a:ext cx="144145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5850" name="Line 12"/>
          <p:cNvSpPr>
            <a:spLocks noChangeShapeType="1"/>
          </p:cNvSpPr>
          <p:nvPr/>
        </p:nvSpPr>
        <p:spPr bwMode="auto">
          <a:xfrm>
            <a:off x="3635375" y="1988543"/>
            <a:ext cx="144145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5851" name="Line 13"/>
          <p:cNvSpPr>
            <a:spLocks noChangeShapeType="1"/>
          </p:cNvSpPr>
          <p:nvPr/>
        </p:nvSpPr>
        <p:spPr bwMode="auto">
          <a:xfrm>
            <a:off x="3563938" y="2133005"/>
            <a:ext cx="1439862"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12" name="Rectangle 3"/>
          <p:cNvSpPr txBox="1">
            <a:spLocks noChangeArrowheads="1"/>
          </p:cNvSpPr>
          <p:nvPr/>
        </p:nvSpPr>
        <p:spPr bwMode="auto">
          <a:xfrm>
            <a:off x="27354" y="3231554"/>
            <a:ext cx="9144000" cy="3626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9pPr>
          </a:lstStyle>
          <a:p>
            <a:pPr>
              <a:lnSpc>
                <a:spcPct val="90000"/>
              </a:lnSpc>
              <a:buClr>
                <a:srgbClr val="0000FF"/>
              </a:buClr>
              <a:defRPr/>
            </a:pPr>
            <a:r>
              <a:rPr lang="en-US" altLang="ru-RU" sz="2400" kern="0" dirty="0">
                <a:solidFill>
                  <a:prstClr val="black"/>
                </a:solidFill>
              </a:rPr>
              <a:t>non-toxic, freely passes through the cell membrane by facilitated diffusion</a:t>
            </a:r>
          </a:p>
          <a:p>
            <a:pPr>
              <a:lnSpc>
                <a:spcPct val="90000"/>
              </a:lnSpc>
              <a:buClr>
                <a:srgbClr val="0000FF"/>
              </a:buClr>
              <a:defRPr/>
            </a:pPr>
            <a:r>
              <a:rPr lang="en-US" altLang="ru-RU" sz="2400" kern="0" dirty="0">
                <a:solidFill>
                  <a:prstClr val="black"/>
                </a:solidFill>
              </a:rPr>
              <a:t>easily gets not only into hepatocytes, but also into other cells where there is a need for amino groups</a:t>
            </a:r>
          </a:p>
          <a:p>
            <a:pPr>
              <a:lnSpc>
                <a:spcPct val="90000"/>
              </a:lnSpc>
              <a:buClr>
                <a:srgbClr val="0000FF"/>
              </a:buClr>
              <a:defRPr/>
            </a:pPr>
            <a:r>
              <a:rPr lang="en-US" altLang="ru-RU" sz="2400" kern="0" dirty="0">
                <a:solidFill>
                  <a:prstClr val="black"/>
                </a:solidFill>
              </a:rPr>
              <a:t>  the form in which ammonia is transported, temporary ammonia storage</a:t>
            </a:r>
          </a:p>
          <a:p>
            <a:pPr>
              <a:lnSpc>
                <a:spcPct val="90000"/>
              </a:lnSpc>
              <a:buClr>
                <a:srgbClr val="0000FF"/>
              </a:buClr>
              <a:defRPr/>
            </a:pPr>
            <a:r>
              <a:rPr lang="en-US" altLang="ru-RU" sz="2400" kern="0" dirty="0">
                <a:solidFill>
                  <a:prstClr val="black"/>
                </a:solidFill>
              </a:rPr>
              <a:t>used for the synthesis of protein, amino sugars, purine and pyrimidine nucleotides, folic acid, amino acids (</a:t>
            </a:r>
            <a:r>
              <a:rPr lang="en-US" altLang="ru-RU" sz="2400" kern="0" dirty="0" err="1">
                <a:solidFill>
                  <a:prstClr val="black"/>
                </a:solidFill>
              </a:rPr>
              <a:t>glu</a:t>
            </a:r>
            <a:r>
              <a:rPr lang="en-US" altLang="ru-RU" sz="2400" kern="0" dirty="0">
                <a:solidFill>
                  <a:prstClr val="black"/>
                </a:solidFill>
              </a:rPr>
              <a:t>, three, </a:t>
            </a:r>
            <a:r>
              <a:rPr lang="en-US" altLang="ru-RU" sz="2400" kern="0" dirty="0" smtClean="0">
                <a:solidFill>
                  <a:prstClr val="black"/>
                </a:solidFill>
              </a:rPr>
              <a:t>his, </a:t>
            </a:r>
            <a:r>
              <a:rPr lang="en-US" altLang="ru-RU" sz="2400" kern="0" dirty="0">
                <a:solidFill>
                  <a:prstClr val="black"/>
                </a:solidFill>
              </a:rPr>
              <a:t>asparagine),</a:t>
            </a:r>
          </a:p>
          <a:p>
            <a:pPr>
              <a:lnSpc>
                <a:spcPct val="90000"/>
              </a:lnSpc>
              <a:buClr>
                <a:srgbClr val="0000FF"/>
              </a:buClr>
              <a:defRPr/>
            </a:pPr>
            <a:r>
              <a:rPr lang="en-US" altLang="ru-RU" sz="2400" kern="0" dirty="0">
                <a:solidFill>
                  <a:prstClr val="black"/>
                </a:solidFill>
              </a:rPr>
              <a:t>  ammonia donor</a:t>
            </a:r>
            <a:endParaRPr lang="ru-RU" altLang="ru-RU" sz="2400" kern="0" dirty="0" smtClean="0">
              <a:solidFill>
                <a:prstClr val="black"/>
              </a:solidFill>
              <a:latin typeface="Times New Roman"/>
            </a:endParaRPr>
          </a:p>
        </p:txBody>
      </p:sp>
    </p:spTree>
    <p:extLst>
      <p:ext uri="{BB962C8B-B14F-4D97-AF65-F5344CB8AC3E}">
        <p14:creationId xmlns:p14="http://schemas.microsoft.com/office/powerpoint/2010/main" val="20078341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4"/>
          <p:cNvSpPr>
            <a:spLocks noGrp="1"/>
          </p:cNvSpPr>
          <p:nvPr>
            <p:ph type="title" idx="4294967295"/>
          </p:nvPr>
        </p:nvSpPr>
        <p:spPr bwMode="auto">
          <a:xfrm>
            <a:off x="899592" y="-171400"/>
            <a:ext cx="7467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r>
              <a:rPr lang="en-US" sz="3600" b="1" dirty="0">
                <a:solidFill>
                  <a:srgbClr val="FF0000"/>
                </a:solidFill>
              </a:rPr>
              <a:t>Asparagine synthesis</a:t>
            </a:r>
            <a:endParaRPr lang="ru-RU" sz="3600" b="1" cap="none" dirty="0" smtClean="0">
              <a:solidFill>
                <a:srgbClr val="FF0000"/>
              </a:solidFill>
            </a:endParaRPr>
          </a:p>
        </p:txBody>
      </p:sp>
      <p:sp>
        <p:nvSpPr>
          <p:cNvPr id="4" name="Прямоугольник 3"/>
          <p:cNvSpPr/>
          <p:nvPr/>
        </p:nvSpPr>
        <p:spPr>
          <a:xfrm>
            <a:off x="0" y="4941168"/>
            <a:ext cx="9144000" cy="1569660"/>
          </a:xfrm>
          <a:prstGeom prst="rect">
            <a:avLst/>
          </a:prstGeom>
        </p:spPr>
        <p:txBody>
          <a:bodyPr wrap="square">
            <a:spAutoFit/>
          </a:bodyPr>
          <a:lstStyle/>
          <a:p>
            <a:pPr algn="ctr"/>
            <a:r>
              <a:rPr lang="en-US" dirty="0">
                <a:solidFill>
                  <a:prstClr val="black"/>
                </a:solidFill>
              </a:rPr>
              <a:t>There are 2 isoforms of this enzyme - glutamine-dependent and ammonia-dependent, which are used by different donors of amide groups. The first functions in animal cells, the second predominates in bacterial cells, but is also present in animals</a:t>
            </a:r>
            <a:endParaRPr lang="ru-RU" dirty="0">
              <a:solidFill>
                <a:prstClr val="black"/>
              </a:solidFill>
            </a:endParaRPr>
          </a:p>
        </p:txBody>
      </p:sp>
      <p:sp>
        <p:nvSpPr>
          <p:cNvPr id="3" name="Прямоугольник 2"/>
          <p:cNvSpPr/>
          <p:nvPr/>
        </p:nvSpPr>
        <p:spPr>
          <a:xfrm>
            <a:off x="6103558" y="1556792"/>
            <a:ext cx="3008672" cy="2308324"/>
          </a:xfrm>
          <a:prstGeom prst="rect">
            <a:avLst/>
          </a:prstGeom>
        </p:spPr>
        <p:txBody>
          <a:bodyPr wrap="square">
            <a:spAutoFit/>
          </a:bodyPr>
          <a:lstStyle/>
          <a:p>
            <a:pPr algn="ctr"/>
            <a:r>
              <a:rPr lang="en-US" dirty="0"/>
              <a:t>a secondary method of removing ammonia, energetically unprofitable (2 high-energy bonds are spent)</a:t>
            </a:r>
            <a:endParaRPr lang="ru-RU" dirty="0"/>
          </a:p>
        </p:txBody>
      </p:sp>
      <p:pic>
        <p:nvPicPr>
          <p:cNvPr id="6" name="Рисунок 5"/>
          <p:cNvPicPr>
            <a:picLocks noChangeAspect="1"/>
          </p:cNvPicPr>
          <p:nvPr/>
        </p:nvPicPr>
        <p:blipFill rotWithShape="1">
          <a:blip r:embed="rId2"/>
          <a:srcRect l="41343" t="-6230" b="-1"/>
          <a:stretch/>
        </p:blipFill>
        <p:spPr>
          <a:xfrm>
            <a:off x="83821" y="1124744"/>
            <a:ext cx="6038674" cy="2990405"/>
          </a:xfrm>
          <a:prstGeom prst="rect">
            <a:avLst/>
          </a:prstGeom>
        </p:spPr>
      </p:pic>
    </p:spTree>
    <p:extLst>
      <p:ext uri="{BB962C8B-B14F-4D97-AF65-F5344CB8AC3E}">
        <p14:creationId xmlns:p14="http://schemas.microsoft.com/office/powerpoint/2010/main" val="690582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
          <p:cNvSpPr>
            <a:spLocks noChangeArrowheads="1"/>
          </p:cNvSpPr>
          <p:nvPr/>
        </p:nvSpPr>
        <p:spPr bwMode="auto">
          <a:xfrm>
            <a:off x="467544" y="908720"/>
            <a:ext cx="2734444" cy="93694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sz="1800" smtClean="0">
              <a:solidFill>
                <a:prstClr val="black"/>
              </a:solidFill>
            </a:endParaRPr>
          </a:p>
        </p:txBody>
      </p:sp>
      <p:sp>
        <p:nvSpPr>
          <p:cNvPr id="35844" name="Text Box 5"/>
          <p:cNvSpPr txBox="1">
            <a:spLocks noChangeArrowheads="1"/>
          </p:cNvSpPr>
          <p:nvPr/>
        </p:nvSpPr>
        <p:spPr bwMode="auto">
          <a:xfrm>
            <a:off x="467544" y="900140"/>
            <a:ext cx="27344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sz="2800" b="1" dirty="0">
                <a:solidFill>
                  <a:prstClr val="black"/>
                </a:solidFill>
              </a:rPr>
              <a:t>Asparagine and Aspartate</a:t>
            </a:r>
            <a:endParaRPr lang="ru-RU" altLang="ru-RU" sz="2800" b="1" dirty="0" smtClean="0">
              <a:solidFill>
                <a:prstClr val="black"/>
              </a:solidFill>
            </a:endParaRPr>
          </a:p>
        </p:txBody>
      </p:sp>
      <p:sp>
        <p:nvSpPr>
          <p:cNvPr id="35845" name="Text Box 6"/>
          <p:cNvSpPr txBox="1">
            <a:spLocks noChangeArrowheads="1"/>
          </p:cNvSpPr>
          <p:nvPr/>
        </p:nvSpPr>
        <p:spPr bwMode="auto">
          <a:xfrm>
            <a:off x="5062016" y="379473"/>
            <a:ext cx="2879725"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sz="2000" b="1" dirty="0" smtClean="0">
                <a:solidFill>
                  <a:prstClr val="black"/>
                </a:solidFill>
              </a:rPr>
              <a:t>Proteins</a:t>
            </a:r>
            <a:endParaRPr lang="en-US" altLang="ru-RU" sz="2000" b="1" dirty="0">
              <a:solidFill>
                <a:prstClr val="black"/>
              </a:solidFill>
            </a:endParaRPr>
          </a:p>
          <a:p>
            <a:pPr eaLnBrk="1" hangingPunct="1">
              <a:spcBef>
                <a:spcPct val="50000"/>
              </a:spcBef>
            </a:pPr>
            <a:r>
              <a:rPr lang="en-US" altLang="ru-RU" sz="2000" b="1" dirty="0">
                <a:solidFill>
                  <a:prstClr val="black"/>
                </a:solidFill>
              </a:rPr>
              <a:t>Purines</a:t>
            </a:r>
          </a:p>
          <a:p>
            <a:pPr eaLnBrk="1" hangingPunct="1">
              <a:spcBef>
                <a:spcPct val="50000"/>
              </a:spcBef>
            </a:pPr>
            <a:r>
              <a:rPr lang="en-US" altLang="ru-RU" sz="2000" b="1" dirty="0">
                <a:solidFill>
                  <a:prstClr val="black"/>
                </a:solidFill>
              </a:rPr>
              <a:t>Pyrimidines</a:t>
            </a:r>
          </a:p>
          <a:p>
            <a:pPr eaLnBrk="1" hangingPunct="1">
              <a:spcBef>
                <a:spcPct val="50000"/>
              </a:spcBef>
            </a:pPr>
            <a:r>
              <a:rPr lang="en-US" altLang="ru-RU" sz="2000" b="1" dirty="0">
                <a:solidFill>
                  <a:prstClr val="black"/>
                </a:solidFill>
              </a:rPr>
              <a:t>Urea</a:t>
            </a:r>
          </a:p>
          <a:p>
            <a:pPr eaLnBrk="1" hangingPunct="1">
              <a:spcBef>
                <a:spcPct val="50000"/>
              </a:spcBef>
            </a:pPr>
            <a:r>
              <a:rPr lang="en-US" altLang="ru-RU" sz="2000" b="1" dirty="0">
                <a:solidFill>
                  <a:prstClr val="black"/>
                </a:solidFill>
              </a:rPr>
              <a:t>The immune system</a:t>
            </a:r>
          </a:p>
          <a:p>
            <a:pPr eaLnBrk="1" hangingPunct="1">
              <a:spcBef>
                <a:spcPct val="50000"/>
              </a:spcBef>
            </a:pPr>
            <a:r>
              <a:rPr lang="en-US" altLang="ru-RU" sz="2000" b="1" dirty="0">
                <a:solidFill>
                  <a:prstClr val="black"/>
                </a:solidFill>
              </a:rPr>
              <a:t>Critical for the growth and reproduction of leukemic cells (lymphocytic leukemia)</a:t>
            </a:r>
            <a:endParaRPr lang="ru-RU" altLang="ru-RU" sz="2000" b="1" dirty="0" smtClean="0">
              <a:solidFill>
                <a:prstClr val="black"/>
              </a:solidFill>
            </a:endParaRPr>
          </a:p>
        </p:txBody>
      </p:sp>
      <p:sp>
        <p:nvSpPr>
          <p:cNvPr id="35846" name="Line 8"/>
          <p:cNvSpPr>
            <a:spLocks noChangeShapeType="1"/>
          </p:cNvSpPr>
          <p:nvPr/>
        </p:nvSpPr>
        <p:spPr bwMode="auto">
          <a:xfrm flipV="1">
            <a:off x="3635375" y="764580"/>
            <a:ext cx="1368425"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5847" name="Line 9"/>
          <p:cNvSpPr>
            <a:spLocks noChangeShapeType="1"/>
          </p:cNvSpPr>
          <p:nvPr/>
        </p:nvSpPr>
        <p:spPr bwMode="auto">
          <a:xfrm flipV="1">
            <a:off x="3635375" y="1269405"/>
            <a:ext cx="1368425"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5848" name="Line 10"/>
          <p:cNvSpPr>
            <a:spLocks noChangeShapeType="1"/>
          </p:cNvSpPr>
          <p:nvPr/>
        </p:nvSpPr>
        <p:spPr bwMode="auto">
          <a:xfrm>
            <a:off x="3635375" y="1701205"/>
            <a:ext cx="13684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35850" name="Line 12"/>
          <p:cNvSpPr>
            <a:spLocks noChangeShapeType="1"/>
          </p:cNvSpPr>
          <p:nvPr/>
        </p:nvSpPr>
        <p:spPr bwMode="auto">
          <a:xfrm>
            <a:off x="3635375" y="1988543"/>
            <a:ext cx="1441450" cy="14518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2" name="Прямоугольник 1"/>
          <p:cNvSpPr/>
          <p:nvPr/>
        </p:nvSpPr>
        <p:spPr>
          <a:xfrm>
            <a:off x="0" y="4180344"/>
            <a:ext cx="9139064" cy="2677656"/>
          </a:xfrm>
          <a:prstGeom prst="rect">
            <a:avLst/>
          </a:prstGeom>
        </p:spPr>
        <p:txBody>
          <a:bodyPr wrap="square">
            <a:spAutoFit/>
          </a:bodyPr>
          <a:lstStyle/>
          <a:p>
            <a:r>
              <a:rPr lang="en-US" sz="2800" dirty="0">
                <a:solidFill>
                  <a:prstClr val="black"/>
                </a:solidFill>
              </a:rPr>
              <a:t>Therapy of some types of lymphocytic leukemia:</a:t>
            </a:r>
          </a:p>
          <a:p>
            <a:r>
              <a:rPr lang="en-US" sz="2800" dirty="0">
                <a:solidFill>
                  <a:prstClr val="black"/>
                </a:solidFill>
              </a:rPr>
              <a:t>the cytostatic effect of the microbial enzyme L-</a:t>
            </a:r>
            <a:r>
              <a:rPr lang="en-US" sz="2800" dirty="0" err="1">
                <a:solidFill>
                  <a:prstClr val="black"/>
                </a:solidFill>
              </a:rPr>
              <a:t>asparaginase</a:t>
            </a:r>
            <a:r>
              <a:rPr lang="en-US" sz="2800" dirty="0">
                <a:solidFill>
                  <a:prstClr val="black"/>
                </a:solidFill>
              </a:rPr>
              <a:t> (disrupts the conversion of aspartic acid to asparagine and vice versa)</a:t>
            </a:r>
          </a:p>
          <a:p>
            <a:endParaRPr lang="en-US" sz="2800" dirty="0">
              <a:solidFill>
                <a:prstClr val="black"/>
              </a:solidFill>
            </a:endParaRPr>
          </a:p>
          <a:p>
            <a:r>
              <a:rPr lang="en-US" sz="2800" dirty="0">
                <a:solidFill>
                  <a:prstClr val="black"/>
                </a:solidFill>
              </a:rPr>
              <a:t>Asparagine - donor and transport form for ammonia</a:t>
            </a:r>
            <a:endParaRPr lang="ru-RU" sz="2800" dirty="0">
              <a:solidFill>
                <a:prstClr val="black"/>
              </a:solidFill>
            </a:endParaRPr>
          </a:p>
        </p:txBody>
      </p:sp>
      <p:sp>
        <p:nvSpPr>
          <p:cNvPr id="14" name="Line 12"/>
          <p:cNvSpPr>
            <a:spLocks noChangeShapeType="1"/>
          </p:cNvSpPr>
          <p:nvPr/>
        </p:nvSpPr>
        <p:spPr bwMode="auto">
          <a:xfrm>
            <a:off x="3635374" y="2133729"/>
            <a:ext cx="1368426" cy="100723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
        <p:nvSpPr>
          <p:cNvPr id="15" name="Line 12"/>
          <p:cNvSpPr>
            <a:spLocks noChangeShapeType="1"/>
          </p:cNvSpPr>
          <p:nvPr/>
        </p:nvSpPr>
        <p:spPr bwMode="auto">
          <a:xfrm>
            <a:off x="3671887" y="2061137"/>
            <a:ext cx="1404938" cy="5762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800" smtClean="0">
              <a:solidFill>
                <a:prstClr val="black"/>
              </a:solidFill>
              <a:latin typeface="Arial" charset="0"/>
              <a:cs typeface="Arial" charset="0"/>
            </a:endParaRPr>
          </a:p>
        </p:txBody>
      </p:sp>
    </p:spTree>
    <p:extLst>
      <p:ext uri="{BB962C8B-B14F-4D97-AF65-F5344CB8AC3E}">
        <p14:creationId xmlns:p14="http://schemas.microsoft.com/office/powerpoint/2010/main" val="11873036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44947" y="0"/>
            <a:ext cx="8229600" cy="836712"/>
          </a:xfrm>
        </p:spPr>
        <p:txBody>
          <a:bodyPr/>
          <a:lstStyle/>
          <a:p>
            <a:r>
              <a:rPr lang="en-US" altLang="ru-RU" dirty="0"/>
              <a:t>Alanine as a nitrogen carrier</a:t>
            </a:r>
            <a:endParaRPr lang="ru-RU" altLang="ru-RU" dirty="0"/>
          </a:p>
        </p:txBody>
      </p:sp>
      <p:sp>
        <p:nvSpPr>
          <p:cNvPr id="2" name="Прямоугольник 1"/>
          <p:cNvSpPr/>
          <p:nvPr/>
        </p:nvSpPr>
        <p:spPr>
          <a:xfrm>
            <a:off x="59268" y="4549731"/>
            <a:ext cx="9084731" cy="1938992"/>
          </a:xfrm>
          <a:prstGeom prst="rect">
            <a:avLst/>
          </a:prstGeom>
        </p:spPr>
        <p:txBody>
          <a:bodyPr wrap="square">
            <a:spAutoFit/>
          </a:bodyPr>
          <a:lstStyle/>
          <a:p>
            <a:pPr algn="ctr"/>
            <a:r>
              <a:rPr lang="en-US" sz="2000" dirty="0">
                <a:solidFill>
                  <a:prstClr val="black"/>
                </a:solidFill>
              </a:rPr>
              <a:t>In the form of alanine, amine nitrogen is transported to the liver for the synthesis of urea and the carbon skeleton for the synthesis of glucose (transfers amine nitrogen from the muscles and the intestinal wall)</a:t>
            </a:r>
          </a:p>
          <a:p>
            <a:pPr algn="ctr"/>
            <a:endParaRPr lang="en-US" sz="2000" dirty="0">
              <a:solidFill>
                <a:prstClr val="black"/>
              </a:solidFill>
            </a:endParaRPr>
          </a:p>
          <a:p>
            <a:pPr algn="ctr"/>
            <a:r>
              <a:rPr lang="en-US" sz="2000" dirty="0">
                <a:solidFill>
                  <a:prstClr val="black"/>
                </a:solidFill>
              </a:rPr>
              <a:t>The glucose-alanine cycle (shunt) indirectly ensures the "outflow" of nitrogen from the muscles and the "supply" of glucose to the working muscles (an energy source)</a:t>
            </a:r>
            <a:endParaRPr lang="ru-RU" sz="2000" dirty="0">
              <a:solidFill>
                <a:prstClr val="black"/>
              </a:solidFill>
            </a:endParaRPr>
          </a:p>
        </p:txBody>
      </p:sp>
      <p:pic>
        <p:nvPicPr>
          <p:cNvPr id="7170" name="Picture 2" descr="Nitrogen Metabolism and the Urea Cycle - The Medical Biochemistry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705345"/>
            <a:ext cx="5747792" cy="381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5213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32290" y="0"/>
            <a:ext cx="9176289" cy="5521325"/>
          </a:xfrm>
        </p:spPr>
        <p:txBody>
          <a:bodyPr/>
          <a:lstStyle/>
          <a:p>
            <a:pPr marL="0" indent="0" algn="ctr">
              <a:buNone/>
            </a:pPr>
            <a:r>
              <a:rPr lang="en-US" altLang="ru-RU" sz="3600" b="1" dirty="0"/>
              <a:t>Removal of ammonia in the form of ammonium salts with urine and sweat (up to 0.5-1 g per day)</a:t>
            </a:r>
            <a:endParaRPr lang="ru-RU" altLang="ru-RU" sz="3600" b="1" dirty="0"/>
          </a:p>
        </p:txBody>
      </p:sp>
      <p:sp>
        <p:nvSpPr>
          <p:cNvPr id="4" name="Прямоугольник 3"/>
          <p:cNvSpPr/>
          <p:nvPr/>
        </p:nvSpPr>
        <p:spPr>
          <a:xfrm>
            <a:off x="683568" y="1916832"/>
            <a:ext cx="7128792" cy="2062103"/>
          </a:xfrm>
          <a:prstGeom prst="rect">
            <a:avLst/>
          </a:prstGeom>
        </p:spPr>
        <p:txBody>
          <a:bodyPr wrap="square">
            <a:spAutoFit/>
          </a:bodyPr>
          <a:lstStyle/>
          <a:p>
            <a:r>
              <a:rPr lang="en-US" sz="3200" dirty="0">
                <a:solidFill>
                  <a:prstClr val="black"/>
                </a:solidFill>
              </a:rPr>
              <a:t>Ammonium cation is excreted into urine in exchange for K +, Na + ions, and ammonium ions, forming ammonium salts, are removed from the body</a:t>
            </a:r>
            <a:endParaRPr lang="ru-RU" sz="3200" dirty="0">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221088"/>
            <a:ext cx="3888432" cy="244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1528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32290" y="0"/>
            <a:ext cx="9176289" cy="5521325"/>
          </a:xfrm>
        </p:spPr>
        <p:txBody>
          <a:bodyPr/>
          <a:lstStyle/>
          <a:p>
            <a:pPr marL="0" indent="0" algn="ctr">
              <a:buNone/>
            </a:pPr>
            <a:r>
              <a:rPr lang="en-US" altLang="ru-RU" b="1" dirty="0"/>
              <a:t>Removal of ammonia in the form of ammonium salts with urine and sweat (up to 0.5-1 g per day)</a:t>
            </a:r>
            <a:endParaRPr lang="ru-RU" altLang="ru-RU" b="1" dirty="0"/>
          </a:p>
        </p:txBody>
      </p:sp>
      <p:pic>
        <p:nvPicPr>
          <p:cNvPr id="22532" name="Picture 4" descr="Образование аммонийных солей"/>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672" y="1030904"/>
            <a:ext cx="7524328" cy="86514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743106" y="1714327"/>
            <a:ext cx="2807335"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black"/>
                </a:solidFill>
                <a:latin typeface="Times New Roman" pitchFamily="18" charset="0"/>
                <a:cs typeface="Times New Roman" pitchFamily="18" charset="0"/>
              </a:rPr>
              <a:t>Anions</a:t>
            </a:r>
            <a:endParaRPr lang="ru-RU" dirty="0" smtClean="0">
              <a:solidFill>
                <a:prstClr val="black"/>
              </a:solidFill>
              <a:latin typeface="Times New Roman" pitchFamily="18" charset="0"/>
              <a:cs typeface="Times New Roman" pitchFamily="18" charset="0"/>
            </a:endParaRPr>
          </a:p>
          <a:p>
            <a:pPr algn="ctr"/>
            <a:r>
              <a:rPr lang="ru-RU" baseline="30000" dirty="0" smtClean="0">
                <a:solidFill>
                  <a:prstClr val="black"/>
                </a:solidFill>
                <a:latin typeface="Times New Roman" pitchFamily="18" charset="0"/>
                <a:cs typeface="Times New Roman" pitchFamily="18" charset="0"/>
              </a:rPr>
              <a:t> </a:t>
            </a:r>
            <a:r>
              <a:rPr lang="ru-RU" dirty="0" smtClean="0">
                <a:solidFill>
                  <a:srgbClr val="00B050"/>
                </a:solidFill>
                <a:latin typeface="Times New Roman" pitchFamily="18" charset="0"/>
                <a:cs typeface="Times New Roman" pitchFamily="18" charset="0"/>
              </a:rPr>
              <a:t>(</a:t>
            </a:r>
            <a:r>
              <a:rPr lang="en-US" dirty="0" smtClean="0">
                <a:solidFill>
                  <a:srgbClr val="00B050"/>
                </a:solidFill>
                <a:latin typeface="Times New Roman" pitchFamily="18" charset="0"/>
                <a:cs typeface="Times New Roman" pitchFamily="18" charset="0"/>
              </a:rPr>
              <a:t>Cl</a:t>
            </a:r>
            <a:r>
              <a:rPr lang="en-US" baseline="30000" dirty="0" smtClean="0">
                <a:solidFill>
                  <a:srgbClr val="00B050"/>
                </a:solidFill>
                <a:latin typeface="Times New Roman" pitchFamily="18" charset="0"/>
                <a:cs typeface="Times New Roman" pitchFamily="18" charset="0"/>
              </a:rPr>
              <a:t>-</a:t>
            </a:r>
            <a:r>
              <a:rPr lang="en-US" dirty="0" smtClean="0">
                <a:solidFill>
                  <a:srgbClr val="00B050"/>
                </a:solidFill>
                <a:latin typeface="Times New Roman" pitchFamily="18" charset="0"/>
                <a:cs typeface="Times New Roman" pitchFamily="18" charset="0"/>
              </a:rPr>
              <a:t>,SO</a:t>
            </a:r>
            <a:r>
              <a:rPr lang="en-US" baseline="-25000" dirty="0">
                <a:solidFill>
                  <a:srgbClr val="00B050"/>
                </a:solidFill>
                <a:latin typeface="Times New Roman" pitchFamily="18" charset="0"/>
                <a:cs typeface="Times New Roman" pitchFamily="18" charset="0"/>
              </a:rPr>
              <a:t>4</a:t>
            </a:r>
            <a:r>
              <a:rPr lang="ru-RU" baseline="30000" dirty="0" smtClean="0">
                <a:solidFill>
                  <a:srgbClr val="00B050"/>
                </a:solidFill>
                <a:latin typeface="Times New Roman" pitchFamily="18" charset="0"/>
                <a:cs typeface="Times New Roman" pitchFamily="18" charset="0"/>
              </a:rPr>
              <a:t>2-</a:t>
            </a:r>
            <a:r>
              <a:rPr lang="en-US" dirty="0" smtClean="0">
                <a:solidFill>
                  <a:srgbClr val="00B050"/>
                </a:solidFill>
                <a:latin typeface="Times New Roman" pitchFamily="18" charset="0"/>
                <a:cs typeface="Times New Roman" pitchFamily="18" charset="0"/>
              </a:rPr>
              <a:t>)</a:t>
            </a:r>
            <a:endParaRPr lang="ru-RU" dirty="0">
              <a:solidFill>
                <a:srgbClr val="00B050"/>
              </a:solidFill>
              <a:latin typeface="Times New Roman" pitchFamily="18" charset="0"/>
              <a:cs typeface="Times New Roman" pitchFamily="18" charset="0"/>
            </a:endParaRPr>
          </a:p>
        </p:txBody>
      </p:sp>
      <p:sp>
        <p:nvSpPr>
          <p:cNvPr id="3" name="Прямоугольник 2"/>
          <p:cNvSpPr/>
          <p:nvPr/>
        </p:nvSpPr>
        <p:spPr>
          <a:xfrm>
            <a:off x="6505811" y="1791501"/>
            <a:ext cx="2638189" cy="830997"/>
          </a:xfrm>
          <a:prstGeom prst="rect">
            <a:avLst/>
          </a:prstGeom>
        </p:spPr>
        <p:txBody>
          <a:bodyPr wrap="square">
            <a:spAutoFit/>
          </a:bodyPr>
          <a:lstStyle/>
          <a:p>
            <a:pPr algn="ctr"/>
            <a:r>
              <a:rPr lang="en-US" dirty="0">
                <a:solidFill>
                  <a:prstClr val="black"/>
                </a:solidFill>
              </a:rPr>
              <a:t>Ammonium chloride </a:t>
            </a:r>
            <a:endParaRPr lang="ru-RU" dirty="0">
              <a:solidFill>
                <a:prstClr val="black"/>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975673"/>
            <a:ext cx="3963298" cy="249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084168" y="3831431"/>
            <a:ext cx="2508700" cy="461665"/>
          </a:xfrm>
          <a:prstGeom prst="rect">
            <a:avLst/>
          </a:prstGeom>
        </p:spPr>
        <p:txBody>
          <a:bodyPr wrap="none">
            <a:spAutoFit/>
          </a:bodyPr>
          <a:lstStyle/>
          <a:p>
            <a:pPr algn="ctr"/>
            <a:r>
              <a:rPr lang="ru-RU" dirty="0" smtClean="0">
                <a:solidFill>
                  <a:prstClr val="black"/>
                </a:solidFill>
              </a:rPr>
              <a:t>Сульфат </a:t>
            </a:r>
            <a:r>
              <a:rPr lang="ru-RU" dirty="0">
                <a:solidFill>
                  <a:prstClr val="black"/>
                </a:solidFill>
              </a:rPr>
              <a:t>аммония</a:t>
            </a:r>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477330"/>
            <a:ext cx="9325868"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8430" y="3903441"/>
            <a:ext cx="4188331" cy="2841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3654" y="2673813"/>
            <a:ext cx="646331" cy="1200329"/>
          </a:xfrm>
          <a:prstGeom prst="rect">
            <a:avLst/>
          </a:prstGeom>
          <a:noFill/>
        </p:spPr>
        <p:txBody>
          <a:bodyPr wrap="none" rtlCol="0">
            <a:spAutoFit/>
          </a:bodyPr>
          <a:lstStyle/>
          <a:p>
            <a:r>
              <a:rPr lang="ru-RU" sz="7200" dirty="0">
                <a:solidFill>
                  <a:prstClr val="black"/>
                </a:solidFill>
              </a:rPr>
              <a:t>2</a:t>
            </a:r>
          </a:p>
        </p:txBody>
      </p:sp>
    </p:spTree>
    <p:extLst>
      <p:ext uri="{BB962C8B-B14F-4D97-AF65-F5344CB8AC3E}">
        <p14:creationId xmlns:p14="http://schemas.microsoft.com/office/powerpoint/2010/main" val="3028040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85813" y="0"/>
            <a:ext cx="7772400" cy="1143000"/>
          </a:xfrm>
        </p:spPr>
        <p:txBody>
          <a:bodyPr/>
          <a:lstStyle/>
          <a:p>
            <a:r>
              <a:rPr lang="en-US" altLang="ru-RU" sz="3200" b="1" dirty="0">
                <a:solidFill>
                  <a:schemeClr val="accent2"/>
                </a:solidFill>
              </a:rPr>
              <a:t>Amino acid structure</a:t>
            </a:r>
            <a:endParaRPr lang="ru-RU" altLang="ru-RU" sz="3200" b="1" dirty="0" smtClean="0">
              <a:solidFill>
                <a:schemeClr val="accent2"/>
              </a:solidFill>
            </a:endParaRPr>
          </a:p>
        </p:txBody>
      </p:sp>
      <p:pic>
        <p:nvPicPr>
          <p:cNvPr id="29699" name="Рисунок 12" descr="Рисунок1.png"/>
          <p:cNvPicPr>
            <a:picLocks noChangeAspect="1"/>
          </p:cNvPicPr>
          <p:nvPr/>
        </p:nvPicPr>
        <p:blipFill rotWithShape="1">
          <a:blip r:embed="rId2">
            <a:extLst>
              <a:ext uri="{28A0092B-C50C-407E-A947-70E740481C1C}">
                <a14:useLocalDpi xmlns:a14="http://schemas.microsoft.com/office/drawing/2010/main"/>
              </a:ext>
            </a:extLst>
          </a:blip>
          <a:srcRect r="919" b="16578"/>
          <a:stretch/>
        </p:blipFill>
        <p:spPr bwMode="auto">
          <a:xfrm>
            <a:off x="2000250" y="1143001"/>
            <a:ext cx="4876006" cy="437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Овал 13"/>
          <p:cNvSpPr/>
          <p:nvPr/>
        </p:nvSpPr>
        <p:spPr>
          <a:xfrm>
            <a:off x="2571750" y="4071938"/>
            <a:ext cx="2643188" cy="1214437"/>
          </a:xfrm>
          <a:prstGeom prst="ellipse">
            <a:avLst/>
          </a:prstGeom>
          <a:no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2D2DB9"/>
              </a:solidFill>
            </a:endParaRPr>
          </a:p>
        </p:txBody>
      </p:sp>
      <p:sp>
        <p:nvSpPr>
          <p:cNvPr id="15" name="Овал 14"/>
          <p:cNvSpPr/>
          <p:nvPr/>
        </p:nvSpPr>
        <p:spPr>
          <a:xfrm>
            <a:off x="4643438" y="2571750"/>
            <a:ext cx="1714500" cy="1214438"/>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6" name="Овал 15"/>
          <p:cNvSpPr/>
          <p:nvPr/>
        </p:nvSpPr>
        <p:spPr>
          <a:xfrm>
            <a:off x="2643188" y="1143000"/>
            <a:ext cx="1285875" cy="107156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29" name="Скругленная соединительная линия 28"/>
          <p:cNvCxnSpPr>
            <a:stCxn id="14" idx="2"/>
          </p:cNvCxnSpPr>
          <p:nvPr/>
        </p:nvCxnSpPr>
        <p:spPr>
          <a:xfrm rot="10800000">
            <a:off x="2071688" y="4214813"/>
            <a:ext cx="500062" cy="465137"/>
          </a:xfrm>
          <a:prstGeom prst="curvedConnector3">
            <a:avLst>
              <a:gd name="adj1" fmla="val 50000"/>
            </a:avLst>
          </a:prstGeom>
          <a:ln w="508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6367275" y="2462749"/>
            <a:ext cx="18573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ru-RU" sz="4000" b="1" dirty="0" smtClean="0">
                <a:solidFill>
                  <a:srgbClr val="00B050"/>
                </a:solidFill>
              </a:rPr>
              <a:t>Amino-group</a:t>
            </a:r>
            <a:endParaRPr lang="ru-RU" altLang="ru-RU" sz="4000" b="1" dirty="0">
              <a:solidFill>
                <a:srgbClr val="00B050"/>
              </a:solidFill>
            </a:endParaRPr>
          </a:p>
        </p:txBody>
      </p:sp>
      <p:sp>
        <p:nvSpPr>
          <p:cNvPr id="36" name="TextBox 35"/>
          <p:cNvSpPr txBox="1">
            <a:spLocks noChangeArrowheads="1"/>
          </p:cNvSpPr>
          <p:nvPr/>
        </p:nvSpPr>
        <p:spPr bwMode="auto">
          <a:xfrm>
            <a:off x="3394795" y="1049410"/>
            <a:ext cx="3214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ru-RU" sz="4000" b="1" dirty="0" smtClean="0">
                <a:solidFill>
                  <a:srgbClr val="FF0000"/>
                </a:solidFill>
              </a:rPr>
              <a:t>R-group</a:t>
            </a:r>
            <a:endParaRPr lang="ru-RU" altLang="ru-RU" sz="4000" b="1" dirty="0">
              <a:solidFill>
                <a:srgbClr val="FF0000"/>
              </a:solidFill>
            </a:endParaRPr>
          </a:p>
        </p:txBody>
      </p:sp>
      <p:sp>
        <p:nvSpPr>
          <p:cNvPr id="37" name="TextBox 36"/>
          <p:cNvSpPr txBox="1">
            <a:spLocks noChangeArrowheads="1"/>
          </p:cNvSpPr>
          <p:nvPr/>
        </p:nvSpPr>
        <p:spPr bwMode="auto">
          <a:xfrm>
            <a:off x="20751" y="3477885"/>
            <a:ext cx="23574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altLang="ru-RU" sz="4000" b="1" dirty="0" smtClean="0">
                <a:solidFill>
                  <a:srgbClr val="2D2DB9"/>
                </a:solidFill>
              </a:rPr>
              <a:t>Carboxyl group</a:t>
            </a:r>
            <a:endParaRPr lang="ru-RU" altLang="ru-RU" sz="4000" b="1" dirty="0" smtClean="0">
              <a:solidFill>
                <a:srgbClr val="2D2DB9"/>
              </a:solidFill>
            </a:endParaRPr>
          </a:p>
        </p:txBody>
      </p:sp>
    </p:spTree>
    <p:extLst>
      <p:ext uri="{BB962C8B-B14F-4D97-AF65-F5344CB8AC3E}">
        <p14:creationId xmlns:p14="http://schemas.microsoft.com/office/powerpoint/2010/main" val="2973986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strVal val="#ppt_w*0.70"/>
                                          </p:val>
                                        </p:tav>
                                        <p:tav tm="100000">
                                          <p:val>
                                            <p:strVal val="#ppt_w"/>
                                          </p:val>
                                        </p:tav>
                                      </p:tavLst>
                                    </p:anim>
                                    <p:anim calcmode="lin" valueType="num">
                                      <p:cBhvr>
                                        <p:cTn id="8" dur="2000" fill="hold"/>
                                        <p:tgtEl>
                                          <p:spTgt spid="15"/>
                                        </p:tgtEl>
                                        <p:attrNameLst>
                                          <p:attrName>ppt_h</p:attrName>
                                        </p:attrNameLst>
                                      </p:cBhvr>
                                      <p:tavLst>
                                        <p:tav tm="0">
                                          <p:val>
                                            <p:strVal val="#ppt_h"/>
                                          </p:val>
                                        </p:tav>
                                        <p:tav tm="100000">
                                          <p:val>
                                            <p:strVal val="#ppt_h"/>
                                          </p:val>
                                        </p:tav>
                                      </p:tavLst>
                                    </p:anim>
                                    <p:animEffect transition="in" filter="fade">
                                      <p:cBhvr>
                                        <p:cTn id="9" dur="2000"/>
                                        <p:tgtEl>
                                          <p:spTgt spid="15"/>
                                        </p:tgtEl>
                                      </p:cBhvr>
                                    </p:animEffect>
                                  </p:childTnLst>
                                </p:cTn>
                              </p:par>
                            </p:childTnLst>
                          </p:cTn>
                        </p:par>
                        <p:par>
                          <p:cTn id="10" fill="hold" nodeType="afterGroup">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2000" fill="hold"/>
                                        <p:tgtEl>
                                          <p:spTgt spid="35"/>
                                        </p:tgtEl>
                                        <p:attrNameLst>
                                          <p:attrName>ppt_w</p:attrName>
                                        </p:attrNameLst>
                                      </p:cBhvr>
                                      <p:tavLst>
                                        <p:tav tm="0">
                                          <p:val>
                                            <p:strVal val="#ppt_w*0.70"/>
                                          </p:val>
                                        </p:tav>
                                        <p:tav tm="100000">
                                          <p:val>
                                            <p:strVal val="#ppt_w"/>
                                          </p:val>
                                        </p:tav>
                                      </p:tavLst>
                                    </p:anim>
                                    <p:anim calcmode="lin" valueType="num">
                                      <p:cBhvr>
                                        <p:cTn id="14" dur="2000" fill="hold"/>
                                        <p:tgtEl>
                                          <p:spTgt spid="35"/>
                                        </p:tgtEl>
                                        <p:attrNameLst>
                                          <p:attrName>ppt_h</p:attrName>
                                        </p:attrNameLst>
                                      </p:cBhvr>
                                      <p:tavLst>
                                        <p:tav tm="0">
                                          <p:val>
                                            <p:strVal val="#ppt_h"/>
                                          </p:val>
                                        </p:tav>
                                        <p:tav tm="100000">
                                          <p:val>
                                            <p:strVal val="#ppt_h"/>
                                          </p:val>
                                        </p:tav>
                                      </p:tavLst>
                                    </p:anim>
                                    <p:animEffect transition="in" filter="fade">
                                      <p:cBhvr>
                                        <p:cTn id="15" dur="2000"/>
                                        <p:tgtEl>
                                          <p:spTgt spid="3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2000" fill="hold"/>
                                        <p:tgtEl>
                                          <p:spTgt spid="14"/>
                                        </p:tgtEl>
                                        <p:attrNameLst>
                                          <p:attrName>ppt_w</p:attrName>
                                        </p:attrNameLst>
                                      </p:cBhvr>
                                      <p:tavLst>
                                        <p:tav tm="0">
                                          <p:val>
                                            <p:strVal val="#ppt_w*0.70"/>
                                          </p:val>
                                        </p:tav>
                                        <p:tav tm="100000">
                                          <p:val>
                                            <p:strVal val="#ppt_w"/>
                                          </p:val>
                                        </p:tav>
                                      </p:tavLst>
                                    </p:anim>
                                    <p:anim calcmode="lin" valueType="num">
                                      <p:cBhvr>
                                        <p:cTn id="21" dur="2000" fill="hold"/>
                                        <p:tgtEl>
                                          <p:spTgt spid="14"/>
                                        </p:tgtEl>
                                        <p:attrNameLst>
                                          <p:attrName>ppt_h</p:attrName>
                                        </p:attrNameLst>
                                      </p:cBhvr>
                                      <p:tavLst>
                                        <p:tav tm="0">
                                          <p:val>
                                            <p:strVal val="#ppt_h"/>
                                          </p:val>
                                        </p:tav>
                                        <p:tav tm="100000">
                                          <p:val>
                                            <p:strVal val="#ppt_h"/>
                                          </p:val>
                                        </p:tav>
                                      </p:tavLst>
                                    </p:anim>
                                    <p:animEffect transition="in" filter="fade">
                                      <p:cBhvr>
                                        <p:cTn id="22" dur="2000"/>
                                        <p:tgtEl>
                                          <p:spTgt spid="14"/>
                                        </p:tgtEl>
                                      </p:cBhvr>
                                    </p:animEffect>
                                  </p:childTnLst>
                                </p:cTn>
                              </p:par>
                            </p:childTnLst>
                          </p:cTn>
                        </p:par>
                        <p:par>
                          <p:cTn id="23" fill="hold" nodeType="afterGroup">
                            <p:stCondLst>
                              <p:cond delay="2000"/>
                            </p:stCondLst>
                            <p:childTnLst>
                              <p:par>
                                <p:cTn id="24" presetID="55"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2000" fill="hold"/>
                                        <p:tgtEl>
                                          <p:spTgt spid="29"/>
                                        </p:tgtEl>
                                        <p:attrNameLst>
                                          <p:attrName>ppt_w</p:attrName>
                                        </p:attrNameLst>
                                      </p:cBhvr>
                                      <p:tavLst>
                                        <p:tav tm="0">
                                          <p:val>
                                            <p:strVal val="#ppt_w*0.70"/>
                                          </p:val>
                                        </p:tav>
                                        <p:tav tm="100000">
                                          <p:val>
                                            <p:strVal val="#ppt_w"/>
                                          </p:val>
                                        </p:tav>
                                      </p:tavLst>
                                    </p:anim>
                                    <p:anim calcmode="lin" valueType="num">
                                      <p:cBhvr>
                                        <p:cTn id="27" dur="2000" fill="hold"/>
                                        <p:tgtEl>
                                          <p:spTgt spid="29"/>
                                        </p:tgtEl>
                                        <p:attrNameLst>
                                          <p:attrName>ppt_h</p:attrName>
                                        </p:attrNameLst>
                                      </p:cBhvr>
                                      <p:tavLst>
                                        <p:tav tm="0">
                                          <p:val>
                                            <p:strVal val="#ppt_h"/>
                                          </p:val>
                                        </p:tav>
                                        <p:tav tm="100000">
                                          <p:val>
                                            <p:strVal val="#ppt_h"/>
                                          </p:val>
                                        </p:tav>
                                      </p:tavLst>
                                    </p:anim>
                                    <p:animEffect transition="in" filter="fade">
                                      <p:cBhvr>
                                        <p:cTn id="28" dur="2000"/>
                                        <p:tgtEl>
                                          <p:spTgt spid="29"/>
                                        </p:tgtEl>
                                      </p:cBhvr>
                                    </p:animEffect>
                                  </p:childTnLst>
                                </p:cTn>
                              </p:par>
                            </p:childTnLst>
                          </p:cTn>
                        </p:par>
                        <p:par>
                          <p:cTn id="29" fill="hold" nodeType="afterGroup">
                            <p:stCondLst>
                              <p:cond delay="4000"/>
                            </p:stCondLst>
                            <p:childTnLst>
                              <p:par>
                                <p:cTn id="30" presetID="55"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000" fill="hold"/>
                                        <p:tgtEl>
                                          <p:spTgt spid="37"/>
                                        </p:tgtEl>
                                        <p:attrNameLst>
                                          <p:attrName>ppt_w</p:attrName>
                                        </p:attrNameLst>
                                      </p:cBhvr>
                                      <p:tavLst>
                                        <p:tav tm="0">
                                          <p:val>
                                            <p:strVal val="#ppt_w*0.70"/>
                                          </p:val>
                                        </p:tav>
                                        <p:tav tm="100000">
                                          <p:val>
                                            <p:strVal val="#ppt_w"/>
                                          </p:val>
                                        </p:tav>
                                      </p:tavLst>
                                    </p:anim>
                                    <p:anim calcmode="lin" valueType="num">
                                      <p:cBhvr>
                                        <p:cTn id="33" dur="2000" fill="hold"/>
                                        <p:tgtEl>
                                          <p:spTgt spid="37"/>
                                        </p:tgtEl>
                                        <p:attrNameLst>
                                          <p:attrName>ppt_h</p:attrName>
                                        </p:attrNameLst>
                                      </p:cBhvr>
                                      <p:tavLst>
                                        <p:tav tm="0">
                                          <p:val>
                                            <p:strVal val="#ppt_h"/>
                                          </p:val>
                                        </p:tav>
                                        <p:tav tm="100000">
                                          <p:val>
                                            <p:strVal val="#ppt_h"/>
                                          </p:val>
                                        </p:tav>
                                      </p:tavLst>
                                    </p:anim>
                                    <p:animEffect transition="in" filter="fade">
                                      <p:cBhvr>
                                        <p:cTn id="34" dur="2000"/>
                                        <p:tgtEl>
                                          <p:spTgt spid="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2000" fill="hold"/>
                                        <p:tgtEl>
                                          <p:spTgt spid="16"/>
                                        </p:tgtEl>
                                        <p:attrNameLst>
                                          <p:attrName>ppt_w</p:attrName>
                                        </p:attrNameLst>
                                      </p:cBhvr>
                                      <p:tavLst>
                                        <p:tav tm="0">
                                          <p:val>
                                            <p:strVal val="#ppt_w*0.70"/>
                                          </p:val>
                                        </p:tav>
                                        <p:tav tm="100000">
                                          <p:val>
                                            <p:strVal val="#ppt_w"/>
                                          </p:val>
                                        </p:tav>
                                      </p:tavLst>
                                    </p:anim>
                                    <p:anim calcmode="lin" valueType="num">
                                      <p:cBhvr>
                                        <p:cTn id="40" dur="2000" fill="hold"/>
                                        <p:tgtEl>
                                          <p:spTgt spid="16"/>
                                        </p:tgtEl>
                                        <p:attrNameLst>
                                          <p:attrName>ppt_h</p:attrName>
                                        </p:attrNameLst>
                                      </p:cBhvr>
                                      <p:tavLst>
                                        <p:tav tm="0">
                                          <p:val>
                                            <p:strVal val="#ppt_h"/>
                                          </p:val>
                                        </p:tav>
                                        <p:tav tm="100000">
                                          <p:val>
                                            <p:strVal val="#ppt_h"/>
                                          </p:val>
                                        </p:tav>
                                      </p:tavLst>
                                    </p:anim>
                                    <p:animEffect transition="in" filter="fade">
                                      <p:cBhvr>
                                        <p:cTn id="41" dur="2000"/>
                                        <p:tgtEl>
                                          <p:spTgt spid="16"/>
                                        </p:tgtEl>
                                      </p:cBhvr>
                                    </p:animEffect>
                                  </p:childTnLst>
                                </p:cTn>
                              </p:par>
                            </p:childTnLst>
                          </p:cTn>
                        </p:par>
                        <p:par>
                          <p:cTn id="42" fill="hold" nodeType="afterGroup">
                            <p:stCondLst>
                              <p:cond delay="2000"/>
                            </p:stCondLst>
                            <p:childTnLst>
                              <p:par>
                                <p:cTn id="43" presetID="55"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2000" fill="hold"/>
                                        <p:tgtEl>
                                          <p:spTgt spid="36"/>
                                        </p:tgtEl>
                                        <p:attrNameLst>
                                          <p:attrName>ppt_w</p:attrName>
                                        </p:attrNameLst>
                                      </p:cBhvr>
                                      <p:tavLst>
                                        <p:tav tm="0">
                                          <p:val>
                                            <p:strVal val="#ppt_w*0.70"/>
                                          </p:val>
                                        </p:tav>
                                        <p:tav tm="100000">
                                          <p:val>
                                            <p:strVal val="#ppt_w"/>
                                          </p:val>
                                        </p:tav>
                                      </p:tavLst>
                                    </p:anim>
                                    <p:anim calcmode="lin" valueType="num">
                                      <p:cBhvr>
                                        <p:cTn id="46" dur="2000" fill="hold"/>
                                        <p:tgtEl>
                                          <p:spTgt spid="36"/>
                                        </p:tgtEl>
                                        <p:attrNameLst>
                                          <p:attrName>ppt_h</p:attrName>
                                        </p:attrNameLst>
                                      </p:cBhvr>
                                      <p:tavLst>
                                        <p:tav tm="0">
                                          <p:val>
                                            <p:strVal val="#ppt_h"/>
                                          </p:val>
                                        </p:tav>
                                        <p:tav tm="100000">
                                          <p:val>
                                            <p:strVal val="#ppt_h"/>
                                          </p:val>
                                        </p:tav>
                                      </p:tavLst>
                                    </p:anim>
                                    <p:animEffect transition="in" filter="fade">
                                      <p:cBhvr>
                                        <p:cTn id="4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35" grpId="0"/>
      <p:bldP spid="36" grpId="0"/>
      <p:bldP spid="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0"/>
            <a:ext cx="8568952" cy="2554545"/>
          </a:xfrm>
          <a:prstGeom prst="rect">
            <a:avLst/>
          </a:prstGeom>
        </p:spPr>
        <p:txBody>
          <a:bodyPr wrap="square">
            <a:spAutoFit/>
          </a:bodyPr>
          <a:lstStyle/>
          <a:p>
            <a:pPr algn="ctr"/>
            <a:r>
              <a:rPr lang="en-US" sz="4000" dirty="0"/>
              <a:t>Krebs ornithine urea cycle</a:t>
            </a:r>
          </a:p>
          <a:p>
            <a:pPr algn="ctr"/>
            <a:endParaRPr lang="en-US" sz="4000" dirty="0"/>
          </a:p>
          <a:p>
            <a:pPr algn="ctr"/>
            <a:r>
              <a:rPr lang="en-US" sz="4000" b="1" dirty="0"/>
              <a:t>ornithine cycle </a:t>
            </a:r>
            <a:r>
              <a:rPr lang="en-US" sz="4000" dirty="0"/>
              <a:t>(urea cycle, Krebs-</a:t>
            </a:r>
            <a:r>
              <a:rPr lang="en-US" sz="4000" dirty="0" err="1"/>
              <a:t>Henseleit</a:t>
            </a:r>
            <a:r>
              <a:rPr lang="en-US" sz="4000" dirty="0"/>
              <a:t> cycle)</a:t>
            </a:r>
            <a:endParaRPr lang="ru-RU" sz="4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83" y="2767273"/>
            <a:ext cx="2232248" cy="3160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61419" y="5957476"/>
            <a:ext cx="2613857" cy="461665"/>
          </a:xfrm>
          <a:prstGeom prst="rect">
            <a:avLst/>
          </a:prstGeom>
        </p:spPr>
        <p:txBody>
          <a:bodyPr wrap="none">
            <a:spAutoFit/>
          </a:bodyPr>
          <a:lstStyle/>
          <a:p>
            <a:r>
              <a:rPr lang="en-US" dirty="0"/>
              <a:t>Hans Adolph Krebs</a:t>
            </a:r>
            <a:endParaRPr lang="ru-RU" dirty="0"/>
          </a:p>
        </p:txBody>
      </p:sp>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899" t="8482" r="19196" b="3125"/>
          <a:stretch/>
        </p:blipFill>
        <p:spPr bwMode="auto">
          <a:xfrm>
            <a:off x="5292080" y="2767273"/>
            <a:ext cx="3508513" cy="3757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915816" y="5927534"/>
            <a:ext cx="1986441" cy="461665"/>
          </a:xfrm>
          <a:prstGeom prst="rect">
            <a:avLst/>
          </a:prstGeom>
        </p:spPr>
        <p:txBody>
          <a:bodyPr wrap="none">
            <a:spAutoFit/>
          </a:bodyPr>
          <a:lstStyle/>
          <a:p>
            <a:r>
              <a:rPr lang="en-US" dirty="0"/>
              <a:t>Kurt </a:t>
            </a:r>
            <a:r>
              <a:rPr lang="en-US" dirty="0" err="1" smtClean="0"/>
              <a:t>Henseleit</a:t>
            </a:r>
            <a:endParaRPr lang="ru-RU" dirty="0"/>
          </a:p>
        </p:txBody>
      </p:sp>
      <p:sp>
        <p:nvSpPr>
          <p:cNvPr id="6" name="Прямоугольник 5"/>
          <p:cNvSpPr/>
          <p:nvPr/>
        </p:nvSpPr>
        <p:spPr>
          <a:xfrm>
            <a:off x="5292080" y="6524587"/>
            <a:ext cx="3508513" cy="307777"/>
          </a:xfrm>
          <a:prstGeom prst="rect">
            <a:avLst/>
          </a:prstGeom>
        </p:spPr>
        <p:txBody>
          <a:bodyPr wrap="square">
            <a:spAutoFit/>
          </a:bodyPr>
          <a:lstStyle/>
          <a:p>
            <a:pPr algn="ctr"/>
            <a:r>
              <a:rPr lang="en-US" sz="1400" dirty="0"/>
              <a:t>https://slideplayer.com/slide/13559442/</a:t>
            </a:r>
            <a:endParaRPr lang="ru-RU" sz="1400" dirty="0"/>
          </a:p>
        </p:txBody>
      </p:sp>
    </p:spTree>
    <p:extLst>
      <p:ext uri="{BB962C8B-B14F-4D97-AF65-F5344CB8AC3E}">
        <p14:creationId xmlns:p14="http://schemas.microsoft.com/office/powerpoint/2010/main" val="35282520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79512" y="116632"/>
            <a:ext cx="8863296" cy="6638817"/>
          </a:xfrm>
          <a:prstGeom prst="rect">
            <a:avLst/>
          </a:prstGeom>
        </p:spPr>
      </p:pic>
    </p:spTree>
    <p:extLst>
      <p:ext uri="{BB962C8B-B14F-4D97-AF65-F5344CB8AC3E}">
        <p14:creationId xmlns:p14="http://schemas.microsoft.com/office/powerpoint/2010/main" val="1586991985"/>
      </p:ext>
    </p:extLst>
  </p:cSld>
  <p:clrMapOvr>
    <a:masterClrMapping/>
  </p:clrMapOvr>
  <p:transition>
    <p:split orient="vert" dir="in"/>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7504" y="116632"/>
            <a:ext cx="8904073" cy="6669360"/>
          </a:xfrm>
          <a:prstGeom prst="rect">
            <a:avLst/>
          </a:prstGeom>
        </p:spPr>
      </p:pic>
    </p:spTree>
    <p:extLst>
      <p:ext uri="{BB962C8B-B14F-4D97-AF65-F5344CB8AC3E}">
        <p14:creationId xmlns:p14="http://schemas.microsoft.com/office/powerpoint/2010/main" val="121990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9512" y="116632"/>
            <a:ext cx="8844498" cy="6624736"/>
          </a:xfrm>
          <a:prstGeom prst="rect">
            <a:avLst/>
          </a:prstGeom>
        </p:spPr>
      </p:pic>
    </p:spTree>
    <p:extLst>
      <p:ext uri="{BB962C8B-B14F-4D97-AF65-F5344CB8AC3E}">
        <p14:creationId xmlns:p14="http://schemas.microsoft.com/office/powerpoint/2010/main" val="2407795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86907" y="188640"/>
            <a:ext cx="8556089" cy="6408712"/>
          </a:xfrm>
          <a:prstGeom prst="rect">
            <a:avLst/>
          </a:prstGeom>
        </p:spPr>
      </p:pic>
    </p:spTree>
    <p:extLst>
      <p:ext uri="{BB962C8B-B14F-4D97-AF65-F5344CB8AC3E}">
        <p14:creationId xmlns:p14="http://schemas.microsoft.com/office/powerpoint/2010/main" val="40344377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71335" y="11266"/>
            <a:ext cx="8229600" cy="1143000"/>
          </a:xfrm>
        </p:spPr>
        <p:txBody>
          <a:bodyPr/>
          <a:lstStyle/>
          <a:p>
            <a:r>
              <a:rPr lang="en-US" altLang="ru-RU" sz="3600" dirty="0"/>
              <a:t>Ornithine cycle reactions</a:t>
            </a:r>
            <a:endParaRPr lang="ru-RU" altLang="ru-RU" sz="3600" dirty="0" smtClean="0"/>
          </a:p>
        </p:txBody>
      </p:sp>
      <p:sp>
        <p:nvSpPr>
          <p:cNvPr id="38917" name="Text Box 6"/>
          <p:cNvSpPr txBox="1">
            <a:spLocks noChangeArrowheads="1"/>
          </p:cNvSpPr>
          <p:nvPr/>
        </p:nvSpPr>
        <p:spPr bwMode="auto">
          <a:xfrm>
            <a:off x="611561" y="993304"/>
            <a:ext cx="75035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b="1" dirty="0">
                <a:solidFill>
                  <a:prstClr val="black"/>
                </a:solidFill>
              </a:rPr>
              <a:t>The overall equation for the synthesis of urea:</a:t>
            </a:r>
            <a:endParaRPr lang="ru-RU" altLang="ru-RU" b="1" dirty="0" smtClean="0">
              <a:solidFill>
                <a:prstClr val="black"/>
              </a:solidFill>
            </a:endParaRPr>
          </a:p>
        </p:txBody>
      </p:sp>
      <p:sp>
        <p:nvSpPr>
          <p:cNvPr id="2" name="Прямоугольник 1"/>
          <p:cNvSpPr/>
          <p:nvPr/>
        </p:nvSpPr>
        <p:spPr>
          <a:xfrm>
            <a:off x="42405" y="3785124"/>
            <a:ext cx="6741130" cy="2246769"/>
          </a:xfrm>
          <a:prstGeom prst="rect">
            <a:avLst/>
          </a:prstGeom>
        </p:spPr>
        <p:txBody>
          <a:bodyPr wrap="square">
            <a:spAutoFit/>
          </a:bodyPr>
          <a:lstStyle/>
          <a:p>
            <a:pPr algn="ctr"/>
            <a:r>
              <a:rPr lang="en-US" sz="2800" dirty="0"/>
              <a:t>Urea, being a non-toxic, neutral compound with small size and high solubility in physiological fluids, is able to easily penetrate biological membranes, is easily transported by blood and excreted in urine</a:t>
            </a:r>
            <a:endParaRPr lang="ru-RU" sz="2800" dirty="0"/>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785"/>
          <a:stretch/>
        </p:blipFill>
        <p:spPr bwMode="auto">
          <a:xfrm>
            <a:off x="6769402" y="4085111"/>
            <a:ext cx="2374598" cy="280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769401" y="6709001"/>
            <a:ext cx="2388733" cy="184666"/>
          </a:xfrm>
          <a:prstGeom prst="rect">
            <a:avLst/>
          </a:prstGeom>
        </p:spPr>
        <p:txBody>
          <a:bodyPr wrap="square">
            <a:spAutoFit/>
          </a:bodyPr>
          <a:lstStyle/>
          <a:p>
            <a:pPr algn="ctr"/>
            <a:r>
              <a:rPr lang="en-US" sz="600" dirty="0"/>
              <a:t>https://upload.wikimedia.org/wikipedia/commons/5/52/Urinbecher.jpg</a:t>
            </a:r>
            <a:endParaRPr lang="ru-RU" sz="600" dirty="0"/>
          </a:p>
        </p:txBody>
      </p:sp>
      <p:pic>
        <p:nvPicPr>
          <p:cNvPr id="6" name="Рисунок 5"/>
          <p:cNvPicPr>
            <a:picLocks noChangeAspect="1"/>
          </p:cNvPicPr>
          <p:nvPr/>
        </p:nvPicPr>
        <p:blipFill rotWithShape="1">
          <a:blip r:embed="rId3"/>
          <a:srcRect l="1" r="-2526" b="46850"/>
          <a:stretch/>
        </p:blipFill>
        <p:spPr>
          <a:xfrm>
            <a:off x="927510" y="1716636"/>
            <a:ext cx="7187637" cy="2106092"/>
          </a:xfrm>
          <a:prstGeom prst="rect">
            <a:avLst/>
          </a:prstGeom>
        </p:spPr>
      </p:pic>
    </p:spTree>
    <p:extLst>
      <p:ext uri="{BB962C8B-B14F-4D97-AF65-F5344CB8AC3E}">
        <p14:creationId xmlns:p14="http://schemas.microsoft.com/office/powerpoint/2010/main" val="16177896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95536" y="581340"/>
            <a:ext cx="8149166" cy="5357812"/>
          </a:xfrm>
          <a:prstGeom prst="rect">
            <a:avLst/>
          </a:prstGeom>
        </p:spPr>
      </p:pic>
    </p:spTree>
    <p:extLst>
      <p:ext uri="{BB962C8B-B14F-4D97-AF65-F5344CB8AC3E}">
        <p14:creationId xmlns:p14="http://schemas.microsoft.com/office/powerpoint/2010/main" val="34464509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9144000" cy="1143000"/>
          </a:xfrm>
        </p:spPr>
        <p:txBody>
          <a:bodyPr/>
          <a:lstStyle/>
          <a:p>
            <a:r>
              <a:rPr lang="en-US" altLang="ru-RU" sz="3400" b="1" dirty="0"/>
              <a:t>Urea synthesis (ornithine cycle, Krebs-</a:t>
            </a:r>
            <a:r>
              <a:rPr lang="en-US" altLang="ru-RU" sz="3400" b="1" dirty="0" err="1"/>
              <a:t>Henseleit</a:t>
            </a:r>
            <a:r>
              <a:rPr lang="en-US" altLang="ru-RU" sz="3400" b="1" dirty="0"/>
              <a:t> cycle)</a:t>
            </a:r>
            <a:endParaRPr lang="ru-RU" altLang="ru-RU" sz="3400" dirty="0" smtClean="0"/>
          </a:p>
        </p:txBody>
      </p:sp>
      <p:sp>
        <p:nvSpPr>
          <p:cNvPr id="39939" name="Rectangle 3"/>
          <p:cNvSpPr>
            <a:spLocks noGrp="1" noChangeArrowheads="1"/>
          </p:cNvSpPr>
          <p:nvPr>
            <p:ph idx="1"/>
          </p:nvPr>
        </p:nvSpPr>
        <p:spPr>
          <a:xfrm>
            <a:off x="0" y="1340768"/>
            <a:ext cx="9144000" cy="5257800"/>
          </a:xfrm>
        </p:spPr>
        <p:txBody>
          <a:bodyPr/>
          <a:lstStyle/>
          <a:p>
            <a:pPr marL="609600" indent="-609600">
              <a:lnSpc>
                <a:spcPct val="80000"/>
              </a:lnSpc>
              <a:buFont typeface="Wingdings" pitchFamily="2" charset="2"/>
              <a:buNone/>
            </a:pPr>
            <a:r>
              <a:rPr lang="en-US" altLang="ru-RU" sz="2300" dirty="0"/>
              <a:t>1. </a:t>
            </a:r>
            <a:r>
              <a:rPr lang="en-US" altLang="ru-RU" sz="2300" b="1" dirty="0"/>
              <a:t>Synthesis of urea </a:t>
            </a:r>
            <a:r>
              <a:rPr lang="en-US" altLang="ru-RU" sz="2300" dirty="0"/>
              <a:t>occurs in hepatocytes of the liver, is a cyclical process.</a:t>
            </a:r>
          </a:p>
          <a:p>
            <a:pPr marL="609600" indent="-609600">
              <a:lnSpc>
                <a:spcPct val="80000"/>
              </a:lnSpc>
              <a:buFont typeface="Wingdings" pitchFamily="2" charset="2"/>
              <a:buNone/>
            </a:pPr>
            <a:r>
              <a:rPr lang="en-US" altLang="ru-RU" sz="2300" dirty="0"/>
              <a:t>2. For the </a:t>
            </a:r>
            <a:r>
              <a:rPr lang="en-US" altLang="ru-RU" sz="2300" b="1" dirty="0"/>
              <a:t>synthesis of one urea mole</a:t>
            </a:r>
            <a:r>
              <a:rPr lang="en-US" altLang="ru-RU" sz="2300" dirty="0"/>
              <a:t>cule, 3 ATP molecules, 1 ammonia molecule, 1 aspartate molecule, 1 CO2 molecule, 1 ornithine molecule are required.</a:t>
            </a:r>
          </a:p>
          <a:p>
            <a:pPr marL="609600" indent="-609600">
              <a:lnSpc>
                <a:spcPct val="80000"/>
              </a:lnSpc>
              <a:buFont typeface="Wingdings" pitchFamily="2" charset="2"/>
              <a:buNone/>
            </a:pPr>
            <a:r>
              <a:rPr lang="en-US" altLang="ru-RU" sz="2300" dirty="0"/>
              <a:t>3. The ornithine cycle is closely related to the </a:t>
            </a:r>
            <a:r>
              <a:rPr lang="en-US" altLang="ru-RU" sz="2300" b="1" dirty="0"/>
              <a:t>Krebs cycle</a:t>
            </a:r>
            <a:r>
              <a:rPr lang="en-US" altLang="ru-RU" sz="2300" dirty="0"/>
              <a:t>:</a:t>
            </a:r>
          </a:p>
          <a:p>
            <a:pPr marL="609600" indent="-609600">
              <a:lnSpc>
                <a:spcPct val="80000"/>
              </a:lnSpc>
              <a:buFont typeface="Wingdings" pitchFamily="2" charset="2"/>
              <a:buNone/>
            </a:pPr>
            <a:r>
              <a:rPr lang="en-US" altLang="ru-RU" sz="2300" dirty="0"/>
              <a:t>a) the Krebs cycle supplies the synthesis of urea with CO2 and ATP.</a:t>
            </a:r>
          </a:p>
          <a:p>
            <a:pPr marL="609600" indent="-609600">
              <a:lnSpc>
                <a:spcPct val="80000"/>
              </a:lnSpc>
              <a:buFont typeface="Wingdings" pitchFamily="2" charset="2"/>
              <a:buNone/>
            </a:pPr>
            <a:r>
              <a:rPr lang="en-US" altLang="ru-RU" sz="2300" dirty="0"/>
              <a:t>b) fumarate, formed in the ornithine cycle, goes into the Krebs cycle, turning into oxaloacetate. Oxaloacetate is transformed by transamination into aspartate, which can again be used in the synthesis of urea.</a:t>
            </a:r>
          </a:p>
          <a:p>
            <a:pPr marL="609600" indent="-609600">
              <a:lnSpc>
                <a:spcPct val="80000"/>
              </a:lnSpc>
              <a:buFont typeface="Wingdings" pitchFamily="2" charset="2"/>
              <a:buNone/>
            </a:pPr>
            <a:r>
              <a:rPr lang="en-US" altLang="ru-RU" sz="2300" dirty="0"/>
              <a:t>4. Urea synthesis is </a:t>
            </a:r>
            <a:r>
              <a:rPr lang="en-US" altLang="ru-RU" sz="2300" b="1" dirty="0"/>
              <a:t>enhance</a:t>
            </a:r>
            <a:r>
              <a:rPr lang="en-US" altLang="ru-RU" sz="2300" dirty="0"/>
              <a:t>d by </a:t>
            </a:r>
            <a:r>
              <a:rPr lang="en-US" altLang="ru-RU" sz="2300" dirty="0" err="1"/>
              <a:t>catecholamines</a:t>
            </a:r>
            <a:r>
              <a:rPr lang="en-US" altLang="ru-RU" sz="2300" dirty="0"/>
              <a:t> and </a:t>
            </a:r>
            <a:r>
              <a:rPr lang="en-US" altLang="ru-RU" sz="2300" dirty="0" err="1"/>
              <a:t>glucocorticosteroids</a:t>
            </a:r>
            <a:r>
              <a:rPr lang="en-US" altLang="ru-RU" sz="2300" dirty="0"/>
              <a:t>.</a:t>
            </a:r>
          </a:p>
          <a:p>
            <a:pPr marL="609600" indent="-609600">
              <a:lnSpc>
                <a:spcPct val="80000"/>
              </a:lnSpc>
              <a:buFont typeface="Wingdings" pitchFamily="2" charset="2"/>
              <a:buNone/>
            </a:pPr>
            <a:r>
              <a:rPr lang="en-US" altLang="ru-RU" sz="2300" dirty="0"/>
              <a:t>5. </a:t>
            </a:r>
            <a:r>
              <a:rPr lang="en-US" altLang="ru-RU" sz="2300" b="1" dirty="0"/>
              <a:t>Determination of the activi</a:t>
            </a:r>
            <a:r>
              <a:rPr lang="en-US" altLang="ru-RU" sz="2300" dirty="0"/>
              <a:t>ty of arginase and ornithine-carbamoyl phosphate transferase in blood serum is used to diagnose liver pathologies.</a:t>
            </a:r>
            <a:endParaRPr lang="ru-RU" altLang="ru-RU" sz="2300" dirty="0" smtClean="0"/>
          </a:p>
        </p:txBody>
      </p:sp>
    </p:spTree>
    <p:extLst>
      <p:ext uri="{BB962C8B-B14F-4D97-AF65-F5344CB8AC3E}">
        <p14:creationId xmlns:p14="http://schemas.microsoft.com/office/powerpoint/2010/main" val="11149588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0" y="381010"/>
            <a:ext cx="9144000" cy="5749925"/>
          </a:xfrm>
        </p:spPr>
        <p:txBody>
          <a:bodyPr/>
          <a:lstStyle/>
          <a:p>
            <a:r>
              <a:rPr lang="en-US" altLang="ru-RU" dirty="0"/>
              <a:t>Ornithine is regenerated at each turn of the urea cycle.</a:t>
            </a:r>
          </a:p>
          <a:p>
            <a:r>
              <a:rPr lang="en-US" altLang="ru-RU" dirty="0"/>
              <a:t>  In urea, one amino group enters the cycle in mitochondria during oxidative deamination of glutamate, the second amino group is supplied by aspartate from the cytosol.</a:t>
            </a:r>
          </a:p>
          <a:p>
            <a:r>
              <a:rPr lang="en-US" altLang="ru-RU" dirty="0"/>
              <a:t>In the ornithine cycle, 4 high-energy bonds of 3 ATP molecules are consumed for each revolution of the cycle.</a:t>
            </a:r>
            <a:endParaRPr lang="ru-RU" altLang="ru-RU" dirty="0"/>
          </a:p>
        </p:txBody>
      </p:sp>
      <p:sp>
        <p:nvSpPr>
          <p:cNvPr id="2" name="Прямоугольник 1"/>
          <p:cNvSpPr/>
          <p:nvPr/>
        </p:nvSpPr>
        <p:spPr>
          <a:xfrm>
            <a:off x="-1262" y="5301208"/>
            <a:ext cx="9145262" cy="1200329"/>
          </a:xfrm>
          <a:prstGeom prst="rect">
            <a:avLst/>
          </a:prstGeom>
        </p:spPr>
        <p:txBody>
          <a:bodyPr wrap="square">
            <a:spAutoFit/>
          </a:bodyPr>
          <a:lstStyle/>
          <a:p>
            <a:pPr algn="ctr"/>
            <a:r>
              <a:rPr lang="en-US" dirty="0"/>
              <a:t>In infants and children, urea synthesis is reduced for two reasons: immaturity of the liver and active synthesis of proteins and nucleic acids during the growth of the body</a:t>
            </a:r>
            <a:endParaRPr lang="ru-RU" dirty="0"/>
          </a:p>
        </p:txBody>
      </p:sp>
    </p:spTree>
    <p:extLst>
      <p:ext uri="{BB962C8B-B14F-4D97-AF65-F5344CB8AC3E}">
        <p14:creationId xmlns:p14="http://schemas.microsoft.com/office/powerpoint/2010/main" val="39635680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277823"/>
            <a:ext cx="8686800" cy="1139825"/>
          </a:xfrm>
        </p:spPr>
        <p:txBody>
          <a:bodyPr/>
          <a:lstStyle/>
          <a:p>
            <a:r>
              <a:rPr lang="en-US" altLang="ru-RU" dirty="0"/>
              <a:t>The process provides itself with energy</a:t>
            </a:r>
            <a:endParaRPr lang="ru-RU" altLang="ru-RU" sz="4400" dirty="0"/>
          </a:p>
        </p:txBody>
      </p:sp>
      <p:sp>
        <p:nvSpPr>
          <p:cNvPr id="31747" name="Rectangle 3"/>
          <p:cNvSpPr>
            <a:spLocks noGrp="1" noChangeArrowheads="1"/>
          </p:cNvSpPr>
          <p:nvPr>
            <p:ph type="body" idx="1"/>
          </p:nvPr>
        </p:nvSpPr>
        <p:spPr>
          <a:xfrm>
            <a:off x="0" y="1828801"/>
            <a:ext cx="8964488" cy="4302125"/>
          </a:xfrm>
        </p:spPr>
        <p:txBody>
          <a:bodyPr/>
          <a:lstStyle/>
          <a:p>
            <a:r>
              <a:rPr lang="en-US" altLang="ru-RU" dirty="0"/>
              <a:t>when aspartate is regenerated from fumarate, 1 molecule NADH + H + is formed, which gives 3 ATP</a:t>
            </a:r>
          </a:p>
          <a:p>
            <a:endParaRPr lang="en-US" altLang="ru-RU" dirty="0"/>
          </a:p>
          <a:p>
            <a:endParaRPr lang="en-US" altLang="ru-RU" dirty="0"/>
          </a:p>
          <a:p>
            <a:endParaRPr lang="en-US" altLang="ru-RU" dirty="0"/>
          </a:p>
          <a:p>
            <a:endParaRPr lang="en-US" altLang="ru-RU" dirty="0"/>
          </a:p>
          <a:p>
            <a:r>
              <a:rPr lang="en-US" altLang="ru-RU" dirty="0"/>
              <a:t>during oxidative deamination of glutamate, 3ATP is also formed</a:t>
            </a:r>
            <a:endParaRPr lang="ru-RU" altLang="ru-RU"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7869" b="7732"/>
          <a:stretch/>
        </p:blipFill>
        <p:spPr bwMode="auto">
          <a:xfrm>
            <a:off x="179512" y="3284984"/>
            <a:ext cx="8784976" cy="251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023" t="22866" r="11657" b="21726"/>
          <a:stretch/>
        </p:blipFill>
        <p:spPr bwMode="auto">
          <a:xfrm>
            <a:off x="4191315" y="3645024"/>
            <a:ext cx="1005499"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3528" y="5284770"/>
            <a:ext cx="1440160" cy="461665"/>
          </a:xfrm>
          <a:prstGeom prst="rect">
            <a:avLst/>
          </a:prstGeom>
          <a:solidFill>
            <a:schemeClr val="bg1"/>
          </a:solidFill>
        </p:spPr>
        <p:txBody>
          <a:bodyPr wrap="square" rtlCol="0">
            <a:spAutoFit/>
          </a:bodyPr>
          <a:lstStyle/>
          <a:p>
            <a:r>
              <a:rPr lang="en-GB" dirty="0" smtClean="0"/>
              <a:t>Fumarate</a:t>
            </a:r>
            <a:endParaRPr lang="ru-RU" dirty="0"/>
          </a:p>
        </p:txBody>
      </p:sp>
      <p:sp>
        <p:nvSpPr>
          <p:cNvPr id="10" name="TextBox 9"/>
          <p:cNvSpPr txBox="1"/>
          <p:nvPr/>
        </p:nvSpPr>
        <p:spPr>
          <a:xfrm>
            <a:off x="2483768" y="5271999"/>
            <a:ext cx="1440160" cy="461665"/>
          </a:xfrm>
          <a:prstGeom prst="rect">
            <a:avLst/>
          </a:prstGeom>
          <a:solidFill>
            <a:schemeClr val="bg1"/>
          </a:solidFill>
        </p:spPr>
        <p:txBody>
          <a:bodyPr wrap="square" rtlCol="0">
            <a:spAutoFit/>
          </a:bodyPr>
          <a:lstStyle/>
          <a:p>
            <a:r>
              <a:rPr lang="en-GB" dirty="0" smtClean="0"/>
              <a:t>Malate</a:t>
            </a:r>
            <a:endParaRPr lang="ru-RU" dirty="0"/>
          </a:p>
        </p:txBody>
      </p:sp>
      <p:sp>
        <p:nvSpPr>
          <p:cNvPr id="11" name="TextBox 10"/>
          <p:cNvSpPr txBox="1"/>
          <p:nvPr/>
        </p:nvSpPr>
        <p:spPr>
          <a:xfrm>
            <a:off x="4860032" y="5271998"/>
            <a:ext cx="1872208" cy="461665"/>
          </a:xfrm>
          <a:prstGeom prst="rect">
            <a:avLst/>
          </a:prstGeom>
          <a:solidFill>
            <a:schemeClr val="bg1"/>
          </a:solidFill>
        </p:spPr>
        <p:txBody>
          <a:bodyPr wrap="square" rtlCol="0">
            <a:spAutoFit/>
          </a:bodyPr>
          <a:lstStyle/>
          <a:p>
            <a:r>
              <a:rPr lang="en-GB" dirty="0" smtClean="0"/>
              <a:t>Oxaloacetate</a:t>
            </a:r>
            <a:endParaRPr lang="ru-RU" dirty="0"/>
          </a:p>
        </p:txBody>
      </p:sp>
      <p:sp>
        <p:nvSpPr>
          <p:cNvPr id="12" name="TextBox 11"/>
          <p:cNvSpPr txBox="1"/>
          <p:nvPr/>
        </p:nvSpPr>
        <p:spPr>
          <a:xfrm>
            <a:off x="7668344" y="5300155"/>
            <a:ext cx="1440160" cy="461665"/>
          </a:xfrm>
          <a:prstGeom prst="rect">
            <a:avLst/>
          </a:prstGeom>
          <a:solidFill>
            <a:schemeClr val="bg1"/>
          </a:solidFill>
        </p:spPr>
        <p:txBody>
          <a:bodyPr wrap="square" rtlCol="0">
            <a:spAutoFit/>
          </a:bodyPr>
          <a:lstStyle/>
          <a:p>
            <a:r>
              <a:rPr lang="en-GB" dirty="0" smtClean="0"/>
              <a:t>Aspartate</a:t>
            </a:r>
            <a:endParaRPr lang="ru-RU" dirty="0"/>
          </a:p>
        </p:txBody>
      </p:sp>
      <p:sp>
        <p:nvSpPr>
          <p:cNvPr id="13" name="TextBox 12"/>
          <p:cNvSpPr txBox="1"/>
          <p:nvPr/>
        </p:nvSpPr>
        <p:spPr>
          <a:xfrm>
            <a:off x="6084168" y="5004918"/>
            <a:ext cx="1872208" cy="461665"/>
          </a:xfrm>
          <a:prstGeom prst="rect">
            <a:avLst/>
          </a:prstGeom>
          <a:solidFill>
            <a:schemeClr val="bg1"/>
          </a:solidFill>
        </p:spPr>
        <p:txBody>
          <a:bodyPr wrap="square" rtlCol="0">
            <a:spAutoFit/>
          </a:bodyPr>
          <a:lstStyle/>
          <a:p>
            <a:r>
              <a:rPr lang="en-GB" dirty="0" err="1" smtClean="0"/>
              <a:t>Glu</a:t>
            </a:r>
            <a:r>
              <a:rPr lang="en-GB" dirty="0" smtClean="0"/>
              <a:t>      </a:t>
            </a:r>
            <a:r>
              <a:rPr lang="el-GR" dirty="0" smtClean="0"/>
              <a:t>α</a:t>
            </a:r>
            <a:r>
              <a:rPr lang="en-GB" dirty="0" smtClean="0"/>
              <a:t>-KG</a:t>
            </a:r>
            <a:endParaRPr lang="ru-RU" dirty="0"/>
          </a:p>
        </p:txBody>
      </p:sp>
      <p:sp>
        <p:nvSpPr>
          <p:cNvPr id="14" name="TextBox 13"/>
          <p:cNvSpPr txBox="1"/>
          <p:nvPr/>
        </p:nvSpPr>
        <p:spPr>
          <a:xfrm>
            <a:off x="6144547" y="3534015"/>
            <a:ext cx="1872208" cy="400110"/>
          </a:xfrm>
          <a:prstGeom prst="rect">
            <a:avLst/>
          </a:prstGeom>
          <a:solidFill>
            <a:schemeClr val="bg1"/>
          </a:solidFill>
        </p:spPr>
        <p:txBody>
          <a:bodyPr wrap="square" rtlCol="0">
            <a:spAutoFit/>
          </a:bodyPr>
          <a:lstStyle/>
          <a:p>
            <a:r>
              <a:rPr lang="en-GB" sz="2000" dirty="0" smtClean="0"/>
              <a:t>Ala      pyruvate</a:t>
            </a:r>
            <a:endParaRPr lang="ru-RU" sz="2000" dirty="0"/>
          </a:p>
        </p:txBody>
      </p:sp>
      <p:sp>
        <p:nvSpPr>
          <p:cNvPr id="16" name="TextBox 15"/>
          <p:cNvSpPr txBox="1"/>
          <p:nvPr/>
        </p:nvSpPr>
        <p:spPr>
          <a:xfrm>
            <a:off x="3407296" y="3645024"/>
            <a:ext cx="1872208" cy="338554"/>
          </a:xfrm>
          <a:prstGeom prst="rect">
            <a:avLst/>
          </a:prstGeom>
          <a:solidFill>
            <a:schemeClr val="bg1"/>
          </a:solidFill>
        </p:spPr>
        <p:txBody>
          <a:bodyPr wrap="square" rtlCol="0">
            <a:spAutoFit/>
          </a:bodyPr>
          <a:lstStyle/>
          <a:p>
            <a:r>
              <a:rPr lang="en-GB" sz="1600" dirty="0" smtClean="0"/>
              <a:t>NAD+ NADH+H+</a:t>
            </a:r>
            <a:endParaRPr lang="ru-RU" sz="1600" dirty="0"/>
          </a:p>
        </p:txBody>
      </p:sp>
    </p:spTree>
    <p:extLst>
      <p:ext uri="{BB962C8B-B14F-4D97-AF65-F5344CB8AC3E}">
        <p14:creationId xmlns:p14="http://schemas.microsoft.com/office/powerpoint/2010/main" val="2124638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980728"/>
          </a:xfrm>
        </p:spPr>
        <p:txBody>
          <a:bodyPr>
            <a:normAutofit fontScale="90000"/>
          </a:bodyPr>
          <a:lstStyle/>
          <a:p>
            <a:r>
              <a:rPr lang="en-US" altLang="ru-RU" sz="3200" b="1" dirty="0">
                <a:solidFill>
                  <a:schemeClr val="accent2"/>
                </a:solidFill>
              </a:rPr>
              <a:t>General and particular ways of amino acid metabolism in the human body</a:t>
            </a:r>
            <a:endParaRPr lang="ru-RU" altLang="ru-RU" sz="3200" b="1" dirty="0" smtClean="0">
              <a:solidFill>
                <a:schemeClr val="accent2"/>
              </a:solidFill>
            </a:endParaRPr>
          </a:p>
        </p:txBody>
      </p:sp>
      <p:graphicFrame>
        <p:nvGraphicFramePr>
          <p:cNvPr id="2" name="Схема 1"/>
          <p:cNvGraphicFramePr/>
          <p:nvPr>
            <p:extLst>
              <p:ext uri="{D42A27DB-BD31-4B8C-83A1-F6EECF244321}">
                <p14:modId xmlns:p14="http://schemas.microsoft.com/office/powerpoint/2010/main" val="3277650911"/>
              </p:ext>
            </p:extLst>
          </p:nvPr>
        </p:nvGraphicFramePr>
        <p:xfrm>
          <a:off x="744" y="980728"/>
          <a:ext cx="9143256"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60896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277823"/>
            <a:ext cx="9144000" cy="1139825"/>
          </a:xfrm>
        </p:spPr>
        <p:txBody>
          <a:bodyPr/>
          <a:lstStyle/>
          <a:p>
            <a:r>
              <a:rPr lang="en-US" altLang="ru-RU" sz="4000" dirty="0"/>
              <a:t>6 amino acids are involved in the synthesis of urea:</a:t>
            </a:r>
            <a:endParaRPr lang="ru-RU" altLang="ru-RU" sz="4000" dirty="0"/>
          </a:p>
        </p:txBody>
      </p:sp>
      <p:sp>
        <p:nvSpPr>
          <p:cNvPr id="29699" name="Rectangle 3"/>
          <p:cNvSpPr>
            <a:spLocks noGrp="1" noChangeArrowheads="1"/>
          </p:cNvSpPr>
          <p:nvPr>
            <p:ph type="body" idx="1"/>
          </p:nvPr>
        </p:nvSpPr>
        <p:spPr>
          <a:xfrm>
            <a:off x="0" y="1600206"/>
            <a:ext cx="9144000" cy="4530725"/>
          </a:xfrm>
        </p:spPr>
        <p:txBody>
          <a:bodyPr/>
          <a:lstStyle/>
          <a:p>
            <a:r>
              <a:rPr lang="en-US" altLang="ru-RU" dirty="0"/>
              <a:t>ornithine,</a:t>
            </a:r>
          </a:p>
          <a:p>
            <a:r>
              <a:rPr lang="en-US" altLang="ru-RU" dirty="0"/>
              <a:t>  </a:t>
            </a:r>
            <a:r>
              <a:rPr lang="en-US" altLang="ru-RU" dirty="0" err="1"/>
              <a:t>citrulline</a:t>
            </a:r>
            <a:r>
              <a:rPr lang="en-US" altLang="ru-RU" dirty="0"/>
              <a:t>,</a:t>
            </a:r>
          </a:p>
          <a:p>
            <a:r>
              <a:rPr lang="en-US" altLang="ru-RU" dirty="0"/>
              <a:t>  arginine,</a:t>
            </a:r>
          </a:p>
          <a:p>
            <a:r>
              <a:rPr lang="en-US" altLang="ru-RU" dirty="0"/>
              <a:t>  aspartic acid</a:t>
            </a:r>
          </a:p>
          <a:p>
            <a:r>
              <a:rPr lang="en-US" altLang="ru-RU" dirty="0"/>
              <a:t>  </a:t>
            </a:r>
            <a:r>
              <a:rPr lang="en-US" altLang="ru-RU" dirty="0" err="1"/>
              <a:t>argininosuccinate</a:t>
            </a:r>
            <a:r>
              <a:rPr lang="en-US" altLang="ru-RU" dirty="0"/>
              <a:t>,</a:t>
            </a:r>
          </a:p>
          <a:p>
            <a:r>
              <a:rPr lang="en-US" altLang="ru-RU" dirty="0"/>
              <a:t>  N-</a:t>
            </a:r>
            <a:r>
              <a:rPr lang="en-US" altLang="ru-RU" dirty="0" err="1"/>
              <a:t>acetylglutamate</a:t>
            </a:r>
            <a:r>
              <a:rPr lang="en-US" altLang="ru-RU" dirty="0"/>
              <a:t> -</a:t>
            </a:r>
          </a:p>
          <a:p>
            <a:r>
              <a:rPr lang="en-US" altLang="ru-RU" dirty="0"/>
              <a:t>   activator of the first reaction.</a:t>
            </a:r>
            <a:endParaRPr lang="ru-RU" altLang="ru-RU" dirty="0"/>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208473"/>
            <a:ext cx="2971800" cy="264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4471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ru-RU" sz="3400" b="1" dirty="0" smtClean="0">
                <a:solidFill>
                  <a:prstClr val="black"/>
                </a:solidFill>
              </a:rPr>
              <a:t>The Urea Cycle</a:t>
            </a:r>
            <a:endParaRPr lang="ru-RU" altLang="ru-RU" sz="3400" dirty="0" smtClean="0">
              <a:solidFill>
                <a:prstClr val="black"/>
              </a:solidFill>
            </a:endParaRPr>
          </a:p>
        </p:txBody>
      </p:sp>
      <p:pic>
        <p:nvPicPr>
          <p:cNvPr id="3076" name="Picture 4" descr="figure 17-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372" y="678485"/>
            <a:ext cx="5713255" cy="615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308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9388" y="-33033"/>
            <a:ext cx="8964612" cy="509705"/>
          </a:xfrm>
        </p:spPr>
        <p:txBody>
          <a:bodyPr/>
          <a:lstStyle/>
          <a:p>
            <a:pPr eaLnBrk="1" hangingPunct="1"/>
            <a:r>
              <a:rPr lang="en-US" altLang="ru-RU" sz="3200" b="1" dirty="0" smtClean="0">
                <a:solidFill>
                  <a:srgbClr val="FF3300"/>
                </a:solidFill>
              </a:rPr>
              <a:t>The </a:t>
            </a:r>
            <a:r>
              <a:rPr lang="en-US" altLang="ru-RU" sz="3200" b="1" dirty="0">
                <a:solidFill>
                  <a:srgbClr val="FF3300"/>
                </a:solidFill>
              </a:rPr>
              <a:t>Krebs </a:t>
            </a:r>
            <a:r>
              <a:rPr lang="en-US" altLang="ru-RU" sz="3200" b="1" dirty="0" err="1" smtClean="0">
                <a:solidFill>
                  <a:srgbClr val="FF3300"/>
                </a:solidFill>
              </a:rPr>
              <a:t>BiCycle</a:t>
            </a:r>
            <a:endParaRPr lang="ru-RU" altLang="ru-RU" sz="3200" b="1" dirty="0" smtClean="0">
              <a:solidFill>
                <a:srgbClr val="FF3300"/>
              </a:solidFill>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63" t="40066" r="16171" b="6346"/>
          <a:stretch/>
        </p:blipFill>
        <p:spPr bwMode="auto">
          <a:xfrm>
            <a:off x="4067944" y="548680"/>
            <a:ext cx="3947433" cy="236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498190" y="2764239"/>
            <a:ext cx="5570961" cy="276999"/>
          </a:xfrm>
          <a:prstGeom prst="rect">
            <a:avLst/>
          </a:prstGeom>
        </p:spPr>
        <p:txBody>
          <a:bodyPr wrap="square">
            <a:spAutoFit/>
          </a:bodyPr>
          <a:lstStyle/>
          <a:p>
            <a:pPr algn="ctr"/>
            <a:r>
              <a:rPr lang="en-US" sz="1200" dirty="0"/>
              <a:t>https://i.pinimg.com/originals/5c/dd/bd/5cddbd2c481dd8b7004c38f1ccf856ef.jpg</a:t>
            </a:r>
            <a:endParaRPr lang="ru-RU" sz="1200" dirty="0"/>
          </a:p>
        </p:txBody>
      </p:sp>
      <p:sp>
        <p:nvSpPr>
          <p:cNvPr id="7" name="Прямоугольник 6"/>
          <p:cNvSpPr/>
          <p:nvPr/>
        </p:nvSpPr>
        <p:spPr>
          <a:xfrm>
            <a:off x="1907704" y="6573912"/>
            <a:ext cx="7244478" cy="276999"/>
          </a:xfrm>
          <a:prstGeom prst="rect">
            <a:avLst/>
          </a:prstGeom>
        </p:spPr>
        <p:txBody>
          <a:bodyPr wrap="square">
            <a:spAutoFit/>
          </a:bodyPr>
          <a:lstStyle/>
          <a:p>
            <a:pPr algn="ctr"/>
            <a:r>
              <a:rPr lang="en-US" sz="1200" dirty="0"/>
              <a:t>http://www.deconstructingthetour.group.shef.ac.uk/wordpress/wp-content/uploads/krebscycle1-1024x783.png</a:t>
            </a:r>
            <a:endParaRPr lang="ru-RU" sz="1200"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3409002" cy="4272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4823866"/>
            <a:ext cx="3203848" cy="415498"/>
          </a:xfrm>
          <a:prstGeom prst="rect">
            <a:avLst/>
          </a:prstGeom>
        </p:spPr>
        <p:txBody>
          <a:bodyPr wrap="square">
            <a:spAutoFit/>
          </a:bodyPr>
          <a:lstStyle/>
          <a:p>
            <a:pPr algn="ctr"/>
            <a:r>
              <a:rPr lang="en-US" sz="1000" dirty="0"/>
              <a:t>https://media.nature.com/m685/nature-assets/nrm/journal/v1/n3/images/nrm1200_225a_f1.gif</a:t>
            </a:r>
            <a:endParaRPr lang="ru-RU" sz="1000" dirty="0"/>
          </a:p>
        </p:txBody>
      </p:sp>
      <p:pic>
        <p:nvPicPr>
          <p:cNvPr id="15366" name="Picture 6" descr="Картинки по запросу krebs Bicycle"/>
          <p:cNvPicPr>
            <a:picLocks noChangeAspect="1" noChangeArrowheads="1"/>
          </p:cNvPicPr>
          <p:nvPr/>
        </p:nvPicPr>
        <p:blipFill rotWithShape="1">
          <a:blip r:embed="rId4">
            <a:extLst>
              <a:ext uri="{28A0092B-C50C-407E-A947-70E740481C1C}">
                <a14:useLocalDpi xmlns:a14="http://schemas.microsoft.com/office/drawing/2010/main" val="0"/>
              </a:ext>
            </a:extLst>
          </a:blip>
          <a:srcRect b="15634"/>
          <a:stretch/>
        </p:blipFill>
        <p:spPr bwMode="auto">
          <a:xfrm>
            <a:off x="3409002" y="3025415"/>
            <a:ext cx="5570164" cy="359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368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E:\01\Цикл Кребса\UreaCycInterac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42"/>
          <a:stretch/>
        </p:blipFill>
        <p:spPr bwMode="auto">
          <a:xfrm>
            <a:off x="395536" y="655157"/>
            <a:ext cx="8208912" cy="6185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373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8" y="476672"/>
            <a:ext cx="9068933"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1"/>
          <p:cNvSpPr txBox="1">
            <a:spLocks/>
          </p:cNvSpPr>
          <p:nvPr/>
        </p:nvSpPr>
        <p:spPr>
          <a:xfrm>
            <a:off x="0" y="0"/>
            <a:ext cx="9144000" cy="6505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rPr>
              <a:t>The urea cycle and NO synthesis</a:t>
            </a:r>
            <a:endParaRPr lang="ru-RU" dirty="0">
              <a:solidFill>
                <a:prstClr val="black"/>
              </a:solidFill>
            </a:endParaRPr>
          </a:p>
        </p:txBody>
      </p:sp>
      <p:sp>
        <p:nvSpPr>
          <p:cNvPr id="4" name="Прямоугольник 3"/>
          <p:cNvSpPr/>
          <p:nvPr/>
        </p:nvSpPr>
        <p:spPr>
          <a:xfrm>
            <a:off x="-1" y="6534834"/>
            <a:ext cx="9108571" cy="400110"/>
          </a:xfrm>
          <a:prstGeom prst="rect">
            <a:avLst/>
          </a:prstGeom>
        </p:spPr>
        <p:txBody>
          <a:bodyPr wrap="square">
            <a:spAutoFit/>
          </a:bodyPr>
          <a:lstStyle/>
          <a:p>
            <a:pPr algn="ctr"/>
            <a:r>
              <a:rPr lang="en-US" sz="2000" dirty="0">
                <a:solidFill>
                  <a:prstClr val="black"/>
                </a:solidFill>
              </a:rPr>
              <a:t>http://www.nature.com/gim/journal/v15/n4/images_article/gim2012166f3.gif</a:t>
            </a:r>
            <a:endParaRPr lang="ru-RU" sz="2000" dirty="0">
              <a:solidFill>
                <a:prstClr val="black"/>
              </a:solidFill>
            </a:endParaRPr>
          </a:p>
        </p:txBody>
      </p:sp>
    </p:spTree>
    <p:extLst>
      <p:ext uri="{BB962C8B-B14F-4D97-AF65-F5344CB8AC3E}">
        <p14:creationId xmlns:p14="http://schemas.microsoft.com/office/powerpoint/2010/main" val="4474535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7544" y="116632"/>
            <a:ext cx="8229600" cy="1143000"/>
          </a:xfrm>
        </p:spPr>
        <p:txBody>
          <a:bodyPr/>
          <a:lstStyle/>
          <a:p>
            <a:r>
              <a:rPr lang="en-US" altLang="ru-RU" dirty="0"/>
              <a:t>Ornithine cycle functions</a:t>
            </a:r>
            <a:endParaRPr lang="ru-RU" altLang="ru-RU" dirty="0"/>
          </a:p>
        </p:txBody>
      </p:sp>
      <p:sp>
        <p:nvSpPr>
          <p:cNvPr id="33795" name="Rectangle 3"/>
          <p:cNvSpPr>
            <a:spLocks noGrp="1" noChangeArrowheads="1"/>
          </p:cNvSpPr>
          <p:nvPr>
            <p:ph type="body" idx="1"/>
          </p:nvPr>
        </p:nvSpPr>
        <p:spPr>
          <a:xfrm>
            <a:off x="323528" y="1196752"/>
            <a:ext cx="8458200" cy="5328592"/>
          </a:xfrm>
        </p:spPr>
        <p:txBody>
          <a:bodyPr/>
          <a:lstStyle/>
          <a:p>
            <a:r>
              <a:rPr lang="en-US" altLang="ru-RU" dirty="0">
                <a:solidFill>
                  <a:srgbClr val="FF0000"/>
                </a:solidFill>
              </a:rPr>
              <a:t>conversion</a:t>
            </a:r>
            <a:r>
              <a:rPr lang="en-US" altLang="ru-RU" dirty="0"/>
              <a:t> </a:t>
            </a:r>
            <a:r>
              <a:rPr lang="en-US" altLang="ru-RU" dirty="0">
                <a:solidFill>
                  <a:srgbClr val="FF0000"/>
                </a:solidFill>
              </a:rPr>
              <a:t>of</a:t>
            </a:r>
            <a:r>
              <a:rPr lang="en-US" altLang="ru-RU" dirty="0"/>
              <a:t> amino acid </a:t>
            </a:r>
            <a:r>
              <a:rPr lang="en-US" altLang="ru-RU" dirty="0">
                <a:solidFill>
                  <a:srgbClr val="FF0000"/>
                </a:solidFill>
              </a:rPr>
              <a:t>nitrogen</a:t>
            </a:r>
            <a:r>
              <a:rPr lang="en-US" altLang="ru-RU" dirty="0"/>
              <a:t> into urea, which prevents ammonia build-up,</a:t>
            </a:r>
          </a:p>
          <a:p>
            <a:r>
              <a:rPr lang="en-US" altLang="ru-RU" dirty="0">
                <a:solidFill>
                  <a:srgbClr val="FF0000"/>
                </a:solidFill>
              </a:rPr>
              <a:t>synthesis</a:t>
            </a:r>
            <a:r>
              <a:rPr lang="en-US" altLang="ru-RU" dirty="0"/>
              <a:t> of arginine and non-standard (non-</a:t>
            </a:r>
            <a:r>
              <a:rPr lang="en-US" altLang="ru-RU" dirty="0" err="1"/>
              <a:t>proteinogenic</a:t>
            </a:r>
            <a:r>
              <a:rPr lang="en-US" altLang="ru-RU" dirty="0"/>
              <a:t>) AA</a:t>
            </a:r>
          </a:p>
          <a:p>
            <a:r>
              <a:rPr lang="en-US" altLang="ru-RU" dirty="0"/>
              <a:t>participates in the regulation of </a:t>
            </a:r>
            <a:r>
              <a:rPr lang="en-US" altLang="ru-RU" dirty="0">
                <a:solidFill>
                  <a:srgbClr val="FF0000"/>
                </a:solidFill>
              </a:rPr>
              <a:t>blood pH</a:t>
            </a:r>
          </a:p>
          <a:p>
            <a:r>
              <a:rPr lang="en-US" altLang="ru-RU" dirty="0">
                <a:solidFill>
                  <a:srgbClr val="FF0000"/>
                </a:solidFill>
              </a:rPr>
              <a:t>medicine</a:t>
            </a:r>
            <a:r>
              <a:rPr lang="en-US" altLang="ru-RU" dirty="0"/>
              <a:t> - the use of enzymes (arginase and </a:t>
            </a:r>
            <a:r>
              <a:rPr lang="en-US" altLang="ru-RU" dirty="0" err="1"/>
              <a:t>ornithinecarbamoyl</a:t>
            </a:r>
            <a:r>
              <a:rPr lang="en-US" altLang="ru-RU" dirty="0"/>
              <a:t> (phosphate) transferase) and urea itself to diagnose liver damage</a:t>
            </a:r>
            <a:endParaRPr lang="ru-RU" altLang="ru-RU" dirty="0" smtClean="0"/>
          </a:p>
        </p:txBody>
      </p:sp>
    </p:spTree>
    <p:extLst>
      <p:ext uri="{BB962C8B-B14F-4D97-AF65-F5344CB8AC3E}">
        <p14:creationId xmlns:p14="http://schemas.microsoft.com/office/powerpoint/2010/main" val="22119391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340768"/>
            <a:ext cx="9252520" cy="4524315"/>
          </a:xfrm>
          <a:prstGeom prst="rect">
            <a:avLst/>
          </a:prstGeom>
        </p:spPr>
        <p:txBody>
          <a:bodyPr wrap="square">
            <a:spAutoFit/>
          </a:bodyPr>
          <a:lstStyle/>
          <a:p>
            <a:pPr algn="ctr" fontAlgn="auto">
              <a:spcBef>
                <a:spcPts val="0"/>
              </a:spcBef>
              <a:spcAft>
                <a:spcPts val="0"/>
              </a:spcAft>
            </a:pPr>
            <a:r>
              <a:rPr lang="en-US" sz="9600" b="1" dirty="0" smtClean="0">
                <a:solidFill>
                  <a:srgbClr val="CC3300"/>
                </a:solidFill>
                <a:latin typeface="Calibri"/>
              </a:rPr>
              <a:t> Pathologies of </a:t>
            </a:r>
            <a:r>
              <a:rPr lang="en-US" sz="9600" b="1" dirty="0">
                <a:solidFill>
                  <a:srgbClr val="CC3300"/>
                </a:solidFill>
                <a:latin typeface="Calibri"/>
              </a:rPr>
              <a:t>ammonia neutralization</a:t>
            </a:r>
            <a:endParaRPr lang="ru-RU" sz="9600" dirty="0">
              <a:solidFill>
                <a:prstClr val="black"/>
              </a:solidFill>
              <a:latin typeface="Calibri"/>
            </a:endParaRPr>
          </a:p>
        </p:txBody>
      </p:sp>
    </p:spTree>
    <p:extLst>
      <p:ext uri="{BB962C8B-B14F-4D97-AF65-F5344CB8AC3E}">
        <p14:creationId xmlns:p14="http://schemas.microsoft.com/office/powerpoint/2010/main" val="12775699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ru-RU" dirty="0" err="1"/>
              <a:t>Hyperammonemia</a:t>
            </a:r>
            <a:r>
              <a:rPr lang="en-US" altLang="ru-RU" dirty="0"/>
              <a:t> - high levels of ammonia in the blood.</a:t>
            </a:r>
            <a:endParaRPr lang="ru-RU" altLang="ru-RU" sz="3200" dirty="0"/>
          </a:p>
        </p:txBody>
      </p:sp>
      <p:sp>
        <p:nvSpPr>
          <p:cNvPr id="45059" name="Rectangle 3"/>
          <p:cNvSpPr>
            <a:spLocks noGrp="1" noChangeArrowheads="1"/>
          </p:cNvSpPr>
          <p:nvPr>
            <p:ph type="body" idx="1"/>
          </p:nvPr>
        </p:nvSpPr>
        <p:spPr>
          <a:xfrm>
            <a:off x="304800" y="1828800"/>
            <a:ext cx="8229600" cy="4530725"/>
          </a:xfrm>
        </p:spPr>
        <p:txBody>
          <a:bodyPr/>
          <a:lstStyle/>
          <a:p>
            <a:r>
              <a:rPr lang="en-US" altLang="ru-RU" dirty="0"/>
              <a:t>vomit,</a:t>
            </a:r>
          </a:p>
          <a:p>
            <a:r>
              <a:rPr lang="en-US" altLang="ru-RU" dirty="0"/>
              <a:t>  drowsiness,</a:t>
            </a:r>
          </a:p>
          <a:p>
            <a:r>
              <a:rPr lang="en-US" altLang="ru-RU" dirty="0"/>
              <a:t>  irritability,</a:t>
            </a:r>
          </a:p>
          <a:p>
            <a:r>
              <a:rPr lang="en-US" altLang="ru-RU" dirty="0"/>
              <a:t>  lack of coordination,</a:t>
            </a:r>
          </a:p>
          <a:p>
            <a:r>
              <a:rPr lang="en-US" altLang="ru-RU" dirty="0"/>
              <a:t>  convulsions</a:t>
            </a:r>
          </a:p>
          <a:p>
            <a:r>
              <a:rPr lang="en-US" altLang="ru-RU" dirty="0"/>
              <a:t>  loss of consciousness,</a:t>
            </a:r>
          </a:p>
          <a:p>
            <a:r>
              <a:rPr lang="en-US" altLang="ru-RU" dirty="0"/>
              <a:t>  swelling of the brain.</a:t>
            </a:r>
            <a:endParaRPr lang="ru-RU" altLang="ru-RU" dirty="0"/>
          </a:p>
        </p:txBody>
      </p:sp>
    </p:spTree>
    <p:extLst>
      <p:ext uri="{BB962C8B-B14F-4D97-AF65-F5344CB8AC3E}">
        <p14:creationId xmlns:p14="http://schemas.microsoft.com/office/powerpoint/2010/main" val="20038788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Oval 4"/>
          <p:cNvSpPr>
            <a:spLocks noChangeArrowheads="1"/>
          </p:cNvSpPr>
          <p:nvPr/>
        </p:nvSpPr>
        <p:spPr bwMode="auto">
          <a:xfrm>
            <a:off x="2895600" y="457200"/>
            <a:ext cx="3124200" cy="1676400"/>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fontAlgn="auto">
              <a:spcBef>
                <a:spcPts val="0"/>
              </a:spcBef>
              <a:spcAft>
                <a:spcPts val="0"/>
              </a:spcAft>
            </a:pPr>
            <a:r>
              <a:rPr lang="en-US" altLang="ru-RU" dirty="0" err="1">
                <a:solidFill>
                  <a:srgbClr val="0000FF"/>
                </a:solidFill>
                <a:latin typeface="Times New Roman" pitchFamily="18" charset="0"/>
              </a:rPr>
              <a:t>Hyperammonemia</a:t>
            </a:r>
            <a:endParaRPr lang="ru-RU" altLang="ru-RU" dirty="0">
              <a:solidFill>
                <a:srgbClr val="0000FF"/>
              </a:solidFill>
              <a:latin typeface="Times New Roman" pitchFamily="18" charset="0"/>
            </a:endParaRPr>
          </a:p>
        </p:txBody>
      </p:sp>
      <p:sp>
        <p:nvSpPr>
          <p:cNvPr id="47109" name="Oval 5"/>
          <p:cNvSpPr>
            <a:spLocks noChangeArrowheads="1"/>
          </p:cNvSpPr>
          <p:nvPr/>
        </p:nvSpPr>
        <p:spPr bwMode="auto">
          <a:xfrm>
            <a:off x="5181600" y="2438400"/>
            <a:ext cx="3124200" cy="9144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pPr>
            <a:r>
              <a:rPr lang="en-GB" altLang="ru-RU" dirty="0" smtClean="0">
                <a:solidFill>
                  <a:prstClr val="black"/>
                </a:solidFill>
                <a:latin typeface="Times New Roman" pitchFamily="18" charset="0"/>
              </a:rPr>
              <a:t>Secondary</a:t>
            </a:r>
            <a:endParaRPr lang="ru-RU" altLang="ru-RU" dirty="0">
              <a:solidFill>
                <a:prstClr val="black"/>
              </a:solidFill>
              <a:latin typeface="Times New Roman" pitchFamily="18" charset="0"/>
            </a:endParaRPr>
          </a:p>
        </p:txBody>
      </p:sp>
      <p:sp>
        <p:nvSpPr>
          <p:cNvPr id="47110" name="Oval 6"/>
          <p:cNvSpPr>
            <a:spLocks noChangeArrowheads="1"/>
          </p:cNvSpPr>
          <p:nvPr/>
        </p:nvSpPr>
        <p:spPr bwMode="auto">
          <a:xfrm>
            <a:off x="0" y="1905000"/>
            <a:ext cx="2895600" cy="1066800"/>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fontAlgn="auto">
              <a:spcBef>
                <a:spcPts val="0"/>
              </a:spcBef>
              <a:spcAft>
                <a:spcPts val="0"/>
              </a:spcAft>
            </a:pPr>
            <a:r>
              <a:rPr lang="en-US" altLang="ru-RU" dirty="0">
                <a:solidFill>
                  <a:prstClr val="black"/>
                </a:solidFill>
                <a:latin typeface="Times New Roman" pitchFamily="18" charset="0"/>
              </a:rPr>
              <a:t>Primary</a:t>
            </a:r>
            <a:endParaRPr lang="ru-RU" altLang="ru-RU" dirty="0">
              <a:solidFill>
                <a:prstClr val="black"/>
              </a:solidFill>
              <a:latin typeface="Times New Roman" pitchFamily="18" charset="0"/>
            </a:endParaRPr>
          </a:p>
        </p:txBody>
      </p:sp>
      <p:sp>
        <p:nvSpPr>
          <p:cNvPr id="47111" name="Rectangle 7"/>
          <p:cNvSpPr>
            <a:spLocks noChangeArrowheads="1"/>
          </p:cNvSpPr>
          <p:nvPr/>
        </p:nvSpPr>
        <p:spPr bwMode="auto">
          <a:xfrm>
            <a:off x="0" y="3962400"/>
            <a:ext cx="2438400" cy="12192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fontAlgn="auto">
              <a:spcBef>
                <a:spcPts val="0"/>
              </a:spcBef>
              <a:spcAft>
                <a:spcPts val="0"/>
              </a:spcAft>
            </a:pPr>
            <a:r>
              <a:rPr lang="en-US" altLang="ru-RU" sz="2000" dirty="0">
                <a:solidFill>
                  <a:prstClr val="black"/>
                </a:solidFill>
                <a:latin typeface="Times New Roman" pitchFamily="18" charset="0"/>
              </a:rPr>
              <a:t>In the </a:t>
            </a:r>
            <a:r>
              <a:rPr lang="en-US" altLang="ru-RU" sz="2000" dirty="0" smtClean="0">
                <a:solidFill>
                  <a:prstClr val="black"/>
                </a:solidFill>
                <a:latin typeface="Times New Roman" pitchFamily="18" charset="0"/>
              </a:rPr>
              <a:t>absence</a:t>
            </a:r>
          </a:p>
          <a:p>
            <a:pPr algn="ctr" fontAlgn="auto">
              <a:spcBef>
                <a:spcPts val="0"/>
              </a:spcBef>
              <a:spcAft>
                <a:spcPts val="0"/>
              </a:spcAft>
            </a:pPr>
            <a:r>
              <a:rPr lang="en-US" altLang="ru-RU" sz="2000" dirty="0" smtClean="0">
                <a:solidFill>
                  <a:prstClr val="black"/>
                </a:solidFill>
                <a:latin typeface="Times New Roman" pitchFamily="18" charset="0"/>
              </a:rPr>
              <a:t> </a:t>
            </a:r>
            <a:r>
              <a:rPr lang="en-US" altLang="ru-RU" sz="2000" dirty="0">
                <a:solidFill>
                  <a:prstClr val="black"/>
                </a:solidFill>
                <a:latin typeface="Times New Roman" pitchFamily="18" charset="0"/>
              </a:rPr>
              <a:t>of the enzyme </a:t>
            </a:r>
            <a:endParaRPr lang="en-US" altLang="ru-RU" sz="2000" dirty="0" smtClean="0">
              <a:solidFill>
                <a:prstClr val="black"/>
              </a:solidFill>
              <a:latin typeface="Times New Roman" pitchFamily="18" charset="0"/>
            </a:endParaRPr>
          </a:p>
          <a:p>
            <a:pPr algn="ctr" fontAlgn="auto">
              <a:spcBef>
                <a:spcPts val="0"/>
              </a:spcBef>
              <a:spcAft>
                <a:spcPts val="0"/>
              </a:spcAft>
            </a:pPr>
            <a:r>
              <a:rPr lang="en-US" altLang="ru-RU" sz="2000" dirty="0" smtClean="0">
                <a:solidFill>
                  <a:prstClr val="black"/>
                </a:solidFill>
                <a:latin typeface="Times New Roman" pitchFamily="18" charset="0"/>
              </a:rPr>
              <a:t>for </a:t>
            </a:r>
            <a:r>
              <a:rPr lang="en-US" altLang="ru-RU" sz="2000" dirty="0">
                <a:solidFill>
                  <a:prstClr val="black"/>
                </a:solidFill>
                <a:latin typeface="Times New Roman" pitchFamily="18" charset="0"/>
              </a:rPr>
              <a:t>the </a:t>
            </a:r>
            <a:r>
              <a:rPr lang="en-US" altLang="ru-RU" sz="2000" dirty="0" smtClean="0">
                <a:solidFill>
                  <a:prstClr val="black"/>
                </a:solidFill>
                <a:latin typeface="Times New Roman" pitchFamily="18" charset="0"/>
              </a:rPr>
              <a:t>synthesis</a:t>
            </a:r>
          </a:p>
          <a:p>
            <a:pPr algn="ctr" fontAlgn="auto">
              <a:spcBef>
                <a:spcPts val="0"/>
              </a:spcBef>
              <a:spcAft>
                <a:spcPts val="0"/>
              </a:spcAft>
            </a:pPr>
            <a:r>
              <a:rPr lang="en-US" altLang="ru-RU" sz="2000" dirty="0" smtClean="0">
                <a:solidFill>
                  <a:prstClr val="black"/>
                </a:solidFill>
                <a:latin typeface="Times New Roman" pitchFamily="18" charset="0"/>
              </a:rPr>
              <a:t> </a:t>
            </a:r>
            <a:r>
              <a:rPr lang="en-US" altLang="ru-RU" sz="2000" dirty="0">
                <a:solidFill>
                  <a:prstClr val="black"/>
                </a:solidFill>
                <a:latin typeface="Times New Roman" pitchFamily="18" charset="0"/>
              </a:rPr>
              <a:t>of urea</a:t>
            </a:r>
            <a:endParaRPr lang="ru-RU" altLang="ru-RU" sz="2000" dirty="0">
              <a:solidFill>
                <a:prstClr val="black"/>
              </a:solidFill>
              <a:latin typeface="Times New Roman" pitchFamily="18" charset="0"/>
            </a:endParaRPr>
          </a:p>
        </p:txBody>
      </p:sp>
      <p:sp>
        <p:nvSpPr>
          <p:cNvPr id="47112" name="Rectangle 8"/>
          <p:cNvSpPr>
            <a:spLocks noChangeArrowheads="1"/>
          </p:cNvSpPr>
          <p:nvPr/>
        </p:nvSpPr>
        <p:spPr bwMode="auto">
          <a:xfrm>
            <a:off x="2590800" y="3962400"/>
            <a:ext cx="3733800" cy="155483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pPr>
            <a:r>
              <a:rPr lang="en-US" altLang="ru-RU" dirty="0">
                <a:solidFill>
                  <a:prstClr val="black"/>
                </a:solidFill>
                <a:latin typeface="Times New Roman" pitchFamily="18" charset="0"/>
              </a:rPr>
              <a:t>With liver diseases </a:t>
            </a:r>
            <a:endParaRPr lang="en-US" altLang="ru-RU" dirty="0" smtClean="0">
              <a:solidFill>
                <a:prstClr val="black"/>
              </a:solidFill>
              <a:latin typeface="Times New Roman" pitchFamily="18" charset="0"/>
            </a:endParaRPr>
          </a:p>
          <a:p>
            <a:pPr algn="ctr" fontAlgn="auto">
              <a:spcBef>
                <a:spcPts val="0"/>
              </a:spcBef>
              <a:spcAft>
                <a:spcPts val="0"/>
              </a:spcAft>
            </a:pPr>
            <a:r>
              <a:rPr lang="en-US" altLang="ru-RU" dirty="0" smtClean="0">
                <a:solidFill>
                  <a:prstClr val="black"/>
                </a:solidFill>
                <a:latin typeface="Times New Roman" pitchFamily="18" charset="0"/>
              </a:rPr>
              <a:t>(</a:t>
            </a:r>
            <a:r>
              <a:rPr lang="en-US" altLang="ru-RU" dirty="0">
                <a:solidFill>
                  <a:prstClr val="black"/>
                </a:solidFill>
                <a:latin typeface="Times New Roman" pitchFamily="18" charset="0"/>
              </a:rPr>
              <a:t>portal hypertension, </a:t>
            </a:r>
            <a:endParaRPr lang="en-US" altLang="ru-RU" dirty="0" smtClean="0">
              <a:solidFill>
                <a:prstClr val="black"/>
              </a:solidFill>
              <a:latin typeface="Times New Roman" pitchFamily="18" charset="0"/>
            </a:endParaRPr>
          </a:p>
          <a:p>
            <a:pPr algn="ctr" fontAlgn="auto">
              <a:spcBef>
                <a:spcPts val="0"/>
              </a:spcBef>
              <a:spcAft>
                <a:spcPts val="0"/>
              </a:spcAft>
            </a:pPr>
            <a:r>
              <a:rPr lang="en-US" altLang="ru-RU" dirty="0" smtClean="0">
                <a:solidFill>
                  <a:prstClr val="black"/>
                </a:solidFill>
                <a:latin typeface="Times New Roman" pitchFamily="18" charset="0"/>
              </a:rPr>
              <a:t>mechanical </a:t>
            </a:r>
            <a:r>
              <a:rPr lang="en-US" altLang="ru-RU" dirty="0">
                <a:solidFill>
                  <a:prstClr val="black"/>
                </a:solidFill>
                <a:latin typeface="Times New Roman" pitchFamily="18" charset="0"/>
              </a:rPr>
              <a:t>damage) </a:t>
            </a:r>
            <a:endParaRPr lang="en-US" altLang="ru-RU" dirty="0" smtClean="0">
              <a:solidFill>
                <a:prstClr val="black"/>
              </a:solidFill>
              <a:latin typeface="Times New Roman" pitchFamily="18" charset="0"/>
            </a:endParaRPr>
          </a:p>
          <a:p>
            <a:pPr algn="ctr" fontAlgn="auto">
              <a:spcBef>
                <a:spcPts val="0"/>
              </a:spcBef>
              <a:spcAft>
                <a:spcPts val="0"/>
              </a:spcAft>
            </a:pPr>
            <a:r>
              <a:rPr lang="en-US" altLang="ru-RU" dirty="0" smtClean="0">
                <a:solidFill>
                  <a:prstClr val="black"/>
                </a:solidFill>
                <a:latin typeface="Times New Roman" pitchFamily="18" charset="0"/>
              </a:rPr>
              <a:t>and </a:t>
            </a:r>
            <a:r>
              <a:rPr lang="en-US" altLang="ru-RU" dirty="0">
                <a:solidFill>
                  <a:prstClr val="black"/>
                </a:solidFill>
                <a:latin typeface="Times New Roman" pitchFamily="18" charset="0"/>
              </a:rPr>
              <a:t>viral infections</a:t>
            </a:r>
            <a:endParaRPr lang="ru-RU" altLang="ru-RU" dirty="0">
              <a:solidFill>
                <a:prstClr val="black"/>
              </a:solidFill>
              <a:latin typeface="Times New Roman" pitchFamily="18" charset="0"/>
            </a:endParaRPr>
          </a:p>
        </p:txBody>
      </p:sp>
      <p:sp>
        <p:nvSpPr>
          <p:cNvPr id="47113" name="Rectangle 9"/>
          <p:cNvSpPr>
            <a:spLocks noChangeArrowheads="1"/>
          </p:cNvSpPr>
          <p:nvPr/>
        </p:nvSpPr>
        <p:spPr bwMode="auto">
          <a:xfrm>
            <a:off x="6629400" y="4038600"/>
            <a:ext cx="2514600" cy="10668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pPr>
            <a:r>
              <a:rPr lang="en-US" altLang="ru-RU" sz="1800" dirty="0">
                <a:solidFill>
                  <a:prstClr val="black"/>
                </a:solidFill>
                <a:latin typeface="Times New Roman" pitchFamily="18" charset="0"/>
              </a:rPr>
              <a:t>With increased </a:t>
            </a:r>
            <a:endParaRPr lang="en-US" altLang="ru-RU" sz="1800" dirty="0" smtClean="0">
              <a:solidFill>
                <a:prstClr val="black"/>
              </a:solidFill>
              <a:latin typeface="Times New Roman" pitchFamily="18" charset="0"/>
            </a:endParaRPr>
          </a:p>
          <a:p>
            <a:pPr algn="ctr" fontAlgn="auto">
              <a:spcBef>
                <a:spcPts val="0"/>
              </a:spcBef>
              <a:spcAft>
                <a:spcPts val="0"/>
              </a:spcAft>
            </a:pPr>
            <a:r>
              <a:rPr lang="en-US" altLang="ru-RU" sz="1800" dirty="0" smtClean="0">
                <a:solidFill>
                  <a:prstClr val="black"/>
                </a:solidFill>
                <a:latin typeface="Times New Roman" pitchFamily="18" charset="0"/>
              </a:rPr>
              <a:t>putrefaction </a:t>
            </a:r>
            <a:r>
              <a:rPr lang="en-US" altLang="ru-RU" sz="1800" dirty="0">
                <a:solidFill>
                  <a:prstClr val="black"/>
                </a:solidFill>
                <a:latin typeface="Times New Roman" pitchFamily="18" charset="0"/>
              </a:rPr>
              <a:t>of </a:t>
            </a:r>
            <a:endParaRPr lang="en-US" altLang="ru-RU" sz="1800" dirty="0" smtClean="0">
              <a:solidFill>
                <a:prstClr val="black"/>
              </a:solidFill>
              <a:latin typeface="Times New Roman" pitchFamily="18" charset="0"/>
            </a:endParaRPr>
          </a:p>
          <a:p>
            <a:pPr algn="ctr" fontAlgn="auto">
              <a:spcBef>
                <a:spcPts val="0"/>
              </a:spcBef>
              <a:spcAft>
                <a:spcPts val="0"/>
              </a:spcAft>
            </a:pPr>
            <a:r>
              <a:rPr lang="en-US" altLang="ru-RU" sz="1800" dirty="0" smtClean="0">
                <a:solidFill>
                  <a:prstClr val="black"/>
                </a:solidFill>
                <a:latin typeface="Times New Roman" pitchFamily="18" charset="0"/>
              </a:rPr>
              <a:t>proteins </a:t>
            </a:r>
            <a:r>
              <a:rPr lang="en-US" altLang="ru-RU" sz="1800" dirty="0">
                <a:solidFill>
                  <a:prstClr val="black"/>
                </a:solidFill>
                <a:latin typeface="Times New Roman" pitchFamily="18" charset="0"/>
              </a:rPr>
              <a:t>in </a:t>
            </a:r>
            <a:endParaRPr lang="en-US" altLang="ru-RU" sz="1800" dirty="0" smtClean="0">
              <a:solidFill>
                <a:prstClr val="black"/>
              </a:solidFill>
              <a:latin typeface="Times New Roman" pitchFamily="18" charset="0"/>
            </a:endParaRPr>
          </a:p>
          <a:p>
            <a:pPr algn="ctr" fontAlgn="auto">
              <a:spcBef>
                <a:spcPts val="0"/>
              </a:spcBef>
              <a:spcAft>
                <a:spcPts val="0"/>
              </a:spcAft>
            </a:pPr>
            <a:r>
              <a:rPr lang="en-US" altLang="ru-RU" sz="1800" dirty="0" smtClean="0">
                <a:solidFill>
                  <a:prstClr val="black"/>
                </a:solidFill>
                <a:latin typeface="Times New Roman" pitchFamily="18" charset="0"/>
              </a:rPr>
              <a:t>the </a:t>
            </a:r>
            <a:r>
              <a:rPr lang="en-US" altLang="ru-RU" sz="1800" dirty="0">
                <a:solidFill>
                  <a:prstClr val="black"/>
                </a:solidFill>
                <a:latin typeface="Times New Roman" pitchFamily="18" charset="0"/>
              </a:rPr>
              <a:t>intestine</a:t>
            </a:r>
            <a:endParaRPr lang="ru-RU" altLang="ru-RU" sz="1800" dirty="0">
              <a:solidFill>
                <a:prstClr val="black"/>
              </a:solidFill>
              <a:latin typeface="Times New Roman" pitchFamily="18" charset="0"/>
            </a:endParaRPr>
          </a:p>
        </p:txBody>
      </p:sp>
      <p:sp>
        <p:nvSpPr>
          <p:cNvPr id="47114" name="Line 10"/>
          <p:cNvSpPr>
            <a:spLocks noChangeShapeType="1"/>
          </p:cNvSpPr>
          <p:nvPr/>
        </p:nvSpPr>
        <p:spPr bwMode="auto">
          <a:xfrm flipH="1">
            <a:off x="5257800" y="3276600"/>
            <a:ext cx="533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ru-RU" sz="1800">
              <a:solidFill>
                <a:prstClr val="black"/>
              </a:solidFill>
              <a:latin typeface="Calibri"/>
            </a:endParaRPr>
          </a:p>
        </p:txBody>
      </p:sp>
      <p:sp>
        <p:nvSpPr>
          <p:cNvPr id="47115" name="Line 11"/>
          <p:cNvSpPr>
            <a:spLocks noChangeShapeType="1"/>
          </p:cNvSpPr>
          <p:nvPr/>
        </p:nvSpPr>
        <p:spPr bwMode="auto">
          <a:xfrm>
            <a:off x="7467600" y="3276600"/>
            <a:ext cx="6096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ru-RU" sz="1800">
              <a:solidFill>
                <a:prstClr val="black"/>
              </a:solidFill>
              <a:latin typeface="Calibri"/>
            </a:endParaRPr>
          </a:p>
        </p:txBody>
      </p:sp>
      <p:sp>
        <p:nvSpPr>
          <p:cNvPr id="47116" name="Line 12"/>
          <p:cNvSpPr>
            <a:spLocks noChangeShapeType="1"/>
          </p:cNvSpPr>
          <p:nvPr/>
        </p:nvSpPr>
        <p:spPr bwMode="auto">
          <a:xfrm>
            <a:off x="5410200" y="1905000"/>
            <a:ext cx="5334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ru-RU" sz="1800">
              <a:solidFill>
                <a:prstClr val="black"/>
              </a:solidFill>
              <a:latin typeface="Calibri"/>
            </a:endParaRPr>
          </a:p>
        </p:txBody>
      </p:sp>
      <p:sp>
        <p:nvSpPr>
          <p:cNvPr id="47117" name="Line 13"/>
          <p:cNvSpPr>
            <a:spLocks noChangeShapeType="1"/>
          </p:cNvSpPr>
          <p:nvPr/>
        </p:nvSpPr>
        <p:spPr bwMode="auto">
          <a:xfrm flipH="1">
            <a:off x="2362200" y="1600200"/>
            <a:ext cx="609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ru-RU" sz="1800">
              <a:solidFill>
                <a:prstClr val="black"/>
              </a:solidFill>
              <a:latin typeface="Calibri"/>
            </a:endParaRPr>
          </a:p>
        </p:txBody>
      </p:sp>
      <p:sp>
        <p:nvSpPr>
          <p:cNvPr id="47118" name="Line 14"/>
          <p:cNvSpPr>
            <a:spLocks noChangeShapeType="1"/>
          </p:cNvSpPr>
          <p:nvPr/>
        </p:nvSpPr>
        <p:spPr bwMode="auto">
          <a:xfrm>
            <a:off x="1219200" y="29718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ru-RU" sz="1800">
              <a:solidFill>
                <a:prstClr val="black"/>
              </a:solidFill>
              <a:latin typeface="Calibri"/>
            </a:endParaRPr>
          </a:p>
        </p:txBody>
      </p:sp>
    </p:spTree>
    <p:extLst>
      <p:ext uri="{BB962C8B-B14F-4D97-AF65-F5344CB8AC3E}">
        <p14:creationId xmlns:p14="http://schemas.microsoft.com/office/powerpoint/2010/main" val="8654267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11560" y="-22375"/>
            <a:ext cx="8153400" cy="499047"/>
          </a:xfrm>
        </p:spPr>
        <p:txBody>
          <a:bodyPr>
            <a:normAutofit fontScale="90000"/>
          </a:bodyPr>
          <a:lstStyle/>
          <a:p>
            <a:r>
              <a:rPr lang="en-US" altLang="ru-RU" b="1" dirty="0"/>
              <a:t>Correction of </a:t>
            </a:r>
            <a:r>
              <a:rPr lang="en-US" altLang="ru-RU" b="1" dirty="0" err="1"/>
              <a:t>hyperammonemia</a:t>
            </a:r>
            <a:endParaRPr lang="ru-RU" altLang="ru-RU" dirty="0" smtClean="0"/>
          </a:p>
        </p:txBody>
      </p:sp>
      <p:graphicFrame>
        <p:nvGraphicFramePr>
          <p:cNvPr id="2" name="Схема 1"/>
          <p:cNvGraphicFramePr/>
          <p:nvPr>
            <p:extLst>
              <p:ext uri="{D42A27DB-BD31-4B8C-83A1-F6EECF244321}">
                <p14:modId xmlns:p14="http://schemas.microsoft.com/office/powerpoint/2010/main" val="2893759669"/>
              </p:ext>
            </p:extLst>
          </p:nvPr>
        </p:nvGraphicFramePr>
        <p:xfrm>
          <a:off x="0" y="332656"/>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2" descr="Картинки по запросу аргинин"/>
          <p:cNvSpPr>
            <a:spLocks noChangeAspect="1" noChangeArrowheads="1"/>
          </p:cNvSpPr>
          <p:nvPr/>
        </p:nvSpPr>
        <p:spPr bwMode="auto">
          <a:xfrm>
            <a:off x="155575" y="-16843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4196251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07504" y="8545"/>
            <a:ext cx="8889504" cy="6667128"/>
          </a:xfrm>
          <a:prstGeom prst="rect">
            <a:avLst/>
          </a:prstGeom>
        </p:spPr>
      </p:pic>
    </p:spTree>
    <p:extLst>
      <p:ext uri="{BB962C8B-B14F-4D97-AF65-F5344CB8AC3E}">
        <p14:creationId xmlns:p14="http://schemas.microsoft.com/office/powerpoint/2010/main" val="39157028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67544" y="0"/>
            <a:ext cx="8229600" cy="634082"/>
          </a:xfrm>
        </p:spPr>
        <p:txBody>
          <a:bodyPr/>
          <a:lstStyle/>
          <a:p>
            <a:r>
              <a:rPr lang="en-US" altLang="ru-RU" dirty="0"/>
              <a:t>Ornithine cycle disorders:</a:t>
            </a:r>
            <a:endParaRPr lang="ru-RU" altLang="ru-RU" sz="4400" dirty="0"/>
          </a:p>
        </p:txBody>
      </p:sp>
      <p:graphicFrame>
        <p:nvGraphicFramePr>
          <p:cNvPr id="3" name="Схема 2"/>
          <p:cNvGraphicFramePr/>
          <p:nvPr>
            <p:extLst>
              <p:ext uri="{D42A27DB-BD31-4B8C-83A1-F6EECF244321}">
                <p14:modId xmlns:p14="http://schemas.microsoft.com/office/powerpoint/2010/main" val="1268210893"/>
              </p:ext>
            </p:extLst>
          </p:nvPr>
        </p:nvGraphicFramePr>
        <p:xfrm>
          <a:off x="0" y="620688"/>
          <a:ext cx="9036496"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Овал 3"/>
          <p:cNvSpPr/>
          <p:nvPr/>
        </p:nvSpPr>
        <p:spPr>
          <a:xfrm>
            <a:off x="14908" y="5585324"/>
            <a:ext cx="1272676" cy="1272676"/>
          </a:xfrm>
          <a:prstGeom prst="ellipse">
            <a:avLst/>
          </a:prstGeom>
          <a:blipFill rotWithShape="1">
            <a:blip r:embed="rId7"/>
            <a:stretch>
              <a:fillRect/>
            </a:stretch>
          </a:blipFill>
        </p:spPr>
        <p:style>
          <a:lnRef idx="1">
            <a:schemeClr val="lt1">
              <a:hueOff val="0"/>
              <a:satOff val="0"/>
              <a:lumOff val="0"/>
              <a:alphaOff val="0"/>
            </a:schemeClr>
          </a:lnRef>
          <a:fillRef idx="1">
            <a:scrgbClr r="0" g="0" b="0"/>
          </a:fillRef>
          <a:effectRef idx="1">
            <a:schemeClr val="accent5">
              <a:tint val="50000"/>
              <a:hueOff val="-7121577"/>
              <a:satOff val="31745"/>
              <a:lumOff val="2805"/>
              <a:alphaOff val="0"/>
            </a:schemeClr>
          </a:effectRef>
          <a:fontRef idx="minor">
            <a:schemeClr val="lt1">
              <a:hueOff val="0"/>
              <a:satOff val="0"/>
              <a:lumOff val="0"/>
              <a:alphaOff val="0"/>
            </a:schemeClr>
          </a:fontRef>
        </p:style>
      </p:sp>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08" y="3933056"/>
            <a:ext cx="1481336" cy="138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4257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82600" y="671364"/>
            <a:ext cx="8229600" cy="1143000"/>
          </a:xfrm>
        </p:spPr>
        <p:txBody>
          <a:bodyPr/>
          <a:lstStyle/>
          <a:p>
            <a:pPr eaLnBrk="1" hangingPunct="1">
              <a:defRPr/>
            </a:pPr>
            <a:r>
              <a:rPr lang="en-US" sz="3600" b="1" dirty="0"/>
              <a:t>Synthesis of </a:t>
            </a:r>
            <a:r>
              <a:rPr lang="en-US" sz="3600" b="1" dirty="0" err="1"/>
              <a:t>creatine</a:t>
            </a:r>
            <a:endParaRPr lang="ru-RU" sz="3600" dirty="0"/>
          </a:p>
        </p:txBody>
      </p:sp>
      <p:sp>
        <p:nvSpPr>
          <p:cNvPr id="15363" name="Text Box 6"/>
          <p:cNvSpPr txBox="1">
            <a:spLocks noChangeArrowheads="1"/>
          </p:cNvSpPr>
          <p:nvPr/>
        </p:nvSpPr>
        <p:spPr bwMode="auto">
          <a:xfrm>
            <a:off x="539750" y="2414588"/>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75000"/>
                  </a:srgbClr>
                </a:solidFill>
              </a:rPr>
              <a:t>NH</a:t>
            </a:r>
            <a:r>
              <a:rPr lang="en-US" altLang="ru-RU" sz="1800" baseline="-25000" dirty="0">
                <a:solidFill>
                  <a:srgbClr val="C0504D">
                    <a:lumMod val="75000"/>
                  </a:srgbClr>
                </a:solidFill>
              </a:rPr>
              <a:t>2</a:t>
            </a:r>
            <a:endParaRPr lang="ru-RU" altLang="ru-RU" sz="1800" baseline="-25000" dirty="0">
              <a:solidFill>
                <a:srgbClr val="C0504D">
                  <a:lumMod val="75000"/>
                </a:srgbClr>
              </a:solidFill>
            </a:endParaRPr>
          </a:p>
        </p:txBody>
      </p:sp>
      <p:sp>
        <p:nvSpPr>
          <p:cNvPr id="15364" name="Text Box 7"/>
          <p:cNvSpPr txBox="1">
            <a:spLocks noChangeArrowheads="1"/>
          </p:cNvSpPr>
          <p:nvPr/>
        </p:nvSpPr>
        <p:spPr bwMode="auto">
          <a:xfrm>
            <a:off x="539750" y="2917825"/>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75000"/>
                  </a:srgbClr>
                </a:solidFill>
              </a:rPr>
              <a:t>C=NH</a:t>
            </a:r>
            <a:endParaRPr lang="ru-RU" altLang="ru-RU" sz="1800" baseline="-25000" dirty="0">
              <a:solidFill>
                <a:srgbClr val="C0504D">
                  <a:lumMod val="75000"/>
                </a:srgbClr>
              </a:solidFill>
            </a:endParaRPr>
          </a:p>
        </p:txBody>
      </p:sp>
      <p:sp>
        <p:nvSpPr>
          <p:cNvPr id="15365" name="Text Box 8"/>
          <p:cNvSpPr txBox="1">
            <a:spLocks noChangeArrowheads="1"/>
          </p:cNvSpPr>
          <p:nvPr/>
        </p:nvSpPr>
        <p:spPr bwMode="auto">
          <a:xfrm>
            <a:off x="539750" y="3495675"/>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prstClr val="black"/>
                </a:solidFill>
              </a:rPr>
              <a:t>NH</a:t>
            </a:r>
            <a:endParaRPr lang="ru-RU" altLang="ru-RU" sz="1800" baseline="-25000">
              <a:solidFill>
                <a:prstClr val="black"/>
              </a:solidFill>
            </a:endParaRPr>
          </a:p>
        </p:txBody>
      </p:sp>
      <p:sp>
        <p:nvSpPr>
          <p:cNvPr id="15366" name="Text Box 9"/>
          <p:cNvSpPr txBox="1">
            <a:spLocks noChangeArrowheads="1"/>
          </p:cNvSpPr>
          <p:nvPr/>
        </p:nvSpPr>
        <p:spPr bwMode="auto">
          <a:xfrm>
            <a:off x="539750" y="4000500"/>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prstClr val="black"/>
                </a:solidFill>
              </a:rPr>
              <a:t>(CH</a:t>
            </a:r>
            <a:r>
              <a:rPr lang="en-US" altLang="ru-RU" sz="1800" baseline="-25000">
                <a:solidFill>
                  <a:prstClr val="black"/>
                </a:solidFill>
              </a:rPr>
              <a:t>2</a:t>
            </a:r>
            <a:r>
              <a:rPr lang="en-US" altLang="ru-RU" sz="1800">
                <a:solidFill>
                  <a:prstClr val="black"/>
                </a:solidFill>
              </a:rPr>
              <a:t>)</a:t>
            </a:r>
            <a:r>
              <a:rPr lang="en-US" altLang="ru-RU" sz="1800" baseline="-25000">
                <a:solidFill>
                  <a:prstClr val="black"/>
                </a:solidFill>
              </a:rPr>
              <a:t>3</a:t>
            </a:r>
            <a:endParaRPr lang="ru-RU" altLang="ru-RU" sz="1800" baseline="-25000">
              <a:solidFill>
                <a:prstClr val="black"/>
              </a:solidFill>
            </a:endParaRPr>
          </a:p>
        </p:txBody>
      </p:sp>
      <p:sp>
        <p:nvSpPr>
          <p:cNvPr id="15367" name="Text Box 10"/>
          <p:cNvSpPr txBox="1">
            <a:spLocks noChangeArrowheads="1"/>
          </p:cNvSpPr>
          <p:nvPr/>
        </p:nvSpPr>
        <p:spPr bwMode="auto">
          <a:xfrm>
            <a:off x="539750" y="5081588"/>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prstClr val="black"/>
                </a:solidFill>
              </a:rPr>
              <a:t>COOH</a:t>
            </a:r>
            <a:endParaRPr lang="ru-RU" altLang="ru-RU" sz="1800">
              <a:solidFill>
                <a:prstClr val="black"/>
              </a:solidFill>
            </a:endParaRPr>
          </a:p>
        </p:txBody>
      </p:sp>
      <p:sp>
        <p:nvSpPr>
          <p:cNvPr id="15368" name="Line 11"/>
          <p:cNvSpPr>
            <a:spLocks noChangeShapeType="1"/>
          </p:cNvSpPr>
          <p:nvPr/>
        </p:nvSpPr>
        <p:spPr bwMode="auto">
          <a:xfrm>
            <a:off x="684213" y="2774950"/>
            <a:ext cx="0" cy="215900"/>
          </a:xfrm>
          <a:prstGeom prst="line">
            <a:avLst/>
          </a:prstGeom>
          <a:noFill/>
          <a:ln w="9525">
            <a:solidFill>
              <a:schemeClr val="accent2">
                <a:lumMod val="75000"/>
              </a:schemeClr>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69" name="Line 12"/>
          <p:cNvSpPr>
            <a:spLocks noChangeShapeType="1"/>
          </p:cNvSpPr>
          <p:nvPr/>
        </p:nvSpPr>
        <p:spPr bwMode="auto">
          <a:xfrm>
            <a:off x="684213" y="32781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70" name="Line 13"/>
          <p:cNvSpPr>
            <a:spLocks noChangeShapeType="1"/>
          </p:cNvSpPr>
          <p:nvPr/>
        </p:nvSpPr>
        <p:spPr bwMode="auto">
          <a:xfrm>
            <a:off x="684213" y="385603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71" name="Line 14"/>
          <p:cNvSpPr>
            <a:spLocks noChangeShapeType="1"/>
          </p:cNvSpPr>
          <p:nvPr/>
        </p:nvSpPr>
        <p:spPr bwMode="auto">
          <a:xfrm>
            <a:off x="684213" y="43608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72" name="Text Box 15"/>
          <p:cNvSpPr txBox="1">
            <a:spLocks noChangeArrowheads="1"/>
          </p:cNvSpPr>
          <p:nvPr/>
        </p:nvSpPr>
        <p:spPr bwMode="auto">
          <a:xfrm>
            <a:off x="539750" y="4570413"/>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prstClr val="black"/>
                </a:solidFill>
              </a:rPr>
              <a:t>CHNH</a:t>
            </a:r>
            <a:r>
              <a:rPr lang="en-US" altLang="ru-RU" sz="1800" baseline="-25000">
                <a:solidFill>
                  <a:prstClr val="black"/>
                </a:solidFill>
              </a:rPr>
              <a:t>2</a:t>
            </a:r>
            <a:endParaRPr lang="ru-RU" altLang="ru-RU" sz="1800" baseline="-25000">
              <a:solidFill>
                <a:prstClr val="black"/>
              </a:solidFill>
            </a:endParaRPr>
          </a:p>
        </p:txBody>
      </p:sp>
      <p:sp>
        <p:nvSpPr>
          <p:cNvPr id="15373" name="Line 17"/>
          <p:cNvSpPr>
            <a:spLocks noChangeShapeType="1"/>
          </p:cNvSpPr>
          <p:nvPr/>
        </p:nvSpPr>
        <p:spPr bwMode="auto">
          <a:xfrm>
            <a:off x="684213" y="493712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74" name="Text Box 19"/>
          <p:cNvSpPr txBox="1">
            <a:spLocks noChangeArrowheads="1"/>
          </p:cNvSpPr>
          <p:nvPr/>
        </p:nvSpPr>
        <p:spPr bwMode="auto">
          <a:xfrm>
            <a:off x="1476375" y="3567113"/>
            <a:ext cx="2873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prstClr val="black"/>
                </a:solidFill>
              </a:rPr>
              <a:t>+</a:t>
            </a:r>
            <a:endParaRPr lang="ru-RU" altLang="ru-RU" sz="1800">
              <a:solidFill>
                <a:prstClr val="black"/>
              </a:solidFill>
            </a:endParaRPr>
          </a:p>
        </p:txBody>
      </p:sp>
      <p:sp>
        <p:nvSpPr>
          <p:cNvPr id="15375" name="Text Box 20"/>
          <p:cNvSpPr txBox="1">
            <a:spLocks noChangeArrowheads="1"/>
          </p:cNvSpPr>
          <p:nvPr/>
        </p:nvSpPr>
        <p:spPr bwMode="auto">
          <a:xfrm>
            <a:off x="2051050" y="2414588"/>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NH</a:t>
            </a:r>
            <a:r>
              <a:rPr lang="en-US" altLang="ru-RU" sz="1800" baseline="-25000">
                <a:solidFill>
                  <a:srgbClr val="0070C0"/>
                </a:solidFill>
              </a:rPr>
              <a:t>2</a:t>
            </a:r>
            <a:endParaRPr lang="ru-RU" altLang="ru-RU" sz="1800" baseline="-25000">
              <a:solidFill>
                <a:srgbClr val="0070C0"/>
              </a:solidFill>
            </a:endParaRPr>
          </a:p>
        </p:txBody>
      </p:sp>
      <p:sp>
        <p:nvSpPr>
          <p:cNvPr id="15376" name="Text Box 21"/>
          <p:cNvSpPr txBox="1">
            <a:spLocks noChangeArrowheads="1"/>
          </p:cNvSpPr>
          <p:nvPr/>
        </p:nvSpPr>
        <p:spPr bwMode="auto">
          <a:xfrm>
            <a:off x="2051050" y="2919413"/>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CH</a:t>
            </a:r>
            <a:r>
              <a:rPr lang="en-US" altLang="ru-RU" sz="1800" baseline="-25000">
                <a:solidFill>
                  <a:srgbClr val="009900"/>
                </a:solidFill>
              </a:rPr>
              <a:t>2</a:t>
            </a:r>
            <a:endParaRPr lang="ru-RU" altLang="ru-RU" sz="1800" baseline="-25000">
              <a:solidFill>
                <a:srgbClr val="009900"/>
              </a:solidFill>
            </a:endParaRPr>
          </a:p>
        </p:txBody>
      </p:sp>
      <p:sp>
        <p:nvSpPr>
          <p:cNvPr id="15377" name="Text Box 22"/>
          <p:cNvSpPr txBox="1">
            <a:spLocks noChangeArrowheads="1"/>
          </p:cNvSpPr>
          <p:nvPr/>
        </p:nvSpPr>
        <p:spPr bwMode="auto">
          <a:xfrm>
            <a:off x="2051050" y="342265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COOH</a:t>
            </a:r>
            <a:endParaRPr lang="ru-RU" altLang="ru-RU" sz="1800">
              <a:solidFill>
                <a:srgbClr val="009900"/>
              </a:solidFill>
            </a:endParaRPr>
          </a:p>
        </p:txBody>
      </p:sp>
      <p:sp>
        <p:nvSpPr>
          <p:cNvPr id="15378" name="Line 23"/>
          <p:cNvSpPr>
            <a:spLocks noChangeShapeType="1"/>
          </p:cNvSpPr>
          <p:nvPr/>
        </p:nvSpPr>
        <p:spPr bwMode="auto">
          <a:xfrm>
            <a:off x="2195513" y="2703513"/>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79" name="Line 24"/>
          <p:cNvSpPr>
            <a:spLocks noChangeShapeType="1"/>
          </p:cNvSpPr>
          <p:nvPr/>
        </p:nvSpPr>
        <p:spPr bwMode="auto">
          <a:xfrm>
            <a:off x="2195513" y="3206750"/>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80" name="Text Box 26"/>
          <p:cNvSpPr txBox="1">
            <a:spLocks noChangeArrowheads="1"/>
          </p:cNvSpPr>
          <p:nvPr/>
        </p:nvSpPr>
        <p:spPr bwMode="auto">
          <a:xfrm>
            <a:off x="5003800" y="2414588"/>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prstClr val="black"/>
                </a:solidFill>
              </a:rPr>
              <a:t>NH</a:t>
            </a:r>
            <a:r>
              <a:rPr lang="en-US" altLang="ru-RU" sz="1800" baseline="-25000" dirty="0">
                <a:solidFill>
                  <a:srgbClr val="0070C0"/>
                </a:solidFill>
              </a:rPr>
              <a:t>2</a:t>
            </a:r>
            <a:endParaRPr lang="ru-RU" altLang="ru-RU" sz="1800" baseline="-25000" dirty="0">
              <a:solidFill>
                <a:srgbClr val="0070C0"/>
              </a:solidFill>
            </a:endParaRPr>
          </a:p>
        </p:txBody>
      </p:sp>
      <p:sp>
        <p:nvSpPr>
          <p:cNvPr id="15381" name="Text Box 27"/>
          <p:cNvSpPr txBox="1">
            <a:spLocks noChangeArrowheads="1"/>
          </p:cNvSpPr>
          <p:nvPr/>
        </p:nvSpPr>
        <p:spPr bwMode="auto">
          <a:xfrm>
            <a:off x="5003800" y="2919413"/>
            <a:ext cx="1081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prstClr val="black"/>
                </a:solidFill>
              </a:rPr>
              <a:t>(CH</a:t>
            </a:r>
            <a:r>
              <a:rPr lang="en-US" altLang="ru-RU" sz="1800" baseline="-25000">
                <a:solidFill>
                  <a:prstClr val="black"/>
                </a:solidFill>
              </a:rPr>
              <a:t>2</a:t>
            </a:r>
            <a:r>
              <a:rPr lang="en-US" altLang="ru-RU" sz="1800">
                <a:solidFill>
                  <a:prstClr val="black"/>
                </a:solidFill>
              </a:rPr>
              <a:t>)</a:t>
            </a:r>
            <a:r>
              <a:rPr lang="en-US" altLang="ru-RU" sz="1800" baseline="-25000">
                <a:solidFill>
                  <a:prstClr val="black"/>
                </a:solidFill>
              </a:rPr>
              <a:t>3</a:t>
            </a:r>
            <a:endParaRPr lang="ru-RU" altLang="ru-RU" sz="1800" baseline="-25000">
              <a:solidFill>
                <a:prstClr val="black"/>
              </a:solidFill>
            </a:endParaRPr>
          </a:p>
        </p:txBody>
      </p:sp>
      <p:sp>
        <p:nvSpPr>
          <p:cNvPr id="15382" name="Text Box 28"/>
          <p:cNvSpPr txBox="1">
            <a:spLocks noChangeArrowheads="1"/>
          </p:cNvSpPr>
          <p:nvPr/>
        </p:nvSpPr>
        <p:spPr bwMode="auto">
          <a:xfrm>
            <a:off x="5003800" y="40005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prstClr val="black"/>
                </a:solidFill>
              </a:rPr>
              <a:t>COOH</a:t>
            </a:r>
            <a:endParaRPr lang="ru-RU" altLang="ru-RU" sz="1800">
              <a:solidFill>
                <a:prstClr val="black"/>
              </a:solidFill>
            </a:endParaRPr>
          </a:p>
        </p:txBody>
      </p:sp>
      <p:sp>
        <p:nvSpPr>
          <p:cNvPr id="15383" name="Line 29"/>
          <p:cNvSpPr>
            <a:spLocks noChangeShapeType="1"/>
          </p:cNvSpPr>
          <p:nvPr/>
        </p:nvSpPr>
        <p:spPr bwMode="auto">
          <a:xfrm>
            <a:off x="5148263" y="27749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84" name="Line 30"/>
          <p:cNvSpPr>
            <a:spLocks noChangeShapeType="1"/>
          </p:cNvSpPr>
          <p:nvPr/>
        </p:nvSpPr>
        <p:spPr bwMode="auto">
          <a:xfrm>
            <a:off x="5148263" y="327977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85" name="Text Box 31"/>
          <p:cNvSpPr txBox="1">
            <a:spLocks noChangeArrowheads="1"/>
          </p:cNvSpPr>
          <p:nvPr/>
        </p:nvSpPr>
        <p:spPr bwMode="auto">
          <a:xfrm>
            <a:off x="5003800" y="3489325"/>
            <a:ext cx="1223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prstClr val="black"/>
                </a:solidFill>
              </a:rPr>
              <a:t>CHNH</a:t>
            </a:r>
            <a:r>
              <a:rPr lang="en-US" altLang="ru-RU" sz="1800" baseline="-25000">
                <a:solidFill>
                  <a:prstClr val="black"/>
                </a:solidFill>
              </a:rPr>
              <a:t>2</a:t>
            </a:r>
            <a:endParaRPr lang="ru-RU" altLang="ru-RU" sz="1800" baseline="-25000">
              <a:solidFill>
                <a:prstClr val="black"/>
              </a:solidFill>
            </a:endParaRPr>
          </a:p>
        </p:txBody>
      </p:sp>
      <p:sp>
        <p:nvSpPr>
          <p:cNvPr id="15386" name="Line 32"/>
          <p:cNvSpPr>
            <a:spLocks noChangeShapeType="1"/>
          </p:cNvSpPr>
          <p:nvPr/>
        </p:nvSpPr>
        <p:spPr bwMode="auto">
          <a:xfrm>
            <a:off x="5148263" y="385603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87" name="Text Box 33"/>
          <p:cNvSpPr txBox="1">
            <a:spLocks noChangeArrowheads="1"/>
          </p:cNvSpPr>
          <p:nvPr/>
        </p:nvSpPr>
        <p:spPr bwMode="auto">
          <a:xfrm>
            <a:off x="7164388" y="2416175"/>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75000"/>
                  </a:srgbClr>
                </a:solidFill>
              </a:rPr>
              <a:t>NH</a:t>
            </a:r>
            <a:r>
              <a:rPr lang="en-US" altLang="ru-RU" sz="1800" baseline="-25000" dirty="0">
                <a:solidFill>
                  <a:srgbClr val="C0504D">
                    <a:lumMod val="75000"/>
                  </a:srgbClr>
                </a:solidFill>
              </a:rPr>
              <a:t>2</a:t>
            </a:r>
            <a:endParaRPr lang="ru-RU" altLang="ru-RU" sz="1800" baseline="-25000" dirty="0">
              <a:solidFill>
                <a:srgbClr val="C0504D">
                  <a:lumMod val="75000"/>
                </a:srgbClr>
              </a:solidFill>
            </a:endParaRPr>
          </a:p>
        </p:txBody>
      </p:sp>
      <p:sp>
        <p:nvSpPr>
          <p:cNvPr id="15388" name="Text Box 34"/>
          <p:cNvSpPr txBox="1">
            <a:spLocks noChangeArrowheads="1"/>
          </p:cNvSpPr>
          <p:nvPr/>
        </p:nvSpPr>
        <p:spPr bwMode="auto">
          <a:xfrm>
            <a:off x="7164388" y="2919413"/>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75000"/>
                  </a:srgbClr>
                </a:solidFill>
              </a:rPr>
              <a:t>C=NH</a:t>
            </a:r>
            <a:endParaRPr lang="ru-RU" altLang="ru-RU" sz="1800" baseline="-25000" dirty="0">
              <a:solidFill>
                <a:srgbClr val="C0504D">
                  <a:lumMod val="75000"/>
                </a:srgbClr>
              </a:solidFill>
            </a:endParaRPr>
          </a:p>
        </p:txBody>
      </p:sp>
      <p:sp>
        <p:nvSpPr>
          <p:cNvPr id="15389" name="Line 35"/>
          <p:cNvSpPr>
            <a:spLocks noChangeShapeType="1"/>
          </p:cNvSpPr>
          <p:nvPr/>
        </p:nvSpPr>
        <p:spPr bwMode="auto">
          <a:xfrm>
            <a:off x="7308850" y="2776538"/>
            <a:ext cx="0" cy="215900"/>
          </a:xfrm>
          <a:prstGeom prst="line">
            <a:avLst/>
          </a:prstGeom>
          <a:noFill/>
          <a:ln w="9525">
            <a:solidFill>
              <a:schemeClr val="accent2">
                <a:lumMod val="75000"/>
              </a:schemeClr>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90" name="Text Box 36"/>
          <p:cNvSpPr txBox="1">
            <a:spLocks noChangeArrowheads="1"/>
          </p:cNvSpPr>
          <p:nvPr/>
        </p:nvSpPr>
        <p:spPr bwMode="auto">
          <a:xfrm>
            <a:off x="7164388" y="3416300"/>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NH</a:t>
            </a:r>
            <a:endParaRPr lang="ru-RU" altLang="ru-RU" sz="1800" baseline="-25000">
              <a:solidFill>
                <a:srgbClr val="009900"/>
              </a:solidFill>
            </a:endParaRPr>
          </a:p>
        </p:txBody>
      </p:sp>
      <p:sp>
        <p:nvSpPr>
          <p:cNvPr id="15391" name="Text Box 37"/>
          <p:cNvSpPr txBox="1">
            <a:spLocks noChangeArrowheads="1"/>
          </p:cNvSpPr>
          <p:nvPr/>
        </p:nvSpPr>
        <p:spPr bwMode="auto">
          <a:xfrm>
            <a:off x="7164388" y="3921125"/>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CH</a:t>
            </a:r>
            <a:r>
              <a:rPr lang="en-US" altLang="ru-RU" sz="1800" baseline="-25000">
                <a:solidFill>
                  <a:srgbClr val="009900"/>
                </a:solidFill>
              </a:rPr>
              <a:t>2</a:t>
            </a:r>
            <a:endParaRPr lang="ru-RU" altLang="ru-RU" sz="1800" baseline="-25000">
              <a:solidFill>
                <a:srgbClr val="009900"/>
              </a:solidFill>
            </a:endParaRPr>
          </a:p>
        </p:txBody>
      </p:sp>
      <p:sp>
        <p:nvSpPr>
          <p:cNvPr id="15392" name="Text Box 38"/>
          <p:cNvSpPr txBox="1">
            <a:spLocks noChangeArrowheads="1"/>
          </p:cNvSpPr>
          <p:nvPr/>
        </p:nvSpPr>
        <p:spPr bwMode="auto">
          <a:xfrm>
            <a:off x="7164388" y="4424363"/>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COOH</a:t>
            </a:r>
            <a:endParaRPr lang="ru-RU" altLang="ru-RU" sz="1800">
              <a:solidFill>
                <a:srgbClr val="009900"/>
              </a:solidFill>
            </a:endParaRPr>
          </a:p>
        </p:txBody>
      </p:sp>
      <p:sp>
        <p:nvSpPr>
          <p:cNvPr id="15393" name="Line 39"/>
          <p:cNvSpPr>
            <a:spLocks noChangeShapeType="1"/>
          </p:cNvSpPr>
          <p:nvPr/>
        </p:nvSpPr>
        <p:spPr bwMode="auto">
          <a:xfrm>
            <a:off x="7308850" y="3705225"/>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94" name="Line 40"/>
          <p:cNvSpPr>
            <a:spLocks noChangeShapeType="1"/>
          </p:cNvSpPr>
          <p:nvPr/>
        </p:nvSpPr>
        <p:spPr bwMode="auto">
          <a:xfrm>
            <a:off x="7308850" y="4208463"/>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95" name="Line 41"/>
          <p:cNvSpPr>
            <a:spLocks noChangeShapeType="1"/>
          </p:cNvSpPr>
          <p:nvPr/>
        </p:nvSpPr>
        <p:spPr bwMode="auto">
          <a:xfrm>
            <a:off x="7308850" y="327977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5396" name="Text Box 42"/>
          <p:cNvSpPr txBox="1">
            <a:spLocks noChangeArrowheads="1"/>
          </p:cNvSpPr>
          <p:nvPr/>
        </p:nvSpPr>
        <p:spPr bwMode="auto">
          <a:xfrm>
            <a:off x="6372225" y="3567113"/>
            <a:ext cx="215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prstClr val="black"/>
                </a:solidFill>
              </a:rPr>
              <a:t>+</a:t>
            </a:r>
            <a:endParaRPr lang="ru-RU" altLang="ru-RU" sz="1800">
              <a:solidFill>
                <a:prstClr val="black"/>
              </a:solidFill>
            </a:endParaRPr>
          </a:p>
        </p:txBody>
      </p:sp>
      <p:sp>
        <p:nvSpPr>
          <p:cNvPr id="15397" name="AutoShape 43"/>
          <p:cNvSpPr>
            <a:spLocks noChangeArrowheads="1"/>
          </p:cNvSpPr>
          <p:nvPr/>
        </p:nvSpPr>
        <p:spPr bwMode="auto">
          <a:xfrm>
            <a:off x="3059113" y="3925888"/>
            <a:ext cx="1441450" cy="73025"/>
          </a:xfrm>
          <a:prstGeom prst="rightArrow">
            <a:avLst>
              <a:gd name="adj1" fmla="val 50000"/>
              <a:gd name="adj2" fmla="val 493478"/>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pPr>
            <a:endParaRPr lang="ru-RU" altLang="ru-RU" sz="1800">
              <a:solidFill>
                <a:prstClr val="black"/>
              </a:solidFill>
              <a:latin typeface="Calibri"/>
            </a:endParaRPr>
          </a:p>
        </p:txBody>
      </p:sp>
      <p:sp>
        <p:nvSpPr>
          <p:cNvPr id="15398" name="Text Box 45"/>
          <p:cNvSpPr txBox="1">
            <a:spLocks noChangeArrowheads="1"/>
          </p:cNvSpPr>
          <p:nvPr/>
        </p:nvSpPr>
        <p:spPr bwMode="auto">
          <a:xfrm>
            <a:off x="2916238" y="2997200"/>
            <a:ext cx="1944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err="1">
                <a:solidFill>
                  <a:prstClr val="black"/>
                </a:solidFill>
              </a:rPr>
              <a:t>Glycinamidine</a:t>
            </a:r>
            <a:r>
              <a:rPr lang="en-US" altLang="ru-RU" sz="1800" dirty="0">
                <a:solidFill>
                  <a:prstClr val="black"/>
                </a:solidFill>
              </a:rPr>
              <a:t> transferase</a:t>
            </a:r>
            <a:endParaRPr lang="ru-RU" altLang="ru-RU" sz="1800" dirty="0">
              <a:solidFill>
                <a:prstClr val="black"/>
              </a:solidFill>
            </a:endParaRPr>
          </a:p>
        </p:txBody>
      </p:sp>
      <p:sp>
        <p:nvSpPr>
          <p:cNvPr id="15399" name="Text Box 46"/>
          <p:cNvSpPr txBox="1">
            <a:spLocks noChangeArrowheads="1"/>
          </p:cNvSpPr>
          <p:nvPr/>
        </p:nvSpPr>
        <p:spPr bwMode="auto">
          <a:xfrm>
            <a:off x="395288" y="536733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b="1" dirty="0">
                <a:solidFill>
                  <a:prstClr val="black"/>
                </a:solidFill>
              </a:rPr>
              <a:t>Arginine</a:t>
            </a:r>
            <a:endParaRPr lang="ru-RU" altLang="ru-RU" sz="1800" b="1" dirty="0">
              <a:solidFill>
                <a:prstClr val="black"/>
              </a:solidFill>
            </a:endParaRPr>
          </a:p>
        </p:txBody>
      </p:sp>
      <p:sp>
        <p:nvSpPr>
          <p:cNvPr id="15400" name="Text Box 47"/>
          <p:cNvSpPr txBox="1">
            <a:spLocks noChangeArrowheads="1"/>
          </p:cNvSpPr>
          <p:nvPr/>
        </p:nvSpPr>
        <p:spPr bwMode="auto">
          <a:xfrm>
            <a:off x="1835150" y="5367338"/>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b="1" dirty="0">
                <a:solidFill>
                  <a:prstClr val="black"/>
                </a:solidFill>
              </a:rPr>
              <a:t>Glycine</a:t>
            </a:r>
            <a:endParaRPr lang="ru-RU" altLang="ru-RU" sz="1800" b="1" dirty="0">
              <a:solidFill>
                <a:prstClr val="black"/>
              </a:solidFill>
            </a:endParaRPr>
          </a:p>
        </p:txBody>
      </p:sp>
      <p:sp>
        <p:nvSpPr>
          <p:cNvPr id="15401" name="Text Box 48"/>
          <p:cNvSpPr txBox="1">
            <a:spLocks noChangeArrowheads="1"/>
          </p:cNvSpPr>
          <p:nvPr/>
        </p:nvSpPr>
        <p:spPr bwMode="auto">
          <a:xfrm>
            <a:off x="4787900" y="5367338"/>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b="1" dirty="0">
                <a:solidFill>
                  <a:prstClr val="black"/>
                </a:solidFill>
              </a:rPr>
              <a:t>Ornithine</a:t>
            </a:r>
            <a:endParaRPr lang="ru-RU" altLang="ru-RU" sz="1800" b="1" dirty="0">
              <a:solidFill>
                <a:prstClr val="black"/>
              </a:solidFill>
            </a:endParaRPr>
          </a:p>
        </p:txBody>
      </p:sp>
      <p:sp>
        <p:nvSpPr>
          <p:cNvPr id="15402" name="Text Box 49"/>
          <p:cNvSpPr txBox="1">
            <a:spLocks noChangeArrowheads="1"/>
          </p:cNvSpPr>
          <p:nvPr/>
        </p:nvSpPr>
        <p:spPr bwMode="auto">
          <a:xfrm>
            <a:off x="6480175" y="5367338"/>
            <a:ext cx="22320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fontAlgn="auto">
              <a:spcBef>
                <a:spcPts val="0"/>
              </a:spcBef>
              <a:spcAft>
                <a:spcPts val="0"/>
              </a:spcAft>
            </a:pPr>
            <a:r>
              <a:rPr lang="en-US" altLang="ru-RU" sz="1800" b="1" dirty="0" err="1">
                <a:solidFill>
                  <a:prstClr val="black"/>
                </a:solidFill>
              </a:rPr>
              <a:t>Glycocyamine</a:t>
            </a:r>
            <a:endParaRPr lang="en-US" altLang="ru-RU" sz="1800" b="1" dirty="0">
              <a:solidFill>
                <a:prstClr val="black"/>
              </a:solidFill>
            </a:endParaRPr>
          </a:p>
          <a:p>
            <a:pPr algn="ctr" fontAlgn="auto">
              <a:spcBef>
                <a:spcPts val="0"/>
              </a:spcBef>
              <a:spcAft>
                <a:spcPts val="0"/>
              </a:spcAft>
            </a:pPr>
            <a:r>
              <a:rPr lang="en-US" altLang="ru-RU" sz="1800" b="1" dirty="0">
                <a:solidFill>
                  <a:prstClr val="black"/>
                </a:solidFill>
              </a:rPr>
              <a:t>(guanidine acetate)</a:t>
            </a:r>
            <a:endParaRPr lang="ru-RU" altLang="ru-RU" sz="1800" b="1" dirty="0">
              <a:solidFill>
                <a:prstClr val="black"/>
              </a:solidFill>
            </a:endParaRPr>
          </a:p>
        </p:txBody>
      </p:sp>
      <p:sp>
        <p:nvSpPr>
          <p:cNvPr id="15403" name="Text Box 50"/>
          <p:cNvSpPr txBox="1">
            <a:spLocks noChangeArrowheads="1"/>
          </p:cNvSpPr>
          <p:nvPr/>
        </p:nvSpPr>
        <p:spPr bwMode="auto">
          <a:xfrm>
            <a:off x="755650" y="1341438"/>
            <a:ext cx="2592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endParaRPr lang="ru-RU" altLang="ru-RU" sz="1800">
              <a:solidFill>
                <a:prstClr val="black"/>
              </a:solidFill>
            </a:endParaRPr>
          </a:p>
        </p:txBody>
      </p:sp>
      <p:sp>
        <p:nvSpPr>
          <p:cNvPr id="15404" name="Text Box 51"/>
          <p:cNvSpPr txBox="1">
            <a:spLocks noChangeArrowheads="1"/>
          </p:cNvSpPr>
          <p:nvPr/>
        </p:nvSpPr>
        <p:spPr bwMode="auto">
          <a:xfrm>
            <a:off x="971550" y="1484313"/>
            <a:ext cx="2520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2000" b="1" i="1" dirty="0">
                <a:solidFill>
                  <a:prstClr val="black"/>
                </a:solidFill>
              </a:rPr>
              <a:t>In the kidneys:</a:t>
            </a:r>
            <a:endParaRPr lang="ru-RU" altLang="ru-RU" sz="2000" b="1" i="1" dirty="0">
              <a:solidFill>
                <a:prstClr val="black"/>
              </a:solidFill>
            </a:endParaRPr>
          </a:p>
        </p:txBody>
      </p:sp>
      <p:sp>
        <p:nvSpPr>
          <p:cNvPr id="45" name="Rectangle 2"/>
          <p:cNvSpPr txBox="1">
            <a:spLocks noChangeArrowheads="1"/>
          </p:cNvSpPr>
          <p:nvPr/>
        </p:nvSpPr>
        <p:spPr>
          <a:xfrm>
            <a:off x="612775" y="228600"/>
            <a:ext cx="81534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4000" b="1" dirty="0">
                <a:solidFill>
                  <a:srgbClr val="0070C0"/>
                </a:solidFill>
              </a:rPr>
              <a:t>Synthesis of </a:t>
            </a:r>
            <a:r>
              <a:rPr lang="en-US" altLang="ru-RU" sz="4000" b="1" dirty="0" err="1">
                <a:solidFill>
                  <a:srgbClr val="0070C0"/>
                </a:solidFill>
              </a:rPr>
              <a:t>creatine</a:t>
            </a:r>
            <a:r>
              <a:rPr lang="en-US" altLang="ru-RU" sz="4000" b="1" dirty="0">
                <a:solidFill>
                  <a:srgbClr val="0070C0"/>
                </a:solidFill>
              </a:rPr>
              <a:t> and creatinine</a:t>
            </a:r>
            <a:endParaRPr lang="ru-RU" altLang="ru-RU" sz="4000" b="1" dirty="0">
              <a:solidFill>
                <a:srgbClr val="0070C0"/>
              </a:solidFill>
            </a:endParaRPr>
          </a:p>
        </p:txBody>
      </p:sp>
      <p:sp>
        <p:nvSpPr>
          <p:cNvPr id="46" name="Овал 45"/>
          <p:cNvSpPr/>
          <p:nvPr/>
        </p:nvSpPr>
        <p:spPr>
          <a:xfrm>
            <a:off x="395288" y="2414588"/>
            <a:ext cx="1081087" cy="86518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7" name="Полилиния 46"/>
          <p:cNvSpPr/>
          <p:nvPr/>
        </p:nvSpPr>
        <p:spPr>
          <a:xfrm>
            <a:off x="1129553" y="2194560"/>
            <a:ext cx="1065683" cy="247426"/>
          </a:xfrm>
          <a:custGeom>
            <a:avLst/>
            <a:gdLst>
              <a:gd name="connsiteX0" fmla="*/ 0 w 1065683"/>
              <a:gd name="connsiteY0" fmla="*/ 247426 h 247426"/>
              <a:gd name="connsiteX1" fmla="*/ 53788 w 1065683"/>
              <a:gd name="connsiteY1" fmla="*/ 172122 h 247426"/>
              <a:gd name="connsiteX2" fmla="*/ 96819 w 1065683"/>
              <a:gd name="connsiteY2" fmla="*/ 118334 h 247426"/>
              <a:gd name="connsiteX3" fmla="*/ 129092 w 1065683"/>
              <a:gd name="connsiteY3" fmla="*/ 107576 h 247426"/>
              <a:gd name="connsiteX4" fmla="*/ 161365 w 1065683"/>
              <a:gd name="connsiteY4" fmla="*/ 86061 h 247426"/>
              <a:gd name="connsiteX5" fmla="*/ 225911 w 1065683"/>
              <a:gd name="connsiteY5" fmla="*/ 64546 h 247426"/>
              <a:gd name="connsiteX6" fmla="*/ 258183 w 1065683"/>
              <a:gd name="connsiteY6" fmla="*/ 43031 h 247426"/>
              <a:gd name="connsiteX7" fmla="*/ 387275 w 1065683"/>
              <a:gd name="connsiteY7" fmla="*/ 21515 h 247426"/>
              <a:gd name="connsiteX8" fmla="*/ 570155 w 1065683"/>
              <a:gd name="connsiteY8" fmla="*/ 0 h 247426"/>
              <a:gd name="connsiteX9" fmla="*/ 806823 w 1065683"/>
              <a:gd name="connsiteY9" fmla="*/ 10758 h 247426"/>
              <a:gd name="connsiteX10" fmla="*/ 839096 w 1065683"/>
              <a:gd name="connsiteY10" fmla="*/ 21515 h 247426"/>
              <a:gd name="connsiteX11" fmla="*/ 882127 w 1065683"/>
              <a:gd name="connsiteY11" fmla="*/ 32273 h 247426"/>
              <a:gd name="connsiteX12" fmla="*/ 946673 w 1065683"/>
              <a:gd name="connsiteY12" fmla="*/ 53788 h 247426"/>
              <a:gd name="connsiteX13" fmla="*/ 968188 w 1065683"/>
              <a:gd name="connsiteY13" fmla="*/ 75304 h 247426"/>
              <a:gd name="connsiteX14" fmla="*/ 1000461 w 1065683"/>
              <a:gd name="connsiteY14" fmla="*/ 86061 h 247426"/>
              <a:gd name="connsiteX15" fmla="*/ 1032734 w 1065683"/>
              <a:gd name="connsiteY15" fmla="*/ 107576 h 247426"/>
              <a:gd name="connsiteX16" fmla="*/ 1065007 w 1065683"/>
              <a:gd name="connsiteY16" fmla="*/ 215153 h 247426"/>
              <a:gd name="connsiteX17" fmla="*/ 1065007 w 1065683"/>
              <a:gd name="connsiteY17" fmla="*/ 247426 h 24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5683" h="247426">
                <a:moveTo>
                  <a:pt x="0" y="247426"/>
                </a:moveTo>
                <a:cubicBezTo>
                  <a:pt x="82394" y="110104"/>
                  <a:pt x="-4293" y="244725"/>
                  <a:pt x="53788" y="172122"/>
                </a:cubicBezTo>
                <a:cubicBezTo>
                  <a:pt x="67320" y="155206"/>
                  <a:pt x="76836" y="130324"/>
                  <a:pt x="96819" y="118334"/>
                </a:cubicBezTo>
                <a:cubicBezTo>
                  <a:pt x="106543" y="112500"/>
                  <a:pt x="118950" y="112647"/>
                  <a:pt x="129092" y="107576"/>
                </a:cubicBezTo>
                <a:cubicBezTo>
                  <a:pt x="140656" y="101794"/>
                  <a:pt x="149550" y="91312"/>
                  <a:pt x="161365" y="86061"/>
                </a:cubicBezTo>
                <a:cubicBezTo>
                  <a:pt x="182089" y="76850"/>
                  <a:pt x="207041" y="77126"/>
                  <a:pt x="225911" y="64546"/>
                </a:cubicBezTo>
                <a:cubicBezTo>
                  <a:pt x="236668" y="57374"/>
                  <a:pt x="245691" y="46362"/>
                  <a:pt x="258183" y="43031"/>
                </a:cubicBezTo>
                <a:cubicBezTo>
                  <a:pt x="300334" y="31791"/>
                  <a:pt x="344498" y="30070"/>
                  <a:pt x="387275" y="21515"/>
                </a:cubicBezTo>
                <a:cubicBezTo>
                  <a:pt x="483404" y="2290"/>
                  <a:pt x="422842" y="12276"/>
                  <a:pt x="570155" y="0"/>
                </a:cubicBezTo>
                <a:cubicBezTo>
                  <a:pt x="649044" y="3586"/>
                  <a:pt x="728104" y="4461"/>
                  <a:pt x="806823" y="10758"/>
                </a:cubicBezTo>
                <a:cubicBezTo>
                  <a:pt x="818126" y="11662"/>
                  <a:pt x="828193" y="18400"/>
                  <a:pt x="839096" y="21515"/>
                </a:cubicBezTo>
                <a:cubicBezTo>
                  <a:pt x="853312" y="25577"/>
                  <a:pt x="867965" y="28025"/>
                  <a:pt x="882127" y="32273"/>
                </a:cubicBezTo>
                <a:cubicBezTo>
                  <a:pt x="903850" y="38790"/>
                  <a:pt x="946673" y="53788"/>
                  <a:pt x="946673" y="53788"/>
                </a:cubicBezTo>
                <a:cubicBezTo>
                  <a:pt x="953845" y="60960"/>
                  <a:pt x="959491" y="70086"/>
                  <a:pt x="968188" y="75304"/>
                </a:cubicBezTo>
                <a:cubicBezTo>
                  <a:pt x="977912" y="81138"/>
                  <a:pt x="990319" y="80990"/>
                  <a:pt x="1000461" y="86061"/>
                </a:cubicBezTo>
                <a:cubicBezTo>
                  <a:pt x="1012025" y="91843"/>
                  <a:pt x="1021976" y="100404"/>
                  <a:pt x="1032734" y="107576"/>
                </a:cubicBezTo>
                <a:cubicBezTo>
                  <a:pt x="1040219" y="130033"/>
                  <a:pt x="1060943" y="186703"/>
                  <a:pt x="1065007" y="215153"/>
                </a:cubicBezTo>
                <a:cubicBezTo>
                  <a:pt x="1066528" y="225803"/>
                  <a:pt x="1065007" y="236668"/>
                  <a:pt x="1065007" y="247426"/>
                </a:cubicBezTo>
              </a:path>
            </a:pathLst>
          </a:custGeom>
          <a:noFill/>
          <a:ln w="3810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8" name="Полилиния 47"/>
          <p:cNvSpPr/>
          <p:nvPr/>
        </p:nvSpPr>
        <p:spPr>
          <a:xfrm>
            <a:off x="731520" y="2603351"/>
            <a:ext cx="1882588" cy="946673"/>
          </a:xfrm>
          <a:custGeom>
            <a:avLst/>
            <a:gdLst>
              <a:gd name="connsiteX0" fmla="*/ 1678193 w 1882588"/>
              <a:gd name="connsiteY0" fmla="*/ 107576 h 946673"/>
              <a:gd name="connsiteX1" fmla="*/ 1710466 w 1882588"/>
              <a:gd name="connsiteY1" fmla="*/ 21515 h 946673"/>
              <a:gd name="connsiteX2" fmla="*/ 1742739 w 1882588"/>
              <a:gd name="connsiteY2" fmla="*/ 0 h 946673"/>
              <a:gd name="connsiteX3" fmla="*/ 1871831 w 1882588"/>
              <a:gd name="connsiteY3" fmla="*/ 10757 h 946673"/>
              <a:gd name="connsiteX4" fmla="*/ 1882588 w 1882588"/>
              <a:gd name="connsiteY4" fmla="*/ 43030 h 946673"/>
              <a:gd name="connsiteX5" fmla="*/ 1871831 w 1882588"/>
              <a:gd name="connsiteY5" fmla="*/ 129091 h 946673"/>
              <a:gd name="connsiteX6" fmla="*/ 1850315 w 1882588"/>
              <a:gd name="connsiteY6" fmla="*/ 150607 h 946673"/>
              <a:gd name="connsiteX7" fmla="*/ 1785769 w 1882588"/>
              <a:gd name="connsiteY7" fmla="*/ 182880 h 946673"/>
              <a:gd name="connsiteX8" fmla="*/ 1688951 w 1882588"/>
              <a:gd name="connsiteY8" fmla="*/ 172122 h 946673"/>
              <a:gd name="connsiteX9" fmla="*/ 1678193 w 1882588"/>
              <a:gd name="connsiteY9" fmla="*/ 139849 h 946673"/>
              <a:gd name="connsiteX10" fmla="*/ 1645920 w 1882588"/>
              <a:gd name="connsiteY10" fmla="*/ 118334 h 946673"/>
              <a:gd name="connsiteX11" fmla="*/ 1549101 w 1882588"/>
              <a:gd name="connsiteY11" fmla="*/ 129091 h 946673"/>
              <a:gd name="connsiteX12" fmla="*/ 1495313 w 1882588"/>
              <a:gd name="connsiteY12" fmla="*/ 139849 h 946673"/>
              <a:gd name="connsiteX13" fmla="*/ 1409252 w 1882588"/>
              <a:gd name="connsiteY13" fmla="*/ 150607 h 946673"/>
              <a:gd name="connsiteX14" fmla="*/ 1355464 w 1882588"/>
              <a:gd name="connsiteY14" fmla="*/ 161364 h 946673"/>
              <a:gd name="connsiteX15" fmla="*/ 1269402 w 1882588"/>
              <a:gd name="connsiteY15" fmla="*/ 172122 h 946673"/>
              <a:gd name="connsiteX16" fmla="*/ 1237129 w 1882588"/>
              <a:gd name="connsiteY16" fmla="*/ 182880 h 946673"/>
              <a:gd name="connsiteX17" fmla="*/ 1161826 w 1882588"/>
              <a:gd name="connsiteY17" fmla="*/ 204395 h 946673"/>
              <a:gd name="connsiteX18" fmla="*/ 1129553 w 1882588"/>
              <a:gd name="connsiteY18" fmla="*/ 225910 h 946673"/>
              <a:gd name="connsiteX19" fmla="*/ 1097280 w 1882588"/>
              <a:gd name="connsiteY19" fmla="*/ 236668 h 946673"/>
              <a:gd name="connsiteX20" fmla="*/ 1011219 w 1882588"/>
              <a:gd name="connsiteY20" fmla="*/ 301214 h 946673"/>
              <a:gd name="connsiteX21" fmla="*/ 978946 w 1882588"/>
              <a:gd name="connsiteY21" fmla="*/ 322729 h 946673"/>
              <a:gd name="connsiteX22" fmla="*/ 925158 w 1882588"/>
              <a:gd name="connsiteY22" fmla="*/ 365760 h 946673"/>
              <a:gd name="connsiteX23" fmla="*/ 871369 w 1882588"/>
              <a:gd name="connsiteY23" fmla="*/ 408790 h 946673"/>
              <a:gd name="connsiteX24" fmla="*/ 817581 w 1882588"/>
              <a:gd name="connsiteY24" fmla="*/ 451821 h 946673"/>
              <a:gd name="connsiteX25" fmla="*/ 785308 w 1882588"/>
              <a:gd name="connsiteY25" fmla="*/ 484094 h 946673"/>
              <a:gd name="connsiteX26" fmla="*/ 720762 w 1882588"/>
              <a:gd name="connsiteY26" fmla="*/ 527124 h 946673"/>
              <a:gd name="connsiteX27" fmla="*/ 699247 w 1882588"/>
              <a:gd name="connsiteY27" fmla="*/ 548640 h 946673"/>
              <a:gd name="connsiteX28" fmla="*/ 666974 w 1882588"/>
              <a:gd name="connsiteY28" fmla="*/ 559397 h 946673"/>
              <a:gd name="connsiteX29" fmla="*/ 613186 w 1882588"/>
              <a:gd name="connsiteY29" fmla="*/ 591670 h 946673"/>
              <a:gd name="connsiteX30" fmla="*/ 580913 w 1882588"/>
              <a:gd name="connsiteY30" fmla="*/ 613185 h 946673"/>
              <a:gd name="connsiteX31" fmla="*/ 559398 w 1882588"/>
              <a:gd name="connsiteY31" fmla="*/ 634701 h 946673"/>
              <a:gd name="connsiteX32" fmla="*/ 527125 w 1882588"/>
              <a:gd name="connsiteY32" fmla="*/ 645458 h 946673"/>
              <a:gd name="connsiteX33" fmla="*/ 473336 w 1882588"/>
              <a:gd name="connsiteY33" fmla="*/ 677731 h 946673"/>
              <a:gd name="connsiteX34" fmla="*/ 451821 w 1882588"/>
              <a:gd name="connsiteY34" fmla="*/ 699247 h 946673"/>
              <a:gd name="connsiteX35" fmla="*/ 387275 w 1882588"/>
              <a:gd name="connsiteY35" fmla="*/ 720762 h 946673"/>
              <a:gd name="connsiteX36" fmla="*/ 355002 w 1882588"/>
              <a:gd name="connsiteY36" fmla="*/ 742277 h 946673"/>
              <a:gd name="connsiteX37" fmla="*/ 333487 w 1882588"/>
              <a:gd name="connsiteY37" fmla="*/ 763793 h 946673"/>
              <a:gd name="connsiteX38" fmla="*/ 301214 w 1882588"/>
              <a:gd name="connsiteY38" fmla="*/ 774550 h 946673"/>
              <a:gd name="connsiteX39" fmla="*/ 204395 w 1882588"/>
              <a:gd name="connsiteY39" fmla="*/ 828338 h 946673"/>
              <a:gd name="connsiteX40" fmla="*/ 150607 w 1882588"/>
              <a:gd name="connsiteY40" fmla="*/ 860611 h 946673"/>
              <a:gd name="connsiteX41" fmla="*/ 118334 w 1882588"/>
              <a:gd name="connsiteY41" fmla="*/ 882127 h 946673"/>
              <a:gd name="connsiteX42" fmla="*/ 53788 w 1882588"/>
              <a:gd name="connsiteY42" fmla="*/ 903642 h 946673"/>
              <a:gd name="connsiteX43" fmla="*/ 32273 w 1882588"/>
              <a:gd name="connsiteY43" fmla="*/ 935915 h 946673"/>
              <a:gd name="connsiteX44" fmla="*/ 0 w 1882588"/>
              <a:gd name="connsiteY44" fmla="*/ 946673 h 94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82588" h="946673">
                <a:moveTo>
                  <a:pt x="1678193" y="107576"/>
                </a:moveTo>
                <a:cubicBezTo>
                  <a:pt x="1685890" y="69093"/>
                  <a:pt x="1682766" y="49215"/>
                  <a:pt x="1710466" y="21515"/>
                </a:cubicBezTo>
                <a:cubicBezTo>
                  <a:pt x="1719608" y="12373"/>
                  <a:pt x="1731981" y="7172"/>
                  <a:pt x="1742739" y="0"/>
                </a:cubicBezTo>
                <a:cubicBezTo>
                  <a:pt x="1785770" y="3586"/>
                  <a:pt x="1830561" y="-1941"/>
                  <a:pt x="1871831" y="10757"/>
                </a:cubicBezTo>
                <a:cubicBezTo>
                  <a:pt x="1882669" y="14092"/>
                  <a:pt x="1882588" y="31690"/>
                  <a:pt x="1882588" y="43030"/>
                </a:cubicBezTo>
                <a:cubicBezTo>
                  <a:pt x="1882588" y="71940"/>
                  <a:pt x="1880138" y="101400"/>
                  <a:pt x="1871831" y="129091"/>
                </a:cubicBezTo>
                <a:cubicBezTo>
                  <a:pt x="1868917" y="138806"/>
                  <a:pt x="1858235" y="144271"/>
                  <a:pt x="1850315" y="150607"/>
                </a:cubicBezTo>
                <a:cubicBezTo>
                  <a:pt x="1820524" y="174439"/>
                  <a:pt x="1819855" y="171518"/>
                  <a:pt x="1785769" y="182880"/>
                </a:cubicBezTo>
                <a:cubicBezTo>
                  <a:pt x="1753496" y="179294"/>
                  <a:pt x="1719100" y="184182"/>
                  <a:pt x="1688951" y="172122"/>
                </a:cubicBezTo>
                <a:cubicBezTo>
                  <a:pt x="1678422" y="167911"/>
                  <a:pt x="1685277" y="148704"/>
                  <a:pt x="1678193" y="139849"/>
                </a:cubicBezTo>
                <a:cubicBezTo>
                  <a:pt x="1670116" y="129753"/>
                  <a:pt x="1656678" y="125506"/>
                  <a:pt x="1645920" y="118334"/>
                </a:cubicBezTo>
                <a:cubicBezTo>
                  <a:pt x="1613647" y="121920"/>
                  <a:pt x="1581246" y="124499"/>
                  <a:pt x="1549101" y="129091"/>
                </a:cubicBezTo>
                <a:cubicBezTo>
                  <a:pt x="1531000" y="131677"/>
                  <a:pt x="1513385" y="137069"/>
                  <a:pt x="1495313" y="139849"/>
                </a:cubicBezTo>
                <a:cubicBezTo>
                  <a:pt x="1466739" y="144245"/>
                  <a:pt x="1437826" y="146211"/>
                  <a:pt x="1409252" y="150607"/>
                </a:cubicBezTo>
                <a:cubicBezTo>
                  <a:pt x="1391180" y="153387"/>
                  <a:pt x="1373536" y="158584"/>
                  <a:pt x="1355464" y="161364"/>
                </a:cubicBezTo>
                <a:cubicBezTo>
                  <a:pt x="1326890" y="165760"/>
                  <a:pt x="1298089" y="168536"/>
                  <a:pt x="1269402" y="172122"/>
                </a:cubicBezTo>
                <a:cubicBezTo>
                  <a:pt x="1258644" y="175708"/>
                  <a:pt x="1248032" y="179765"/>
                  <a:pt x="1237129" y="182880"/>
                </a:cubicBezTo>
                <a:cubicBezTo>
                  <a:pt x="1221038" y="187477"/>
                  <a:pt x="1179026" y="195795"/>
                  <a:pt x="1161826" y="204395"/>
                </a:cubicBezTo>
                <a:cubicBezTo>
                  <a:pt x="1150262" y="210177"/>
                  <a:pt x="1141117" y="220128"/>
                  <a:pt x="1129553" y="225910"/>
                </a:cubicBezTo>
                <a:cubicBezTo>
                  <a:pt x="1119411" y="230981"/>
                  <a:pt x="1107193" y="231161"/>
                  <a:pt x="1097280" y="236668"/>
                </a:cubicBezTo>
                <a:cubicBezTo>
                  <a:pt x="974438" y="304913"/>
                  <a:pt x="1070574" y="253730"/>
                  <a:pt x="1011219" y="301214"/>
                </a:cubicBezTo>
                <a:cubicBezTo>
                  <a:pt x="1001123" y="309291"/>
                  <a:pt x="989704" y="315557"/>
                  <a:pt x="978946" y="322729"/>
                </a:cubicBezTo>
                <a:cubicBezTo>
                  <a:pt x="917289" y="415216"/>
                  <a:pt x="999387" y="306377"/>
                  <a:pt x="925158" y="365760"/>
                </a:cubicBezTo>
                <a:cubicBezTo>
                  <a:pt x="855647" y="421369"/>
                  <a:pt x="952485" y="381753"/>
                  <a:pt x="871369" y="408790"/>
                </a:cubicBezTo>
                <a:cubicBezTo>
                  <a:pt x="823252" y="480966"/>
                  <a:pt x="879934" y="410252"/>
                  <a:pt x="817581" y="451821"/>
                </a:cubicBezTo>
                <a:cubicBezTo>
                  <a:pt x="804923" y="460260"/>
                  <a:pt x="797317" y="474754"/>
                  <a:pt x="785308" y="484094"/>
                </a:cubicBezTo>
                <a:cubicBezTo>
                  <a:pt x="764897" y="499969"/>
                  <a:pt x="739046" y="508839"/>
                  <a:pt x="720762" y="527124"/>
                </a:cubicBezTo>
                <a:cubicBezTo>
                  <a:pt x="713590" y="534296"/>
                  <a:pt x="707944" y="543422"/>
                  <a:pt x="699247" y="548640"/>
                </a:cubicBezTo>
                <a:cubicBezTo>
                  <a:pt x="689523" y="554474"/>
                  <a:pt x="677732" y="555811"/>
                  <a:pt x="666974" y="559397"/>
                </a:cubicBezTo>
                <a:cubicBezTo>
                  <a:pt x="624951" y="601422"/>
                  <a:pt x="669045" y="563741"/>
                  <a:pt x="613186" y="591670"/>
                </a:cubicBezTo>
                <a:cubicBezTo>
                  <a:pt x="601622" y="597452"/>
                  <a:pt x="591009" y="605108"/>
                  <a:pt x="580913" y="613185"/>
                </a:cubicBezTo>
                <a:cubicBezTo>
                  <a:pt x="572993" y="619521"/>
                  <a:pt x="568095" y="629483"/>
                  <a:pt x="559398" y="634701"/>
                </a:cubicBezTo>
                <a:cubicBezTo>
                  <a:pt x="549674" y="640535"/>
                  <a:pt x="537883" y="641872"/>
                  <a:pt x="527125" y="645458"/>
                </a:cubicBezTo>
                <a:cubicBezTo>
                  <a:pt x="472606" y="699977"/>
                  <a:pt x="543164" y="635834"/>
                  <a:pt x="473336" y="677731"/>
                </a:cubicBezTo>
                <a:cubicBezTo>
                  <a:pt x="464639" y="682949"/>
                  <a:pt x="460893" y="694711"/>
                  <a:pt x="451821" y="699247"/>
                </a:cubicBezTo>
                <a:cubicBezTo>
                  <a:pt x="431536" y="709390"/>
                  <a:pt x="406145" y="708182"/>
                  <a:pt x="387275" y="720762"/>
                </a:cubicBezTo>
                <a:cubicBezTo>
                  <a:pt x="376517" y="727934"/>
                  <a:pt x="365098" y="734200"/>
                  <a:pt x="355002" y="742277"/>
                </a:cubicBezTo>
                <a:cubicBezTo>
                  <a:pt x="347082" y="748613"/>
                  <a:pt x="342184" y="758575"/>
                  <a:pt x="333487" y="763793"/>
                </a:cubicBezTo>
                <a:cubicBezTo>
                  <a:pt x="323763" y="769627"/>
                  <a:pt x="311972" y="770964"/>
                  <a:pt x="301214" y="774550"/>
                </a:cubicBezTo>
                <a:cubicBezTo>
                  <a:pt x="227233" y="823871"/>
                  <a:pt x="261199" y="809404"/>
                  <a:pt x="204395" y="828338"/>
                </a:cubicBezTo>
                <a:cubicBezTo>
                  <a:pt x="162371" y="870364"/>
                  <a:pt x="206468" y="832681"/>
                  <a:pt x="150607" y="860611"/>
                </a:cubicBezTo>
                <a:cubicBezTo>
                  <a:pt x="139043" y="866393"/>
                  <a:pt x="130149" y="876876"/>
                  <a:pt x="118334" y="882127"/>
                </a:cubicBezTo>
                <a:cubicBezTo>
                  <a:pt x="97610" y="891338"/>
                  <a:pt x="53788" y="903642"/>
                  <a:pt x="53788" y="903642"/>
                </a:cubicBezTo>
                <a:cubicBezTo>
                  <a:pt x="46616" y="914400"/>
                  <a:pt x="42369" y="927838"/>
                  <a:pt x="32273" y="935915"/>
                </a:cubicBezTo>
                <a:cubicBezTo>
                  <a:pt x="23418" y="942999"/>
                  <a:pt x="0" y="946673"/>
                  <a:pt x="0" y="946673"/>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284129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4969" y="1046244"/>
            <a:ext cx="8229600" cy="1143000"/>
          </a:xfrm>
        </p:spPr>
        <p:txBody>
          <a:bodyPr/>
          <a:lstStyle/>
          <a:p>
            <a:pPr eaLnBrk="1" hangingPunct="1">
              <a:defRPr/>
            </a:pPr>
            <a:r>
              <a:rPr lang="en-US" sz="4000" b="1" dirty="0"/>
              <a:t>Synthesis of </a:t>
            </a:r>
            <a:r>
              <a:rPr lang="en-US" sz="4000" b="1" dirty="0" err="1"/>
              <a:t>creatine</a:t>
            </a:r>
            <a:endParaRPr lang="ru-RU" sz="4000" b="1" dirty="0"/>
          </a:p>
        </p:txBody>
      </p:sp>
      <p:sp>
        <p:nvSpPr>
          <p:cNvPr id="16387" name="Text Box 4"/>
          <p:cNvSpPr txBox="1">
            <a:spLocks noChangeArrowheads="1"/>
          </p:cNvSpPr>
          <p:nvPr/>
        </p:nvSpPr>
        <p:spPr bwMode="auto">
          <a:xfrm>
            <a:off x="539750" y="1773238"/>
            <a:ext cx="2520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GB" altLang="ru-RU" sz="2000" b="1" i="1" dirty="0" smtClean="0">
                <a:solidFill>
                  <a:prstClr val="black"/>
                </a:solidFill>
              </a:rPr>
              <a:t>In the liver:</a:t>
            </a:r>
            <a:endParaRPr lang="ru-RU" altLang="ru-RU" sz="2000" b="1" i="1" dirty="0">
              <a:solidFill>
                <a:prstClr val="black"/>
              </a:solidFill>
            </a:endParaRPr>
          </a:p>
        </p:txBody>
      </p:sp>
      <p:sp>
        <p:nvSpPr>
          <p:cNvPr id="16388" name="Text Box 5"/>
          <p:cNvSpPr txBox="1">
            <a:spLocks noChangeArrowheads="1"/>
          </p:cNvSpPr>
          <p:nvPr/>
        </p:nvSpPr>
        <p:spPr bwMode="auto">
          <a:xfrm>
            <a:off x="539750" y="2492375"/>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50000"/>
                  </a:srgbClr>
                </a:solidFill>
              </a:rPr>
              <a:t>NH</a:t>
            </a:r>
            <a:r>
              <a:rPr lang="en-US" altLang="ru-RU" sz="1800" baseline="-25000" dirty="0">
                <a:solidFill>
                  <a:srgbClr val="C0504D">
                    <a:lumMod val="50000"/>
                  </a:srgbClr>
                </a:solidFill>
              </a:rPr>
              <a:t>2</a:t>
            </a:r>
            <a:endParaRPr lang="ru-RU" altLang="ru-RU" sz="1800" baseline="-25000" dirty="0">
              <a:solidFill>
                <a:srgbClr val="C0504D">
                  <a:lumMod val="50000"/>
                </a:srgbClr>
              </a:solidFill>
            </a:endParaRPr>
          </a:p>
        </p:txBody>
      </p:sp>
      <p:sp>
        <p:nvSpPr>
          <p:cNvPr id="16389" name="Text Box 6"/>
          <p:cNvSpPr txBox="1">
            <a:spLocks noChangeArrowheads="1"/>
          </p:cNvSpPr>
          <p:nvPr/>
        </p:nvSpPr>
        <p:spPr bwMode="auto">
          <a:xfrm>
            <a:off x="539750" y="2995613"/>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50000"/>
                  </a:srgbClr>
                </a:solidFill>
              </a:rPr>
              <a:t>C=NH</a:t>
            </a:r>
            <a:endParaRPr lang="ru-RU" altLang="ru-RU" sz="1800" baseline="-25000" dirty="0">
              <a:solidFill>
                <a:srgbClr val="C0504D">
                  <a:lumMod val="50000"/>
                </a:srgbClr>
              </a:solidFill>
            </a:endParaRPr>
          </a:p>
        </p:txBody>
      </p:sp>
      <p:sp>
        <p:nvSpPr>
          <p:cNvPr id="16390" name="Line 7"/>
          <p:cNvSpPr>
            <a:spLocks noChangeShapeType="1"/>
          </p:cNvSpPr>
          <p:nvPr/>
        </p:nvSpPr>
        <p:spPr bwMode="auto">
          <a:xfrm>
            <a:off x="684213" y="2852738"/>
            <a:ext cx="0" cy="215900"/>
          </a:xfrm>
          <a:prstGeom prst="line">
            <a:avLst/>
          </a:prstGeom>
          <a:noFill/>
          <a:ln w="9525">
            <a:solidFill>
              <a:schemeClr val="accent2">
                <a:lumMod val="50000"/>
              </a:schemeClr>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6391" name="Text Box 8"/>
          <p:cNvSpPr txBox="1">
            <a:spLocks noChangeArrowheads="1"/>
          </p:cNvSpPr>
          <p:nvPr/>
        </p:nvSpPr>
        <p:spPr bwMode="auto">
          <a:xfrm>
            <a:off x="539750" y="3492500"/>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NH</a:t>
            </a:r>
            <a:endParaRPr lang="ru-RU" altLang="ru-RU" sz="1800" baseline="-25000">
              <a:solidFill>
                <a:srgbClr val="009900"/>
              </a:solidFill>
            </a:endParaRPr>
          </a:p>
        </p:txBody>
      </p:sp>
      <p:sp>
        <p:nvSpPr>
          <p:cNvPr id="16392" name="Text Box 9"/>
          <p:cNvSpPr txBox="1">
            <a:spLocks noChangeArrowheads="1"/>
          </p:cNvSpPr>
          <p:nvPr/>
        </p:nvSpPr>
        <p:spPr bwMode="auto">
          <a:xfrm>
            <a:off x="539750" y="3997325"/>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CH</a:t>
            </a:r>
            <a:r>
              <a:rPr lang="en-US" altLang="ru-RU" sz="1800" baseline="-25000">
                <a:solidFill>
                  <a:srgbClr val="009900"/>
                </a:solidFill>
              </a:rPr>
              <a:t>2</a:t>
            </a:r>
            <a:endParaRPr lang="ru-RU" altLang="ru-RU" sz="1800" baseline="-25000">
              <a:solidFill>
                <a:srgbClr val="009900"/>
              </a:solidFill>
            </a:endParaRPr>
          </a:p>
        </p:txBody>
      </p:sp>
      <p:sp>
        <p:nvSpPr>
          <p:cNvPr id="16393" name="Text Box 10"/>
          <p:cNvSpPr txBox="1">
            <a:spLocks noChangeArrowheads="1"/>
          </p:cNvSpPr>
          <p:nvPr/>
        </p:nvSpPr>
        <p:spPr bwMode="auto">
          <a:xfrm>
            <a:off x="539750" y="4500563"/>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COOH</a:t>
            </a:r>
            <a:endParaRPr lang="ru-RU" altLang="ru-RU" sz="1800">
              <a:solidFill>
                <a:srgbClr val="009900"/>
              </a:solidFill>
            </a:endParaRPr>
          </a:p>
        </p:txBody>
      </p:sp>
      <p:sp>
        <p:nvSpPr>
          <p:cNvPr id="16394" name="Line 11"/>
          <p:cNvSpPr>
            <a:spLocks noChangeShapeType="1"/>
          </p:cNvSpPr>
          <p:nvPr/>
        </p:nvSpPr>
        <p:spPr bwMode="auto">
          <a:xfrm>
            <a:off x="684213" y="3781425"/>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6395" name="Line 12"/>
          <p:cNvSpPr>
            <a:spLocks noChangeShapeType="1"/>
          </p:cNvSpPr>
          <p:nvPr/>
        </p:nvSpPr>
        <p:spPr bwMode="auto">
          <a:xfrm>
            <a:off x="684213" y="4284663"/>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6396" name="Line 13"/>
          <p:cNvSpPr>
            <a:spLocks noChangeShapeType="1"/>
          </p:cNvSpPr>
          <p:nvPr/>
        </p:nvSpPr>
        <p:spPr bwMode="auto">
          <a:xfrm>
            <a:off x="684213" y="335597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6397" name="Text Box 14"/>
          <p:cNvSpPr txBox="1">
            <a:spLocks noChangeArrowheads="1"/>
          </p:cNvSpPr>
          <p:nvPr/>
        </p:nvSpPr>
        <p:spPr bwMode="auto">
          <a:xfrm>
            <a:off x="323850" y="5013325"/>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b="1" dirty="0" err="1">
                <a:solidFill>
                  <a:prstClr val="black"/>
                </a:solidFill>
              </a:rPr>
              <a:t>Glycocyamine</a:t>
            </a:r>
            <a:endParaRPr lang="ru-RU" altLang="ru-RU" sz="1800" b="1" dirty="0">
              <a:solidFill>
                <a:prstClr val="black"/>
              </a:solidFill>
            </a:endParaRPr>
          </a:p>
        </p:txBody>
      </p:sp>
      <p:sp>
        <p:nvSpPr>
          <p:cNvPr id="16398" name="AutoShape 15"/>
          <p:cNvSpPr>
            <a:spLocks noChangeArrowheads="1"/>
          </p:cNvSpPr>
          <p:nvPr/>
        </p:nvSpPr>
        <p:spPr bwMode="auto">
          <a:xfrm>
            <a:off x="2555875" y="3429000"/>
            <a:ext cx="2232025" cy="71438"/>
          </a:xfrm>
          <a:prstGeom prst="rightArrow">
            <a:avLst>
              <a:gd name="adj1" fmla="val 50000"/>
              <a:gd name="adj2" fmla="val 781106"/>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pPr>
            <a:endParaRPr lang="ru-RU" altLang="ru-RU" sz="1800">
              <a:solidFill>
                <a:prstClr val="black"/>
              </a:solidFill>
              <a:latin typeface="Calibri"/>
            </a:endParaRPr>
          </a:p>
        </p:txBody>
      </p:sp>
      <p:sp>
        <p:nvSpPr>
          <p:cNvPr id="16399" name="Text Box 16"/>
          <p:cNvSpPr txBox="1">
            <a:spLocks noChangeArrowheads="1"/>
          </p:cNvSpPr>
          <p:nvPr/>
        </p:nvSpPr>
        <p:spPr bwMode="auto">
          <a:xfrm>
            <a:off x="2484438" y="2781300"/>
            <a:ext cx="2447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err="1">
                <a:solidFill>
                  <a:prstClr val="black"/>
                </a:solidFill>
              </a:rPr>
              <a:t>Methyltransferase</a:t>
            </a:r>
            <a:endParaRPr lang="ru-RU" altLang="ru-RU" sz="1800" dirty="0">
              <a:solidFill>
                <a:prstClr val="black"/>
              </a:solidFill>
            </a:endParaRPr>
          </a:p>
        </p:txBody>
      </p:sp>
      <p:sp>
        <p:nvSpPr>
          <p:cNvPr id="16400" name="Text Box 18"/>
          <p:cNvSpPr txBox="1">
            <a:spLocks noChangeArrowheads="1"/>
          </p:cNvSpPr>
          <p:nvPr/>
        </p:nvSpPr>
        <p:spPr bwMode="auto">
          <a:xfrm>
            <a:off x="2627313" y="407670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b="1" dirty="0">
                <a:solidFill>
                  <a:srgbClr val="F79646"/>
                </a:solidFill>
              </a:rPr>
              <a:t>S-AM</a:t>
            </a:r>
            <a:endParaRPr lang="ru-RU" altLang="ru-RU" sz="1800" b="1" dirty="0">
              <a:solidFill>
                <a:srgbClr val="F79646"/>
              </a:solidFill>
            </a:endParaRPr>
          </a:p>
        </p:txBody>
      </p:sp>
      <p:sp>
        <p:nvSpPr>
          <p:cNvPr id="16401" name="Text Box 19"/>
          <p:cNvSpPr txBox="1">
            <a:spLocks noChangeArrowheads="1"/>
          </p:cNvSpPr>
          <p:nvPr/>
        </p:nvSpPr>
        <p:spPr bwMode="auto">
          <a:xfrm>
            <a:off x="4140200" y="4076700"/>
            <a:ext cx="9511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F79646"/>
                </a:solidFill>
              </a:rPr>
              <a:t>S-</a:t>
            </a:r>
            <a:r>
              <a:rPr lang="ru-RU" altLang="ru-RU" sz="1800" dirty="0" smtClean="0">
                <a:solidFill>
                  <a:srgbClr val="F79646"/>
                </a:solidFill>
              </a:rPr>
              <a:t>А</a:t>
            </a:r>
            <a:r>
              <a:rPr lang="en-GB" altLang="ru-RU" sz="1800" dirty="0" smtClean="0">
                <a:solidFill>
                  <a:srgbClr val="F79646"/>
                </a:solidFill>
              </a:rPr>
              <a:t>H</a:t>
            </a:r>
            <a:endParaRPr lang="ru-RU" altLang="ru-RU" sz="1800" dirty="0">
              <a:solidFill>
                <a:srgbClr val="F79646"/>
              </a:solidFill>
            </a:endParaRPr>
          </a:p>
        </p:txBody>
      </p:sp>
      <p:sp>
        <p:nvSpPr>
          <p:cNvPr id="16402" name="Text Box 20"/>
          <p:cNvSpPr txBox="1">
            <a:spLocks noChangeArrowheads="1"/>
          </p:cNvSpPr>
          <p:nvPr/>
        </p:nvSpPr>
        <p:spPr bwMode="auto">
          <a:xfrm>
            <a:off x="6084888" y="2422525"/>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50000"/>
                  </a:srgbClr>
                </a:solidFill>
              </a:rPr>
              <a:t>NH</a:t>
            </a:r>
            <a:r>
              <a:rPr lang="en-US" altLang="ru-RU" sz="1800" baseline="-25000" dirty="0">
                <a:solidFill>
                  <a:srgbClr val="C0504D">
                    <a:lumMod val="50000"/>
                  </a:srgbClr>
                </a:solidFill>
              </a:rPr>
              <a:t>2</a:t>
            </a:r>
            <a:endParaRPr lang="ru-RU" altLang="ru-RU" sz="1800" baseline="-25000" dirty="0">
              <a:solidFill>
                <a:srgbClr val="C0504D">
                  <a:lumMod val="50000"/>
                </a:srgbClr>
              </a:solidFill>
            </a:endParaRPr>
          </a:p>
        </p:txBody>
      </p:sp>
      <p:sp>
        <p:nvSpPr>
          <p:cNvPr id="16403" name="Text Box 21"/>
          <p:cNvSpPr txBox="1">
            <a:spLocks noChangeArrowheads="1"/>
          </p:cNvSpPr>
          <p:nvPr/>
        </p:nvSpPr>
        <p:spPr bwMode="auto">
          <a:xfrm>
            <a:off x="6084888" y="2925763"/>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50000"/>
                  </a:srgbClr>
                </a:solidFill>
              </a:rPr>
              <a:t>C=NH</a:t>
            </a:r>
            <a:endParaRPr lang="ru-RU" altLang="ru-RU" sz="1800" baseline="-25000" dirty="0">
              <a:solidFill>
                <a:srgbClr val="C0504D">
                  <a:lumMod val="50000"/>
                </a:srgbClr>
              </a:solidFill>
            </a:endParaRPr>
          </a:p>
        </p:txBody>
      </p:sp>
      <p:sp>
        <p:nvSpPr>
          <p:cNvPr id="16404" name="Line 22"/>
          <p:cNvSpPr>
            <a:spLocks noChangeShapeType="1"/>
          </p:cNvSpPr>
          <p:nvPr/>
        </p:nvSpPr>
        <p:spPr bwMode="auto">
          <a:xfrm>
            <a:off x="6229350" y="2782888"/>
            <a:ext cx="0" cy="215900"/>
          </a:xfrm>
          <a:prstGeom prst="line">
            <a:avLst/>
          </a:prstGeom>
          <a:noFill/>
          <a:ln w="9525">
            <a:solidFill>
              <a:schemeClr val="accent2">
                <a:lumMod val="50000"/>
              </a:schemeClr>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6405" name="Text Box 23"/>
          <p:cNvSpPr txBox="1">
            <a:spLocks noChangeArrowheads="1"/>
          </p:cNvSpPr>
          <p:nvPr/>
        </p:nvSpPr>
        <p:spPr bwMode="auto">
          <a:xfrm>
            <a:off x="6084888" y="3422650"/>
            <a:ext cx="13668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009900"/>
                </a:solidFill>
              </a:rPr>
              <a:t>N -</a:t>
            </a:r>
            <a:r>
              <a:rPr lang="en-US" altLang="ru-RU" sz="1800" dirty="0">
                <a:solidFill>
                  <a:srgbClr val="F79646"/>
                </a:solidFill>
              </a:rPr>
              <a:t> CH</a:t>
            </a:r>
            <a:r>
              <a:rPr lang="en-US" altLang="ru-RU" sz="1800" baseline="-25000" dirty="0">
                <a:solidFill>
                  <a:srgbClr val="F79646"/>
                </a:solidFill>
              </a:rPr>
              <a:t>3</a:t>
            </a:r>
            <a:endParaRPr lang="ru-RU" altLang="ru-RU" sz="1800" baseline="-25000" dirty="0">
              <a:solidFill>
                <a:srgbClr val="F79646"/>
              </a:solidFill>
            </a:endParaRPr>
          </a:p>
        </p:txBody>
      </p:sp>
      <p:sp>
        <p:nvSpPr>
          <p:cNvPr id="16406" name="Text Box 24"/>
          <p:cNvSpPr txBox="1">
            <a:spLocks noChangeArrowheads="1"/>
          </p:cNvSpPr>
          <p:nvPr/>
        </p:nvSpPr>
        <p:spPr bwMode="auto">
          <a:xfrm>
            <a:off x="6084888" y="3927475"/>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CH</a:t>
            </a:r>
            <a:r>
              <a:rPr lang="en-US" altLang="ru-RU" sz="1800" baseline="-25000">
                <a:solidFill>
                  <a:srgbClr val="009900"/>
                </a:solidFill>
              </a:rPr>
              <a:t>2</a:t>
            </a:r>
            <a:endParaRPr lang="ru-RU" altLang="ru-RU" sz="1800" baseline="-25000">
              <a:solidFill>
                <a:srgbClr val="009900"/>
              </a:solidFill>
            </a:endParaRPr>
          </a:p>
        </p:txBody>
      </p:sp>
      <p:sp>
        <p:nvSpPr>
          <p:cNvPr id="16407" name="Text Box 25"/>
          <p:cNvSpPr txBox="1">
            <a:spLocks noChangeArrowheads="1"/>
          </p:cNvSpPr>
          <p:nvPr/>
        </p:nvSpPr>
        <p:spPr bwMode="auto">
          <a:xfrm>
            <a:off x="6084888" y="4430713"/>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COOH</a:t>
            </a:r>
            <a:endParaRPr lang="ru-RU" altLang="ru-RU" sz="1800">
              <a:solidFill>
                <a:srgbClr val="009900"/>
              </a:solidFill>
            </a:endParaRPr>
          </a:p>
        </p:txBody>
      </p:sp>
      <p:sp>
        <p:nvSpPr>
          <p:cNvPr id="16408" name="Line 26"/>
          <p:cNvSpPr>
            <a:spLocks noChangeShapeType="1"/>
          </p:cNvSpPr>
          <p:nvPr/>
        </p:nvSpPr>
        <p:spPr bwMode="auto">
          <a:xfrm>
            <a:off x="6229350" y="3711575"/>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6409" name="Line 27"/>
          <p:cNvSpPr>
            <a:spLocks noChangeShapeType="1"/>
          </p:cNvSpPr>
          <p:nvPr/>
        </p:nvSpPr>
        <p:spPr bwMode="auto">
          <a:xfrm>
            <a:off x="6229350" y="4214813"/>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6410" name="Line 28"/>
          <p:cNvSpPr>
            <a:spLocks noChangeShapeType="1"/>
          </p:cNvSpPr>
          <p:nvPr/>
        </p:nvSpPr>
        <p:spPr bwMode="auto">
          <a:xfrm>
            <a:off x="6229350" y="328612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6411" name="Text Box 30"/>
          <p:cNvSpPr txBox="1">
            <a:spLocks noChangeArrowheads="1"/>
          </p:cNvSpPr>
          <p:nvPr/>
        </p:nvSpPr>
        <p:spPr bwMode="auto">
          <a:xfrm>
            <a:off x="5867400" y="50133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b="1" dirty="0" err="1">
                <a:solidFill>
                  <a:prstClr val="black"/>
                </a:solidFill>
              </a:rPr>
              <a:t>Creatine</a:t>
            </a:r>
            <a:endParaRPr lang="ru-RU" altLang="ru-RU" sz="1800" b="1" dirty="0">
              <a:solidFill>
                <a:prstClr val="black"/>
              </a:solidFill>
            </a:endParaRPr>
          </a:p>
        </p:txBody>
      </p:sp>
      <p:sp>
        <p:nvSpPr>
          <p:cNvPr id="16412" name="AutoShape 31"/>
          <p:cNvSpPr>
            <a:spLocks noChangeArrowheads="1"/>
          </p:cNvSpPr>
          <p:nvPr/>
        </p:nvSpPr>
        <p:spPr bwMode="auto">
          <a:xfrm>
            <a:off x="2987675" y="3573463"/>
            <a:ext cx="1439863" cy="503237"/>
          </a:xfrm>
          <a:prstGeom prst="curvedDownArrow">
            <a:avLst>
              <a:gd name="adj1" fmla="val 57224"/>
              <a:gd name="adj2" fmla="val 114448"/>
              <a:gd name="adj3" fmla="val 33333"/>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pPr>
            <a:endParaRPr lang="ru-RU" altLang="ru-RU" sz="1800">
              <a:solidFill>
                <a:prstClr val="black"/>
              </a:solidFill>
              <a:latin typeface="Calibri"/>
            </a:endParaRPr>
          </a:p>
        </p:txBody>
      </p:sp>
      <p:sp>
        <p:nvSpPr>
          <p:cNvPr id="29" name="Rectangle 2"/>
          <p:cNvSpPr txBox="1">
            <a:spLocks noChangeArrowheads="1"/>
          </p:cNvSpPr>
          <p:nvPr/>
        </p:nvSpPr>
        <p:spPr>
          <a:xfrm>
            <a:off x="612775" y="228600"/>
            <a:ext cx="81534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4000" b="1" dirty="0">
                <a:solidFill>
                  <a:srgbClr val="0070C0"/>
                </a:solidFill>
              </a:rPr>
              <a:t>Synthesis of </a:t>
            </a:r>
            <a:r>
              <a:rPr lang="en-US" altLang="ru-RU" sz="4000" b="1" dirty="0" err="1">
                <a:solidFill>
                  <a:srgbClr val="0070C0"/>
                </a:solidFill>
              </a:rPr>
              <a:t>creatine</a:t>
            </a:r>
            <a:r>
              <a:rPr lang="en-US" altLang="ru-RU" sz="4000" b="1" dirty="0">
                <a:solidFill>
                  <a:srgbClr val="0070C0"/>
                </a:solidFill>
              </a:rPr>
              <a:t> and creatinine</a:t>
            </a:r>
            <a:endParaRPr lang="ru-RU" altLang="ru-RU" sz="4000" b="1" dirty="0">
              <a:solidFill>
                <a:srgbClr val="0070C0"/>
              </a:solidFill>
            </a:endParaRPr>
          </a:p>
        </p:txBody>
      </p:sp>
      <p:sp>
        <p:nvSpPr>
          <p:cNvPr id="30" name="TextBox 29"/>
          <p:cNvSpPr txBox="1"/>
          <p:nvPr/>
        </p:nvSpPr>
        <p:spPr>
          <a:xfrm>
            <a:off x="2276611" y="4543345"/>
            <a:ext cx="1111202" cy="584775"/>
          </a:xfrm>
          <a:prstGeom prst="rect">
            <a:avLst/>
          </a:prstGeom>
          <a:noFill/>
        </p:spPr>
        <p:txBody>
          <a:bodyPr wrap="none" rtlCol="0">
            <a:spAutoFit/>
          </a:bodyPr>
          <a:lstStyle/>
          <a:p>
            <a:pPr algn="ctr"/>
            <a:r>
              <a:rPr lang="en-US" sz="1600" dirty="0">
                <a:solidFill>
                  <a:srgbClr val="F79646"/>
                </a:solidFill>
              </a:rPr>
              <a:t>S-</a:t>
            </a:r>
            <a:r>
              <a:rPr lang="en-US" sz="1600" dirty="0" err="1">
                <a:solidFill>
                  <a:srgbClr val="F79646"/>
                </a:solidFill>
              </a:rPr>
              <a:t>adenosyl</a:t>
            </a:r>
            <a:endParaRPr lang="en-US" sz="1600" dirty="0">
              <a:solidFill>
                <a:srgbClr val="F79646"/>
              </a:solidFill>
            </a:endParaRPr>
          </a:p>
          <a:p>
            <a:pPr algn="ctr"/>
            <a:r>
              <a:rPr lang="en-US" sz="1600" dirty="0">
                <a:solidFill>
                  <a:srgbClr val="F79646"/>
                </a:solidFill>
              </a:rPr>
              <a:t>methionine</a:t>
            </a:r>
            <a:endParaRPr lang="ru-RU" sz="1600" dirty="0">
              <a:solidFill>
                <a:srgbClr val="F79646"/>
              </a:solidFill>
            </a:endParaRPr>
          </a:p>
        </p:txBody>
      </p:sp>
      <p:sp>
        <p:nvSpPr>
          <p:cNvPr id="31" name="TextBox 30"/>
          <p:cNvSpPr txBox="1"/>
          <p:nvPr/>
        </p:nvSpPr>
        <p:spPr>
          <a:xfrm>
            <a:off x="3763734" y="4528720"/>
            <a:ext cx="1327608" cy="584775"/>
          </a:xfrm>
          <a:prstGeom prst="rect">
            <a:avLst/>
          </a:prstGeom>
          <a:noFill/>
        </p:spPr>
        <p:txBody>
          <a:bodyPr wrap="none" rtlCol="0">
            <a:spAutoFit/>
          </a:bodyPr>
          <a:lstStyle/>
          <a:p>
            <a:pPr algn="ctr"/>
            <a:r>
              <a:rPr lang="en-US" sz="1600" dirty="0">
                <a:solidFill>
                  <a:srgbClr val="F79646"/>
                </a:solidFill>
              </a:rPr>
              <a:t>S-</a:t>
            </a:r>
            <a:r>
              <a:rPr lang="en-US" sz="1600" dirty="0" err="1">
                <a:solidFill>
                  <a:srgbClr val="F79646"/>
                </a:solidFill>
              </a:rPr>
              <a:t>adenosyl</a:t>
            </a:r>
            <a:endParaRPr lang="en-US" sz="1600" dirty="0">
              <a:solidFill>
                <a:srgbClr val="F79646"/>
              </a:solidFill>
            </a:endParaRPr>
          </a:p>
          <a:p>
            <a:pPr algn="ctr"/>
            <a:r>
              <a:rPr lang="en-US" sz="1600" dirty="0">
                <a:solidFill>
                  <a:srgbClr val="F79646"/>
                </a:solidFill>
              </a:rPr>
              <a:t>homocysteine</a:t>
            </a:r>
            <a:endParaRPr lang="ru-RU" sz="1600" dirty="0">
              <a:solidFill>
                <a:srgbClr val="F79646"/>
              </a:solidFill>
            </a:endParaRPr>
          </a:p>
        </p:txBody>
      </p:sp>
      <p:sp>
        <p:nvSpPr>
          <p:cNvPr id="2" name="Полилиния 1"/>
          <p:cNvSpPr/>
          <p:nvPr/>
        </p:nvSpPr>
        <p:spPr>
          <a:xfrm>
            <a:off x="763793" y="3474720"/>
            <a:ext cx="1850315" cy="860612"/>
          </a:xfrm>
          <a:custGeom>
            <a:avLst/>
            <a:gdLst>
              <a:gd name="connsiteX0" fmla="*/ 1850315 w 1850315"/>
              <a:gd name="connsiteY0" fmla="*/ 860612 h 860612"/>
              <a:gd name="connsiteX1" fmla="*/ 1796527 w 1850315"/>
              <a:gd name="connsiteY1" fmla="*/ 849854 h 860612"/>
              <a:gd name="connsiteX2" fmla="*/ 1775012 w 1850315"/>
              <a:gd name="connsiteY2" fmla="*/ 817581 h 860612"/>
              <a:gd name="connsiteX3" fmla="*/ 1742739 w 1850315"/>
              <a:gd name="connsiteY3" fmla="*/ 796066 h 860612"/>
              <a:gd name="connsiteX4" fmla="*/ 1667435 w 1850315"/>
              <a:gd name="connsiteY4" fmla="*/ 742278 h 860612"/>
              <a:gd name="connsiteX5" fmla="*/ 1656678 w 1850315"/>
              <a:gd name="connsiteY5" fmla="*/ 710005 h 860612"/>
              <a:gd name="connsiteX6" fmla="*/ 1624405 w 1850315"/>
              <a:gd name="connsiteY6" fmla="*/ 688489 h 860612"/>
              <a:gd name="connsiteX7" fmla="*/ 1570616 w 1850315"/>
              <a:gd name="connsiteY7" fmla="*/ 634701 h 860612"/>
              <a:gd name="connsiteX8" fmla="*/ 1538343 w 1850315"/>
              <a:gd name="connsiteY8" fmla="*/ 602428 h 860612"/>
              <a:gd name="connsiteX9" fmla="*/ 1495313 w 1850315"/>
              <a:gd name="connsiteY9" fmla="*/ 559398 h 860612"/>
              <a:gd name="connsiteX10" fmla="*/ 1452282 w 1850315"/>
              <a:gd name="connsiteY10" fmla="*/ 516367 h 860612"/>
              <a:gd name="connsiteX11" fmla="*/ 1398494 w 1850315"/>
              <a:gd name="connsiteY11" fmla="*/ 473336 h 860612"/>
              <a:gd name="connsiteX12" fmla="*/ 1301675 w 1850315"/>
              <a:gd name="connsiteY12" fmla="*/ 419548 h 860612"/>
              <a:gd name="connsiteX13" fmla="*/ 1215614 w 1850315"/>
              <a:gd name="connsiteY13" fmla="*/ 355002 h 860612"/>
              <a:gd name="connsiteX14" fmla="*/ 1183341 w 1850315"/>
              <a:gd name="connsiteY14" fmla="*/ 344245 h 860612"/>
              <a:gd name="connsiteX15" fmla="*/ 1129553 w 1850315"/>
              <a:gd name="connsiteY15" fmla="*/ 311972 h 860612"/>
              <a:gd name="connsiteX16" fmla="*/ 1097280 w 1850315"/>
              <a:gd name="connsiteY16" fmla="*/ 290456 h 860612"/>
              <a:gd name="connsiteX17" fmla="*/ 1032734 w 1850315"/>
              <a:gd name="connsiteY17" fmla="*/ 268941 h 860612"/>
              <a:gd name="connsiteX18" fmla="*/ 935915 w 1850315"/>
              <a:gd name="connsiteY18" fmla="*/ 236668 h 860612"/>
              <a:gd name="connsiteX19" fmla="*/ 892885 w 1850315"/>
              <a:gd name="connsiteY19" fmla="*/ 225911 h 860612"/>
              <a:gd name="connsiteX20" fmla="*/ 828339 w 1850315"/>
              <a:gd name="connsiteY20" fmla="*/ 204395 h 860612"/>
              <a:gd name="connsiteX21" fmla="*/ 796066 w 1850315"/>
              <a:gd name="connsiteY21" fmla="*/ 193638 h 860612"/>
              <a:gd name="connsiteX22" fmla="*/ 753035 w 1850315"/>
              <a:gd name="connsiteY22" fmla="*/ 182880 h 860612"/>
              <a:gd name="connsiteX23" fmla="*/ 688489 w 1850315"/>
              <a:gd name="connsiteY23" fmla="*/ 161365 h 860612"/>
              <a:gd name="connsiteX24" fmla="*/ 656216 w 1850315"/>
              <a:gd name="connsiteY24" fmla="*/ 150607 h 860612"/>
              <a:gd name="connsiteX25" fmla="*/ 548640 w 1850315"/>
              <a:gd name="connsiteY25" fmla="*/ 118334 h 860612"/>
              <a:gd name="connsiteX26" fmla="*/ 516367 w 1850315"/>
              <a:gd name="connsiteY26" fmla="*/ 107576 h 860612"/>
              <a:gd name="connsiteX27" fmla="*/ 398033 w 1850315"/>
              <a:gd name="connsiteY27" fmla="*/ 64546 h 860612"/>
              <a:gd name="connsiteX28" fmla="*/ 333487 w 1850315"/>
              <a:gd name="connsiteY28" fmla="*/ 43031 h 860612"/>
              <a:gd name="connsiteX29" fmla="*/ 301214 w 1850315"/>
              <a:gd name="connsiteY29" fmla="*/ 32273 h 860612"/>
              <a:gd name="connsiteX30" fmla="*/ 150607 w 1850315"/>
              <a:gd name="connsiteY30" fmla="*/ 0 h 860612"/>
              <a:gd name="connsiteX31" fmla="*/ 64546 w 1850315"/>
              <a:gd name="connsiteY31" fmla="*/ 21515 h 860612"/>
              <a:gd name="connsiteX32" fmla="*/ 0 w 1850315"/>
              <a:gd name="connsiteY32" fmla="*/ 86061 h 86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50315" h="860612">
                <a:moveTo>
                  <a:pt x="1850315" y="860612"/>
                </a:moveTo>
                <a:cubicBezTo>
                  <a:pt x="1832386" y="857026"/>
                  <a:pt x="1812402" y="858926"/>
                  <a:pt x="1796527" y="849854"/>
                </a:cubicBezTo>
                <a:cubicBezTo>
                  <a:pt x="1785301" y="843439"/>
                  <a:pt x="1784154" y="826723"/>
                  <a:pt x="1775012" y="817581"/>
                </a:cubicBezTo>
                <a:cubicBezTo>
                  <a:pt x="1765870" y="808439"/>
                  <a:pt x="1752555" y="804480"/>
                  <a:pt x="1742739" y="796066"/>
                </a:cubicBezTo>
                <a:cubicBezTo>
                  <a:pt x="1677767" y="740376"/>
                  <a:pt x="1726735" y="762043"/>
                  <a:pt x="1667435" y="742278"/>
                </a:cubicBezTo>
                <a:cubicBezTo>
                  <a:pt x="1663849" y="731520"/>
                  <a:pt x="1663762" y="718860"/>
                  <a:pt x="1656678" y="710005"/>
                </a:cubicBezTo>
                <a:cubicBezTo>
                  <a:pt x="1648601" y="699909"/>
                  <a:pt x="1634135" y="697003"/>
                  <a:pt x="1624405" y="688489"/>
                </a:cubicBezTo>
                <a:cubicBezTo>
                  <a:pt x="1605323" y="671792"/>
                  <a:pt x="1588546" y="652630"/>
                  <a:pt x="1570616" y="634701"/>
                </a:cubicBezTo>
                <a:lnTo>
                  <a:pt x="1538343" y="602428"/>
                </a:lnTo>
                <a:cubicBezTo>
                  <a:pt x="1509658" y="516369"/>
                  <a:pt x="1552686" y="616769"/>
                  <a:pt x="1495313" y="559398"/>
                </a:cubicBezTo>
                <a:cubicBezTo>
                  <a:pt x="1437936" y="502023"/>
                  <a:pt x="1538345" y="545056"/>
                  <a:pt x="1452282" y="516367"/>
                </a:cubicBezTo>
                <a:cubicBezTo>
                  <a:pt x="1404167" y="444193"/>
                  <a:pt x="1460846" y="514903"/>
                  <a:pt x="1398494" y="473336"/>
                </a:cubicBezTo>
                <a:cubicBezTo>
                  <a:pt x="1301874" y="408924"/>
                  <a:pt x="1452671" y="469882"/>
                  <a:pt x="1301675" y="419548"/>
                </a:cubicBezTo>
                <a:cubicBezTo>
                  <a:pt x="1167698" y="374888"/>
                  <a:pt x="1279336" y="393236"/>
                  <a:pt x="1215614" y="355002"/>
                </a:cubicBezTo>
                <a:cubicBezTo>
                  <a:pt x="1205890" y="349168"/>
                  <a:pt x="1194099" y="347831"/>
                  <a:pt x="1183341" y="344245"/>
                </a:cubicBezTo>
                <a:cubicBezTo>
                  <a:pt x="1141317" y="302219"/>
                  <a:pt x="1185414" y="339902"/>
                  <a:pt x="1129553" y="311972"/>
                </a:cubicBezTo>
                <a:cubicBezTo>
                  <a:pt x="1117989" y="306190"/>
                  <a:pt x="1109095" y="295707"/>
                  <a:pt x="1097280" y="290456"/>
                </a:cubicBezTo>
                <a:cubicBezTo>
                  <a:pt x="1076556" y="281245"/>
                  <a:pt x="1054249" y="276113"/>
                  <a:pt x="1032734" y="268941"/>
                </a:cubicBezTo>
                <a:lnTo>
                  <a:pt x="935915" y="236668"/>
                </a:lnTo>
                <a:cubicBezTo>
                  <a:pt x="921889" y="231993"/>
                  <a:pt x="907046" y="230159"/>
                  <a:pt x="892885" y="225911"/>
                </a:cubicBezTo>
                <a:cubicBezTo>
                  <a:pt x="871162" y="219394"/>
                  <a:pt x="849854" y="211567"/>
                  <a:pt x="828339" y="204395"/>
                </a:cubicBezTo>
                <a:lnTo>
                  <a:pt x="796066" y="193638"/>
                </a:lnTo>
                <a:cubicBezTo>
                  <a:pt x="782040" y="188963"/>
                  <a:pt x="767197" y="187128"/>
                  <a:pt x="753035" y="182880"/>
                </a:cubicBezTo>
                <a:cubicBezTo>
                  <a:pt x="731312" y="176363"/>
                  <a:pt x="710004" y="168537"/>
                  <a:pt x="688489" y="161365"/>
                </a:cubicBezTo>
                <a:cubicBezTo>
                  <a:pt x="677731" y="157779"/>
                  <a:pt x="667217" y="153357"/>
                  <a:pt x="656216" y="150607"/>
                </a:cubicBezTo>
                <a:cubicBezTo>
                  <a:pt x="591187" y="134349"/>
                  <a:pt x="627207" y="144523"/>
                  <a:pt x="548640" y="118334"/>
                </a:cubicBezTo>
                <a:cubicBezTo>
                  <a:pt x="537882" y="114748"/>
                  <a:pt x="525802" y="113866"/>
                  <a:pt x="516367" y="107576"/>
                </a:cubicBezTo>
                <a:cubicBezTo>
                  <a:pt x="448712" y="62473"/>
                  <a:pt x="521288" y="105630"/>
                  <a:pt x="398033" y="64546"/>
                </a:cubicBezTo>
                <a:lnTo>
                  <a:pt x="333487" y="43031"/>
                </a:lnTo>
                <a:cubicBezTo>
                  <a:pt x="322729" y="39445"/>
                  <a:pt x="312215" y="35023"/>
                  <a:pt x="301214" y="32273"/>
                </a:cubicBezTo>
                <a:cubicBezTo>
                  <a:pt x="193992" y="5468"/>
                  <a:pt x="244321" y="15619"/>
                  <a:pt x="150607" y="0"/>
                </a:cubicBezTo>
                <a:cubicBezTo>
                  <a:pt x="144969" y="1128"/>
                  <a:pt x="77408" y="12328"/>
                  <a:pt x="64546" y="21515"/>
                </a:cubicBezTo>
                <a:lnTo>
                  <a:pt x="0" y="86061"/>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TextBox 2"/>
          <p:cNvSpPr txBox="1"/>
          <p:nvPr/>
        </p:nvSpPr>
        <p:spPr>
          <a:xfrm>
            <a:off x="1547813" y="3675856"/>
            <a:ext cx="603050" cy="369332"/>
          </a:xfrm>
          <a:prstGeom prst="rect">
            <a:avLst/>
          </a:prstGeom>
          <a:solidFill>
            <a:schemeClr val="bg1"/>
          </a:solidFill>
          <a:ln>
            <a:solidFill>
              <a:schemeClr val="tx1"/>
            </a:solidFill>
          </a:ln>
        </p:spPr>
        <p:txBody>
          <a:bodyPr wrap="none" rtlCol="0">
            <a:spAutoFit/>
          </a:bodyPr>
          <a:lstStyle/>
          <a:p>
            <a:r>
              <a:rPr lang="ru-RU" sz="1800" dirty="0">
                <a:solidFill>
                  <a:srgbClr val="F79646">
                    <a:lumMod val="75000"/>
                  </a:srgbClr>
                </a:solidFill>
                <a:latin typeface="Arial" pitchFamily="34" charset="0"/>
                <a:cs typeface="Arial" pitchFamily="34" charset="0"/>
              </a:rPr>
              <a:t>СН</a:t>
            </a:r>
            <a:r>
              <a:rPr lang="ru-RU" sz="1800" baseline="-25000" dirty="0">
                <a:solidFill>
                  <a:srgbClr val="F79646">
                    <a:lumMod val="75000"/>
                  </a:srgbClr>
                </a:solidFill>
                <a:latin typeface="Arial" pitchFamily="34" charset="0"/>
                <a:cs typeface="Arial" pitchFamily="34" charset="0"/>
              </a:rPr>
              <a:t>3</a:t>
            </a:r>
          </a:p>
        </p:txBody>
      </p:sp>
    </p:spTree>
    <p:extLst>
      <p:ext uri="{BB962C8B-B14F-4D97-AF65-F5344CB8AC3E}">
        <p14:creationId xmlns:p14="http://schemas.microsoft.com/office/powerpoint/2010/main" val="40464920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66725" y="636283"/>
            <a:ext cx="8229600" cy="1143000"/>
          </a:xfrm>
        </p:spPr>
        <p:txBody>
          <a:bodyPr>
            <a:normAutofit/>
          </a:bodyPr>
          <a:lstStyle/>
          <a:p>
            <a:pPr eaLnBrk="1" hangingPunct="1">
              <a:defRPr/>
            </a:pPr>
            <a:r>
              <a:rPr lang="en-US" sz="4000" b="1" dirty="0"/>
              <a:t>Synthesis of </a:t>
            </a:r>
            <a:r>
              <a:rPr lang="en-US" sz="4000" b="1" dirty="0" err="1"/>
              <a:t>creatine</a:t>
            </a:r>
            <a:r>
              <a:rPr lang="en-US" sz="4000" b="1" dirty="0"/>
              <a:t> phosphate</a:t>
            </a:r>
            <a:endParaRPr lang="ru-RU" sz="4000" b="1" dirty="0"/>
          </a:p>
        </p:txBody>
      </p:sp>
      <p:sp>
        <p:nvSpPr>
          <p:cNvPr id="17411" name="Text Box 4"/>
          <p:cNvSpPr txBox="1">
            <a:spLocks noChangeArrowheads="1"/>
          </p:cNvSpPr>
          <p:nvPr/>
        </p:nvSpPr>
        <p:spPr bwMode="auto">
          <a:xfrm>
            <a:off x="243765" y="1760818"/>
            <a:ext cx="2520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ts val="0"/>
              </a:spcBef>
              <a:spcAft>
                <a:spcPts val="0"/>
              </a:spcAft>
            </a:pPr>
            <a:r>
              <a:rPr lang="en-US" altLang="ru-RU" sz="2000" b="1" i="1" dirty="0">
                <a:solidFill>
                  <a:prstClr val="black"/>
                </a:solidFill>
              </a:rPr>
              <a:t>In the muscles</a:t>
            </a:r>
          </a:p>
          <a:p>
            <a:pPr fontAlgn="auto">
              <a:spcBef>
                <a:spcPts val="0"/>
              </a:spcBef>
              <a:spcAft>
                <a:spcPts val="0"/>
              </a:spcAft>
            </a:pPr>
            <a:r>
              <a:rPr lang="en-US" altLang="ru-RU" sz="2000" b="1" i="1" dirty="0">
                <a:solidFill>
                  <a:prstClr val="black"/>
                </a:solidFill>
              </a:rPr>
              <a:t>(and the brain):</a:t>
            </a:r>
            <a:endParaRPr lang="ru-RU" altLang="ru-RU" sz="2000" b="1" i="1" dirty="0">
              <a:solidFill>
                <a:prstClr val="black"/>
              </a:solidFill>
            </a:endParaRPr>
          </a:p>
        </p:txBody>
      </p:sp>
      <p:sp>
        <p:nvSpPr>
          <p:cNvPr id="17412" name="Text Box 5"/>
          <p:cNvSpPr txBox="1">
            <a:spLocks noChangeArrowheads="1"/>
          </p:cNvSpPr>
          <p:nvPr/>
        </p:nvSpPr>
        <p:spPr bwMode="auto">
          <a:xfrm>
            <a:off x="684213" y="2812519"/>
            <a:ext cx="71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50000"/>
                  </a:srgbClr>
                </a:solidFill>
              </a:rPr>
              <a:t>NH</a:t>
            </a:r>
            <a:r>
              <a:rPr lang="en-US" altLang="ru-RU" sz="1800" baseline="-25000" dirty="0">
                <a:solidFill>
                  <a:srgbClr val="C0504D">
                    <a:lumMod val="50000"/>
                  </a:srgbClr>
                </a:solidFill>
              </a:rPr>
              <a:t>2</a:t>
            </a:r>
            <a:endParaRPr lang="ru-RU" altLang="ru-RU" sz="1800" baseline="-25000" dirty="0">
              <a:solidFill>
                <a:srgbClr val="C0504D">
                  <a:lumMod val="50000"/>
                </a:srgbClr>
              </a:solidFill>
            </a:endParaRPr>
          </a:p>
        </p:txBody>
      </p:sp>
      <p:sp>
        <p:nvSpPr>
          <p:cNvPr id="17413" name="Text Box 6"/>
          <p:cNvSpPr txBox="1">
            <a:spLocks noChangeArrowheads="1"/>
          </p:cNvSpPr>
          <p:nvPr/>
        </p:nvSpPr>
        <p:spPr bwMode="auto">
          <a:xfrm>
            <a:off x="684213" y="3315756"/>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50000"/>
                  </a:srgbClr>
                </a:solidFill>
              </a:rPr>
              <a:t>C=NH</a:t>
            </a:r>
            <a:endParaRPr lang="ru-RU" altLang="ru-RU" sz="1800" baseline="-25000" dirty="0">
              <a:solidFill>
                <a:srgbClr val="C0504D">
                  <a:lumMod val="50000"/>
                </a:srgbClr>
              </a:solidFill>
            </a:endParaRPr>
          </a:p>
        </p:txBody>
      </p:sp>
      <p:sp>
        <p:nvSpPr>
          <p:cNvPr id="17414" name="Line 7"/>
          <p:cNvSpPr>
            <a:spLocks noChangeShapeType="1"/>
          </p:cNvSpPr>
          <p:nvPr/>
        </p:nvSpPr>
        <p:spPr bwMode="auto">
          <a:xfrm>
            <a:off x="828675" y="3172881"/>
            <a:ext cx="0" cy="215900"/>
          </a:xfrm>
          <a:prstGeom prst="line">
            <a:avLst/>
          </a:prstGeom>
          <a:noFill/>
          <a:ln w="9525">
            <a:solidFill>
              <a:schemeClr val="accent2">
                <a:lumMod val="50000"/>
              </a:schemeClr>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7415" name="Text Box 8"/>
          <p:cNvSpPr txBox="1">
            <a:spLocks noChangeArrowheads="1"/>
          </p:cNvSpPr>
          <p:nvPr/>
        </p:nvSpPr>
        <p:spPr bwMode="auto">
          <a:xfrm>
            <a:off x="684213" y="3812644"/>
            <a:ext cx="1366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009900"/>
                </a:solidFill>
              </a:rPr>
              <a:t>N - </a:t>
            </a:r>
            <a:r>
              <a:rPr lang="en-US" altLang="ru-RU" sz="1800" dirty="0">
                <a:solidFill>
                  <a:srgbClr val="F79646"/>
                </a:solidFill>
              </a:rPr>
              <a:t>CH</a:t>
            </a:r>
            <a:r>
              <a:rPr lang="en-US" altLang="ru-RU" sz="1800" baseline="-25000" dirty="0">
                <a:solidFill>
                  <a:srgbClr val="F79646"/>
                </a:solidFill>
              </a:rPr>
              <a:t>3</a:t>
            </a:r>
            <a:endParaRPr lang="ru-RU" altLang="ru-RU" sz="1800" baseline="-25000" dirty="0">
              <a:solidFill>
                <a:srgbClr val="F79646"/>
              </a:solidFill>
            </a:endParaRPr>
          </a:p>
        </p:txBody>
      </p:sp>
      <p:sp>
        <p:nvSpPr>
          <p:cNvPr id="17416" name="Text Box 9"/>
          <p:cNvSpPr txBox="1">
            <a:spLocks noChangeArrowheads="1"/>
          </p:cNvSpPr>
          <p:nvPr/>
        </p:nvSpPr>
        <p:spPr bwMode="auto">
          <a:xfrm>
            <a:off x="684213" y="4317469"/>
            <a:ext cx="71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CH</a:t>
            </a:r>
            <a:r>
              <a:rPr lang="en-US" altLang="ru-RU" sz="1800" baseline="-25000">
                <a:solidFill>
                  <a:srgbClr val="009900"/>
                </a:solidFill>
              </a:rPr>
              <a:t>2</a:t>
            </a:r>
            <a:endParaRPr lang="ru-RU" altLang="ru-RU" sz="1800" baseline="-25000">
              <a:solidFill>
                <a:srgbClr val="009900"/>
              </a:solidFill>
            </a:endParaRPr>
          </a:p>
        </p:txBody>
      </p:sp>
      <p:sp>
        <p:nvSpPr>
          <p:cNvPr id="17417" name="Text Box 10"/>
          <p:cNvSpPr txBox="1">
            <a:spLocks noChangeArrowheads="1"/>
          </p:cNvSpPr>
          <p:nvPr/>
        </p:nvSpPr>
        <p:spPr bwMode="auto">
          <a:xfrm>
            <a:off x="684213" y="4820706"/>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COOH</a:t>
            </a:r>
            <a:endParaRPr lang="ru-RU" altLang="ru-RU" sz="1800">
              <a:solidFill>
                <a:srgbClr val="009900"/>
              </a:solidFill>
            </a:endParaRPr>
          </a:p>
        </p:txBody>
      </p:sp>
      <p:sp>
        <p:nvSpPr>
          <p:cNvPr id="17418" name="Line 11"/>
          <p:cNvSpPr>
            <a:spLocks noChangeShapeType="1"/>
          </p:cNvSpPr>
          <p:nvPr/>
        </p:nvSpPr>
        <p:spPr bwMode="auto">
          <a:xfrm>
            <a:off x="828675" y="4101569"/>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7419" name="Line 12"/>
          <p:cNvSpPr>
            <a:spLocks noChangeShapeType="1"/>
          </p:cNvSpPr>
          <p:nvPr/>
        </p:nvSpPr>
        <p:spPr bwMode="auto">
          <a:xfrm>
            <a:off x="828675" y="4604806"/>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7420" name="Line 13"/>
          <p:cNvSpPr>
            <a:spLocks noChangeShapeType="1"/>
          </p:cNvSpPr>
          <p:nvPr/>
        </p:nvSpPr>
        <p:spPr bwMode="auto">
          <a:xfrm>
            <a:off x="828675" y="3676119"/>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7421" name="Text Box 14"/>
          <p:cNvSpPr txBox="1">
            <a:spLocks noChangeArrowheads="1"/>
          </p:cNvSpPr>
          <p:nvPr/>
        </p:nvSpPr>
        <p:spPr bwMode="auto">
          <a:xfrm>
            <a:off x="466725" y="5403319"/>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GB" altLang="ru-RU" sz="1800" b="1" dirty="0" err="1" smtClean="0">
                <a:solidFill>
                  <a:prstClr val="black"/>
                </a:solidFill>
              </a:rPr>
              <a:t>Creatine</a:t>
            </a:r>
            <a:endParaRPr lang="ru-RU" altLang="ru-RU" sz="1800" b="1" dirty="0">
              <a:solidFill>
                <a:prstClr val="black"/>
              </a:solidFill>
            </a:endParaRPr>
          </a:p>
        </p:txBody>
      </p:sp>
      <p:sp>
        <p:nvSpPr>
          <p:cNvPr id="17422" name="Text Box 15"/>
          <p:cNvSpPr txBox="1">
            <a:spLocks noChangeArrowheads="1"/>
          </p:cNvSpPr>
          <p:nvPr/>
        </p:nvSpPr>
        <p:spPr bwMode="auto">
          <a:xfrm>
            <a:off x="1835150" y="4252381"/>
            <a:ext cx="215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prstClr val="black"/>
                </a:solidFill>
              </a:rPr>
              <a:t>+</a:t>
            </a:r>
            <a:endParaRPr lang="ru-RU" altLang="ru-RU" sz="1800">
              <a:solidFill>
                <a:prstClr val="black"/>
              </a:solidFill>
            </a:endParaRPr>
          </a:p>
        </p:txBody>
      </p:sp>
      <p:sp>
        <p:nvSpPr>
          <p:cNvPr id="17423" name="Text Box 16"/>
          <p:cNvSpPr txBox="1">
            <a:spLocks noChangeArrowheads="1"/>
          </p:cNvSpPr>
          <p:nvPr/>
        </p:nvSpPr>
        <p:spPr bwMode="auto">
          <a:xfrm>
            <a:off x="2195513" y="4252381"/>
            <a:ext cx="1008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ru-RU" altLang="ru-RU" sz="2400" dirty="0" smtClean="0">
                <a:solidFill>
                  <a:prstClr val="black"/>
                </a:solidFill>
              </a:rPr>
              <a:t>АТ</a:t>
            </a:r>
            <a:r>
              <a:rPr lang="en-GB" altLang="ru-RU" sz="2400" dirty="0" smtClean="0">
                <a:solidFill>
                  <a:prstClr val="black"/>
                </a:solidFill>
              </a:rPr>
              <a:t>P</a:t>
            </a:r>
            <a:endParaRPr lang="ru-RU" altLang="ru-RU" sz="2400" dirty="0">
              <a:solidFill>
                <a:prstClr val="black"/>
              </a:solidFill>
            </a:endParaRPr>
          </a:p>
        </p:txBody>
      </p:sp>
      <p:sp>
        <p:nvSpPr>
          <p:cNvPr id="17424" name="Text Box 25"/>
          <p:cNvSpPr txBox="1">
            <a:spLocks noChangeArrowheads="1"/>
          </p:cNvSpPr>
          <p:nvPr/>
        </p:nvSpPr>
        <p:spPr bwMode="auto">
          <a:xfrm>
            <a:off x="5865813" y="5331881"/>
            <a:ext cx="2593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b="1" dirty="0" err="1">
                <a:solidFill>
                  <a:prstClr val="black"/>
                </a:solidFill>
              </a:rPr>
              <a:t>Creatine</a:t>
            </a:r>
            <a:r>
              <a:rPr lang="en-US" altLang="ru-RU" sz="1800" b="1" dirty="0">
                <a:solidFill>
                  <a:prstClr val="black"/>
                </a:solidFill>
              </a:rPr>
              <a:t> phosphate</a:t>
            </a:r>
            <a:endParaRPr lang="ru-RU" altLang="ru-RU" sz="1800" b="1" dirty="0">
              <a:solidFill>
                <a:prstClr val="black"/>
              </a:solidFill>
            </a:endParaRPr>
          </a:p>
        </p:txBody>
      </p:sp>
      <p:sp>
        <p:nvSpPr>
          <p:cNvPr id="17425" name="Text Box 26"/>
          <p:cNvSpPr txBox="1">
            <a:spLocks noChangeArrowheads="1"/>
          </p:cNvSpPr>
          <p:nvPr/>
        </p:nvSpPr>
        <p:spPr bwMode="auto">
          <a:xfrm>
            <a:off x="6011863" y="2741081"/>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50000"/>
                  </a:srgbClr>
                </a:solidFill>
              </a:rPr>
              <a:t>NH</a:t>
            </a:r>
            <a:r>
              <a:rPr lang="ru-RU" altLang="ru-RU" sz="1800" baseline="-25000" dirty="0">
                <a:solidFill>
                  <a:prstClr val="black"/>
                </a:solidFill>
              </a:rPr>
              <a:t> </a:t>
            </a:r>
            <a:r>
              <a:rPr lang="en-US" altLang="ru-RU" sz="1800" baseline="-25000" dirty="0">
                <a:solidFill>
                  <a:prstClr val="black"/>
                </a:solidFill>
              </a:rPr>
              <a:t> </a:t>
            </a:r>
            <a:r>
              <a:rPr lang="en-US" altLang="ru-RU" sz="1800" dirty="0">
                <a:solidFill>
                  <a:srgbClr val="7030A0"/>
                </a:solidFill>
              </a:rPr>
              <a:t>~ PO</a:t>
            </a:r>
            <a:r>
              <a:rPr lang="en-US" altLang="ru-RU" sz="1800" baseline="-25000" dirty="0">
                <a:solidFill>
                  <a:srgbClr val="7030A0"/>
                </a:solidFill>
              </a:rPr>
              <a:t>3</a:t>
            </a:r>
            <a:r>
              <a:rPr lang="en-US" altLang="ru-RU" sz="1800" dirty="0">
                <a:solidFill>
                  <a:srgbClr val="7030A0"/>
                </a:solidFill>
              </a:rPr>
              <a:t>H</a:t>
            </a:r>
            <a:r>
              <a:rPr lang="en-US" altLang="ru-RU" sz="1800" baseline="-25000" dirty="0">
                <a:solidFill>
                  <a:srgbClr val="7030A0"/>
                </a:solidFill>
              </a:rPr>
              <a:t>2</a:t>
            </a:r>
            <a:endParaRPr lang="ru-RU" altLang="ru-RU" sz="1800" baseline="-25000" dirty="0">
              <a:solidFill>
                <a:srgbClr val="7030A0"/>
              </a:solidFill>
            </a:endParaRPr>
          </a:p>
        </p:txBody>
      </p:sp>
      <p:sp>
        <p:nvSpPr>
          <p:cNvPr id="17426" name="Text Box 27"/>
          <p:cNvSpPr txBox="1">
            <a:spLocks noChangeArrowheads="1"/>
          </p:cNvSpPr>
          <p:nvPr/>
        </p:nvSpPr>
        <p:spPr bwMode="auto">
          <a:xfrm>
            <a:off x="6011863" y="3244319"/>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C0504D">
                    <a:lumMod val="50000"/>
                  </a:srgbClr>
                </a:solidFill>
              </a:rPr>
              <a:t>C=NH</a:t>
            </a:r>
            <a:endParaRPr lang="ru-RU" altLang="ru-RU" sz="1800" baseline="-25000" dirty="0">
              <a:solidFill>
                <a:srgbClr val="C0504D">
                  <a:lumMod val="50000"/>
                </a:srgbClr>
              </a:solidFill>
            </a:endParaRPr>
          </a:p>
        </p:txBody>
      </p:sp>
      <p:sp>
        <p:nvSpPr>
          <p:cNvPr id="17427" name="Line 28"/>
          <p:cNvSpPr>
            <a:spLocks noChangeShapeType="1"/>
          </p:cNvSpPr>
          <p:nvPr/>
        </p:nvSpPr>
        <p:spPr bwMode="auto">
          <a:xfrm>
            <a:off x="6156325" y="3101444"/>
            <a:ext cx="0" cy="215900"/>
          </a:xfrm>
          <a:prstGeom prst="line">
            <a:avLst/>
          </a:prstGeom>
          <a:noFill/>
          <a:ln w="9525">
            <a:solidFill>
              <a:schemeClr val="accent2">
                <a:lumMod val="50000"/>
              </a:schemeClr>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7428" name="Text Box 29"/>
          <p:cNvSpPr txBox="1">
            <a:spLocks noChangeArrowheads="1"/>
          </p:cNvSpPr>
          <p:nvPr/>
        </p:nvSpPr>
        <p:spPr bwMode="auto">
          <a:xfrm>
            <a:off x="6011863" y="3741206"/>
            <a:ext cx="13668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srgbClr val="009900"/>
                </a:solidFill>
              </a:rPr>
              <a:t>N -</a:t>
            </a:r>
            <a:r>
              <a:rPr lang="en-US" altLang="ru-RU" sz="1800" dirty="0">
                <a:solidFill>
                  <a:srgbClr val="F79646"/>
                </a:solidFill>
              </a:rPr>
              <a:t> CH</a:t>
            </a:r>
            <a:r>
              <a:rPr lang="en-US" altLang="ru-RU" sz="1800" baseline="-25000" dirty="0">
                <a:solidFill>
                  <a:srgbClr val="F79646"/>
                </a:solidFill>
              </a:rPr>
              <a:t>3</a:t>
            </a:r>
            <a:endParaRPr lang="ru-RU" altLang="ru-RU" sz="1800" baseline="-25000" dirty="0">
              <a:solidFill>
                <a:srgbClr val="F79646"/>
              </a:solidFill>
            </a:endParaRPr>
          </a:p>
        </p:txBody>
      </p:sp>
      <p:sp>
        <p:nvSpPr>
          <p:cNvPr id="17429" name="Text Box 30"/>
          <p:cNvSpPr txBox="1">
            <a:spLocks noChangeArrowheads="1"/>
          </p:cNvSpPr>
          <p:nvPr/>
        </p:nvSpPr>
        <p:spPr bwMode="auto">
          <a:xfrm>
            <a:off x="6011863" y="4246031"/>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CH</a:t>
            </a:r>
            <a:r>
              <a:rPr lang="en-US" altLang="ru-RU" sz="1800" baseline="-25000">
                <a:solidFill>
                  <a:srgbClr val="009900"/>
                </a:solidFill>
              </a:rPr>
              <a:t>2</a:t>
            </a:r>
            <a:endParaRPr lang="ru-RU" altLang="ru-RU" sz="1800" baseline="-25000">
              <a:solidFill>
                <a:srgbClr val="009900"/>
              </a:solidFill>
            </a:endParaRPr>
          </a:p>
        </p:txBody>
      </p:sp>
      <p:sp>
        <p:nvSpPr>
          <p:cNvPr id="17430" name="Text Box 31"/>
          <p:cNvSpPr txBox="1">
            <a:spLocks noChangeArrowheads="1"/>
          </p:cNvSpPr>
          <p:nvPr/>
        </p:nvSpPr>
        <p:spPr bwMode="auto">
          <a:xfrm>
            <a:off x="6011863" y="4749269"/>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srgbClr val="009900"/>
                </a:solidFill>
              </a:rPr>
              <a:t>COOH</a:t>
            </a:r>
            <a:endParaRPr lang="ru-RU" altLang="ru-RU" sz="1800">
              <a:solidFill>
                <a:srgbClr val="009900"/>
              </a:solidFill>
            </a:endParaRPr>
          </a:p>
        </p:txBody>
      </p:sp>
      <p:sp>
        <p:nvSpPr>
          <p:cNvPr id="17431" name="Line 32"/>
          <p:cNvSpPr>
            <a:spLocks noChangeShapeType="1"/>
          </p:cNvSpPr>
          <p:nvPr/>
        </p:nvSpPr>
        <p:spPr bwMode="auto">
          <a:xfrm>
            <a:off x="6156325" y="4030131"/>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7432" name="Line 33"/>
          <p:cNvSpPr>
            <a:spLocks noChangeShapeType="1"/>
          </p:cNvSpPr>
          <p:nvPr/>
        </p:nvSpPr>
        <p:spPr bwMode="auto">
          <a:xfrm>
            <a:off x="6156325" y="4533369"/>
            <a:ext cx="0" cy="21590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7433" name="Line 34"/>
          <p:cNvSpPr>
            <a:spLocks noChangeShapeType="1"/>
          </p:cNvSpPr>
          <p:nvPr/>
        </p:nvSpPr>
        <p:spPr bwMode="auto">
          <a:xfrm>
            <a:off x="6156325" y="3604681"/>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ru-RU" sz="1800">
              <a:solidFill>
                <a:prstClr val="black"/>
              </a:solidFill>
              <a:latin typeface="Calibri"/>
            </a:endParaRPr>
          </a:p>
        </p:txBody>
      </p:sp>
      <p:sp>
        <p:nvSpPr>
          <p:cNvPr id="17434" name="Text Box 35"/>
          <p:cNvSpPr txBox="1">
            <a:spLocks noChangeArrowheads="1"/>
          </p:cNvSpPr>
          <p:nvPr/>
        </p:nvSpPr>
        <p:spPr bwMode="auto">
          <a:xfrm>
            <a:off x="7451725" y="4252381"/>
            <a:ext cx="215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a:solidFill>
                  <a:prstClr val="black"/>
                </a:solidFill>
              </a:rPr>
              <a:t>+</a:t>
            </a:r>
            <a:endParaRPr lang="ru-RU" altLang="ru-RU" sz="1800">
              <a:solidFill>
                <a:prstClr val="black"/>
              </a:solidFill>
            </a:endParaRPr>
          </a:p>
        </p:txBody>
      </p:sp>
      <p:sp>
        <p:nvSpPr>
          <p:cNvPr id="17435" name="Text Box 36"/>
          <p:cNvSpPr txBox="1">
            <a:spLocks noChangeArrowheads="1"/>
          </p:cNvSpPr>
          <p:nvPr/>
        </p:nvSpPr>
        <p:spPr bwMode="auto">
          <a:xfrm>
            <a:off x="7812088" y="4252381"/>
            <a:ext cx="1008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ru-RU" altLang="ru-RU" sz="2400" dirty="0" smtClean="0">
                <a:solidFill>
                  <a:prstClr val="black"/>
                </a:solidFill>
              </a:rPr>
              <a:t>А</a:t>
            </a:r>
            <a:r>
              <a:rPr lang="en-GB" altLang="ru-RU" sz="2400" dirty="0" smtClean="0">
                <a:solidFill>
                  <a:prstClr val="black"/>
                </a:solidFill>
              </a:rPr>
              <a:t>DP</a:t>
            </a:r>
            <a:endParaRPr lang="ru-RU" altLang="ru-RU" sz="2400" dirty="0">
              <a:solidFill>
                <a:prstClr val="black"/>
              </a:solidFill>
            </a:endParaRPr>
          </a:p>
        </p:txBody>
      </p:sp>
      <p:sp>
        <p:nvSpPr>
          <p:cNvPr id="17436" name="AutoShape 37"/>
          <p:cNvSpPr>
            <a:spLocks noChangeArrowheads="1"/>
          </p:cNvSpPr>
          <p:nvPr/>
        </p:nvSpPr>
        <p:spPr bwMode="auto">
          <a:xfrm>
            <a:off x="3060700" y="3965044"/>
            <a:ext cx="2232025" cy="71437"/>
          </a:xfrm>
          <a:prstGeom prst="rightArrow">
            <a:avLst>
              <a:gd name="adj1" fmla="val 50000"/>
              <a:gd name="adj2" fmla="val 781117"/>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pPr>
            <a:endParaRPr lang="ru-RU" altLang="ru-RU" sz="1800">
              <a:solidFill>
                <a:prstClr val="black"/>
              </a:solidFill>
              <a:latin typeface="Calibri"/>
            </a:endParaRPr>
          </a:p>
        </p:txBody>
      </p:sp>
      <p:sp>
        <p:nvSpPr>
          <p:cNvPr id="17437" name="AutoShape 38"/>
          <p:cNvSpPr>
            <a:spLocks noChangeArrowheads="1"/>
          </p:cNvSpPr>
          <p:nvPr/>
        </p:nvSpPr>
        <p:spPr bwMode="auto">
          <a:xfrm flipH="1" flipV="1">
            <a:off x="3060700" y="4325406"/>
            <a:ext cx="2232025" cy="71438"/>
          </a:xfrm>
          <a:prstGeom prst="rightArrow">
            <a:avLst>
              <a:gd name="adj1" fmla="val 50000"/>
              <a:gd name="adj2" fmla="val 781106"/>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pPr>
            <a:endParaRPr lang="ru-RU" altLang="ru-RU" sz="1800">
              <a:solidFill>
                <a:prstClr val="black"/>
              </a:solidFill>
              <a:latin typeface="Calibri"/>
            </a:endParaRPr>
          </a:p>
        </p:txBody>
      </p:sp>
      <p:sp>
        <p:nvSpPr>
          <p:cNvPr id="17438" name="Text Box 39"/>
          <p:cNvSpPr txBox="1">
            <a:spLocks noChangeArrowheads="1"/>
          </p:cNvSpPr>
          <p:nvPr/>
        </p:nvSpPr>
        <p:spPr bwMode="auto">
          <a:xfrm>
            <a:off x="3132138" y="3965044"/>
            <a:ext cx="21605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b="1" dirty="0" err="1">
                <a:solidFill>
                  <a:prstClr val="black"/>
                </a:solidFill>
              </a:rPr>
              <a:t>Creatine</a:t>
            </a:r>
            <a:r>
              <a:rPr lang="en-US" altLang="ru-RU" sz="1800" b="1" dirty="0">
                <a:solidFill>
                  <a:prstClr val="black"/>
                </a:solidFill>
              </a:rPr>
              <a:t> kinase</a:t>
            </a:r>
            <a:endParaRPr lang="ru-RU" altLang="ru-RU" sz="1800" b="1" dirty="0">
              <a:solidFill>
                <a:prstClr val="black"/>
              </a:solidFill>
            </a:endParaRPr>
          </a:p>
        </p:txBody>
      </p:sp>
      <p:sp>
        <p:nvSpPr>
          <p:cNvPr id="17439" name="Text Box 40"/>
          <p:cNvSpPr txBox="1">
            <a:spLocks noChangeArrowheads="1"/>
          </p:cNvSpPr>
          <p:nvPr/>
        </p:nvSpPr>
        <p:spPr bwMode="auto">
          <a:xfrm>
            <a:off x="2916238" y="3388781"/>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prstClr val="black"/>
                </a:solidFill>
              </a:rPr>
              <a:t>In a resting muscle</a:t>
            </a:r>
            <a:endParaRPr lang="ru-RU" altLang="ru-RU" sz="1800" dirty="0">
              <a:solidFill>
                <a:prstClr val="black"/>
              </a:solidFill>
            </a:endParaRPr>
          </a:p>
        </p:txBody>
      </p:sp>
      <p:sp>
        <p:nvSpPr>
          <p:cNvPr id="17440" name="Text Box 42"/>
          <p:cNvSpPr txBox="1">
            <a:spLocks noChangeArrowheads="1"/>
          </p:cNvSpPr>
          <p:nvPr/>
        </p:nvSpPr>
        <p:spPr bwMode="auto">
          <a:xfrm>
            <a:off x="2989263" y="4612744"/>
            <a:ext cx="2592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en-US" altLang="ru-RU" sz="1800" dirty="0">
                <a:solidFill>
                  <a:prstClr val="black"/>
                </a:solidFill>
              </a:rPr>
              <a:t>In a working muscle</a:t>
            </a:r>
            <a:endParaRPr lang="ru-RU" altLang="ru-RU" sz="1800" dirty="0">
              <a:solidFill>
                <a:prstClr val="black"/>
              </a:solidFill>
            </a:endParaRPr>
          </a:p>
        </p:txBody>
      </p:sp>
      <p:sp>
        <p:nvSpPr>
          <p:cNvPr id="33" name="Rectangle 2"/>
          <p:cNvSpPr txBox="1">
            <a:spLocks noChangeArrowheads="1"/>
          </p:cNvSpPr>
          <p:nvPr/>
        </p:nvSpPr>
        <p:spPr>
          <a:xfrm>
            <a:off x="612775" y="228600"/>
            <a:ext cx="81534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4000" b="1" dirty="0">
                <a:solidFill>
                  <a:srgbClr val="0070C0"/>
                </a:solidFill>
              </a:rPr>
              <a:t>Synthesis of </a:t>
            </a:r>
            <a:r>
              <a:rPr lang="en-US" altLang="ru-RU" sz="4000" b="1" dirty="0" err="1">
                <a:solidFill>
                  <a:srgbClr val="0070C0"/>
                </a:solidFill>
              </a:rPr>
              <a:t>creatine</a:t>
            </a:r>
            <a:r>
              <a:rPr lang="en-US" altLang="ru-RU" sz="4000" b="1" dirty="0">
                <a:solidFill>
                  <a:srgbClr val="0070C0"/>
                </a:solidFill>
              </a:rPr>
              <a:t> and creatinine</a:t>
            </a:r>
            <a:endParaRPr lang="ru-RU" altLang="ru-RU" sz="4000" b="1" dirty="0">
              <a:solidFill>
                <a:srgbClr val="0070C0"/>
              </a:solidFill>
            </a:endParaRPr>
          </a:p>
        </p:txBody>
      </p:sp>
      <p:sp>
        <p:nvSpPr>
          <p:cNvPr id="2" name="Полилиния 1"/>
          <p:cNvSpPr/>
          <p:nvPr/>
        </p:nvSpPr>
        <p:spPr>
          <a:xfrm>
            <a:off x="2678654" y="4662367"/>
            <a:ext cx="172122" cy="623943"/>
          </a:xfrm>
          <a:custGeom>
            <a:avLst/>
            <a:gdLst>
              <a:gd name="connsiteX0" fmla="*/ 0 w 172122"/>
              <a:gd name="connsiteY0" fmla="*/ 0 h 623943"/>
              <a:gd name="connsiteX1" fmla="*/ 10758 w 172122"/>
              <a:gd name="connsiteY1" fmla="*/ 236668 h 623943"/>
              <a:gd name="connsiteX2" fmla="*/ 32273 w 172122"/>
              <a:gd name="connsiteY2" fmla="*/ 322729 h 623943"/>
              <a:gd name="connsiteX3" fmla="*/ 43031 w 172122"/>
              <a:gd name="connsiteY3" fmla="*/ 365760 h 623943"/>
              <a:gd name="connsiteX4" fmla="*/ 53788 w 172122"/>
              <a:gd name="connsiteY4" fmla="*/ 398033 h 623943"/>
              <a:gd name="connsiteX5" fmla="*/ 86061 w 172122"/>
              <a:gd name="connsiteY5" fmla="*/ 505609 h 623943"/>
              <a:gd name="connsiteX6" fmla="*/ 96819 w 172122"/>
              <a:gd name="connsiteY6" fmla="*/ 537882 h 623943"/>
              <a:gd name="connsiteX7" fmla="*/ 118334 w 172122"/>
              <a:gd name="connsiteY7" fmla="*/ 559398 h 623943"/>
              <a:gd name="connsiteX8" fmla="*/ 129092 w 172122"/>
              <a:gd name="connsiteY8" fmla="*/ 591670 h 623943"/>
              <a:gd name="connsiteX9" fmla="*/ 172122 w 172122"/>
              <a:gd name="connsiteY9" fmla="*/ 623943 h 62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22" h="623943">
                <a:moveTo>
                  <a:pt x="0" y="0"/>
                </a:moveTo>
                <a:cubicBezTo>
                  <a:pt x="3586" y="78889"/>
                  <a:pt x="4924" y="157913"/>
                  <a:pt x="10758" y="236668"/>
                </a:cubicBezTo>
                <a:cubicBezTo>
                  <a:pt x="14039" y="280962"/>
                  <a:pt x="21748" y="285894"/>
                  <a:pt x="32273" y="322729"/>
                </a:cubicBezTo>
                <a:cubicBezTo>
                  <a:pt x="36335" y="336945"/>
                  <a:pt x="38969" y="351544"/>
                  <a:pt x="43031" y="365760"/>
                </a:cubicBezTo>
                <a:cubicBezTo>
                  <a:pt x="46146" y="376663"/>
                  <a:pt x="50673" y="387130"/>
                  <a:pt x="53788" y="398033"/>
                </a:cubicBezTo>
                <a:cubicBezTo>
                  <a:pt x="86296" y="511813"/>
                  <a:pt x="34945" y="352260"/>
                  <a:pt x="86061" y="505609"/>
                </a:cubicBezTo>
                <a:cubicBezTo>
                  <a:pt x="89647" y="516367"/>
                  <a:pt x="88801" y="529863"/>
                  <a:pt x="96819" y="537882"/>
                </a:cubicBezTo>
                <a:lnTo>
                  <a:pt x="118334" y="559398"/>
                </a:lnTo>
                <a:cubicBezTo>
                  <a:pt x="121920" y="570155"/>
                  <a:pt x="121074" y="583652"/>
                  <a:pt x="129092" y="591670"/>
                </a:cubicBezTo>
                <a:cubicBezTo>
                  <a:pt x="195554" y="658130"/>
                  <a:pt x="137498" y="554692"/>
                  <a:pt x="172122" y="623943"/>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5" name="Text Box 16"/>
          <p:cNvSpPr txBox="1">
            <a:spLocks noChangeArrowheads="1"/>
          </p:cNvSpPr>
          <p:nvPr/>
        </p:nvSpPr>
        <p:spPr bwMode="auto">
          <a:xfrm>
            <a:off x="2346745" y="5241394"/>
            <a:ext cx="10080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fontAlgn="auto">
              <a:spcBef>
                <a:spcPct val="50000"/>
              </a:spcBef>
              <a:spcAft>
                <a:spcPts val="0"/>
              </a:spcAft>
            </a:pPr>
            <a:r>
              <a:rPr lang="ru-RU" altLang="ru-RU" sz="2000" dirty="0" smtClean="0">
                <a:solidFill>
                  <a:prstClr val="black"/>
                </a:solidFill>
              </a:rPr>
              <a:t>А</a:t>
            </a:r>
            <a:r>
              <a:rPr lang="en-GB" altLang="ru-RU" sz="2000" dirty="0" smtClean="0">
                <a:solidFill>
                  <a:prstClr val="black"/>
                </a:solidFill>
              </a:rPr>
              <a:t>DP</a:t>
            </a:r>
            <a:r>
              <a:rPr lang="ru-RU" altLang="ru-RU" sz="2000" dirty="0" smtClean="0">
                <a:solidFill>
                  <a:prstClr val="black"/>
                </a:solidFill>
              </a:rPr>
              <a:t> </a:t>
            </a:r>
            <a:r>
              <a:rPr lang="ru-RU" altLang="ru-RU" sz="2000" dirty="0">
                <a:solidFill>
                  <a:prstClr val="black"/>
                </a:solidFill>
              </a:rPr>
              <a:t>+ </a:t>
            </a:r>
            <a:r>
              <a:rPr lang="ru-RU" altLang="ru-RU" sz="2000" dirty="0">
                <a:solidFill>
                  <a:srgbClr val="7030A0"/>
                </a:solidFill>
              </a:rPr>
              <a:t>Н</a:t>
            </a:r>
            <a:r>
              <a:rPr lang="ru-RU" altLang="ru-RU" sz="2000" baseline="-25000" dirty="0">
                <a:solidFill>
                  <a:srgbClr val="7030A0"/>
                </a:solidFill>
              </a:rPr>
              <a:t>3</a:t>
            </a:r>
            <a:r>
              <a:rPr lang="ru-RU" altLang="ru-RU" sz="2000" dirty="0">
                <a:solidFill>
                  <a:srgbClr val="7030A0"/>
                </a:solidFill>
              </a:rPr>
              <a:t>РО</a:t>
            </a:r>
            <a:r>
              <a:rPr lang="ru-RU" altLang="ru-RU" sz="2000" baseline="-25000" dirty="0">
                <a:solidFill>
                  <a:srgbClr val="7030A0"/>
                </a:solidFill>
              </a:rPr>
              <a:t>4</a:t>
            </a:r>
          </a:p>
        </p:txBody>
      </p:sp>
      <p:sp>
        <p:nvSpPr>
          <p:cNvPr id="3" name="Овал 2"/>
          <p:cNvSpPr/>
          <p:nvPr/>
        </p:nvSpPr>
        <p:spPr>
          <a:xfrm>
            <a:off x="2346745" y="5586675"/>
            <a:ext cx="1008062" cy="36260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828675" y="2661445"/>
            <a:ext cx="1548764" cy="3065929"/>
          </a:xfrm>
          <a:custGeom>
            <a:avLst/>
            <a:gdLst>
              <a:gd name="connsiteX0" fmla="*/ 1646076 w 1646076"/>
              <a:gd name="connsiteY0" fmla="*/ 3065929 h 3065929"/>
              <a:gd name="connsiteX1" fmla="*/ 1581530 w 1646076"/>
              <a:gd name="connsiteY1" fmla="*/ 3055171 h 3065929"/>
              <a:gd name="connsiteX2" fmla="*/ 1506227 w 1646076"/>
              <a:gd name="connsiteY2" fmla="*/ 2969110 h 3065929"/>
              <a:gd name="connsiteX3" fmla="*/ 1484711 w 1646076"/>
              <a:gd name="connsiteY3" fmla="*/ 2947595 h 3065929"/>
              <a:gd name="connsiteX4" fmla="*/ 1473954 w 1646076"/>
              <a:gd name="connsiteY4" fmla="*/ 2915322 h 3065929"/>
              <a:gd name="connsiteX5" fmla="*/ 1430923 w 1646076"/>
              <a:gd name="connsiteY5" fmla="*/ 2850776 h 3065929"/>
              <a:gd name="connsiteX6" fmla="*/ 1387892 w 1646076"/>
              <a:gd name="connsiteY6" fmla="*/ 2764715 h 3065929"/>
              <a:gd name="connsiteX7" fmla="*/ 1344862 w 1646076"/>
              <a:gd name="connsiteY7" fmla="*/ 2614108 h 3065929"/>
              <a:gd name="connsiteX8" fmla="*/ 1334104 w 1646076"/>
              <a:gd name="connsiteY8" fmla="*/ 2581835 h 3065929"/>
              <a:gd name="connsiteX9" fmla="*/ 1312589 w 1646076"/>
              <a:gd name="connsiteY9" fmla="*/ 2549562 h 3065929"/>
              <a:gd name="connsiteX10" fmla="*/ 1301831 w 1646076"/>
              <a:gd name="connsiteY10" fmla="*/ 2517289 h 3065929"/>
              <a:gd name="connsiteX11" fmla="*/ 1291074 w 1646076"/>
              <a:gd name="connsiteY11" fmla="*/ 2474258 h 3065929"/>
              <a:gd name="connsiteX12" fmla="*/ 1269558 w 1646076"/>
              <a:gd name="connsiteY12" fmla="*/ 2452743 h 3065929"/>
              <a:gd name="connsiteX13" fmla="*/ 1258801 w 1646076"/>
              <a:gd name="connsiteY13" fmla="*/ 2388197 h 3065929"/>
              <a:gd name="connsiteX14" fmla="*/ 1248043 w 1646076"/>
              <a:gd name="connsiteY14" fmla="*/ 2355924 h 3065929"/>
              <a:gd name="connsiteX15" fmla="*/ 1237285 w 1646076"/>
              <a:gd name="connsiteY15" fmla="*/ 2312894 h 3065929"/>
              <a:gd name="connsiteX16" fmla="*/ 1226528 w 1646076"/>
              <a:gd name="connsiteY16" fmla="*/ 2280621 h 3065929"/>
              <a:gd name="connsiteX17" fmla="*/ 1205012 w 1646076"/>
              <a:gd name="connsiteY17" fmla="*/ 2183802 h 3065929"/>
              <a:gd name="connsiteX18" fmla="*/ 1194255 w 1646076"/>
              <a:gd name="connsiteY18" fmla="*/ 2151529 h 3065929"/>
              <a:gd name="connsiteX19" fmla="*/ 1161982 w 1646076"/>
              <a:gd name="connsiteY19" fmla="*/ 1947134 h 3065929"/>
              <a:gd name="connsiteX20" fmla="*/ 1151224 w 1646076"/>
              <a:gd name="connsiteY20" fmla="*/ 1893345 h 3065929"/>
              <a:gd name="connsiteX21" fmla="*/ 1140467 w 1646076"/>
              <a:gd name="connsiteY21" fmla="*/ 1721223 h 3065929"/>
              <a:gd name="connsiteX22" fmla="*/ 1129709 w 1646076"/>
              <a:gd name="connsiteY22" fmla="*/ 1667435 h 3065929"/>
              <a:gd name="connsiteX23" fmla="*/ 1118951 w 1646076"/>
              <a:gd name="connsiteY23" fmla="*/ 1430767 h 3065929"/>
              <a:gd name="connsiteX24" fmla="*/ 1108194 w 1646076"/>
              <a:gd name="connsiteY24" fmla="*/ 1269402 h 3065929"/>
              <a:gd name="connsiteX25" fmla="*/ 1086678 w 1646076"/>
              <a:gd name="connsiteY25" fmla="*/ 1140310 h 3065929"/>
              <a:gd name="connsiteX26" fmla="*/ 1075921 w 1646076"/>
              <a:gd name="connsiteY26" fmla="*/ 1054249 h 3065929"/>
              <a:gd name="connsiteX27" fmla="*/ 1065163 w 1646076"/>
              <a:gd name="connsiteY27" fmla="*/ 978945 h 3065929"/>
              <a:gd name="connsiteX28" fmla="*/ 1043648 w 1646076"/>
              <a:gd name="connsiteY28" fmla="*/ 828338 h 3065929"/>
              <a:gd name="connsiteX29" fmla="*/ 1011375 w 1646076"/>
              <a:gd name="connsiteY29" fmla="*/ 623943 h 3065929"/>
              <a:gd name="connsiteX30" fmla="*/ 989860 w 1646076"/>
              <a:gd name="connsiteY30" fmla="*/ 559397 h 3065929"/>
              <a:gd name="connsiteX31" fmla="*/ 957587 w 1646076"/>
              <a:gd name="connsiteY31" fmla="*/ 494851 h 3065929"/>
              <a:gd name="connsiteX32" fmla="*/ 925314 w 1646076"/>
              <a:gd name="connsiteY32" fmla="*/ 387275 h 3065929"/>
              <a:gd name="connsiteX33" fmla="*/ 903798 w 1646076"/>
              <a:gd name="connsiteY33" fmla="*/ 365760 h 3065929"/>
              <a:gd name="connsiteX34" fmla="*/ 882283 w 1646076"/>
              <a:gd name="connsiteY34" fmla="*/ 301214 h 3065929"/>
              <a:gd name="connsiteX35" fmla="*/ 839252 w 1646076"/>
              <a:gd name="connsiteY35" fmla="*/ 258183 h 3065929"/>
              <a:gd name="connsiteX36" fmla="*/ 828495 w 1646076"/>
              <a:gd name="connsiteY36" fmla="*/ 225910 h 3065929"/>
              <a:gd name="connsiteX37" fmla="*/ 785464 w 1646076"/>
              <a:gd name="connsiteY37" fmla="*/ 172122 h 3065929"/>
              <a:gd name="connsiteX38" fmla="*/ 774707 w 1646076"/>
              <a:gd name="connsiteY38" fmla="*/ 139849 h 3065929"/>
              <a:gd name="connsiteX39" fmla="*/ 699403 w 1646076"/>
              <a:gd name="connsiteY39" fmla="*/ 75303 h 3065929"/>
              <a:gd name="connsiteX40" fmla="*/ 634857 w 1646076"/>
              <a:gd name="connsiteY40" fmla="*/ 53788 h 3065929"/>
              <a:gd name="connsiteX41" fmla="*/ 613342 w 1646076"/>
              <a:gd name="connsiteY41" fmla="*/ 32272 h 3065929"/>
              <a:gd name="connsiteX42" fmla="*/ 581069 w 1646076"/>
              <a:gd name="connsiteY42" fmla="*/ 21515 h 3065929"/>
              <a:gd name="connsiteX43" fmla="*/ 451977 w 1646076"/>
              <a:gd name="connsiteY43" fmla="*/ 0 h 3065929"/>
              <a:gd name="connsiteX44" fmla="*/ 204551 w 1646076"/>
              <a:gd name="connsiteY44" fmla="*/ 10757 h 3065929"/>
              <a:gd name="connsiteX45" fmla="*/ 172278 w 1646076"/>
              <a:gd name="connsiteY45" fmla="*/ 21515 h 3065929"/>
              <a:gd name="connsiteX46" fmla="*/ 129248 w 1646076"/>
              <a:gd name="connsiteY46" fmla="*/ 32272 h 3065929"/>
              <a:gd name="connsiteX47" fmla="*/ 64702 w 1646076"/>
              <a:gd name="connsiteY47" fmla="*/ 64545 h 3065929"/>
              <a:gd name="connsiteX48" fmla="*/ 21671 w 1646076"/>
              <a:gd name="connsiteY48" fmla="*/ 107576 h 3065929"/>
              <a:gd name="connsiteX49" fmla="*/ 156 w 1646076"/>
              <a:gd name="connsiteY49" fmla="*/ 204395 h 306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46076" h="3065929">
                <a:moveTo>
                  <a:pt x="1646076" y="3065929"/>
                </a:moveTo>
                <a:cubicBezTo>
                  <a:pt x="1624561" y="3062343"/>
                  <a:pt x="1602223" y="3062069"/>
                  <a:pt x="1581530" y="3055171"/>
                </a:cubicBezTo>
                <a:cubicBezTo>
                  <a:pt x="1535807" y="3039930"/>
                  <a:pt x="1540297" y="3003179"/>
                  <a:pt x="1506227" y="2969110"/>
                </a:cubicBezTo>
                <a:lnTo>
                  <a:pt x="1484711" y="2947595"/>
                </a:lnTo>
                <a:cubicBezTo>
                  <a:pt x="1481125" y="2936837"/>
                  <a:pt x="1479461" y="2925235"/>
                  <a:pt x="1473954" y="2915322"/>
                </a:cubicBezTo>
                <a:cubicBezTo>
                  <a:pt x="1461396" y="2892718"/>
                  <a:pt x="1439100" y="2875307"/>
                  <a:pt x="1430923" y="2850776"/>
                </a:cubicBezTo>
                <a:cubicBezTo>
                  <a:pt x="1406201" y="2776608"/>
                  <a:pt x="1425445" y="2802266"/>
                  <a:pt x="1387892" y="2764715"/>
                </a:cubicBezTo>
                <a:cubicBezTo>
                  <a:pt x="1360878" y="2656659"/>
                  <a:pt x="1375726" y="2706701"/>
                  <a:pt x="1344862" y="2614108"/>
                </a:cubicBezTo>
                <a:cubicBezTo>
                  <a:pt x="1341276" y="2603350"/>
                  <a:pt x="1340394" y="2591270"/>
                  <a:pt x="1334104" y="2581835"/>
                </a:cubicBezTo>
                <a:cubicBezTo>
                  <a:pt x="1326932" y="2571077"/>
                  <a:pt x="1318371" y="2561126"/>
                  <a:pt x="1312589" y="2549562"/>
                </a:cubicBezTo>
                <a:cubicBezTo>
                  <a:pt x="1307518" y="2539420"/>
                  <a:pt x="1304946" y="2528192"/>
                  <a:pt x="1301831" y="2517289"/>
                </a:cubicBezTo>
                <a:cubicBezTo>
                  <a:pt x="1297769" y="2503073"/>
                  <a:pt x="1297686" y="2487482"/>
                  <a:pt x="1291074" y="2474258"/>
                </a:cubicBezTo>
                <a:cubicBezTo>
                  <a:pt x="1286538" y="2465186"/>
                  <a:pt x="1276730" y="2459915"/>
                  <a:pt x="1269558" y="2452743"/>
                </a:cubicBezTo>
                <a:cubicBezTo>
                  <a:pt x="1265972" y="2431228"/>
                  <a:pt x="1263533" y="2409490"/>
                  <a:pt x="1258801" y="2388197"/>
                </a:cubicBezTo>
                <a:cubicBezTo>
                  <a:pt x="1256341" y="2377127"/>
                  <a:pt x="1251158" y="2366827"/>
                  <a:pt x="1248043" y="2355924"/>
                </a:cubicBezTo>
                <a:cubicBezTo>
                  <a:pt x="1243981" y="2341708"/>
                  <a:pt x="1241347" y="2327110"/>
                  <a:pt x="1237285" y="2312894"/>
                </a:cubicBezTo>
                <a:cubicBezTo>
                  <a:pt x="1234170" y="2301991"/>
                  <a:pt x="1229643" y="2291524"/>
                  <a:pt x="1226528" y="2280621"/>
                </a:cubicBezTo>
                <a:cubicBezTo>
                  <a:pt x="1204440" y="2203312"/>
                  <a:pt x="1227197" y="2272542"/>
                  <a:pt x="1205012" y="2183802"/>
                </a:cubicBezTo>
                <a:cubicBezTo>
                  <a:pt x="1202262" y="2172801"/>
                  <a:pt x="1196479" y="2162648"/>
                  <a:pt x="1194255" y="2151529"/>
                </a:cubicBezTo>
                <a:cubicBezTo>
                  <a:pt x="1165131" y="2005906"/>
                  <a:pt x="1180909" y="2060694"/>
                  <a:pt x="1161982" y="1947134"/>
                </a:cubicBezTo>
                <a:cubicBezTo>
                  <a:pt x="1158976" y="1929098"/>
                  <a:pt x="1154810" y="1911275"/>
                  <a:pt x="1151224" y="1893345"/>
                </a:cubicBezTo>
                <a:cubicBezTo>
                  <a:pt x="1147638" y="1835971"/>
                  <a:pt x="1145917" y="1778450"/>
                  <a:pt x="1140467" y="1721223"/>
                </a:cubicBezTo>
                <a:cubicBezTo>
                  <a:pt x="1138733" y="1703021"/>
                  <a:pt x="1131060" y="1685669"/>
                  <a:pt x="1129709" y="1667435"/>
                </a:cubicBezTo>
                <a:cubicBezTo>
                  <a:pt x="1123875" y="1588680"/>
                  <a:pt x="1123213" y="1509623"/>
                  <a:pt x="1118951" y="1430767"/>
                </a:cubicBezTo>
                <a:cubicBezTo>
                  <a:pt x="1116041" y="1376938"/>
                  <a:pt x="1112671" y="1323124"/>
                  <a:pt x="1108194" y="1269402"/>
                </a:cubicBezTo>
                <a:cubicBezTo>
                  <a:pt x="1100188" y="1173324"/>
                  <a:pt x="1106306" y="1199194"/>
                  <a:pt x="1086678" y="1140310"/>
                </a:cubicBezTo>
                <a:cubicBezTo>
                  <a:pt x="1083092" y="1111623"/>
                  <a:pt x="1079742" y="1082906"/>
                  <a:pt x="1075921" y="1054249"/>
                </a:cubicBezTo>
                <a:cubicBezTo>
                  <a:pt x="1072570" y="1029115"/>
                  <a:pt x="1067963" y="1004146"/>
                  <a:pt x="1065163" y="978945"/>
                </a:cubicBezTo>
                <a:cubicBezTo>
                  <a:pt x="1049450" y="837532"/>
                  <a:pt x="1068054" y="901560"/>
                  <a:pt x="1043648" y="828338"/>
                </a:cubicBezTo>
                <a:cubicBezTo>
                  <a:pt x="1042518" y="820431"/>
                  <a:pt x="1023794" y="669481"/>
                  <a:pt x="1011375" y="623943"/>
                </a:cubicBezTo>
                <a:cubicBezTo>
                  <a:pt x="1005408" y="602063"/>
                  <a:pt x="995361" y="581399"/>
                  <a:pt x="989860" y="559397"/>
                </a:cubicBezTo>
                <a:cubicBezTo>
                  <a:pt x="976642" y="506527"/>
                  <a:pt x="989556" y="526822"/>
                  <a:pt x="957587" y="494851"/>
                </a:cubicBezTo>
                <a:cubicBezTo>
                  <a:pt x="952712" y="475351"/>
                  <a:pt x="934042" y="396003"/>
                  <a:pt x="925314" y="387275"/>
                </a:cubicBezTo>
                <a:lnTo>
                  <a:pt x="903798" y="365760"/>
                </a:lnTo>
                <a:cubicBezTo>
                  <a:pt x="896626" y="344245"/>
                  <a:pt x="898320" y="317251"/>
                  <a:pt x="882283" y="301214"/>
                </a:cubicBezTo>
                <a:lnTo>
                  <a:pt x="839252" y="258183"/>
                </a:lnTo>
                <a:cubicBezTo>
                  <a:pt x="835666" y="247425"/>
                  <a:pt x="833566" y="236052"/>
                  <a:pt x="828495" y="225910"/>
                </a:cubicBezTo>
                <a:cubicBezTo>
                  <a:pt x="814924" y="198767"/>
                  <a:pt x="805477" y="192134"/>
                  <a:pt x="785464" y="172122"/>
                </a:cubicBezTo>
                <a:cubicBezTo>
                  <a:pt x="781878" y="161364"/>
                  <a:pt x="781298" y="149076"/>
                  <a:pt x="774707" y="139849"/>
                </a:cubicBezTo>
                <a:cubicBezTo>
                  <a:pt x="762307" y="122489"/>
                  <a:pt x="723204" y="85881"/>
                  <a:pt x="699403" y="75303"/>
                </a:cubicBezTo>
                <a:cubicBezTo>
                  <a:pt x="678679" y="66092"/>
                  <a:pt x="634857" y="53788"/>
                  <a:pt x="634857" y="53788"/>
                </a:cubicBezTo>
                <a:cubicBezTo>
                  <a:pt x="627685" y="46616"/>
                  <a:pt x="622039" y="37490"/>
                  <a:pt x="613342" y="32272"/>
                </a:cubicBezTo>
                <a:cubicBezTo>
                  <a:pt x="603618" y="26438"/>
                  <a:pt x="591972" y="24630"/>
                  <a:pt x="581069" y="21515"/>
                </a:cubicBezTo>
                <a:cubicBezTo>
                  <a:pt x="525781" y="5719"/>
                  <a:pt x="521834" y="8732"/>
                  <a:pt x="451977" y="0"/>
                </a:cubicBezTo>
                <a:cubicBezTo>
                  <a:pt x="369502" y="3586"/>
                  <a:pt x="286861" y="4426"/>
                  <a:pt x="204551" y="10757"/>
                </a:cubicBezTo>
                <a:cubicBezTo>
                  <a:pt x="193245" y="11627"/>
                  <a:pt x="183181" y="18400"/>
                  <a:pt x="172278" y="21515"/>
                </a:cubicBezTo>
                <a:cubicBezTo>
                  <a:pt x="158062" y="25577"/>
                  <a:pt x="143464" y="28210"/>
                  <a:pt x="129248" y="32272"/>
                </a:cubicBezTo>
                <a:cubicBezTo>
                  <a:pt x="100616" y="40453"/>
                  <a:pt x="88274" y="44340"/>
                  <a:pt x="64702" y="64545"/>
                </a:cubicBezTo>
                <a:cubicBezTo>
                  <a:pt x="49300" y="77746"/>
                  <a:pt x="21671" y="107576"/>
                  <a:pt x="21671" y="107576"/>
                </a:cubicBezTo>
                <a:cubicBezTo>
                  <a:pt x="-3246" y="182328"/>
                  <a:pt x="156" y="149443"/>
                  <a:pt x="156" y="204395"/>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7030A0"/>
              </a:solidFill>
            </a:endParaRPr>
          </a:p>
        </p:txBody>
      </p:sp>
    </p:spTree>
    <p:extLst>
      <p:ext uri="{BB962C8B-B14F-4D97-AF65-F5344CB8AC3E}">
        <p14:creationId xmlns:p14="http://schemas.microsoft.com/office/powerpoint/2010/main" val="328990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8406" y="116632"/>
            <a:ext cx="9105594" cy="990600"/>
          </a:xfrm>
        </p:spPr>
        <p:txBody>
          <a:bodyPr/>
          <a:lstStyle/>
          <a:p>
            <a:pPr eaLnBrk="1" hangingPunct="1"/>
            <a:r>
              <a:rPr lang="en-US" altLang="ru-RU" sz="4000" b="1" dirty="0" err="1"/>
              <a:t>Creatine</a:t>
            </a:r>
            <a:r>
              <a:rPr lang="en-US" altLang="ru-RU" sz="4000" b="1" dirty="0"/>
              <a:t> phosphate - a reserve of "explosive" energy</a:t>
            </a:r>
            <a:endParaRPr lang="ru-RU" altLang="ru-RU" sz="4000" b="1" dirty="0" smtClean="0"/>
          </a:p>
        </p:txBody>
      </p:sp>
      <p:sp>
        <p:nvSpPr>
          <p:cNvPr id="2" name="Прямоугольник 1"/>
          <p:cNvSpPr/>
          <p:nvPr/>
        </p:nvSpPr>
        <p:spPr>
          <a:xfrm>
            <a:off x="28163" y="3635157"/>
            <a:ext cx="6848093" cy="2677656"/>
          </a:xfrm>
          <a:prstGeom prst="rect">
            <a:avLst/>
          </a:prstGeom>
        </p:spPr>
        <p:txBody>
          <a:bodyPr wrap="square">
            <a:spAutoFit/>
          </a:bodyPr>
          <a:lstStyle/>
          <a:p>
            <a:pPr algn="ctr"/>
            <a:r>
              <a:rPr lang="en-US" sz="2800" dirty="0">
                <a:solidFill>
                  <a:prstClr val="black"/>
                </a:solidFill>
              </a:rPr>
              <a:t>In the form of </a:t>
            </a:r>
            <a:r>
              <a:rPr lang="en-US" sz="2800" dirty="0" err="1">
                <a:solidFill>
                  <a:prstClr val="black"/>
                </a:solidFill>
              </a:rPr>
              <a:t>creatine</a:t>
            </a:r>
            <a:r>
              <a:rPr lang="en-US" sz="2800" dirty="0">
                <a:solidFill>
                  <a:prstClr val="black"/>
                </a:solidFill>
              </a:rPr>
              <a:t> phosphate, </a:t>
            </a:r>
            <a:r>
              <a:rPr lang="en-US" sz="2800" dirty="0" err="1">
                <a:solidFill>
                  <a:prstClr val="black"/>
                </a:solidFill>
              </a:rPr>
              <a:t>creatine</a:t>
            </a:r>
            <a:r>
              <a:rPr lang="en-US" sz="2800" dirty="0">
                <a:solidFill>
                  <a:prstClr val="black"/>
                </a:solidFill>
              </a:rPr>
              <a:t> is a </a:t>
            </a:r>
            <a:r>
              <a:rPr lang="en-US" sz="2800" dirty="0">
                <a:solidFill>
                  <a:srgbClr val="FF0000"/>
                </a:solidFill>
              </a:rPr>
              <a:t>"depot" of high-energy bonds</a:t>
            </a:r>
            <a:r>
              <a:rPr lang="en-US" sz="2800" dirty="0">
                <a:solidFill>
                  <a:prstClr val="black"/>
                </a:solidFill>
              </a:rPr>
              <a:t>, it is used for rapid </a:t>
            </a:r>
            <a:r>
              <a:rPr lang="en-US" sz="2800" dirty="0" err="1">
                <a:solidFill>
                  <a:prstClr val="black"/>
                </a:solidFill>
              </a:rPr>
              <a:t>resynthesis</a:t>
            </a:r>
            <a:r>
              <a:rPr lang="en-US" sz="2800" dirty="0">
                <a:solidFill>
                  <a:prstClr val="black"/>
                </a:solidFill>
              </a:rPr>
              <a:t> of ATP during the work of cells. In the cells of the nervous tissue, </a:t>
            </a:r>
            <a:r>
              <a:rPr lang="en-US" sz="2800" dirty="0" err="1">
                <a:solidFill>
                  <a:prstClr val="black"/>
                </a:solidFill>
              </a:rPr>
              <a:t>creatine</a:t>
            </a:r>
            <a:r>
              <a:rPr lang="en-US" sz="2800" dirty="0">
                <a:solidFill>
                  <a:prstClr val="black"/>
                </a:solidFill>
              </a:rPr>
              <a:t> phosphate maintains cell viability in the absence of oxygen</a:t>
            </a:r>
            <a:endParaRPr lang="ru-RU" sz="2800" b="1" dirty="0">
              <a:solidFill>
                <a:prstClr val="black"/>
              </a:solidFill>
            </a:endParaRPr>
          </a:p>
        </p:txBody>
      </p:sp>
      <p:sp>
        <p:nvSpPr>
          <p:cNvPr id="3" name="Прямоугольник 2"/>
          <p:cNvSpPr/>
          <p:nvPr/>
        </p:nvSpPr>
        <p:spPr>
          <a:xfrm>
            <a:off x="99055" y="1701908"/>
            <a:ext cx="8784976" cy="1815882"/>
          </a:xfrm>
          <a:prstGeom prst="rect">
            <a:avLst/>
          </a:prstGeom>
        </p:spPr>
        <p:txBody>
          <a:bodyPr wrap="square">
            <a:spAutoFit/>
          </a:bodyPr>
          <a:lstStyle/>
          <a:p>
            <a:pPr algn="ctr"/>
            <a:r>
              <a:rPr lang="en-US" sz="2800" dirty="0" err="1">
                <a:solidFill>
                  <a:prstClr val="black"/>
                </a:solidFill>
              </a:rPr>
              <a:t>Creatine</a:t>
            </a:r>
            <a:r>
              <a:rPr lang="en-US" sz="2800" dirty="0">
                <a:solidFill>
                  <a:prstClr val="black"/>
                </a:solidFill>
              </a:rPr>
              <a:t> phosphate provides an </a:t>
            </a:r>
            <a:r>
              <a:rPr lang="en-US" sz="2800" dirty="0">
                <a:solidFill>
                  <a:srgbClr val="FF0000"/>
                </a:solidFill>
              </a:rPr>
              <a:t>urgent </a:t>
            </a:r>
            <a:r>
              <a:rPr lang="en-US" sz="2800" dirty="0" err="1">
                <a:solidFill>
                  <a:srgbClr val="FF0000"/>
                </a:solidFill>
              </a:rPr>
              <a:t>resynthesis</a:t>
            </a:r>
            <a:r>
              <a:rPr lang="en-US" sz="2800" dirty="0">
                <a:solidFill>
                  <a:srgbClr val="FF0000"/>
                </a:solidFill>
              </a:rPr>
              <a:t> of A</a:t>
            </a:r>
            <a:r>
              <a:rPr lang="en-US" sz="2800" dirty="0">
                <a:solidFill>
                  <a:prstClr val="black"/>
                </a:solidFill>
              </a:rPr>
              <a:t>TP in the first seconds of work (5-10 seconds), when no other energy sources have yet been activated and the blood supply to the muscle is not increased</a:t>
            </a:r>
            <a:endParaRPr lang="ru-RU" sz="2800" dirty="0">
              <a:solidFill>
                <a:srgbClr val="FF0000"/>
              </a:solidFill>
            </a:endParaRPr>
          </a:p>
        </p:txBody>
      </p:sp>
    </p:spTree>
    <p:extLst>
      <p:ext uri="{BB962C8B-B14F-4D97-AF65-F5344CB8AC3E}">
        <p14:creationId xmlns:p14="http://schemas.microsoft.com/office/powerpoint/2010/main" val="19194755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16632"/>
            <a:ext cx="7772400" cy="1143000"/>
          </a:xfrm>
        </p:spPr>
        <p:txBody>
          <a:bodyPr/>
          <a:lstStyle/>
          <a:p>
            <a:r>
              <a:rPr lang="en-US" b="1" dirty="0" err="1"/>
              <a:t>Creatinuria</a:t>
            </a:r>
            <a:endParaRPr lang="ru-RU" b="1" dirty="0"/>
          </a:p>
        </p:txBody>
      </p:sp>
      <p:sp>
        <p:nvSpPr>
          <p:cNvPr id="3" name="Объект 2"/>
          <p:cNvSpPr>
            <a:spLocks noGrp="1"/>
          </p:cNvSpPr>
          <p:nvPr>
            <p:ph sz="quarter" idx="1"/>
          </p:nvPr>
        </p:nvSpPr>
        <p:spPr>
          <a:xfrm>
            <a:off x="33264" y="1052736"/>
            <a:ext cx="8928992" cy="5069160"/>
          </a:xfrm>
        </p:spPr>
        <p:txBody>
          <a:bodyPr/>
          <a:lstStyle/>
          <a:p>
            <a:r>
              <a:rPr lang="en-US" dirty="0"/>
              <a:t>If the synthesis of </a:t>
            </a:r>
            <a:r>
              <a:rPr lang="en-US" dirty="0" err="1"/>
              <a:t>creatine</a:t>
            </a:r>
            <a:r>
              <a:rPr lang="en-US" dirty="0"/>
              <a:t> outpaces the possibility of its fixation in muscle tissue, then </a:t>
            </a:r>
            <a:r>
              <a:rPr lang="en-US" dirty="0" err="1"/>
              <a:t>creatinuria</a:t>
            </a:r>
            <a:r>
              <a:rPr lang="en-US" dirty="0"/>
              <a:t> develops - the appearance of </a:t>
            </a:r>
            <a:r>
              <a:rPr lang="en-US" dirty="0" err="1"/>
              <a:t>creatine</a:t>
            </a:r>
            <a:r>
              <a:rPr lang="en-US" dirty="0"/>
              <a:t> in the urine.</a:t>
            </a:r>
          </a:p>
          <a:p>
            <a:r>
              <a:rPr lang="en-US" b="1" dirty="0"/>
              <a:t>Physiological </a:t>
            </a:r>
            <a:r>
              <a:rPr lang="en-US" b="1" dirty="0" err="1"/>
              <a:t>creatinuria</a:t>
            </a:r>
            <a:r>
              <a:rPr lang="en-US" b="1" dirty="0"/>
              <a:t> </a:t>
            </a:r>
            <a:r>
              <a:rPr lang="en-US" dirty="0"/>
              <a:t>(mild) is observed in the first years of a child's life and in old people (a consequence of muscle atrophy and incomplete use of </a:t>
            </a:r>
            <a:r>
              <a:rPr lang="en-US" dirty="0" err="1"/>
              <a:t>creatine</a:t>
            </a:r>
            <a:r>
              <a:rPr lang="en-US" dirty="0"/>
              <a:t> formed in the liver)</a:t>
            </a:r>
          </a:p>
          <a:p>
            <a:r>
              <a:rPr lang="en-US" b="1" dirty="0"/>
              <a:t>Pathological </a:t>
            </a:r>
            <a:r>
              <a:rPr lang="en-US" b="1" dirty="0" err="1"/>
              <a:t>creatin</a:t>
            </a:r>
            <a:r>
              <a:rPr lang="en-US" dirty="0" err="1"/>
              <a:t>uria</a:t>
            </a:r>
            <a:r>
              <a:rPr lang="en-US" dirty="0"/>
              <a:t> (strongly pronounced) is observed in diseases of the muscular system (with myopathy or progressive muscular dystrophy)</a:t>
            </a:r>
            <a:endParaRPr lang="ru-RU" b="1" dirty="0"/>
          </a:p>
        </p:txBody>
      </p:sp>
    </p:spTree>
    <p:extLst>
      <p:ext uri="{BB962C8B-B14F-4D97-AF65-F5344CB8AC3E}">
        <p14:creationId xmlns:p14="http://schemas.microsoft.com/office/powerpoint/2010/main" val="28136637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4358" y="432052"/>
            <a:ext cx="8229600" cy="1143000"/>
          </a:xfrm>
        </p:spPr>
        <p:txBody>
          <a:bodyPr/>
          <a:lstStyle/>
          <a:p>
            <a:pPr eaLnBrk="1" hangingPunct="1">
              <a:defRPr/>
            </a:pPr>
            <a:r>
              <a:rPr lang="en-US" sz="4000" b="1" dirty="0"/>
              <a:t>Synthesis of creatinine</a:t>
            </a:r>
            <a:endParaRPr lang="ru-RU" sz="4000" b="1" dirty="0"/>
          </a:p>
        </p:txBody>
      </p:sp>
      <p:sp>
        <p:nvSpPr>
          <p:cNvPr id="33" name="Rectangle 2"/>
          <p:cNvSpPr txBox="1">
            <a:spLocks noChangeArrowheads="1"/>
          </p:cNvSpPr>
          <p:nvPr/>
        </p:nvSpPr>
        <p:spPr>
          <a:xfrm>
            <a:off x="684213" y="-99392"/>
            <a:ext cx="81534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4000" b="1" dirty="0">
                <a:solidFill>
                  <a:srgbClr val="0070C0"/>
                </a:solidFill>
              </a:rPr>
              <a:t>Synthesis of </a:t>
            </a:r>
            <a:r>
              <a:rPr lang="en-US" altLang="ru-RU" sz="4000" b="1" dirty="0" err="1">
                <a:solidFill>
                  <a:srgbClr val="0070C0"/>
                </a:solidFill>
              </a:rPr>
              <a:t>creatine</a:t>
            </a:r>
            <a:r>
              <a:rPr lang="en-US" altLang="ru-RU" sz="4000" b="1" dirty="0">
                <a:solidFill>
                  <a:srgbClr val="0070C0"/>
                </a:solidFill>
              </a:rPr>
              <a:t> and creatinine</a:t>
            </a:r>
            <a:endParaRPr lang="ru-RU" altLang="ru-RU" sz="4000" b="1" dirty="0">
              <a:solidFill>
                <a:srgbClr val="0070C0"/>
              </a:solidFill>
            </a:endParaRPr>
          </a:p>
        </p:txBody>
      </p:sp>
      <p:pic>
        <p:nvPicPr>
          <p:cNvPr id="34"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0" t="8172" r="6589" b="4448"/>
          <a:stretch/>
        </p:blipFill>
        <p:spPr bwMode="auto">
          <a:xfrm>
            <a:off x="107504" y="1556792"/>
            <a:ext cx="892330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3347864" y="3314601"/>
            <a:ext cx="2069797" cy="369332"/>
          </a:xfrm>
          <a:prstGeom prst="rect">
            <a:avLst/>
          </a:prstGeom>
          <a:noFill/>
        </p:spPr>
        <p:txBody>
          <a:bodyPr wrap="none" rtlCol="0">
            <a:spAutoFit/>
          </a:bodyPr>
          <a:lstStyle/>
          <a:p>
            <a:r>
              <a:rPr lang="en-US" sz="1800" dirty="0">
                <a:solidFill>
                  <a:prstClr val="black"/>
                </a:solidFill>
                <a:latin typeface="Arial" panose="020B0604020202020204" pitchFamily="34" charset="0"/>
                <a:cs typeface="Arial" panose="020B0604020202020204" pitchFamily="34" charset="0"/>
              </a:rPr>
              <a:t>Non-enzymatically</a:t>
            </a:r>
            <a:endParaRPr lang="ru-RU" sz="1800" dirty="0">
              <a:solidFill>
                <a:prstClr val="black"/>
              </a:solidFill>
              <a:latin typeface="Arial" panose="020B0604020202020204" pitchFamily="34" charset="0"/>
              <a:cs typeface="Arial" panose="020B0604020202020204" pitchFamily="34" charset="0"/>
            </a:endParaRPr>
          </a:p>
        </p:txBody>
      </p:sp>
      <p:sp>
        <p:nvSpPr>
          <p:cNvPr id="36" name="Прямоугольник 35"/>
          <p:cNvSpPr/>
          <p:nvPr/>
        </p:nvSpPr>
        <p:spPr>
          <a:xfrm>
            <a:off x="2152258" y="1524298"/>
            <a:ext cx="5012029" cy="923330"/>
          </a:xfrm>
          <a:prstGeom prst="rect">
            <a:avLst/>
          </a:prstGeom>
        </p:spPr>
        <p:txBody>
          <a:bodyPr wrap="square">
            <a:spAutoFit/>
          </a:bodyPr>
          <a:lstStyle/>
          <a:p>
            <a:pPr algn="ctr"/>
            <a:r>
              <a:rPr lang="en-US" sz="1800" dirty="0">
                <a:solidFill>
                  <a:prstClr val="black"/>
                </a:solidFill>
              </a:rPr>
              <a:t>About 3% of </a:t>
            </a:r>
            <a:r>
              <a:rPr lang="en-US" sz="1800" dirty="0" err="1">
                <a:solidFill>
                  <a:prstClr val="black"/>
                </a:solidFill>
              </a:rPr>
              <a:t>creatine</a:t>
            </a:r>
            <a:r>
              <a:rPr lang="en-US" sz="1800" dirty="0">
                <a:solidFill>
                  <a:prstClr val="black"/>
                </a:solidFill>
              </a:rPr>
              <a:t> phosphate is constantly converted into creatinine in the reaction of non-enzymatic </a:t>
            </a:r>
            <a:r>
              <a:rPr lang="en-US" sz="1800" dirty="0" err="1">
                <a:solidFill>
                  <a:prstClr val="black"/>
                </a:solidFill>
              </a:rPr>
              <a:t>dephosphorylation</a:t>
            </a:r>
            <a:endParaRPr lang="ru-RU" sz="1800" dirty="0">
              <a:solidFill>
                <a:prstClr val="black"/>
              </a:solidFill>
            </a:endParaRPr>
          </a:p>
        </p:txBody>
      </p:sp>
      <p:pic>
        <p:nvPicPr>
          <p:cNvPr id="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11810">
            <a:off x="5616285" y="3110872"/>
            <a:ext cx="253079" cy="407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олилиния 1"/>
          <p:cNvSpPr/>
          <p:nvPr/>
        </p:nvSpPr>
        <p:spPr>
          <a:xfrm>
            <a:off x="882127" y="1828800"/>
            <a:ext cx="1506071" cy="3431689"/>
          </a:xfrm>
          <a:custGeom>
            <a:avLst/>
            <a:gdLst>
              <a:gd name="connsiteX0" fmla="*/ 1280160 w 1506071"/>
              <a:gd name="connsiteY0" fmla="*/ 129092 h 3431689"/>
              <a:gd name="connsiteX1" fmla="*/ 1226372 w 1506071"/>
              <a:gd name="connsiteY1" fmla="*/ 96819 h 3431689"/>
              <a:gd name="connsiteX2" fmla="*/ 1161826 w 1506071"/>
              <a:gd name="connsiteY2" fmla="*/ 75304 h 3431689"/>
              <a:gd name="connsiteX3" fmla="*/ 1054249 w 1506071"/>
              <a:gd name="connsiteY3" fmla="*/ 43031 h 3431689"/>
              <a:gd name="connsiteX4" fmla="*/ 1011219 w 1506071"/>
              <a:gd name="connsiteY4" fmla="*/ 32273 h 3431689"/>
              <a:gd name="connsiteX5" fmla="*/ 978946 w 1506071"/>
              <a:gd name="connsiteY5" fmla="*/ 21515 h 3431689"/>
              <a:gd name="connsiteX6" fmla="*/ 871369 w 1506071"/>
              <a:gd name="connsiteY6" fmla="*/ 10758 h 3431689"/>
              <a:gd name="connsiteX7" fmla="*/ 796066 w 1506071"/>
              <a:gd name="connsiteY7" fmla="*/ 0 h 3431689"/>
              <a:gd name="connsiteX8" fmla="*/ 355002 w 1506071"/>
              <a:gd name="connsiteY8" fmla="*/ 21515 h 3431689"/>
              <a:gd name="connsiteX9" fmla="*/ 311972 w 1506071"/>
              <a:gd name="connsiteY9" fmla="*/ 32273 h 3431689"/>
              <a:gd name="connsiteX10" fmla="*/ 247426 w 1506071"/>
              <a:gd name="connsiteY10" fmla="*/ 43031 h 3431689"/>
              <a:gd name="connsiteX11" fmla="*/ 150607 w 1506071"/>
              <a:gd name="connsiteY11" fmla="*/ 64546 h 3431689"/>
              <a:gd name="connsiteX12" fmla="*/ 118334 w 1506071"/>
              <a:gd name="connsiteY12" fmla="*/ 86061 h 3431689"/>
              <a:gd name="connsiteX13" fmla="*/ 64546 w 1506071"/>
              <a:gd name="connsiteY13" fmla="*/ 182880 h 3431689"/>
              <a:gd name="connsiteX14" fmla="*/ 75304 w 1506071"/>
              <a:gd name="connsiteY14" fmla="*/ 462579 h 3431689"/>
              <a:gd name="connsiteX15" fmla="*/ 86061 w 1506071"/>
              <a:gd name="connsiteY15" fmla="*/ 494852 h 3431689"/>
              <a:gd name="connsiteX16" fmla="*/ 107577 w 1506071"/>
              <a:gd name="connsiteY16" fmla="*/ 516367 h 3431689"/>
              <a:gd name="connsiteX17" fmla="*/ 150607 w 1506071"/>
              <a:gd name="connsiteY17" fmla="*/ 580913 h 3431689"/>
              <a:gd name="connsiteX18" fmla="*/ 172122 w 1506071"/>
              <a:gd name="connsiteY18" fmla="*/ 613186 h 3431689"/>
              <a:gd name="connsiteX19" fmla="*/ 204395 w 1506071"/>
              <a:gd name="connsiteY19" fmla="*/ 634701 h 3431689"/>
              <a:gd name="connsiteX20" fmla="*/ 225911 w 1506071"/>
              <a:gd name="connsiteY20" fmla="*/ 656216 h 3431689"/>
              <a:gd name="connsiteX21" fmla="*/ 290457 w 1506071"/>
              <a:gd name="connsiteY21" fmla="*/ 699247 h 3431689"/>
              <a:gd name="connsiteX22" fmla="*/ 322729 w 1506071"/>
              <a:gd name="connsiteY22" fmla="*/ 720762 h 3431689"/>
              <a:gd name="connsiteX23" fmla="*/ 376518 w 1506071"/>
              <a:gd name="connsiteY23" fmla="*/ 763793 h 3431689"/>
              <a:gd name="connsiteX24" fmla="*/ 408791 w 1506071"/>
              <a:gd name="connsiteY24" fmla="*/ 774551 h 3431689"/>
              <a:gd name="connsiteX25" fmla="*/ 441064 w 1506071"/>
              <a:gd name="connsiteY25" fmla="*/ 796066 h 3431689"/>
              <a:gd name="connsiteX26" fmla="*/ 473337 w 1506071"/>
              <a:gd name="connsiteY26" fmla="*/ 806824 h 3431689"/>
              <a:gd name="connsiteX27" fmla="*/ 527125 w 1506071"/>
              <a:gd name="connsiteY27" fmla="*/ 849854 h 3431689"/>
              <a:gd name="connsiteX28" fmla="*/ 559398 w 1506071"/>
              <a:gd name="connsiteY28" fmla="*/ 860612 h 3431689"/>
              <a:gd name="connsiteX29" fmla="*/ 623944 w 1506071"/>
              <a:gd name="connsiteY29" fmla="*/ 892885 h 3431689"/>
              <a:gd name="connsiteX30" fmla="*/ 699247 w 1506071"/>
              <a:gd name="connsiteY30" fmla="*/ 989704 h 3431689"/>
              <a:gd name="connsiteX31" fmla="*/ 720762 w 1506071"/>
              <a:gd name="connsiteY31" fmla="*/ 1021976 h 3431689"/>
              <a:gd name="connsiteX32" fmla="*/ 731520 w 1506071"/>
              <a:gd name="connsiteY32" fmla="*/ 1054249 h 3431689"/>
              <a:gd name="connsiteX33" fmla="*/ 753035 w 1506071"/>
              <a:gd name="connsiteY33" fmla="*/ 1075765 h 3431689"/>
              <a:gd name="connsiteX34" fmla="*/ 774551 w 1506071"/>
              <a:gd name="connsiteY34" fmla="*/ 1108038 h 3431689"/>
              <a:gd name="connsiteX35" fmla="*/ 785308 w 1506071"/>
              <a:gd name="connsiteY35" fmla="*/ 1140311 h 3431689"/>
              <a:gd name="connsiteX36" fmla="*/ 817581 w 1506071"/>
              <a:gd name="connsiteY36" fmla="*/ 1161826 h 3431689"/>
              <a:gd name="connsiteX37" fmla="*/ 839097 w 1506071"/>
              <a:gd name="connsiteY37" fmla="*/ 1226372 h 3431689"/>
              <a:gd name="connsiteX38" fmla="*/ 860612 w 1506071"/>
              <a:gd name="connsiteY38" fmla="*/ 1258645 h 3431689"/>
              <a:gd name="connsiteX39" fmla="*/ 871369 w 1506071"/>
              <a:gd name="connsiteY39" fmla="*/ 1301675 h 3431689"/>
              <a:gd name="connsiteX40" fmla="*/ 892885 w 1506071"/>
              <a:gd name="connsiteY40" fmla="*/ 1366221 h 3431689"/>
              <a:gd name="connsiteX41" fmla="*/ 903642 w 1506071"/>
              <a:gd name="connsiteY41" fmla="*/ 1409252 h 3431689"/>
              <a:gd name="connsiteX42" fmla="*/ 914400 w 1506071"/>
              <a:gd name="connsiteY42" fmla="*/ 1506071 h 3431689"/>
              <a:gd name="connsiteX43" fmla="*/ 882127 w 1506071"/>
              <a:gd name="connsiteY43" fmla="*/ 2033195 h 3431689"/>
              <a:gd name="connsiteX44" fmla="*/ 882127 w 1506071"/>
              <a:gd name="connsiteY44" fmla="*/ 2033195 h 3431689"/>
              <a:gd name="connsiteX45" fmla="*/ 860612 w 1506071"/>
              <a:gd name="connsiteY45" fmla="*/ 2108499 h 3431689"/>
              <a:gd name="connsiteX46" fmla="*/ 817581 w 1506071"/>
              <a:gd name="connsiteY46" fmla="*/ 2162287 h 3431689"/>
              <a:gd name="connsiteX47" fmla="*/ 796066 w 1506071"/>
              <a:gd name="connsiteY47" fmla="*/ 2194560 h 3431689"/>
              <a:gd name="connsiteX48" fmla="*/ 763793 w 1506071"/>
              <a:gd name="connsiteY48" fmla="*/ 2259106 h 3431689"/>
              <a:gd name="connsiteX49" fmla="*/ 731520 w 1506071"/>
              <a:gd name="connsiteY49" fmla="*/ 2280621 h 3431689"/>
              <a:gd name="connsiteX50" fmla="*/ 699247 w 1506071"/>
              <a:gd name="connsiteY50" fmla="*/ 2345167 h 3431689"/>
              <a:gd name="connsiteX51" fmla="*/ 666974 w 1506071"/>
              <a:gd name="connsiteY51" fmla="*/ 2366682 h 3431689"/>
              <a:gd name="connsiteX52" fmla="*/ 613186 w 1506071"/>
              <a:gd name="connsiteY52" fmla="*/ 2441986 h 3431689"/>
              <a:gd name="connsiteX53" fmla="*/ 570155 w 1506071"/>
              <a:gd name="connsiteY53" fmla="*/ 2495774 h 3431689"/>
              <a:gd name="connsiteX54" fmla="*/ 516367 w 1506071"/>
              <a:gd name="connsiteY54" fmla="*/ 2560320 h 3431689"/>
              <a:gd name="connsiteX55" fmla="*/ 484094 w 1506071"/>
              <a:gd name="connsiteY55" fmla="*/ 2581835 h 3431689"/>
              <a:gd name="connsiteX56" fmla="*/ 462579 w 1506071"/>
              <a:gd name="connsiteY56" fmla="*/ 2603351 h 3431689"/>
              <a:gd name="connsiteX57" fmla="*/ 398033 w 1506071"/>
              <a:gd name="connsiteY57" fmla="*/ 2689412 h 3431689"/>
              <a:gd name="connsiteX58" fmla="*/ 355002 w 1506071"/>
              <a:gd name="connsiteY58" fmla="*/ 2743200 h 3431689"/>
              <a:gd name="connsiteX59" fmla="*/ 301214 w 1506071"/>
              <a:gd name="connsiteY59" fmla="*/ 2818504 h 3431689"/>
              <a:gd name="connsiteX60" fmla="*/ 258184 w 1506071"/>
              <a:gd name="connsiteY60" fmla="*/ 2872292 h 3431689"/>
              <a:gd name="connsiteX61" fmla="*/ 182880 w 1506071"/>
              <a:gd name="connsiteY61" fmla="*/ 2947595 h 3431689"/>
              <a:gd name="connsiteX62" fmla="*/ 139849 w 1506071"/>
              <a:gd name="connsiteY62" fmla="*/ 2990626 h 3431689"/>
              <a:gd name="connsiteX63" fmla="*/ 64546 w 1506071"/>
              <a:gd name="connsiteY63" fmla="*/ 3055172 h 3431689"/>
              <a:gd name="connsiteX64" fmla="*/ 43031 w 1506071"/>
              <a:gd name="connsiteY64" fmla="*/ 3087445 h 3431689"/>
              <a:gd name="connsiteX65" fmla="*/ 32273 w 1506071"/>
              <a:gd name="connsiteY65" fmla="*/ 3130475 h 3431689"/>
              <a:gd name="connsiteX66" fmla="*/ 10758 w 1506071"/>
              <a:gd name="connsiteY66" fmla="*/ 3227294 h 3431689"/>
              <a:gd name="connsiteX67" fmla="*/ 0 w 1506071"/>
              <a:gd name="connsiteY67" fmla="*/ 3259567 h 3431689"/>
              <a:gd name="connsiteX68" fmla="*/ 10758 w 1506071"/>
              <a:gd name="connsiteY68" fmla="*/ 3345628 h 3431689"/>
              <a:gd name="connsiteX69" fmla="*/ 21515 w 1506071"/>
              <a:gd name="connsiteY69" fmla="*/ 3377901 h 3431689"/>
              <a:gd name="connsiteX70" fmla="*/ 172122 w 1506071"/>
              <a:gd name="connsiteY70" fmla="*/ 3431689 h 3431689"/>
              <a:gd name="connsiteX71" fmla="*/ 527125 w 1506071"/>
              <a:gd name="connsiteY71" fmla="*/ 3420932 h 3431689"/>
              <a:gd name="connsiteX72" fmla="*/ 580913 w 1506071"/>
              <a:gd name="connsiteY72" fmla="*/ 3399416 h 3431689"/>
              <a:gd name="connsiteX73" fmla="*/ 645459 w 1506071"/>
              <a:gd name="connsiteY73" fmla="*/ 3377901 h 3431689"/>
              <a:gd name="connsiteX74" fmla="*/ 720762 w 1506071"/>
              <a:gd name="connsiteY74" fmla="*/ 3313355 h 3431689"/>
              <a:gd name="connsiteX75" fmla="*/ 785308 w 1506071"/>
              <a:gd name="connsiteY75" fmla="*/ 3291840 h 3431689"/>
              <a:gd name="connsiteX76" fmla="*/ 839097 w 1506071"/>
              <a:gd name="connsiteY76" fmla="*/ 3238052 h 3431689"/>
              <a:gd name="connsiteX77" fmla="*/ 892885 w 1506071"/>
              <a:gd name="connsiteY77" fmla="*/ 3184264 h 3431689"/>
              <a:gd name="connsiteX78" fmla="*/ 914400 w 1506071"/>
              <a:gd name="connsiteY78" fmla="*/ 3162748 h 3431689"/>
              <a:gd name="connsiteX79" fmla="*/ 946673 w 1506071"/>
              <a:gd name="connsiteY79" fmla="*/ 3119718 h 3431689"/>
              <a:gd name="connsiteX80" fmla="*/ 989704 w 1506071"/>
              <a:gd name="connsiteY80" fmla="*/ 3087445 h 3431689"/>
              <a:gd name="connsiteX81" fmla="*/ 1011219 w 1506071"/>
              <a:gd name="connsiteY81" fmla="*/ 3022899 h 3431689"/>
              <a:gd name="connsiteX82" fmla="*/ 1032734 w 1506071"/>
              <a:gd name="connsiteY82" fmla="*/ 2990626 h 3431689"/>
              <a:gd name="connsiteX83" fmla="*/ 1075765 w 1506071"/>
              <a:gd name="connsiteY83" fmla="*/ 2915322 h 3431689"/>
              <a:gd name="connsiteX84" fmla="*/ 1108038 w 1506071"/>
              <a:gd name="connsiteY84" fmla="*/ 2883049 h 3431689"/>
              <a:gd name="connsiteX85" fmla="*/ 1129553 w 1506071"/>
              <a:gd name="connsiteY85" fmla="*/ 2796988 h 3431689"/>
              <a:gd name="connsiteX86" fmla="*/ 1161826 w 1506071"/>
              <a:gd name="connsiteY86" fmla="*/ 2700169 h 3431689"/>
              <a:gd name="connsiteX87" fmla="*/ 1183341 w 1506071"/>
              <a:gd name="connsiteY87" fmla="*/ 2635624 h 3431689"/>
              <a:gd name="connsiteX88" fmla="*/ 1194099 w 1506071"/>
              <a:gd name="connsiteY88" fmla="*/ 2592593 h 3431689"/>
              <a:gd name="connsiteX89" fmla="*/ 1215614 w 1506071"/>
              <a:gd name="connsiteY89" fmla="*/ 2538805 h 3431689"/>
              <a:gd name="connsiteX90" fmla="*/ 1258645 w 1506071"/>
              <a:gd name="connsiteY90" fmla="*/ 2452744 h 3431689"/>
              <a:gd name="connsiteX91" fmla="*/ 1269402 w 1506071"/>
              <a:gd name="connsiteY91" fmla="*/ 2420471 h 3431689"/>
              <a:gd name="connsiteX92" fmla="*/ 1290918 w 1506071"/>
              <a:gd name="connsiteY92" fmla="*/ 2334409 h 3431689"/>
              <a:gd name="connsiteX93" fmla="*/ 1312433 w 1506071"/>
              <a:gd name="connsiteY93" fmla="*/ 2259106 h 3431689"/>
              <a:gd name="connsiteX94" fmla="*/ 1323191 w 1506071"/>
              <a:gd name="connsiteY94" fmla="*/ 2194560 h 3431689"/>
              <a:gd name="connsiteX95" fmla="*/ 1344706 w 1506071"/>
              <a:gd name="connsiteY95" fmla="*/ 2108499 h 3431689"/>
              <a:gd name="connsiteX96" fmla="*/ 1355464 w 1506071"/>
              <a:gd name="connsiteY96" fmla="*/ 2065468 h 3431689"/>
              <a:gd name="connsiteX97" fmla="*/ 1366221 w 1506071"/>
              <a:gd name="connsiteY97" fmla="*/ 1979407 h 3431689"/>
              <a:gd name="connsiteX98" fmla="*/ 1376979 w 1506071"/>
              <a:gd name="connsiteY98" fmla="*/ 1871831 h 3431689"/>
              <a:gd name="connsiteX99" fmla="*/ 1398494 w 1506071"/>
              <a:gd name="connsiteY99" fmla="*/ 1807285 h 3431689"/>
              <a:gd name="connsiteX100" fmla="*/ 1409252 w 1506071"/>
              <a:gd name="connsiteY100" fmla="*/ 1699708 h 3431689"/>
              <a:gd name="connsiteX101" fmla="*/ 1430767 w 1506071"/>
              <a:gd name="connsiteY101" fmla="*/ 1527586 h 3431689"/>
              <a:gd name="connsiteX102" fmla="*/ 1452282 w 1506071"/>
              <a:gd name="connsiteY102" fmla="*/ 1387736 h 3431689"/>
              <a:gd name="connsiteX103" fmla="*/ 1463040 w 1506071"/>
              <a:gd name="connsiteY103" fmla="*/ 1312433 h 3431689"/>
              <a:gd name="connsiteX104" fmla="*/ 1473798 w 1506071"/>
              <a:gd name="connsiteY104" fmla="*/ 1258645 h 3431689"/>
              <a:gd name="connsiteX105" fmla="*/ 1484555 w 1506071"/>
              <a:gd name="connsiteY105" fmla="*/ 1161826 h 3431689"/>
              <a:gd name="connsiteX106" fmla="*/ 1495313 w 1506071"/>
              <a:gd name="connsiteY106" fmla="*/ 839096 h 3431689"/>
              <a:gd name="connsiteX107" fmla="*/ 1506071 w 1506071"/>
              <a:gd name="connsiteY107" fmla="*/ 774551 h 3431689"/>
              <a:gd name="connsiteX108" fmla="*/ 1495313 w 1506071"/>
              <a:gd name="connsiteY108" fmla="*/ 484094 h 3431689"/>
              <a:gd name="connsiteX109" fmla="*/ 1484555 w 1506071"/>
              <a:gd name="connsiteY109" fmla="*/ 441064 h 3431689"/>
              <a:gd name="connsiteX110" fmla="*/ 1441525 w 1506071"/>
              <a:gd name="connsiteY110" fmla="*/ 344245 h 3431689"/>
              <a:gd name="connsiteX111" fmla="*/ 1420009 w 1506071"/>
              <a:gd name="connsiteY111" fmla="*/ 322729 h 3431689"/>
              <a:gd name="connsiteX112" fmla="*/ 1398494 w 1506071"/>
              <a:gd name="connsiteY112" fmla="*/ 290456 h 3431689"/>
              <a:gd name="connsiteX113" fmla="*/ 1366221 w 1506071"/>
              <a:gd name="connsiteY113" fmla="*/ 279699 h 3431689"/>
              <a:gd name="connsiteX114" fmla="*/ 1344706 w 1506071"/>
              <a:gd name="connsiteY114" fmla="*/ 247426 h 3431689"/>
              <a:gd name="connsiteX115" fmla="*/ 1312433 w 1506071"/>
              <a:gd name="connsiteY115" fmla="*/ 225911 h 3431689"/>
              <a:gd name="connsiteX116" fmla="*/ 1290918 w 1506071"/>
              <a:gd name="connsiteY116" fmla="*/ 204395 h 3431689"/>
              <a:gd name="connsiteX117" fmla="*/ 1237129 w 1506071"/>
              <a:gd name="connsiteY117" fmla="*/ 129092 h 3431689"/>
              <a:gd name="connsiteX118" fmla="*/ 1226372 w 1506071"/>
              <a:gd name="connsiteY118" fmla="*/ 129092 h 34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506071" h="3431689">
                <a:moveTo>
                  <a:pt x="1280160" y="129092"/>
                </a:moveTo>
                <a:cubicBezTo>
                  <a:pt x="1262231" y="118334"/>
                  <a:pt x="1245407" y="105471"/>
                  <a:pt x="1226372" y="96819"/>
                </a:cubicBezTo>
                <a:cubicBezTo>
                  <a:pt x="1205726" y="87434"/>
                  <a:pt x="1182883" y="83727"/>
                  <a:pt x="1161826" y="75304"/>
                </a:cubicBezTo>
                <a:cubicBezTo>
                  <a:pt x="1081457" y="43155"/>
                  <a:pt x="1136068" y="61213"/>
                  <a:pt x="1054249" y="43031"/>
                </a:cubicBezTo>
                <a:cubicBezTo>
                  <a:pt x="1039816" y="39824"/>
                  <a:pt x="1025435" y="36335"/>
                  <a:pt x="1011219" y="32273"/>
                </a:cubicBezTo>
                <a:cubicBezTo>
                  <a:pt x="1000316" y="29158"/>
                  <a:pt x="990154" y="23239"/>
                  <a:pt x="978946" y="21515"/>
                </a:cubicBezTo>
                <a:cubicBezTo>
                  <a:pt x="943327" y="16035"/>
                  <a:pt x="907160" y="14969"/>
                  <a:pt x="871369" y="10758"/>
                </a:cubicBezTo>
                <a:cubicBezTo>
                  <a:pt x="846187" y="7795"/>
                  <a:pt x="821167" y="3586"/>
                  <a:pt x="796066" y="0"/>
                </a:cubicBezTo>
                <a:cubicBezTo>
                  <a:pt x="699187" y="3341"/>
                  <a:pt x="480619" y="5813"/>
                  <a:pt x="355002" y="21515"/>
                </a:cubicBezTo>
                <a:cubicBezTo>
                  <a:pt x="340331" y="23349"/>
                  <a:pt x="326470" y="29373"/>
                  <a:pt x="311972" y="32273"/>
                </a:cubicBezTo>
                <a:cubicBezTo>
                  <a:pt x="290583" y="36551"/>
                  <a:pt x="268886" y="39129"/>
                  <a:pt x="247426" y="43031"/>
                </a:cubicBezTo>
                <a:cubicBezTo>
                  <a:pt x="197339" y="52138"/>
                  <a:pt x="196661" y="53032"/>
                  <a:pt x="150607" y="64546"/>
                </a:cubicBezTo>
                <a:cubicBezTo>
                  <a:pt x="139849" y="71718"/>
                  <a:pt x="126848" y="76331"/>
                  <a:pt x="118334" y="86061"/>
                </a:cubicBezTo>
                <a:cubicBezTo>
                  <a:pt x="78500" y="131586"/>
                  <a:pt x="79322" y="138555"/>
                  <a:pt x="64546" y="182880"/>
                </a:cubicBezTo>
                <a:cubicBezTo>
                  <a:pt x="68132" y="276113"/>
                  <a:pt x="68885" y="369498"/>
                  <a:pt x="75304" y="462579"/>
                </a:cubicBezTo>
                <a:cubicBezTo>
                  <a:pt x="76084" y="473892"/>
                  <a:pt x="80227" y="485128"/>
                  <a:pt x="86061" y="494852"/>
                </a:cubicBezTo>
                <a:cubicBezTo>
                  <a:pt x="91279" y="503549"/>
                  <a:pt x="101491" y="508253"/>
                  <a:pt x="107577" y="516367"/>
                </a:cubicBezTo>
                <a:cubicBezTo>
                  <a:pt x="123092" y="537053"/>
                  <a:pt x="136264" y="559398"/>
                  <a:pt x="150607" y="580913"/>
                </a:cubicBezTo>
                <a:cubicBezTo>
                  <a:pt x="157779" y="591671"/>
                  <a:pt x="161364" y="606014"/>
                  <a:pt x="172122" y="613186"/>
                </a:cubicBezTo>
                <a:cubicBezTo>
                  <a:pt x="182880" y="620358"/>
                  <a:pt x="194299" y="626624"/>
                  <a:pt x="204395" y="634701"/>
                </a:cubicBezTo>
                <a:cubicBezTo>
                  <a:pt x="212315" y="641037"/>
                  <a:pt x="217797" y="650131"/>
                  <a:pt x="225911" y="656216"/>
                </a:cubicBezTo>
                <a:cubicBezTo>
                  <a:pt x="246598" y="671731"/>
                  <a:pt x="268942" y="684903"/>
                  <a:pt x="290457" y="699247"/>
                </a:cubicBezTo>
                <a:cubicBezTo>
                  <a:pt x="301214" y="706419"/>
                  <a:pt x="313587" y="711620"/>
                  <a:pt x="322729" y="720762"/>
                </a:cubicBezTo>
                <a:cubicBezTo>
                  <a:pt x="342742" y="740775"/>
                  <a:pt x="349376" y="750222"/>
                  <a:pt x="376518" y="763793"/>
                </a:cubicBezTo>
                <a:cubicBezTo>
                  <a:pt x="386660" y="768864"/>
                  <a:pt x="398649" y="769480"/>
                  <a:pt x="408791" y="774551"/>
                </a:cubicBezTo>
                <a:cubicBezTo>
                  <a:pt x="420355" y="780333"/>
                  <a:pt x="429500" y="790284"/>
                  <a:pt x="441064" y="796066"/>
                </a:cubicBezTo>
                <a:cubicBezTo>
                  <a:pt x="451206" y="801137"/>
                  <a:pt x="463195" y="801753"/>
                  <a:pt x="473337" y="806824"/>
                </a:cubicBezTo>
                <a:cubicBezTo>
                  <a:pt x="602515" y="871414"/>
                  <a:pt x="427065" y="789819"/>
                  <a:pt x="527125" y="849854"/>
                </a:cubicBezTo>
                <a:cubicBezTo>
                  <a:pt x="536849" y="855688"/>
                  <a:pt x="549256" y="855541"/>
                  <a:pt x="559398" y="860612"/>
                </a:cubicBezTo>
                <a:cubicBezTo>
                  <a:pt x="642814" y="902320"/>
                  <a:pt x="542825" y="865844"/>
                  <a:pt x="623944" y="892885"/>
                </a:cubicBezTo>
                <a:cubicBezTo>
                  <a:pt x="674502" y="943443"/>
                  <a:pt x="647776" y="912498"/>
                  <a:pt x="699247" y="989704"/>
                </a:cubicBezTo>
                <a:cubicBezTo>
                  <a:pt x="706419" y="1000461"/>
                  <a:pt x="716673" y="1009711"/>
                  <a:pt x="720762" y="1021976"/>
                </a:cubicBezTo>
                <a:cubicBezTo>
                  <a:pt x="724348" y="1032734"/>
                  <a:pt x="725686" y="1044525"/>
                  <a:pt x="731520" y="1054249"/>
                </a:cubicBezTo>
                <a:cubicBezTo>
                  <a:pt x="736738" y="1062946"/>
                  <a:pt x="746699" y="1067845"/>
                  <a:pt x="753035" y="1075765"/>
                </a:cubicBezTo>
                <a:cubicBezTo>
                  <a:pt x="761112" y="1085861"/>
                  <a:pt x="767379" y="1097280"/>
                  <a:pt x="774551" y="1108038"/>
                </a:cubicBezTo>
                <a:cubicBezTo>
                  <a:pt x="778137" y="1118796"/>
                  <a:pt x="778224" y="1131456"/>
                  <a:pt x="785308" y="1140311"/>
                </a:cubicBezTo>
                <a:cubicBezTo>
                  <a:pt x="793385" y="1150407"/>
                  <a:pt x="810729" y="1150862"/>
                  <a:pt x="817581" y="1161826"/>
                </a:cubicBezTo>
                <a:cubicBezTo>
                  <a:pt x="829601" y="1181058"/>
                  <a:pt x="826517" y="1207502"/>
                  <a:pt x="839097" y="1226372"/>
                </a:cubicBezTo>
                <a:lnTo>
                  <a:pt x="860612" y="1258645"/>
                </a:lnTo>
                <a:cubicBezTo>
                  <a:pt x="864198" y="1272988"/>
                  <a:pt x="867121" y="1287514"/>
                  <a:pt x="871369" y="1301675"/>
                </a:cubicBezTo>
                <a:cubicBezTo>
                  <a:pt x="877886" y="1323398"/>
                  <a:pt x="887385" y="1344219"/>
                  <a:pt x="892885" y="1366221"/>
                </a:cubicBezTo>
                <a:lnTo>
                  <a:pt x="903642" y="1409252"/>
                </a:lnTo>
                <a:cubicBezTo>
                  <a:pt x="907228" y="1441525"/>
                  <a:pt x="914400" y="1473599"/>
                  <a:pt x="914400" y="1506071"/>
                </a:cubicBezTo>
                <a:cubicBezTo>
                  <a:pt x="914400" y="1957466"/>
                  <a:pt x="950755" y="1827308"/>
                  <a:pt x="882127" y="2033195"/>
                </a:cubicBezTo>
                <a:lnTo>
                  <a:pt x="882127" y="2033195"/>
                </a:lnTo>
                <a:cubicBezTo>
                  <a:pt x="878681" y="2046977"/>
                  <a:pt x="868327" y="2093069"/>
                  <a:pt x="860612" y="2108499"/>
                </a:cubicBezTo>
                <a:cubicBezTo>
                  <a:pt x="838537" y="2152650"/>
                  <a:pt x="844265" y="2128932"/>
                  <a:pt x="817581" y="2162287"/>
                </a:cubicBezTo>
                <a:cubicBezTo>
                  <a:pt x="809504" y="2172383"/>
                  <a:pt x="801848" y="2182996"/>
                  <a:pt x="796066" y="2194560"/>
                </a:cubicBezTo>
                <a:cubicBezTo>
                  <a:pt x="778568" y="2229556"/>
                  <a:pt x="794621" y="2228278"/>
                  <a:pt x="763793" y="2259106"/>
                </a:cubicBezTo>
                <a:cubicBezTo>
                  <a:pt x="754651" y="2268248"/>
                  <a:pt x="742278" y="2273449"/>
                  <a:pt x="731520" y="2280621"/>
                </a:cubicBezTo>
                <a:cubicBezTo>
                  <a:pt x="722771" y="2306868"/>
                  <a:pt x="720100" y="2324314"/>
                  <a:pt x="699247" y="2345167"/>
                </a:cubicBezTo>
                <a:cubicBezTo>
                  <a:pt x="690105" y="2354309"/>
                  <a:pt x="677732" y="2359510"/>
                  <a:pt x="666974" y="2366682"/>
                </a:cubicBezTo>
                <a:cubicBezTo>
                  <a:pt x="641873" y="2441986"/>
                  <a:pt x="666974" y="2424056"/>
                  <a:pt x="613186" y="2441986"/>
                </a:cubicBezTo>
                <a:cubicBezTo>
                  <a:pt x="595525" y="2494967"/>
                  <a:pt x="615072" y="2458344"/>
                  <a:pt x="570155" y="2495774"/>
                </a:cubicBezTo>
                <a:cubicBezTo>
                  <a:pt x="464413" y="2583892"/>
                  <a:pt x="600988" y="2475699"/>
                  <a:pt x="516367" y="2560320"/>
                </a:cubicBezTo>
                <a:cubicBezTo>
                  <a:pt x="507225" y="2569462"/>
                  <a:pt x="494190" y="2573758"/>
                  <a:pt x="484094" y="2581835"/>
                </a:cubicBezTo>
                <a:cubicBezTo>
                  <a:pt x="476174" y="2588171"/>
                  <a:pt x="469751" y="2596179"/>
                  <a:pt x="462579" y="2603351"/>
                </a:cubicBezTo>
                <a:cubicBezTo>
                  <a:pt x="434588" y="2687322"/>
                  <a:pt x="480444" y="2565794"/>
                  <a:pt x="398033" y="2689412"/>
                </a:cubicBezTo>
                <a:cubicBezTo>
                  <a:pt x="370892" y="2730124"/>
                  <a:pt x="385660" y="2712543"/>
                  <a:pt x="355002" y="2743200"/>
                </a:cubicBezTo>
                <a:cubicBezTo>
                  <a:pt x="328320" y="2823251"/>
                  <a:pt x="369276" y="2716412"/>
                  <a:pt x="301214" y="2818504"/>
                </a:cubicBezTo>
                <a:cubicBezTo>
                  <a:pt x="274073" y="2859215"/>
                  <a:pt x="288841" y="2841634"/>
                  <a:pt x="258184" y="2872292"/>
                </a:cubicBezTo>
                <a:cubicBezTo>
                  <a:pt x="233841" y="2945318"/>
                  <a:pt x="269192" y="2861283"/>
                  <a:pt x="182880" y="2947595"/>
                </a:cubicBezTo>
                <a:cubicBezTo>
                  <a:pt x="168536" y="2961939"/>
                  <a:pt x="156727" y="2979374"/>
                  <a:pt x="139849" y="2990626"/>
                </a:cubicBezTo>
                <a:cubicBezTo>
                  <a:pt x="110651" y="3010091"/>
                  <a:pt x="85414" y="3023869"/>
                  <a:pt x="64546" y="3055172"/>
                </a:cubicBezTo>
                <a:lnTo>
                  <a:pt x="43031" y="3087445"/>
                </a:lnTo>
                <a:cubicBezTo>
                  <a:pt x="39445" y="3101788"/>
                  <a:pt x="35480" y="3116042"/>
                  <a:pt x="32273" y="3130475"/>
                </a:cubicBezTo>
                <a:cubicBezTo>
                  <a:pt x="21183" y="3180377"/>
                  <a:pt x="23873" y="3181391"/>
                  <a:pt x="10758" y="3227294"/>
                </a:cubicBezTo>
                <a:cubicBezTo>
                  <a:pt x="7643" y="3238197"/>
                  <a:pt x="3586" y="3248809"/>
                  <a:pt x="0" y="3259567"/>
                </a:cubicBezTo>
                <a:cubicBezTo>
                  <a:pt x="3586" y="3288254"/>
                  <a:pt x="5586" y="3317184"/>
                  <a:pt x="10758" y="3345628"/>
                </a:cubicBezTo>
                <a:cubicBezTo>
                  <a:pt x="12786" y="3356785"/>
                  <a:pt x="14924" y="3368674"/>
                  <a:pt x="21515" y="3377901"/>
                </a:cubicBezTo>
                <a:cubicBezTo>
                  <a:pt x="68947" y="3444306"/>
                  <a:pt x="81814" y="3422659"/>
                  <a:pt x="172122" y="3431689"/>
                </a:cubicBezTo>
                <a:cubicBezTo>
                  <a:pt x="290456" y="3428103"/>
                  <a:pt x="409104" y="3430249"/>
                  <a:pt x="527125" y="3420932"/>
                </a:cubicBezTo>
                <a:cubicBezTo>
                  <a:pt x="546376" y="3419412"/>
                  <a:pt x="562765" y="3406015"/>
                  <a:pt x="580913" y="3399416"/>
                </a:cubicBezTo>
                <a:cubicBezTo>
                  <a:pt x="602227" y="3391665"/>
                  <a:pt x="645459" y="3377901"/>
                  <a:pt x="645459" y="3377901"/>
                </a:cubicBezTo>
                <a:cubicBezTo>
                  <a:pt x="666989" y="3356371"/>
                  <a:pt x="693163" y="3327155"/>
                  <a:pt x="720762" y="3313355"/>
                </a:cubicBezTo>
                <a:cubicBezTo>
                  <a:pt x="741047" y="3303213"/>
                  <a:pt x="785308" y="3291840"/>
                  <a:pt x="785308" y="3291840"/>
                </a:cubicBezTo>
                <a:cubicBezTo>
                  <a:pt x="828341" y="3227292"/>
                  <a:pt x="781721" y="3288256"/>
                  <a:pt x="839097" y="3238052"/>
                </a:cubicBezTo>
                <a:cubicBezTo>
                  <a:pt x="858179" y="3221355"/>
                  <a:pt x="874956" y="3202193"/>
                  <a:pt x="892885" y="3184264"/>
                </a:cubicBezTo>
                <a:cubicBezTo>
                  <a:pt x="900057" y="3177092"/>
                  <a:pt x="908314" y="3170862"/>
                  <a:pt x="914400" y="3162748"/>
                </a:cubicBezTo>
                <a:cubicBezTo>
                  <a:pt x="925158" y="3148405"/>
                  <a:pt x="933995" y="3132396"/>
                  <a:pt x="946673" y="3119718"/>
                </a:cubicBezTo>
                <a:cubicBezTo>
                  <a:pt x="959351" y="3107040"/>
                  <a:pt x="975360" y="3098203"/>
                  <a:pt x="989704" y="3087445"/>
                </a:cubicBezTo>
                <a:cubicBezTo>
                  <a:pt x="996876" y="3065930"/>
                  <a:pt x="998639" y="3041769"/>
                  <a:pt x="1011219" y="3022899"/>
                </a:cubicBezTo>
                <a:cubicBezTo>
                  <a:pt x="1018391" y="3012141"/>
                  <a:pt x="1026319" y="3001852"/>
                  <a:pt x="1032734" y="2990626"/>
                </a:cubicBezTo>
                <a:cubicBezTo>
                  <a:pt x="1051867" y="2957142"/>
                  <a:pt x="1051935" y="2943917"/>
                  <a:pt x="1075765" y="2915322"/>
                </a:cubicBezTo>
                <a:cubicBezTo>
                  <a:pt x="1085505" y="2903635"/>
                  <a:pt x="1097280" y="2893807"/>
                  <a:pt x="1108038" y="2883049"/>
                </a:cubicBezTo>
                <a:cubicBezTo>
                  <a:pt x="1115210" y="2854362"/>
                  <a:pt x="1120202" y="2825040"/>
                  <a:pt x="1129553" y="2796988"/>
                </a:cubicBezTo>
                <a:lnTo>
                  <a:pt x="1161826" y="2700169"/>
                </a:lnTo>
                <a:cubicBezTo>
                  <a:pt x="1161829" y="2700159"/>
                  <a:pt x="1183338" y="2635635"/>
                  <a:pt x="1183341" y="2635624"/>
                </a:cubicBezTo>
                <a:cubicBezTo>
                  <a:pt x="1186927" y="2621280"/>
                  <a:pt x="1189424" y="2606619"/>
                  <a:pt x="1194099" y="2592593"/>
                </a:cubicBezTo>
                <a:cubicBezTo>
                  <a:pt x="1200206" y="2574273"/>
                  <a:pt x="1207522" y="2556338"/>
                  <a:pt x="1215614" y="2538805"/>
                </a:cubicBezTo>
                <a:cubicBezTo>
                  <a:pt x="1229055" y="2509684"/>
                  <a:pt x="1248503" y="2483171"/>
                  <a:pt x="1258645" y="2452744"/>
                </a:cubicBezTo>
                <a:cubicBezTo>
                  <a:pt x="1262231" y="2441986"/>
                  <a:pt x="1266418" y="2431411"/>
                  <a:pt x="1269402" y="2420471"/>
                </a:cubicBezTo>
                <a:cubicBezTo>
                  <a:pt x="1277182" y="2391943"/>
                  <a:pt x="1281568" y="2362462"/>
                  <a:pt x="1290918" y="2334409"/>
                </a:cubicBezTo>
                <a:cubicBezTo>
                  <a:pt x="1301169" y="2303654"/>
                  <a:pt x="1305680" y="2292869"/>
                  <a:pt x="1312433" y="2259106"/>
                </a:cubicBezTo>
                <a:cubicBezTo>
                  <a:pt x="1316711" y="2237717"/>
                  <a:pt x="1318621" y="2215888"/>
                  <a:pt x="1323191" y="2194560"/>
                </a:cubicBezTo>
                <a:cubicBezTo>
                  <a:pt x="1329387" y="2165647"/>
                  <a:pt x="1337534" y="2137186"/>
                  <a:pt x="1344706" y="2108499"/>
                </a:cubicBezTo>
                <a:lnTo>
                  <a:pt x="1355464" y="2065468"/>
                </a:lnTo>
                <a:cubicBezTo>
                  <a:pt x="1359050" y="2036781"/>
                  <a:pt x="1363028" y="2008140"/>
                  <a:pt x="1366221" y="1979407"/>
                </a:cubicBezTo>
                <a:cubicBezTo>
                  <a:pt x="1370201" y="1943590"/>
                  <a:pt x="1370338" y="1907251"/>
                  <a:pt x="1376979" y="1871831"/>
                </a:cubicBezTo>
                <a:cubicBezTo>
                  <a:pt x="1381159" y="1849540"/>
                  <a:pt x="1398494" y="1807285"/>
                  <a:pt x="1398494" y="1807285"/>
                </a:cubicBezTo>
                <a:cubicBezTo>
                  <a:pt x="1402080" y="1771426"/>
                  <a:pt x="1406130" y="1735610"/>
                  <a:pt x="1409252" y="1699708"/>
                </a:cubicBezTo>
                <a:cubicBezTo>
                  <a:pt x="1422931" y="1542395"/>
                  <a:pt x="1404726" y="1605707"/>
                  <a:pt x="1430767" y="1527586"/>
                </a:cubicBezTo>
                <a:cubicBezTo>
                  <a:pt x="1456778" y="1319507"/>
                  <a:pt x="1427643" y="1535571"/>
                  <a:pt x="1452282" y="1387736"/>
                </a:cubicBezTo>
                <a:cubicBezTo>
                  <a:pt x="1456450" y="1362725"/>
                  <a:pt x="1458871" y="1337444"/>
                  <a:pt x="1463040" y="1312433"/>
                </a:cubicBezTo>
                <a:cubicBezTo>
                  <a:pt x="1466046" y="1294397"/>
                  <a:pt x="1471212" y="1276746"/>
                  <a:pt x="1473798" y="1258645"/>
                </a:cubicBezTo>
                <a:cubicBezTo>
                  <a:pt x="1478390" y="1226500"/>
                  <a:pt x="1480969" y="1194099"/>
                  <a:pt x="1484555" y="1161826"/>
                </a:cubicBezTo>
                <a:cubicBezTo>
                  <a:pt x="1488141" y="1054249"/>
                  <a:pt x="1489342" y="946567"/>
                  <a:pt x="1495313" y="839096"/>
                </a:cubicBezTo>
                <a:cubicBezTo>
                  <a:pt x="1496523" y="817318"/>
                  <a:pt x="1506071" y="796363"/>
                  <a:pt x="1506071" y="774551"/>
                </a:cubicBezTo>
                <a:cubicBezTo>
                  <a:pt x="1506071" y="677666"/>
                  <a:pt x="1501551" y="580778"/>
                  <a:pt x="1495313" y="484094"/>
                </a:cubicBezTo>
                <a:cubicBezTo>
                  <a:pt x="1494361" y="469340"/>
                  <a:pt x="1488803" y="455225"/>
                  <a:pt x="1484555" y="441064"/>
                </a:cubicBezTo>
                <a:cubicBezTo>
                  <a:pt x="1470225" y="393297"/>
                  <a:pt x="1469193" y="378831"/>
                  <a:pt x="1441525" y="344245"/>
                </a:cubicBezTo>
                <a:cubicBezTo>
                  <a:pt x="1435189" y="336325"/>
                  <a:pt x="1426345" y="330649"/>
                  <a:pt x="1420009" y="322729"/>
                </a:cubicBezTo>
                <a:cubicBezTo>
                  <a:pt x="1411932" y="312633"/>
                  <a:pt x="1408590" y="298533"/>
                  <a:pt x="1398494" y="290456"/>
                </a:cubicBezTo>
                <a:cubicBezTo>
                  <a:pt x="1389639" y="283372"/>
                  <a:pt x="1376979" y="283285"/>
                  <a:pt x="1366221" y="279699"/>
                </a:cubicBezTo>
                <a:cubicBezTo>
                  <a:pt x="1359049" y="268941"/>
                  <a:pt x="1353848" y="256568"/>
                  <a:pt x="1344706" y="247426"/>
                </a:cubicBezTo>
                <a:cubicBezTo>
                  <a:pt x="1335564" y="238284"/>
                  <a:pt x="1322529" y="233988"/>
                  <a:pt x="1312433" y="225911"/>
                </a:cubicBezTo>
                <a:cubicBezTo>
                  <a:pt x="1304513" y="219575"/>
                  <a:pt x="1298090" y="211567"/>
                  <a:pt x="1290918" y="204395"/>
                </a:cubicBezTo>
                <a:cubicBezTo>
                  <a:pt x="1269076" y="138870"/>
                  <a:pt x="1289288" y="142131"/>
                  <a:pt x="1237129" y="129092"/>
                </a:cubicBezTo>
                <a:cubicBezTo>
                  <a:pt x="1233650" y="128222"/>
                  <a:pt x="1229958" y="129092"/>
                  <a:pt x="1226372" y="1290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Полилиния 3"/>
          <p:cNvSpPr/>
          <p:nvPr/>
        </p:nvSpPr>
        <p:spPr>
          <a:xfrm>
            <a:off x="2345167" y="3119718"/>
            <a:ext cx="2883049" cy="161364"/>
          </a:xfrm>
          <a:custGeom>
            <a:avLst/>
            <a:gdLst>
              <a:gd name="connsiteX0" fmla="*/ 0 w 2883049"/>
              <a:gd name="connsiteY0" fmla="*/ 0 h 161364"/>
              <a:gd name="connsiteX1" fmla="*/ 53788 w 2883049"/>
              <a:gd name="connsiteY1" fmla="*/ 21515 h 161364"/>
              <a:gd name="connsiteX2" fmla="*/ 86061 w 2883049"/>
              <a:gd name="connsiteY2" fmla="*/ 43030 h 161364"/>
              <a:gd name="connsiteX3" fmla="*/ 139849 w 2883049"/>
              <a:gd name="connsiteY3" fmla="*/ 53788 h 161364"/>
              <a:gd name="connsiteX4" fmla="*/ 182880 w 2883049"/>
              <a:gd name="connsiteY4" fmla="*/ 75303 h 161364"/>
              <a:gd name="connsiteX5" fmla="*/ 215153 w 2883049"/>
              <a:gd name="connsiteY5" fmla="*/ 86061 h 161364"/>
              <a:gd name="connsiteX6" fmla="*/ 333487 w 2883049"/>
              <a:gd name="connsiteY6" fmla="*/ 107576 h 161364"/>
              <a:gd name="connsiteX7" fmla="*/ 408791 w 2883049"/>
              <a:gd name="connsiteY7" fmla="*/ 129091 h 161364"/>
              <a:gd name="connsiteX8" fmla="*/ 494852 w 2883049"/>
              <a:gd name="connsiteY8" fmla="*/ 139849 h 161364"/>
              <a:gd name="connsiteX9" fmla="*/ 699247 w 2883049"/>
              <a:gd name="connsiteY9" fmla="*/ 161364 h 161364"/>
              <a:gd name="connsiteX10" fmla="*/ 1645920 w 2883049"/>
              <a:gd name="connsiteY10" fmla="*/ 150607 h 161364"/>
              <a:gd name="connsiteX11" fmla="*/ 1775012 w 2883049"/>
              <a:gd name="connsiteY11" fmla="*/ 129091 h 161364"/>
              <a:gd name="connsiteX12" fmla="*/ 1807285 w 2883049"/>
              <a:gd name="connsiteY12" fmla="*/ 118334 h 161364"/>
              <a:gd name="connsiteX13" fmla="*/ 1957892 w 2883049"/>
              <a:gd name="connsiteY13" fmla="*/ 96818 h 161364"/>
              <a:gd name="connsiteX14" fmla="*/ 2097741 w 2883049"/>
              <a:gd name="connsiteY14" fmla="*/ 75303 h 161364"/>
              <a:gd name="connsiteX15" fmla="*/ 2667897 w 2883049"/>
              <a:gd name="connsiteY15" fmla="*/ 64546 h 161364"/>
              <a:gd name="connsiteX16" fmla="*/ 2796988 w 2883049"/>
              <a:gd name="connsiteY16" fmla="*/ 21515 h 161364"/>
              <a:gd name="connsiteX17" fmla="*/ 2829261 w 2883049"/>
              <a:gd name="connsiteY17" fmla="*/ 10757 h 161364"/>
              <a:gd name="connsiteX18" fmla="*/ 2883049 w 2883049"/>
              <a:gd name="connsiteY18" fmla="*/ 10757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83049" h="161364">
                <a:moveTo>
                  <a:pt x="0" y="0"/>
                </a:moveTo>
                <a:cubicBezTo>
                  <a:pt x="17929" y="7172"/>
                  <a:pt x="36516" y="12879"/>
                  <a:pt x="53788" y="21515"/>
                </a:cubicBezTo>
                <a:cubicBezTo>
                  <a:pt x="65352" y="27297"/>
                  <a:pt x="73955" y="38490"/>
                  <a:pt x="86061" y="43030"/>
                </a:cubicBezTo>
                <a:cubicBezTo>
                  <a:pt x="103181" y="49450"/>
                  <a:pt x="121920" y="50202"/>
                  <a:pt x="139849" y="53788"/>
                </a:cubicBezTo>
                <a:cubicBezTo>
                  <a:pt x="154193" y="60960"/>
                  <a:pt x="168140" y="68986"/>
                  <a:pt x="182880" y="75303"/>
                </a:cubicBezTo>
                <a:cubicBezTo>
                  <a:pt x="193303" y="79770"/>
                  <a:pt x="204250" y="82946"/>
                  <a:pt x="215153" y="86061"/>
                </a:cubicBezTo>
                <a:cubicBezTo>
                  <a:pt x="265869" y="100551"/>
                  <a:pt x="272555" y="98871"/>
                  <a:pt x="333487" y="107576"/>
                </a:cubicBezTo>
                <a:cubicBezTo>
                  <a:pt x="359071" y="116104"/>
                  <a:pt x="381768" y="124587"/>
                  <a:pt x="408791" y="129091"/>
                </a:cubicBezTo>
                <a:cubicBezTo>
                  <a:pt x="437308" y="133844"/>
                  <a:pt x="466278" y="135453"/>
                  <a:pt x="494852" y="139849"/>
                </a:cubicBezTo>
                <a:cubicBezTo>
                  <a:pt x="655747" y="164603"/>
                  <a:pt x="371426" y="137950"/>
                  <a:pt x="699247" y="161364"/>
                </a:cubicBezTo>
                <a:lnTo>
                  <a:pt x="1645920" y="150607"/>
                </a:lnTo>
                <a:cubicBezTo>
                  <a:pt x="1665814" y="150188"/>
                  <a:pt x="1749369" y="135502"/>
                  <a:pt x="1775012" y="129091"/>
                </a:cubicBezTo>
                <a:cubicBezTo>
                  <a:pt x="1786013" y="126341"/>
                  <a:pt x="1796284" y="121084"/>
                  <a:pt x="1807285" y="118334"/>
                </a:cubicBezTo>
                <a:cubicBezTo>
                  <a:pt x="1862093" y="104632"/>
                  <a:pt x="1897637" y="103513"/>
                  <a:pt x="1957892" y="96818"/>
                </a:cubicBezTo>
                <a:cubicBezTo>
                  <a:pt x="2014035" y="82783"/>
                  <a:pt x="2026615" y="77597"/>
                  <a:pt x="2097741" y="75303"/>
                </a:cubicBezTo>
                <a:cubicBezTo>
                  <a:pt x="2287728" y="69174"/>
                  <a:pt x="2477845" y="68132"/>
                  <a:pt x="2667897" y="64546"/>
                </a:cubicBezTo>
                <a:lnTo>
                  <a:pt x="2796988" y="21515"/>
                </a:lnTo>
                <a:cubicBezTo>
                  <a:pt x="2807746" y="17929"/>
                  <a:pt x="2817921" y="10757"/>
                  <a:pt x="2829261" y="10757"/>
                </a:cubicBezTo>
                <a:lnTo>
                  <a:pt x="2883049" y="10757"/>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765" y="4146888"/>
            <a:ext cx="2797382" cy="271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6678" y="5557695"/>
            <a:ext cx="2736304" cy="461665"/>
          </a:xfrm>
          <a:prstGeom prst="rect">
            <a:avLst/>
          </a:prstGeom>
          <a:solidFill>
            <a:schemeClr val="bg1"/>
          </a:solidFill>
        </p:spPr>
        <p:txBody>
          <a:bodyPr wrap="square" rtlCol="0">
            <a:spAutoFit/>
          </a:bodyPr>
          <a:lstStyle/>
          <a:p>
            <a:r>
              <a:rPr lang="en-GB" b="1" dirty="0" err="1" smtClean="0"/>
              <a:t>Creatine</a:t>
            </a:r>
            <a:r>
              <a:rPr lang="en-GB" b="1" dirty="0" smtClean="0"/>
              <a:t> phosphate</a:t>
            </a:r>
            <a:endParaRPr lang="ru-RU" b="1" dirty="0"/>
          </a:p>
        </p:txBody>
      </p:sp>
      <p:sp>
        <p:nvSpPr>
          <p:cNvPr id="13" name="TextBox 12"/>
          <p:cNvSpPr txBox="1"/>
          <p:nvPr/>
        </p:nvSpPr>
        <p:spPr>
          <a:xfrm>
            <a:off x="3578524" y="6298021"/>
            <a:ext cx="2736304" cy="461665"/>
          </a:xfrm>
          <a:prstGeom prst="rect">
            <a:avLst/>
          </a:prstGeom>
          <a:solidFill>
            <a:schemeClr val="bg1"/>
          </a:solidFill>
        </p:spPr>
        <p:txBody>
          <a:bodyPr wrap="square" rtlCol="0">
            <a:spAutoFit/>
          </a:bodyPr>
          <a:lstStyle/>
          <a:p>
            <a:r>
              <a:rPr lang="en-GB" b="1" dirty="0" smtClean="0"/>
              <a:t>Creatinine</a:t>
            </a:r>
            <a:endParaRPr lang="ru-RU" b="1" dirty="0"/>
          </a:p>
        </p:txBody>
      </p:sp>
      <p:sp>
        <p:nvSpPr>
          <p:cNvPr id="14" name="TextBox 13"/>
          <p:cNvSpPr txBox="1"/>
          <p:nvPr/>
        </p:nvSpPr>
        <p:spPr>
          <a:xfrm>
            <a:off x="6735555" y="5924407"/>
            <a:ext cx="2102058" cy="461665"/>
          </a:xfrm>
          <a:prstGeom prst="rect">
            <a:avLst/>
          </a:prstGeom>
          <a:solidFill>
            <a:schemeClr val="bg1"/>
          </a:solidFill>
        </p:spPr>
        <p:txBody>
          <a:bodyPr wrap="square" rtlCol="0">
            <a:spAutoFit/>
          </a:bodyPr>
          <a:lstStyle/>
          <a:p>
            <a:r>
              <a:rPr lang="en-GB" b="1" dirty="0" smtClean="0"/>
              <a:t>Creatinine</a:t>
            </a:r>
            <a:endParaRPr lang="ru-RU" b="1" dirty="0"/>
          </a:p>
        </p:txBody>
      </p:sp>
    </p:spTree>
    <p:extLst>
      <p:ext uri="{BB962C8B-B14F-4D97-AF65-F5344CB8AC3E}">
        <p14:creationId xmlns:p14="http://schemas.microsoft.com/office/powerpoint/2010/main" val="428130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79512" y="228600"/>
            <a:ext cx="8856984" cy="990600"/>
          </a:xfrm>
        </p:spPr>
        <p:txBody>
          <a:bodyPr/>
          <a:lstStyle/>
          <a:p>
            <a:pPr eaLnBrk="1" hangingPunct="1"/>
            <a:r>
              <a:rPr lang="en-US" altLang="ru-RU" sz="4000" b="1" dirty="0"/>
              <a:t>Significance of the synthesis of </a:t>
            </a:r>
            <a:r>
              <a:rPr lang="en-US" altLang="ru-RU" sz="4000" b="1" dirty="0" err="1"/>
              <a:t>creatine</a:t>
            </a:r>
            <a:r>
              <a:rPr lang="en-US" altLang="ru-RU" sz="4000" b="1" dirty="0"/>
              <a:t>, </a:t>
            </a:r>
            <a:r>
              <a:rPr lang="en-US" altLang="ru-RU" sz="4000" b="1" dirty="0" err="1"/>
              <a:t>creatine</a:t>
            </a:r>
            <a:r>
              <a:rPr lang="en-US" altLang="ru-RU" sz="4000" b="1" dirty="0"/>
              <a:t> phosphate and creatinine</a:t>
            </a:r>
            <a:endParaRPr lang="ru-RU" altLang="ru-RU" sz="4000" dirty="0" smtClean="0"/>
          </a:p>
        </p:txBody>
      </p:sp>
      <p:sp>
        <p:nvSpPr>
          <p:cNvPr id="69635" name="Rectangle 3"/>
          <p:cNvSpPr>
            <a:spLocks noGrp="1" noChangeArrowheads="1"/>
          </p:cNvSpPr>
          <p:nvPr>
            <p:ph type="body" idx="1"/>
          </p:nvPr>
        </p:nvSpPr>
        <p:spPr>
          <a:xfrm>
            <a:off x="20572" y="1556792"/>
            <a:ext cx="9123428" cy="4824536"/>
          </a:xfrm>
        </p:spPr>
        <p:txBody>
          <a:bodyPr/>
          <a:lstStyle/>
          <a:p>
            <a:pPr marL="609600" indent="-609600" eaLnBrk="1" hangingPunct="1">
              <a:lnSpc>
                <a:spcPct val="80000"/>
              </a:lnSpc>
              <a:buFont typeface="Wingdings" pitchFamily="2" charset="2"/>
              <a:buNone/>
            </a:pPr>
            <a:r>
              <a:rPr lang="en-US" altLang="ru-RU" sz="2800" dirty="0"/>
              <a:t>1. </a:t>
            </a:r>
            <a:r>
              <a:rPr lang="en-US" altLang="ru-RU" sz="2800" dirty="0" err="1"/>
              <a:t>Creatine</a:t>
            </a:r>
            <a:r>
              <a:rPr lang="en-US" altLang="ru-RU" sz="2800" dirty="0"/>
              <a:t> is necessary for the </a:t>
            </a:r>
            <a:r>
              <a:rPr lang="en-US" altLang="ru-RU" sz="2800" b="1" dirty="0"/>
              <a:t>formation of a high-energy compound</a:t>
            </a:r>
            <a:r>
              <a:rPr lang="en-US" altLang="ru-RU" sz="2800" dirty="0"/>
              <a:t> in the muscles and the brain - </a:t>
            </a:r>
            <a:r>
              <a:rPr lang="en-US" altLang="ru-RU" sz="2800" dirty="0" err="1"/>
              <a:t>creatine</a:t>
            </a:r>
            <a:r>
              <a:rPr lang="en-US" altLang="ru-RU" sz="2800" dirty="0"/>
              <a:t> phosphate.</a:t>
            </a:r>
          </a:p>
          <a:p>
            <a:pPr marL="609600" indent="-609600" eaLnBrk="1" hangingPunct="1">
              <a:lnSpc>
                <a:spcPct val="80000"/>
              </a:lnSpc>
              <a:buFont typeface="Wingdings" pitchFamily="2" charset="2"/>
              <a:buNone/>
            </a:pPr>
            <a:r>
              <a:rPr lang="en-US" altLang="ru-RU" sz="2800" dirty="0"/>
              <a:t>2. Determination of the content of </a:t>
            </a:r>
            <a:r>
              <a:rPr lang="en-US" altLang="ru-RU" sz="2800" dirty="0" err="1"/>
              <a:t>creatine</a:t>
            </a:r>
            <a:r>
              <a:rPr lang="en-US" altLang="ru-RU" sz="2800" dirty="0"/>
              <a:t> and creatinine in blood and urine is used to characterize:</a:t>
            </a:r>
          </a:p>
          <a:p>
            <a:pPr marL="609600" indent="-609600" eaLnBrk="1" hangingPunct="1">
              <a:lnSpc>
                <a:spcPct val="80000"/>
              </a:lnSpc>
              <a:buFont typeface="Wingdings" pitchFamily="2" charset="2"/>
              <a:buNone/>
            </a:pPr>
            <a:r>
              <a:rPr lang="en-US" altLang="ru-RU" sz="2800" dirty="0"/>
              <a:t>a) the intensity of muscle work in sports medicine;</a:t>
            </a:r>
          </a:p>
          <a:p>
            <a:pPr marL="609600" indent="-609600" eaLnBrk="1" hangingPunct="1">
              <a:lnSpc>
                <a:spcPct val="80000"/>
              </a:lnSpc>
              <a:buFont typeface="Wingdings" pitchFamily="2" charset="2"/>
              <a:buNone/>
            </a:pPr>
            <a:r>
              <a:rPr lang="en-US" altLang="ru-RU" sz="2800" dirty="0"/>
              <a:t>b) for the diagnosis of kidney disease;</a:t>
            </a:r>
          </a:p>
          <a:p>
            <a:pPr marL="609600" indent="-609600" eaLnBrk="1" hangingPunct="1">
              <a:lnSpc>
                <a:spcPct val="80000"/>
              </a:lnSpc>
              <a:buFont typeface="Wingdings" pitchFamily="2" charset="2"/>
              <a:buNone/>
            </a:pPr>
            <a:r>
              <a:rPr lang="en-US" altLang="ru-RU" sz="2800" dirty="0"/>
              <a:t>3. Determination of the activity of </a:t>
            </a:r>
            <a:r>
              <a:rPr lang="en-US" altLang="ru-RU" sz="2800" dirty="0" err="1"/>
              <a:t>creatine</a:t>
            </a:r>
            <a:r>
              <a:rPr lang="en-US" altLang="ru-RU" sz="2800" dirty="0"/>
              <a:t> </a:t>
            </a:r>
            <a:r>
              <a:rPr lang="en-US" altLang="ru-RU" sz="2800" dirty="0" smtClean="0"/>
              <a:t>kinase </a:t>
            </a:r>
            <a:r>
              <a:rPr lang="en-US" altLang="ru-RU" sz="2800" dirty="0"/>
              <a:t>and its </a:t>
            </a:r>
            <a:r>
              <a:rPr lang="en-US" altLang="ru-RU" sz="2800" dirty="0" err="1"/>
              <a:t>isoenzymes</a:t>
            </a:r>
            <a:r>
              <a:rPr lang="en-US" altLang="ru-RU" sz="2800" dirty="0"/>
              <a:t> in the blood is used to diagnose myocardial infarction, myopathies, muscular dystrophies and others.</a:t>
            </a:r>
            <a:endParaRPr lang="ru-RU" altLang="ru-RU" sz="2800" dirty="0" smtClean="0"/>
          </a:p>
        </p:txBody>
      </p:sp>
    </p:spTree>
    <p:extLst>
      <p:ext uri="{BB962C8B-B14F-4D97-AF65-F5344CB8AC3E}">
        <p14:creationId xmlns:p14="http://schemas.microsoft.com/office/powerpoint/2010/main" val="8589416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8600"/>
            <a:ext cx="9144000" cy="990600"/>
          </a:xfrm>
        </p:spPr>
        <p:txBody>
          <a:bodyPr/>
          <a:lstStyle/>
          <a:p>
            <a:pPr eaLnBrk="1" hangingPunct="1"/>
            <a:r>
              <a:rPr lang="en-US" altLang="ru-RU" sz="4000" b="1" dirty="0" err="1"/>
              <a:t>Creatine</a:t>
            </a:r>
            <a:r>
              <a:rPr lang="en-US" altLang="ru-RU" sz="4000" b="1" dirty="0"/>
              <a:t> </a:t>
            </a:r>
            <a:r>
              <a:rPr lang="en-US" altLang="ru-RU" sz="4000" b="1" dirty="0" smtClean="0"/>
              <a:t>kinase (CK</a:t>
            </a:r>
            <a:r>
              <a:rPr lang="en-US" altLang="ru-RU" sz="4000" b="1" dirty="0"/>
              <a:t>) and its </a:t>
            </a:r>
            <a:r>
              <a:rPr lang="en-US" altLang="ru-RU" sz="4000" b="1" dirty="0" err="1"/>
              <a:t>isoenzymes</a:t>
            </a:r>
            <a:endParaRPr lang="ru-RU" altLang="ru-RU" sz="4000"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2204864"/>
            <a:ext cx="8961437" cy="455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Овал 6"/>
          <p:cNvSpPr/>
          <p:nvPr/>
        </p:nvSpPr>
        <p:spPr>
          <a:xfrm>
            <a:off x="2487751" y="1484784"/>
            <a:ext cx="824020" cy="720080"/>
          </a:xfrm>
          <a:prstGeom prst="ellipse">
            <a:avLst/>
          </a:prstGeom>
          <a:solidFill>
            <a:schemeClr val="accent1">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solidFill>
                  <a:prstClr val="black"/>
                </a:solidFill>
              </a:rPr>
              <a:t>M</a:t>
            </a:r>
            <a:endParaRPr lang="ru-RU" sz="2800" dirty="0">
              <a:solidFill>
                <a:prstClr val="black"/>
              </a:solidFill>
            </a:endParaRPr>
          </a:p>
        </p:txBody>
      </p:sp>
      <p:sp>
        <p:nvSpPr>
          <p:cNvPr id="8" name="Овал 7"/>
          <p:cNvSpPr/>
          <p:nvPr/>
        </p:nvSpPr>
        <p:spPr>
          <a:xfrm>
            <a:off x="3387940" y="1484784"/>
            <a:ext cx="824020" cy="720080"/>
          </a:xfrm>
          <a:prstGeom prst="ellipse">
            <a:avLst/>
          </a:prstGeom>
          <a:solidFill>
            <a:srgbClr val="99FF33"/>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solidFill>
                  <a:prstClr val="black"/>
                </a:solidFill>
              </a:rPr>
              <a:t>B</a:t>
            </a:r>
            <a:endParaRPr lang="ru-RU" sz="2800" dirty="0">
              <a:solidFill>
                <a:prstClr val="black"/>
              </a:solidFill>
            </a:endParaRPr>
          </a:p>
        </p:txBody>
      </p:sp>
      <p:sp>
        <p:nvSpPr>
          <p:cNvPr id="9" name="Овал 8"/>
          <p:cNvSpPr/>
          <p:nvPr/>
        </p:nvSpPr>
        <p:spPr>
          <a:xfrm>
            <a:off x="3855109" y="5805264"/>
            <a:ext cx="824020" cy="720080"/>
          </a:xfrm>
          <a:prstGeom prst="ellipse">
            <a:avLst/>
          </a:prstGeom>
          <a:solidFill>
            <a:schemeClr val="accent1">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solidFill>
                  <a:prstClr val="black"/>
                </a:solidFill>
              </a:rPr>
              <a:t>M</a:t>
            </a:r>
            <a:endParaRPr lang="ru-RU" sz="2800" dirty="0">
              <a:solidFill>
                <a:prstClr val="black"/>
              </a:solidFill>
            </a:endParaRPr>
          </a:p>
        </p:txBody>
      </p:sp>
      <p:sp>
        <p:nvSpPr>
          <p:cNvPr id="10" name="Овал 9"/>
          <p:cNvSpPr/>
          <p:nvPr/>
        </p:nvSpPr>
        <p:spPr>
          <a:xfrm>
            <a:off x="4540068" y="5805264"/>
            <a:ext cx="824020" cy="720080"/>
          </a:xfrm>
          <a:prstGeom prst="ellipse">
            <a:avLst/>
          </a:prstGeom>
          <a:solidFill>
            <a:srgbClr val="99FF33"/>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solidFill>
                  <a:prstClr val="black"/>
                </a:solidFill>
              </a:rPr>
              <a:t>B</a:t>
            </a:r>
            <a:endParaRPr lang="ru-RU" sz="2800" dirty="0">
              <a:solidFill>
                <a:prstClr val="black"/>
              </a:solidFill>
            </a:endParaRPr>
          </a:p>
        </p:txBody>
      </p:sp>
      <p:sp>
        <p:nvSpPr>
          <p:cNvPr id="4" name="TextBox 3"/>
          <p:cNvSpPr txBox="1"/>
          <p:nvPr/>
        </p:nvSpPr>
        <p:spPr>
          <a:xfrm>
            <a:off x="131989" y="1628800"/>
            <a:ext cx="1526380" cy="461665"/>
          </a:xfrm>
          <a:prstGeom prst="rect">
            <a:avLst/>
          </a:prstGeom>
          <a:noFill/>
        </p:spPr>
        <p:txBody>
          <a:bodyPr wrap="none" rtlCol="0">
            <a:spAutoFit/>
          </a:bodyPr>
          <a:lstStyle/>
          <a:p>
            <a:r>
              <a:rPr lang="en-US" dirty="0">
                <a:solidFill>
                  <a:prstClr val="black"/>
                </a:solidFill>
              </a:rPr>
              <a:t>2 subunits:</a:t>
            </a:r>
            <a:endParaRPr lang="ru-RU" dirty="0">
              <a:solidFill>
                <a:prstClr val="black"/>
              </a:solidFill>
            </a:endParaRPr>
          </a:p>
        </p:txBody>
      </p:sp>
      <p:sp>
        <p:nvSpPr>
          <p:cNvPr id="12" name="TextBox 11"/>
          <p:cNvSpPr txBox="1"/>
          <p:nvPr/>
        </p:nvSpPr>
        <p:spPr>
          <a:xfrm>
            <a:off x="4514381" y="1650473"/>
            <a:ext cx="1577676" cy="461665"/>
          </a:xfrm>
          <a:prstGeom prst="rect">
            <a:avLst/>
          </a:prstGeom>
          <a:noFill/>
        </p:spPr>
        <p:txBody>
          <a:bodyPr wrap="none" rtlCol="0">
            <a:spAutoFit/>
          </a:bodyPr>
          <a:lstStyle/>
          <a:p>
            <a:r>
              <a:rPr lang="en-US" dirty="0">
                <a:solidFill>
                  <a:prstClr val="black"/>
                </a:solidFill>
              </a:rPr>
              <a:t>3 isoforms:</a:t>
            </a:r>
            <a:endParaRPr lang="ru-RU" dirty="0">
              <a:solidFill>
                <a:prstClr val="black"/>
              </a:solidFill>
            </a:endParaRPr>
          </a:p>
        </p:txBody>
      </p:sp>
      <p:sp>
        <p:nvSpPr>
          <p:cNvPr id="15" name="Овал 14"/>
          <p:cNvSpPr/>
          <p:nvPr/>
        </p:nvSpPr>
        <p:spPr>
          <a:xfrm>
            <a:off x="1026759" y="5750055"/>
            <a:ext cx="824020" cy="720080"/>
          </a:xfrm>
          <a:prstGeom prst="ellipse">
            <a:avLst/>
          </a:prstGeom>
          <a:solidFill>
            <a:schemeClr val="accent1">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solidFill>
                  <a:prstClr val="black"/>
                </a:solidFill>
              </a:rPr>
              <a:t>M</a:t>
            </a:r>
            <a:endParaRPr lang="ru-RU" sz="2800" dirty="0">
              <a:solidFill>
                <a:prstClr val="black"/>
              </a:solidFill>
            </a:endParaRPr>
          </a:p>
        </p:txBody>
      </p:sp>
      <p:sp>
        <p:nvSpPr>
          <p:cNvPr id="17" name="Овал 16"/>
          <p:cNvSpPr/>
          <p:nvPr/>
        </p:nvSpPr>
        <p:spPr>
          <a:xfrm>
            <a:off x="6660232" y="5805264"/>
            <a:ext cx="824020" cy="720080"/>
          </a:xfrm>
          <a:prstGeom prst="ellipse">
            <a:avLst/>
          </a:prstGeom>
          <a:solidFill>
            <a:srgbClr val="99FF33"/>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solidFill>
                  <a:prstClr val="black"/>
                </a:solidFill>
              </a:rPr>
              <a:t>B</a:t>
            </a:r>
            <a:endParaRPr lang="ru-RU" sz="2800" dirty="0">
              <a:solidFill>
                <a:prstClr val="black"/>
              </a:solidFill>
            </a:endParaRPr>
          </a:p>
        </p:txBody>
      </p:sp>
      <p:sp>
        <p:nvSpPr>
          <p:cNvPr id="14" name="Овал 13"/>
          <p:cNvSpPr/>
          <p:nvPr/>
        </p:nvSpPr>
        <p:spPr>
          <a:xfrm>
            <a:off x="7345191" y="5805264"/>
            <a:ext cx="824020" cy="720080"/>
          </a:xfrm>
          <a:prstGeom prst="ellipse">
            <a:avLst/>
          </a:prstGeom>
          <a:solidFill>
            <a:srgbClr val="99FF33"/>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solidFill>
                  <a:prstClr val="black"/>
                </a:solidFill>
              </a:rPr>
              <a:t>B</a:t>
            </a:r>
            <a:endParaRPr lang="ru-RU" sz="2800" dirty="0">
              <a:solidFill>
                <a:prstClr val="black"/>
              </a:solidFill>
            </a:endParaRPr>
          </a:p>
        </p:txBody>
      </p:sp>
      <p:sp>
        <p:nvSpPr>
          <p:cNvPr id="18" name="Овал 17"/>
          <p:cNvSpPr/>
          <p:nvPr/>
        </p:nvSpPr>
        <p:spPr>
          <a:xfrm>
            <a:off x="1699565" y="5758470"/>
            <a:ext cx="824020" cy="720080"/>
          </a:xfrm>
          <a:prstGeom prst="ellipse">
            <a:avLst/>
          </a:prstGeom>
          <a:solidFill>
            <a:schemeClr val="accent1">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solidFill>
                  <a:prstClr val="black"/>
                </a:solidFill>
              </a:rPr>
              <a:t>M</a:t>
            </a:r>
            <a:endParaRPr lang="ru-RU" sz="2800" dirty="0">
              <a:solidFill>
                <a:prstClr val="black"/>
              </a:solidFill>
            </a:endParaRPr>
          </a:p>
        </p:txBody>
      </p:sp>
    </p:spTree>
    <p:extLst>
      <p:ext uri="{BB962C8B-B14F-4D97-AF65-F5344CB8AC3E}">
        <p14:creationId xmlns:p14="http://schemas.microsoft.com/office/powerpoint/2010/main" val="17852359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8600"/>
            <a:ext cx="9144000" cy="990600"/>
          </a:xfrm>
        </p:spPr>
        <p:txBody>
          <a:bodyPr/>
          <a:lstStyle/>
          <a:p>
            <a:pPr eaLnBrk="1" hangingPunct="1"/>
            <a:r>
              <a:rPr lang="en-US" altLang="ru-RU" sz="4000" b="1" dirty="0" err="1"/>
              <a:t>Creatine</a:t>
            </a:r>
            <a:r>
              <a:rPr lang="en-US" altLang="ru-RU" sz="4000" b="1" dirty="0"/>
              <a:t> kinase (CK) and its </a:t>
            </a:r>
            <a:r>
              <a:rPr lang="en-US" altLang="ru-RU" sz="4000" b="1" dirty="0" err="1"/>
              <a:t>isoenzymes</a:t>
            </a:r>
            <a:endParaRPr lang="ru-RU" altLang="ru-RU" sz="4000" dirty="0" smtClean="0"/>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46727" y="1542969"/>
            <a:ext cx="6721627"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вал 1"/>
          <p:cNvSpPr/>
          <p:nvPr/>
        </p:nvSpPr>
        <p:spPr>
          <a:xfrm>
            <a:off x="3707904" y="2689564"/>
            <a:ext cx="720080"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6804248" y="4118422"/>
            <a:ext cx="720080"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5364088" y="5445224"/>
            <a:ext cx="720080" cy="50405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3707904" y="5445224"/>
            <a:ext cx="720080"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93549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7504" y="0"/>
            <a:ext cx="9036496" cy="764704"/>
          </a:xfrm>
        </p:spPr>
        <p:txBody>
          <a:bodyPr/>
          <a:lstStyle/>
          <a:p>
            <a:r>
              <a:rPr lang="en-US" altLang="ru-RU" sz="3400" b="1" dirty="0">
                <a:solidFill>
                  <a:srgbClr val="FF0000"/>
                </a:solidFill>
              </a:rPr>
              <a:t>Oxidative deamination of glutamate</a:t>
            </a:r>
            <a:endParaRPr lang="ru-RU" altLang="ru-RU" sz="3400" dirty="0">
              <a:solidFill>
                <a:srgbClr val="FF0000"/>
              </a:solidFill>
            </a:endParaRPr>
          </a:p>
        </p:txBody>
      </p:sp>
      <p:sp>
        <p:nvSpPr>
          <p:cNvPr id="8195" name="Rectangle 3"/>
          <p:cNvSpPr>
            <a:spLocks noGrp="1" noChangeArrowheads="1"/>
          </p:cNvSpPr>
          <p:nvPr>
            <p:ph idx="1"/>
          </p:nvPr>
        </p:nvSpPr>
        <p:spPr>
          <a:xfrm>
            <a:off x="1043608" y="3356992"/>
            <a:ext cx="8100392" cy="3124200"/>
          </a:xfrm>
        </p:spPr>
        <p:txBody>
          <a:bodyPr/>
          <a:lstStyle/>
          <a:p>
            <a:pPr>
              <a:buFontTx/>
              <a:buNone/>
            </a:pPr>
            <a:r>
              <a:rPr lang="en-US" altLang="ru-RU" sz="2400" b="1" i="1" dirty="0"/>
              <a:t>Glutamate dehydrogenase (GDH):</a:t>
            </a:r>
          </a:p>
          <a:p>
            <a:pPr>
              <a:buFontTx/>
              <a:buNone/>
            </a:pPr>
            <a:r>
              <a:rPr lang="en-US" altLang="ru-RU" sz="2400" dirty="0"/>
              <a:t>- localized in mitochondria;</a:t>
            </a:r>
          </a:p>
          <a:p>
            <a:pPr>
              <a:buFontTx/>
              <a:buNone/>
            </a:pPr>
            <a:r>
              <a:rPr lang="en-US" altLang="ru-RU" sz="2400" dirty="0"/>
              <a:t>- consists of 6 subunits (</a:t>
            </a:r>
            <a:r>
              <a:rPr lang="en-US" altLang="ru-RU" sz="2400" dirty="0" smtClean="0"/>
              <a:t>Molecular weight </a:t>
            </a:r>
            <a:r>
              <a:rPr lang="en-US" altLang="ru-RU" sz="2400" dirty="0"/>
              <a:t>312 </a:t>
            </a:r>
            <a:r>
              <a:rPr lang="en-US" altLang="ru-RU" sz="2400" dirty="0" err="1"/>
              <a:t>kDA</a:t>
            </a:r>
            <a:r>
              <a:rPr lang="en-US" altLang="ru-RU" sz="2400" dirty="0"/>
              <a:t>);</a:t>
            </a:r>
          </a:p>
          <a:p>
            <a:pPr>
              <a:buFontTx/>
              <a:buNone/>
            </a:pPr>
            <a:r>
              <a:rPr lang="en-US" altLang="ru-RU" sz="2400" dirty="0"/>
              <a:t>- </a:t>
            </a:r>
            <a:r>
              <a:rPr lang="en-US" altLang="ru-RU" sz="2400" dirty="0">
                <a:solidFill>
                  <a:schemeClr val="accent2"/>
                </a:solidFill>
              </a:rPr>
              <a:t>ATP, GTP, NADH </a:t>
            </a:r>
            <a:r>
              <a:rPr lang="en-US" altLang="ru-RU" sz="2400" dirty="0"/>
              <a:t>inhibit GDH;</a:t>
            </a:r>
          </a:p>
          <a:p>
            <a:pPr>
              <a:buFontTx/>
              <a:buNone/>
            </a:pPr>
            <a:r>
              <a:rPr lang="en-US" altLang="ru-RU" sz="2400" dirty="0"/>
              <a:t>- </a:t>
            </a:r>
            <a:r>
              <a:rPr lang="en-US" altLang="ru-RU" sz="2400" dirty="0">
                <a:solidFill>
                  <a:srgbClr val="FF0000"/>
                </a:solidFill>
              </a:rPr>
              <a:t>ADP</a:t>
            </a:r>
            <a:r>
              <a:rPr lang="en-US" altLang="ru-RU" sz="2400" dirty="0"/>
              <a:t> activates GDH;</a:t>
            </a:r>
          </a:p>
          <a:p>
            <a:pPr>
              <a:buFontTx/>
              <a:buNone/>
            </a:pPr>
            <a:r>
              <a:rPr lang="en-US" altLang="ru-RU" sz="2400" dirty="0"/>
              <a:t>-</a:t>
            </a:r>
            <a:r>
              <a:rPr lang="en-US" altLang="ru-RU" sz="2400" dirty="0">
                <a:solidFill>
                  <a:srgbClr val="FF0000"/>
                </a:solidFill>
              </a:rPr>
              <a:t> GCS </a:t>
            </a:r>
            <a:r>
              <a:rPr lang="en-US" altLang="ru-RU" sz="2400" dirty="0"/>
              <a:t>induce GDH;</a:t>
            </a:r>
          </a:p>
          <a:p>
            <a:pPr>
              <a:buFontTx/>
              <a:buNone/>
            </a:pPr>
            <a:r>
              <a:rPr lang="en-US" altLang="ru-RU" sz="2400" dirty="0"/>
              <a:t>- has an energy </a:t>
            </a:r>
            <a:r>
              <a:rPr lang="en-US" altLang="ru-RU" sz="2400" dirty="0" smtClean="0"/>
              <a:t>significance.</a:t>
            </a:r>
            <a:endParaRPr lang="ru-RU" altLang="ru-RU" sz="2400" dirty="0"/>
          </a:p>
        </p:txBody>
      </p:sp>
      <p:pic>
        <p:nvPicPr>
          <p:cNvPr id="8196" name="Picture 4" descr="С4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51" y="985411"/>
            <a:ext cx="8604250" cy="2141537"/>
          </a:xfrm>
          <a:prstGeom prst="rect">
            <a:avLst/>
          </a:prstGeom>
          <a:noFill/>
          <a:extLst>
            <a:ext uri="{909E8E84-426E-40DD-AFC4-6F175D3DCCD1}">
              <a14:hiddenFill xmlns:a14="http://schemas.microsoft.com/office/drawing/2010/main">
                <a:solidFill>
                  <a:srgbClr val="FFFFFF"/>
                </a:solidFill>
              </a14:hiddenFill>
            </a:ext>
          </a:extLst>
        </p:spPr>
      </p:pic>
      <p:sp>
        <p:nvSpPr>
          <p:cNvPr id="2" name="Полилиния 1"/>
          <p:cNvSpPr/>
          <p:nvPr/>
        </p:nvSpPr>
        <p:spPr>
          <a:xfrm>
            <a:off x="1215342" y="1574153"/>
            <a:ext cx="810228" cy="891255"/>
          </a:xfrm>
          <a:custGeom>
            <a:avLst/>
            <a:gdLst>
              <a:gd name="connsiteX0" fmla="*/ 173620 w 810228"/>
              <a:gd name="connsiteY0" fmla="*/ 729209 h 891255"/>
              <a:gd name="connsiteX1" fmla="*/ 115747 w 810228"/>
              <a:gd name="connsiteY1" fmla="*/ 706060 h 891255"/>
              <a:gd name="connsiteX2" fmla="*/ 0 w 810228"/>
              <a:gd name="connsiteY2" fmla="*/ 729209 h 891255"/>
              <a:gd name="connsiteX3" fmla="*/ 11574 w 810228"/>
              <a:gd name="connsiteY3" fmla="*/ 844956 h 891255"/>
              <a:gd name="connsiteX4" fmla="*/ 34724 w 810228"/>
              <a:gd name="connsiteY4" fmla="*/ 868105 h 891255"/>
              <a:gd name="connsiteX5" fmla="*/ 104172 w 810228"/>
              <a:gd name="connsiteY5" fmla="*/ 891255 h 891255"/>
              <a:gd name="connsiteX6" fmla="*/ 185195 w 810228"/>
              <a:gd name="connsiteY6" fmla="*/ 856531 h 891255"/>
              <a:gd name="connsiteX7" fmla="*/ 208344 w 810228"/>
              <a:gd name="connsiteY7" fmla="*/ 787082 h 891255"/>
              <a:gd name="connsiteX8" fmla="*/ 196769 w 810228"/>
              <a:gd name="connsiteY8" fmla="*/ 740784 h 891255"/>
              <a:gd name="connsiteX9" fmla="*/ 208344 w 810228"/>
              <a:gd name="connsiteY9" fmla="*/ 682910 h 891255"/>
              <a:gd name="connsiteX10" fmla="*/ 254643 w 810228"/>
              <a:gd name="connsiteY10" fmla="*/ 590313 h 891255"/>
              <a:gd name="connsiteX11" fmla="*/ 300942 w 810228"/>
              <a:gd name="connsiteY11" fmla="*/ 497715 h 891255"/>
              <a:gd name="connsiteX12" fmla="*/ 312516 w 810228"/>
              <a:gd name="connsiteY12" fmla="*/ 462991 h 891255"/>
              <a:gd name="connsiteX13" fmla="*/ 335666 w 810228"/>
              <a:gd name="connsiteY13" fmla="*/ 439842 h 891255"/>
              <a:gd name="connsiteX14" fmla="*/ 358815 w 810228"/>
              <a:gd name="connsiteY14" fmla="*/ 405118 h 891255"/>
              <a:gd name="connsiteX15" fmla="*/ 393539 w 810228"/>
              <a:gd name="connsiteY15" fmla="*/ 370394 h 891255"/>
              <a:gd name="connsiteX16" fmla="*/ 416688 w 810228"/>
              <a:gd name="connsiteY16" fmla="*/ 335670 h 891255"/>
              <a:gd name="connsiteX17" fmla="*/ 428263 w 810228"/>
              <a:gd name="connsiteY17" fmla="*/ 300946 h 891255"/>
              <a:gd name="connsiteX18" fmla="*/ 474562 w 810228"/>
              <a:gd name="connsiteY18" fmla="*/ 254647 h 891255"/>
              <a:gd name="connsiteX19" fmla="*/ 509286 w 810228"/>
              <a:gd name="connsiteY19" fmla="*/ 219923 h 891255"/>
              <a:gd name="connsiteX20" fmla="*/ 532435 w 810228"/>
              <a:gd name="connsiteY20" fmla="*/ 185199 h 891255"/>
              <a:gd name="connsiteX21" fmla="*/ 613458 w 810228"/>
              <a:gd name="connsiteY21" fmla="*/ 115751 h 891255"/>
              <a:gd name="connsiteX22" fmla="*/ 648182 w 810228"/>
              <a:gd name="connsiteY22" fmla="*/ 57877 h 891255"/>
              <a:gd name="connsiteX23" fmla="*/ 682906 w 810228"/>
              <a:gd name="connsiteY23" fmla="*/ 46303 h 891255"/>
              <a:gd name="connsiteX24" fmla="*/ 706055 w 810228"/>
              <a:gd name="connsiteY24" fmla="*/ 23153 h 891255"/>
              <a:gd name="connsiteX25" fmla="*/ 810228 w 810228"/>
              <a:gd name="connsiteY25" fmla="*/ 4 h 89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0228" h="891255">
                <a:moveTo>
                  <a:pt x="173620" y="729209"/>
                </a:moveTo>
                <a:cubicBezTo>
                  <a:pt x="154329" y="721493"/>
                  <a:pt x="136452" y="707785"/>
                  <a:pt x="115747" y="706060"/>
                </a:cubicBezTo>
                <a:cubicBezTo>
                  <a:pt x="73184" y="702513"/>
                  <a:pt x="38005" y="716540"/>
                  <a:pt x="0" y="729209"/>
                </a:cubicBezTo>
                <a:cubicBezTo>
                  <a:pt x="3858" y="767791"/>
                  <a:pt x="2170" y="807339"/>
                  <a:pt x="11574" y="844956"/>
                </a:cubicBezTo>
                <a:cubicBezTo>
                  <a:pt x="14221" y="855543"/>
                  <a:pt x="24963" y="863225"/>
                  <a:pt x="34724" y="868105"/>
                </a:cubicBezTo>
                <a:cubicBezTo>
                  <a:pt x="56549" y="879018"/>
                  <a:pt x="104172" y="891255"/>
                  <a:pt x="104172" y="891255"/>
                </a:cubicBezTo>
                <a:cubicBezTo>
                  <a:pt x="126048" y="885786"/>
                  <a:pt x="170393" y="880214"/>
                  <a:pt x="185195" y="856531"/>
                </a:cubicBezTo>
                <a:cubicBezTo>
                  <a:pt x="198128" y="835838"/>
                  <a:pt x="208344" y="787082"/>
                  <a:pt x="208344" y="787082"/>
                </a:cubicBezTo>
                <a:cubicBezTo>
                  <a:pt x="204486" y="771649"/>
                  <a:pt x="196769" y="756692"/>
                  <a:pt x="196769" y="740784"/>
                </a:cubicBezTo>
                <a:cubicBezTo>
                  <a:pt x="196769" y="721111"/>
                  <a:pt x="203168" y="701890"/>
                  <a:pt x="208344" y="682910"/>
                </a:cubicBezTo>
                <a:cubicBezTo>
                  <a:pt x="228294" y="609759"/>
                  <a:pt x="217212" y="627742"/>
                  <a:pt x="254643" y="590313"/>
                </a:cubicBezTo>
                <a:cubicBezTo>
                  <a:pt x="281243" y="510512"/>
                  <a:pt x="260538" y="538119"/>
                  <a:pt x="300942" y="497715"/>
                </a:cubicBezTo>
                <a:cubicBezTo>
                  <a:pt x="304800" y="486140"/>
                  <a:pt x="306239" y="473453"/>
                  <a:pt x="312516" y="462991"/>
                </a:cubicBezTo>
                <a:cubicBezTo>
                  <a:pt x="318131" y="453633"/>
                  <a:pt x="328849" y="448363"/>
                  <a:pt x="335666" y="439842"/>
                </a:cubicBezTo>
                <a:cubicBezTo>
                  <a:pt x="344356" y="428979"/>
                  <a:pt x="349909" y="415805"/>
                  <a:pt x="358815" y="405118"/>
                </a:cubicBezTo>
                <a:cubicBezTo>
                  <a:pt x="369294" y="392543"/>
                  <a:pt x="383060" y="382969"/>
                  <a:pt x="393539" y="370394"/>
                </a:cubicBezTo>
                <a:cubicBezTo>
                  <a:pt x="402445" y="359707"/>
                  <a:pt x="410467" y="348112"/>
                  <a:pt x="416688" y="335670"/>
                </a:cubicBezTo>
                <a:cubicBezTo>
                  <a:pt x="422144" y="324757"/>
                  <a:pt x="421171" y="310874"/>
                  <a:pt x="428263" y="300946"/>
                </a:cubicBezTo>
                <a:cubicBezTo>
                  <a:pt x="440949" y="283186"/>
                  <a:pt x="459129" y="270080"/>
                  <a:pt x="474562" y="254647"/>
                </a:cubicBezTo>
                <a:cubicBezTo>
                  <a:pt x="486137" y="243072"/>
                  <a:pt x="500206" y="233543"/>
                  <a:pt x="509286" y="219923"/>
                </a:cubicBezTo>
                <a:cubicBezTo>
                  <a:pt x="517002" y="208348"/>
                  <a:pt x="523382" y="195761"/>
                  <a:pt x="532435" y="185199"/>
                </a:cubicBezTo>
                <a:cubicBezTo>
                  <a:pt x="569859" y="141538"/>
                  <a:pt x="572500" y="143056"/>
                  <a:pt x="613458" y="115751"/>
                </a:cubicBezTo>
                <a:cubicBezTo>
                  <a:pt x="622562" y="88439"/>
                  <a:pt x="621703" y="73765"/>
                  <a:pt x="648182" y="57877"/>
                </a:cubicBezTo>
                <a:cubicBezTo>
                  <a:pt x="658644" y="51600"/>
                  <a:pt x="671331" y="50161"/>
                  <a:pt x="682906" y="46303"/>
                </a:cubicBezTo>
                <a:cubicBezTo>
                  <a:pt x="690622" y="38586"/>
                  <a:pt x="695923" y="27206"/>
                  <a:pt x="706055" y="23153"/>
                </a:cubicBezTo>
                <a:cubicBezTo>
                  <a:pt x="766267" y="-932"/>
                  <a:pt x="771219" y="4"/>
                  <a:pt x="810228" y="4"/>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лилиния 2"/>
          <p:cNvSpPr/>
          <p:nvPr/>
        </p:nvSpPr>
        <p:spPr>
          <a:xfrm>
            <a:off x="497711" y="1527843"/>
            <a:ext cx="1458411" cy="914415"/>
          </a:xfrm>
          <a:custGeom>
            <a:avLst/>
            <a:gdLst>
              <a:gd name="connsiteX0" fmla="*/ 254643 w 1458411"/>
              <a:gd name="connsiteY0" fmla="*/ 729220 h 914415"/>
              <a:gd name="connsiteX1" fmla="*/ 231494 w 1458411"/>
              <a:gd name="connsiteY1" fmla="*/ 671347 h 914415"/>
              <a:gd name="connsiteX2" fmla="*/ 11575 w 1458411"/>
              <a:gd name="connsiteY2" fmla="*/ 659772 h 914415"/>
              <a:gd name="connsiteX3" fmla="*/ 0 w 1458411"/>
              <a:gd name="connsiteY3" fmla="*/ 694496 h 914415"/>
              <a:gd name="connsiteX4" fmla="*/ 11575 w 1458411"/>
              <a:gd name="connsiteY4" fmla="*/ 775519 h 914415"/>
              <a:gd name="connsiteX5" fmla="*/ 46299 w 1458411"/>
              <a:gd name="connsiteY5" fmla="*/ 844967 h 914415"/>
              <a:gd name="connsiteX6" fmla="*/ 81023 w 1458411"/>
              <a:gd name="connsiteY6" fmla="*/ 868116 h 914415"/>
              <a:gd name="connsiteX7" fmla="*/ 104173 w 1458411"/>
              <a:gd name="connsiteY7" fmla="*/ 891266 h 914415"/>
              <a:gd name="connsiteX8" fmla="*/ 173621 w 1458411"/>
              <a:gd name="connsiteY8" fmla="*/ 914415 h 914415"/>
              <a:gd name="connsiteX9" fmla="*/ 231494 w 1458411"/>
              <a:gd name="connsiteY9" fmla="*/ 879691 h 914415"/>
              <a:gd name="connsiteX10" fmla="*/ 254643 w 1458411"/>
              <a:gd name="connsiteY10" fmla="*/ 810243 h 914415"/>
              <a:gd name="connsiteX11" fmla="*/ 254643 w 1458411"/>
              <a:gd name="connsiteY11" fmla="*/ 706071 h 914415"/>
              <a:gd name="connsiteX12" fmla="*/ 289367 w 1458411"/>
              <a:gd name="connsiteY12" fmla="*/ 694496 h 914415"/>
              <a:gd name="connsiteX13" fmla="*/ 381965 w 1458411"/>
              <a:gd name="connsiteY13" fmla="*/ 625048 h 914415"/>
              <a:gd name="connsiteX14" fmla="*/ 451413 w 1458411"/>
              <a:gd name="connsiteY14" fmla="*/ 590324 h 914415"/>
              <a:gd name="connsiteX15" fmla="*/ 462988 w 1458411"/>
              <a:gd name="connsiteY15" fmla="*/ 555600 h 914415"/>
              <a:gd name="connsiteX16" fmla="*/ 497712 w 1458411"/>
              <a:gd name="connsiteY16" fmla="*/ 532451 h 914415"/>
              <a:gd name="connsiteX17" fmla="*/ 544011 w 1458411"/>
              <a:gd name="connsiteY17" fmla="*/ 486152 h 914415"/>
              <a:gd name="connsiteX18" fmla="*/ 578735 w 1458411"/>
              <a:gd name="connsiteY18" fmla="*/ 463003 h 914415"/>
              <a:gd name="connsiteX19" fmla="*/ 601884 w 1458411"/>
              <a:gd name="connsiteY19" fmla="*/ 439853 h 914415"/>
              <a:gd name="connsiteX20" fmla="*/ 625033 w 1458411"/>
              <a:gd name="connsiteY20" fmla="*/ 405129 h 914415"/>
              <a:gd name="connsiteX21" fmla="*/ 659757 w 1458411"/>
              <a:gd name="connsiteY21" fmla="*/ 393554 h 914415"/>
              <a:gd name="connsiteX22" fmla="*/ 717631 w 1458411"/>
              <a:gd name="connsiteY22" fmla="*/ 347256 h 914415"/>
              <a:gd name="connsiteX23" fmla="*/ 740780 w 1458411"/>
              <a:gd name="connsiteY23" fmla="*/ 324106 h 914415"/>
              <a:gd name="connsiteX24" fmla="*/ 844952 w 1458411"/>
              <a:gd name="connsiteY24" fmla="*/ 266233 h 914415"/>
              <a:gd name="connsiteX25" fmla="*/ 960699 w 1458411"/>
              <a:gd name="connsiteY25" fmla="*/ 173635 h 914415"/>
              <a:gd name="connsiteX26" fmla="*/ 995423 w 1458411"/>
              <a:gd name="connsiteY26" fmla="*/ 162061 h 914415"/>
              <a:gd name="connsiteX27" fmla="*/ 1053297 w 1458411"/>
              <a:gd name="connsiteY27" fmla="*/ 127337 h 914415"/>
              <a:gd name="connsiteX28" fmla="*/ 1088021 w 1458411"/>
              <a:gd name="connsiteY28" fmla="*/ 104187 h 914415"/>
              <a:gd name="connsiteX29" fmla="*/ 1157469 w 1458411"/>
              <a:gd name="connsiteY29" fmla="*/ 81038 h 914415"/>
              <a:gd name="connsiteX30" fmla="*/ 1261641 w 1458411"/>
              <a:gd name="connsiteY30" fmla="*/ 46314 h 914415"/>
              <a:gd name="connsiteX31" fmla="*/ 1296365 w 1458411"/>
              <a:gd name="connsiteY31" fmla="*/ 34739 h 914415"/>
              <a:gd name="connsiteX32" fmla="*/ 1400537 w 1458411"/>
              <a:gd name="connsiteY32" fmla="*/ 11590 h 914415"/>
              <a:gd name="connsiteX33" fmla="*/ 1458411 w 1458411"/>
              <a:gd name="connsiteY33" fmla="*/ 15 h 91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8411" h="914415">
                <a:moveTo>
                  <a:pt x="254643" y="729220"/>
                </a:moveTo>
                <a:cubicBezTo>
                  <a:pt x="246927" y="709929"/>
                  <a:pt x="243570" y="688254"/>
                  <a:pt x="231494" y="671347"/>
                </a:cubicBezTo>
                <a:cubicBezTo>
                  <a:pt x="188523" y="611188"/>
                  <a:pt x="18496" y="659339"/>
                  <a:pt x="11575" y="659772"/>
                </a:cubicBezTo>
                <a:cubicBezTo>
                  <a:pt x="7717" y="671347"/>
                  <a:pt x="0" y="682295"/>
                  <a:pt x="0" y="694496"/>
                </a:cubicBezTo>
                <a:cubicBezTo>
                  <a:pt x="0" y="721778"/>
                  <a:pt x="6224" y="748767"/>
                  <a:pt x="11575" y="775519"/>
                </a:cubicBezTo>
                <a:cubicBezTo>
                  <a:pt x="16282" y="799053"/>
                  <a:pt x="29229" y="827897"/>
                  <a:pt x="46299" y="844967"/>
                </a:cubicBezTo>
                <a:cubicBezTo>
                  <a:pt x="56136" y="854804"/>
                  <a:pt x="70160" y="859426"/>
                  <a:pt x="81023" y="868116"/>
                </a:cubicBezTo>
                <a:cubicBezTo>
                  <a:pt x="89545" y="874933"/>
                  <a:pt x="94412" y="886386"/>
                  <a:pt x="104173" y="891266"/>
                </a:cubicBezTo>
                <a:cubicBezTo>
                  <a:pt x="125998" y="902179"/>
                  <a:pt x="173621" y="914415"/>
                  <a:pt x="173621" y="914415"/>
                </a:cubicBezTo>
                <a:cubicBezTo>
                  <a:pt x="197383" y="906495"/>
                  <a:pt x="218783" y="905114"/>
                  <a:pt x="231494" y="879691"/>
                </a:cubicBezTo>
                <a:cubicBezTo>
                  <a:pt x="242406" y="857866"/>
                  <a:pt x="254643" y="810243"/>
                  <a:pt x="254643" y="810243"/>
                </a:cubicBezTo>
                <a:cubicBezTo>
                  <a:pt x="248844" y="781245"/>
                  <a:pt x="231106" y="735493"/>
                  <a:pt x="254643" y="706071"/>
                </a:cubicBezTo>
                <a:cubicBezTo>
                  <a:pt x="262265" y="696544"/>
                  <a:pt x="277792" y="698354"/>
                  <a:pt x="289367" y="694496"/>
                </a:cubicBezTo>
                <a:cubicBezTo>
                  <a:pt x="316789" y="667075"/>
                  <a:pt x="342704" y="638136"/>
                  <a:pt x="381965" y="625048"/>
                </a:cubicBezTo>
                <a:cubicBezTo>
                  <a:pt x="429886" y="609074"/>
                  <a:pt x="406537" y="620241"/>
                  <a:pt x="451413" y="590324"/>
                </a:cubicBezTo>
                <a:cubicBezTo>
                  <a:pt x="455271" y="578749"/>
                  <a:pt x="455366" y="565127"/>
                  <a:pt x="462988" y="555600"/>
                </a:cubicBezTo>
                <a:cubicBezTo>
                  <a:pt x="471678" y="544737"/>
                  <a:pt x="487150" y="541504"/>
                  <a:pt x="497712" y="532451"/>
                </a:cubicBezTo>
                <a:cubicBezTo>
                  <a:pt x="514283" y="518247"/>
                  <a:pt x="528578" y="501585"/>
                  <a:pt x="544011" y="486152"/>
                </a:cubicBezTo>
                <a:cubicBezTo>
                  <a:pt x="553848" y="476315"/>
                  <a:pt x="567872" y="471693"/>
                  <a:pt x="578735" y="463003"/>
                </a:cubicBezTo>
                <a:cubicBezTo>
                  <a:pt x="587256" y="456186"/>
                  <a:pt x="595067" y="448375"/>
                  <a:pt x="601884" y="439853"/>
                </a:cubicBezTo>
                <a:cubicBezTo>
                  <a:pt x="610574" y="428990"/>
                  <a:pt x="614170" y="413819"/>
                  <a:pt x="625033" y="405129"/>
                </a:cubicBezTo>
                <a:cubicBezTo>
                  <a:pt x="634560" y="397507"/>
                  <a:pt x="648182" y="397412"/>
                  <a:pt x="659757" y="393554"/>
                </a:cubicBezTo>
                <a:cubicBezTo>
                  <a:pt x="715662" y="337651"/>
                  <a:pt x="644612" y="405672"/>
                  <a:pt x="717631" y="347256"/>
                </a:cubicBezTo>
                <a:cubicBezTo>
                  <a:pt x="726152" y="340439"/>
                  <a:pt x="732050" y="330654"/>
                  <a:pt x="740780" y="324106"/>
                </a:cubicBezTo>
                <a:cubicBezTo>
                  <a:pt x="804457" y="276348"/>
                  <a:pt x="790816" y="284279"/>
                  <a:pt x="844952" y="266233"/>
                </a:cubicBezTo>
                <a:cubicBezTo>
                  <a:pt x="876560" y="234625"/>
                  <a:pt x="916897" y="188235"/>
                  <a:pt x="960699" y="173635"/>
                </a:cubicBezTo>
                <a:lnTo>
                  <a:pt x="995423" y="162061"/>
                </a:lnTo>
                <a:cubicBezTo>
                  <a:pt x="1040642" y="116842"/>
                  <a:pt x="993193" y="157389"/>
                  <a:pt x="1053297" y="127337"/>
                </a:cubicBezTo>
                <a:cubicBezTo>
                  <a:pt x="1065740" y="121116"/>
                  <a:pt x="1075309" y="109837"/>
                  <a:pt x="1088021" y="104187"/>
                </a:cubicBezTo>
                <a:cubicBezTo>
                  <a:pt x="1110319" y="94277"/>
                  <a:pt x="1134320" y="88754"/>
                  <a:pt x="1157469" y="81038"/>
                </a:cubicBezTo>
                <a:lnTo>
                  <a:pt x="1261641" y="46314"/>
                </a:lnTo>
                <a:cubicBezTo>
                  <a:pt x="1273216" y="42456"/>
                  <a:pt x="1284528" y="37698"/>
                  <a:pt x="1296365" y="34739"/>
                </a:cubicBezTo>
                <a:cubicBezTo>
                  <a:pt x="1409316" y="6503"/>
                  <a:pt x="1268241" y="40990"/>
                  <a:pt x="1400537" y="11590"/>
                </a:cubicBezTo>
                <a:cubicBezTo>
                  <a:pt x="1456834" y="-921"/>
                  <a:pt x="1429411" y="15"/>
                  <a:pt x="1458411" y="15"/>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5492413" y="1254455"/>
            <a:ext cx="723275" cy="369332"/>
          </a:xfrm>
          <a:prstGeom prst="rect">
            <a:avLst/>
          </a:prstGeom>
          <a:solidFill>
            <a:schemeClr val="bg1"/>
          </a:solidFill>
        </p:spPr>
        <p:txBody>
          <a:bodyPr wrap="none" rtlCol="0">
            <a:spAutoFit/>
          </a:bodyPr>
          <a:lstStyle/>
          <a:p>
            <a:r>
              <a:rPr lang="ru-RU" sz="1800" b="1" dirty="0" smtClean="0"/>
              <a:t>НОН</a:t>
            </a:r>
            <a:endParaRPr lang="ru-RU" sz="1800" b="1" dirty="0"/>
          </a:p>
        </p:txBody>
      </p:sp>
      <p:sp>
        <p:nvSpPr>
          <p:cNvPr id="5" name="Полилиния 4"/>
          <p:cNvSpPr/>
          <p:nvPr/>
        </p:nvSpPr>
        <p:spPr>
          <a:xfrm>
            <a:off x="4815068" y="1261641"/>
            <a:ext cx="1388962" cy="1203767"/>
          </a:xfrm>
          <a:custGeom>
            <a:avLst/>
            <a:gdLst>
              <a:gd name="connsiteX0" fmla="*/ 937550 w 1388962"/>
              <a:gd name="connsiteY0" fmla="*/ 115746 h 1203767"/>
              <a:gd name="connsiteX1" fmla="*/ 925975 w 1388962"/>
              <a:gd name="connsiteY1" fmla="*/ 57873 h 1203767"/>
              <a:gd name="connsiteX2" fmla="*/ 902826 w 1388962"/>
              <a:gd name="connsiteY2" fmla="*/ 23149 h 1203767"/>
              <a:gd name="connsiteX3" fmla="*/ 798654 w 1388962"/>
              <a:gd name="connsiteY3" fmla="*/ 0 h 1203767"/>
              <a:gd name="connsiteX4" fmla="*/ 567160 w 1388962"/>
              <a:gd name="connsiteY4" fmla="*/ 11574 h 1203767"/>
              <a:gd name="connsiteX5" fmla="*/ 544010 w 1388962"/>
              <a:gd name="connsiteY5" fmla="*/ 34724 h 1203767"/>
              <a:gd name="connsiteX6" fmla="*/ 509286 w 1388962"/>
              <a:gd name="connsiteY6" fmla="*/ 46298 h 1203767"/>
              <a:gd name="connsiteX7" fmla="*/ 462988 w 1388962"/>
              <a:gd name="connsiteY7" fmla="*/ 92597 h 1203767"/>
              <a:gd name="connsiteX8" fmla="*/ 451413 w 1388962"/>
              <a:gd name="connsiteY8" fmla="*/ 127321 h 1203767"/>
              <a:gd name="connsiteX9" fmla="*/ 405114 w 1388962"/>
              <a:gd name="connsiteY9" fmla="*/ 185194 h 1203767"/>
              <a:gd name="connsiteX10" fmla="*/ 370390 w 1388962"/>
              <a:gd name="connsiteY10" fmla="*/ 289367 h 1203767"/>
              <a:gd name="connsiteX11" fmla="*/ 358816 w 1388962"/>
              <a:gd name="connsiteY11" fmla="*/ 324091 h 1203767"/>
              <a:gd name="connsiteX12" fmla="*/ 335666 w 1388962"/>
              <a:gd name="connsiteY12" fmla="*/ 347240 h 1203767"/>
              <a:gd name="connsiteX13" fmla="*/ 277793 w 1388962"/>
              <a:gd name="connsiteY13" fmla="*/ 451412 h 1203767"/>
              <a:gd name="connsiteX14" fmla="*/ 254643 w 1388962"/>
              <a:gd name="connsiteY14" fmla="*/ 474562 h 1203767"/>
              <a:gd name="connsiteX15" fmla="*/ 185195 w 1388962"/>
              <a:gd name="connsiteY15" fmla="*/ 567159 h 1203767"/>
              <a:gd name="connsiteX16" fmla="*/ 150471 w 1388962"/>
              <a:gd name="connsiteY16" fmla="*/ 636607 h 1203767"/>
              <a:gd name="connsiteX17" fmla="*/ 127322 w 1388962"/>
              <a:gd name="connsiteY17" fmla="*/ 706055 h 1203767"/>
              <a:gd name="connsiteX18" fmla="*/ 115747 w 1388962"/>
              <a:gd name="connsiteY18" fmla="*/ 740779 h 1203767"/>
              <a:gd name="connsiteX19" fmla="*/ 104173 w 1388962"/>
              <a:gd name="connsiteY19" fmla="*/ 775503 h 1203767"/>
              <a:gd name="connsiteX20" fmla="*/ 81023 w 1388962"/>
              <a:gd name="connsiteY20" fmla="*/ 810227 h 1203767"/>
              <a:gd name="connsiteX21" fmla="*/ 46299 w 1388962"/>
              <a:gd name="connsiteY21" fmla="*/ 868101 h 1203767"/>
              <a:gd name="connsiteX22" fmla="*/ 11575 w 1388962"/>
              <a:gd name="connsiteY22" fmla="*/ 937549 h 1203767"/>
              <a:gd name="connsiteX23" fmla="*/ 0 w 1388962"/>
              <a:gd name="connsiteY23" fmla="*/ 972273 h 1203767"/>
              <a:gd name="connsiteX24" fmla="*/ 11575 w 1388962"/>
              <a:gd name="connsiteY24" fmla="*/ 1099594 h 1203767"/>
              <a:gd name="connsiteX25" fmla="*/ 57874 w 1388962"/>
              <a:gd name="connsiteY25" fmla="*/ 1192192 h 1203767"/>
              <a:gd name="connsiteX26" fmla="*/ 92598 w 1388962"/>
              <a:gd name="connsiteY26" fmla="*/ 1203767 h 1203767"/>
              <a:gd name="connsiteX27" fmla="*/ 277793 w 1388962"/>
              <a:gd name="connsiteY27" fmla="*/ 1192192 h 1203767"/>
              <a:gd name="connsiteX28" fmla="*/ 358816 w 1388962"/>
              <a:gd name="connsiteY28" fmla="*/ 1122744 h 1203767"/>
              <a:gd name="connsiteX29" fmla="*/ 381965 w 1388962"/>
              <a:gd name="connsiteY29" fmla="*/ 1099594 h 1203767"/>
              <a:gd name="connsiteX30" fmla="*/ 393540 w 1388962"/>
              <a:gd name="connsiteY30" fmla="*/ 1064870 h 1203767"/>
              <a:gd name="connsiteX31" fmla="*/ 451413 w 1388962"/>
              <a:gd name="connsiteY31" fmla="*/ 960698 h 1203767"/>
              <a:gd name="connsiteX32" fmla="*/ 462988 w 1388962"/>
              <a:gd name="connsiteY32" fmla="*/ 821802 h 1203767"/>
              <a:gd name="connsiteX33" fmla="*/ 497712 w 1388962"/>
              <a:gd name="connsiteY33" fmla="*/ 555584 h 1203767"/>
              <a:gd name="connsiteX34" fmla="*/ 509286 w 1388962"/>
              <a:gd name="connsiteY34" fmla="*/ 520860 h 1203767"/>
              <a:gd name="connsiteX35" fmla="*/ 567160 w 1388962"/>
              <a:gd name="connsiteY35" fmla="*/ 474562 h 1203767"/>
              <a:gd name="connsiteX36" fmla="*/ 590309 w 1388962"/>
              <a:gd name="connsiteY36" fmla="*/ 439837 h 1203767"/>
              <a:gd name="connsiteX37" fmla="*/ 648183 w 1388962"/>
              <a:gd name="connsiteY37" fmla="*/ 393539 h 1203767"/>
              <a:gd name="connsiteX38" fmla="*/ 682907 w 1388962"/>
              <a:gd name="connsiteY38" fmla="*/ 381964 h 1203767"/>
              <a:gd name="connsiteX39" fmla="*/ 717631 w 1388962"/>
              <a:gd name="connsiteY39" fmla="*/ 358815 h 1203767"/>
              <a:gd name="connsiteX40" fmla="*/ 787079 w 1388962"/>
              <a:gd name="connsiteY40" fmla="*/ 335665 h 1203767"/>
              <a:gd name="connsiteX41" fmla="*/ 821803 w 1388962"/>
              <a:gd name="connsiteY41" fmla="*/ 312516 h 1203767"/>
              <a:gd name="connsiteX42" fmla="*/ 1250066 w 1388962"/>
              <a:gd name="connsiteY42" fmla="*/ 300941 h 1203767"/>
              <a:gd name="connsiteX43" fmla="*/ 1319514 w 1388962"/>
              <a:gd name="connsiteY43" fmla="*/ 289367 h 1203767"/>
              <a:gd name="connsiteX44" fmla="*/ 1354238 w 1388962"/>
              <a:gd name="connsiteY44" fmla="*/ 277792 h 1203767"/>
              <a:gd name="connsiteX45" fmla="*/ 1365813 w 1388962"/>
              <a:gd name="connsiteY45" fmla="*/ 243068 h 1203767"/>
              <a:gd name="connsiteX46" fmla="*/ 1388962 w 1388962"/>
              <a:gd name="connsiteY46" fmla="*/ 219918 h 1203767"/>
              <a:gd name="connsiteX47" fmla="*/ 1354238 w 1388962"/>
              <a:gd name="connsiteY47" fmla="*/ 81022 h 1203767"/>
              <a:gd name="connsiteX48" fmla="*/ 1250066 w 1388962"/>
              <a:gd name="connsiteY48" fmla="*/ 34724 h 1203767"/>
              <a:gd name="connsiteX49" fmla="*/ 1215342 w 1388962"/>
              <a:gd name="connsiteY49" fmla="*/ 23149 h 1203767"/>
              <a:gd name="connsiteX50" fmla="*/ 1145894 w 1388962"/>
              <a:gd name="connsiteY50" fmla="*/ 34724 h 1203767"/>
              <a:gd name="connsiteX51" fmla="*/ 1122745 w 1388962"/>
              <a:gd name="connsiteY51" fmla="*/ 69448 h 1203767"/>
              <a:gd name="connsiteX52" fmla="*/ 1099595 w 1388962"/>
              <a:gd name="connsiteY52" fmla="*/ 243068 h 1203767"/>
              <a:gd name="connsiteX53" fmla="*/ 1076446 w 1388962"/>
              <a:gd name="connsiteY53" fmla="*/ 277792 h 1203767"/>
              <a:gd name="connsiteX54" fmla="*/ 1006998 w 1388962"/>
              <a:gd name="connsiteY54" fmla="*/ 300941 h 1203767"/>
              <a:gd name="connsiteX55" fmla="*/ 972274 w 1388962"/>
              <a:gd name="connsiteY55" fmla="*/ 289367 h 1203767"/>
              <a:gd name="connsiteX56" fmla="*/ 949124 w 1388962"/>
              <a:gd name="connsiteY56" fmla="*/ 266217 h 1203767"/>
              <a:gd name="connsiteX57" fmla="*/ 937550 w 1388962"/>
              <a:gd name="connsiteY57" fmla="*/ 115746 h 120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88962" h="1203767">
                <a:moveTo>
                  <a:pt x="937550" y="115746"/>
                </a:moveTo>
                <a:cubicBezTo>
                  <a:pt x="933692" y="81022"/>
                  <a:pt x="932883" y="76293"/>
                  <a:pt x="925975" y="57873"/>
                </a:cubicBezTo>
                <a:cubicBezTo>
                  <a:pt x="921091" y="44848"/>
                  <a:pt x="913689" y="31839"/>
                  <a:pt x="902826" y="23149"/>
                </a:cubicBezTo>
                <a:cubicBezTo>
                  <a:pt x="887828" y="11150"/>
                  <a:pt x="799368" y="119"/>
                  <a:pt x="798654" y="0"/>
                </a:cubicBezTo>
                <a:cubicBezTo>
                  <a:pt x="721489" y="3858"/>
                  <a:pt x="643713" y="1135"/>
                  <a:pt x="567160" y="11574"/>
                </a:cubicBezTo>
                <a:cubicBezTo>
                  <a:pt x="556347" y="13048"/>
                  <a:pt x="553368" y="29109"/>
                  <a:pt x="544010" y="34724"/>
                </a:cubicBezTo>
                <a:cubicBezTo>
                  <a:pt x="533548" y="41001"/>
                  <a:pt x="520861" y="42440"/>
                  <a:pt x="509286" y="46298"/>
                </a:cubicBezTo>
                <a:cubicBezTo>
                  <a:pt x="478423" y="138893"/>
                  <a:pt x="524718" y="30867"/>
                  <a:pt x="462988" y="92597"/>
                </a:cubicBezTo>
                <a:cubicBezTo>
                  <a:pt x="454361" y="101224"/>
                  <a:pt x="456869" y="116408"/>
                  <a:pt x="451413" y="127321"/>
                </a:cubicBezTo>
                <a:cubicBezTo>
                  <a:pt x="436811" y="156526"/>
                  <a:pt x="426648" y="163661"/>
                  <a:pt x="405114" y="185194"/>
                </a:cubicBezTo>
                <a:lnTo>
                  <a:pt x="370390" y="289367"/>
                </a:lnTo>
                <a:cubicBezTo>
                  <a:pt x="366532" y="300942"/>
                  <a:pt x="367443" y="315464"/>
                  <a:pt x="358816" y="324091"/>
                </a:cubicBezTo>
                <a:lnTo>
                  <a:pt x="335666" y="347240"/>
                </a:lnTo>
                <a:cubicBezTo>
                  <a:pt x="321111" y="390904"/>
                  <a:pt x="317591" y="411614"/>
                  <a:pt x="277793" y="451412"/>
                </a:cubicBezTo>
                <a:cubicBezTo>
                  <a:pt x="270076" y="459129"/>
                  <a:pt x="261191" y="465832"/>
                  <a:pt x="254643" y="474562"/>
                </a:cubicBezTo>
                <a:cubicBezTo>
                  <a:pt x="176118" y="579262"/>
                  <a:pt x="238285" y="514072"/>
                  <a:pt x="185195" y="567159"/>
                </a:cubicBezTo>
                <a:cubicBezTo>
                  <a:pt x="142988" y="693786"/>
                  <a:pt x="210300" y="501992"/>
                  <a:pt x="150471" y="636607"/>
                </a:cubicBezTo>
                <a:cubicBezTo>
                  <a:pt x="140561" y="658905"/>
                  <a:pt x="135038" y="682906"/>
                  <a:pt x="127322" y="706055"/>
                </a:cubicBezTo>
                <a:lnTo>
                  <a:pt x="115747" y="740779"/>
                </a:lnTo>
                <a:cubicBezTo>
                  <a:pt x="111889" y="752354"/>
                  <a:pt x="110941" y="765351"/>
                  <a:pt x="104173" y="775503"/>
                </a:cubicBezTo>
                <a:cubicBezTo>
                  <a:pt x="96456" y="787078"/>
                  <a:pt x="87244" y="797785"/>
                  <a:pt x="81023" y="810227"/>
                </a:cubicBezTo>
                <a:cubicBezTo>
                  <a:pt x="50970" y="870331"/>
                  <a:pt x="91516" y="822882"/>
                  <a:pt x="46299" y="868101"/>
                </a:cubicBezTo>
                <a:cubicBezTo>
                  <a:pt x="17205" y="955381"/>
                  <a:pt x="56451" y="847798"/>
                  <a:pt x="11575" y="937549"/>
                </a:cubicBezTo>
                <a:cubicBezTo>
                  <a:pt x="6119" y="948462"/>
                  <a:pt x="3858" y="960698"/>
                  <a:pt x="0" y="972273"/>
                </a:cubicBezTo>
                <a:cubicBezTo>
                  <a:pt x="3858" y="1014713"/>
                  <a:pt x="4169" y="1057627"/>
                  <a:pt x="11575" y="1099594"/>
                </a:cubicBezTo>
                <a:cubicBezTo>
                  <a:pt x="17043" y="1130581"/>
                  <a:pt x="26919" y="1173619"/>
                  <a:pt x="57874" y="1192192"/>
                </a:cubicBezTo>
                <a:cubicBezTo>
                  <a:pt x="68336" y="1198469"/>
                  <a:pt x="81023" y="1199909"/>
                  <a:pt x="92598" y="1203767"/>
                </a:cubicBezTo>
                <a:cubicBezTo>
                  <a:pt x="154330" y="1199909"/>
                  <a:pt x="216698" y="1201839"/>
                  <a:pt x="277793" y="1192192"/>
                </a:cubicBezTo>
                <a:cubicBezTo>
                  <a:pt x="298727" y="1188887"/>
                  <a:pt x="352809" y="1128751"/>
                  <a:pt x="358816" y="1122744"/>
                </a:cubicBezTo>
                <a:lnTo>
                  <a:pt x="381965" y="1099594"/>
                </a:lnTo>
                <a:cubicBezTo>
                  <a:pt x="385823" y="1088019"/>
                  <a:pt x="387615" y="1075535"/>
                  <a:pt x="393540" y="1064870"/>
                </a:cubicBezTo>
                <a:cubicBezTo>
                  <a:pt x="459873" y="945470"/>
                  <a:pt x="425222" y="1039270"/>
                  <a:pt x="451413" y="960698"/>
                </a:cubicBezTo>
                <a:cubicBezTo>
                  <a:pt x="455271" y="914399"/>
                  <a:pt x="459792" y="868151"/>
                  <a:pt x="462988" y="821802"/>
                </a:cubicBezTo>
                <a:cubicBezTo>
                  <a:pt x="478824" y="592174"/>
                  <a:pt x="452733" y="690520"/>
                  <a:pt x="497712" y="555584"/>
                </a:cubicBezTo>
                <a:cubicBezTo>
                  <a:pt x="501570" y="544009"/>
                  <a:pt x="500659" y="529487"/>
                  <a:pt x="509286" y="520860"/>
                </a:cubicBezTo>
                <a:cubicBezTo>
                  <a:pt x="542273" y="487875"/>
                  <a:pt x="523356" y="503764"/>
                  <a:pt x="567160" y="474562"/>
                </a:cubicBezTo>
                <a:cubicBezTo>
                  <a:pt x="574876" y="462987"/>
                  <a:pt x="581619" y="450700"/>
                  <a:pt x="590309" y="439837"/>
                </a:cubicBezTo>
                <a:cubicBezTo>
                  <a:pt x="604662" y="421895"/>
                  <a:pt x="628132" y="403565"/>
                  <a:pt x="648183" y="393539"/>
                </a:cubicBezTo>
                <a:cubicBezTo>
                  <a:pt x="659096" y="388083"/>
                  <a:pt x="671994" y="387420"/>
                  <a:pt x="682907" y="381964"/>
                </a:cubicBezTo>
                <a:cubicBezTo>
                  <a:pt x="695349" y="375743"/>
                  <a:pt x="704919" y="364465"/>
                  <a:pt x="717631" y="358815"/>
                </a:cubicBezTo>
                <a:cubicBezTo>
                  <a:pt x="739929" y="348905"/>
                  <a:pt x="766776" y="349200"/>
                  <a:pt x="787079" y="335665"/>
                </a:cubicBezTo>
                <a:cubicBezTo>
                  <a:pt x="798654" y="327949"/>
                  <a:pt x="807931" y="313556"/>
                  <a:pt x="821803" y="312516"/>
                </a:cubicBezTo>
                <a:cubicBezTo>
                  <a:pt x="964210" y="301836"/>
                  <a:pt x="1107312" y="304799"/>
                  <a:pt x="1250066" y="300941"/>
                </a:cubicBezTo>
                <a:cubicBezTo>
                  <a:pt x="1273215" y="297083"/>
                  <a:pt x="1296604" y="294458"/>
                  <a:pt x="1319514" y="289367"/>
                </a:cubicBezTo>
                <a:cubicBezTo>
                  <a:pt x="1331424" y="286720"/>
                  <a:pt x="1345611" y="286419"/>
                  <a:pt x="1354238" y="277792"/>
                </a:cubicBezTo>
                <a:cubicBezTo>
                  <a:pt x="1362865" y="269165"/>
                  <a:pt x="1359536" y="253530"/>
                  <a:pt x="1365813" y="243068"/>
                </a:cubicBezTo>
                <a:cubicBezTo>
                  <a:pt x="1371428" y="233710"/>
                  <a:pt x="1381246" y="227635"/>
                  <a:pt x="1388962" y="219918"/>
                </a:cubicBezTo>
                <a:cubicBezTo>
                  <a:pt x="1380208" y="132372"/>
                  <a:pt x="1403706" y="120597"/>
                  <a:pt x="1354238" y="81022"/>
                </a:cubicBezTo>
                <a:cubicBezTo>
                  <a:pt x="1314933" y="49578"/>
                  <a:pt x="1305132" y="53079"/>
                  <a:pt x="1250066" y="34724"/>
                </a:cubicBezTo>
                <a:lnTo>
                  <a:pt x="1215342" y="23149"/>
                </a:lnTo>
                <a:cubicBezTo>
                  <a:pt x="1192193" y="27007"/>
                  <a:pt x="1166885" y="24228"/>
                  <a:pt x="1145894" y="34724"/>
                </a:cubicBezTo>
                <a:cubicBezTo>
                  <a:pt x="1133452" y="40945"/>
                  <a:pt x="1125473" y="55807"/>
                  <a:pt x="1122745" y="69448"/>
                </a:cubicBezTo>
                <a:cubicBezTo>
                  <a:pt x="1114123" y="112556"/>
                  <a:pt x="1124820" y="192617"/>
                  <a:pt x="1099595" y="243068"/>
                </a:cubicBezTo>
                <a:cubicBezTo>
                  <a:pt x="1093374" y="255510"/>
                  <a:pt x="1088242" y="270419"/>
                  <a:pt x="1076446" y="277792"/>
                </a:cubicBezTo>
                <a:cubicBezTo>
                  <a:pt x="1055754" y="290725"/>
                  <a:pt x="1006998" y="300941"/>
                  <a:pt x="1006998" y="300941"/>
                </a:cubicBezTo>
                <a:cubicBezTo>
                  <a:pt x="995423" y="297083"/>
                  <a:pt x="982736" y="295644"/>
                  <a:pt x="972274" y="289367"/>
                </a:cubicBezTo>
                <a:cubicBezTo>
                  <a:pt x="962916" y="283752"/>
                  <a:pt x="955941" y="274739"/>
                  <a:pt x="949124" y="266217"/>
                </a:cubicBezTo>
                <a:cubicBezTo>
                  <a:pt x="904574" y="210529"/>
                  <a:pt x="941408" y="150470"/>
                  <a:pt x="937550" y="115746"/>
                </a:cubicBezTo>
                <a:close/>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олилиния 5"/>
          <p:cNvSpPr/>
          <p:nvPr/>
        </p:nvSpPr>
        <p:spPr>
          <a:xfrm>
            <a:off x="4574246" y="1177822"/>
            <a:ext cx="1354238" cy="1076477"/>
          </a:xfrm>
          <a:custGeom>
            <a:avLst/>
            <a:gdLst>
              <a:gd name="connsiteX0" fmla="*/ 1342663 w 1354238"/>
              <a:gd name="connsiteY0" fmla="*/ 138896 h 1076477"/>
              <a:gd name="connsiteX1" fmla="*/ 1284790 w 1354238"/>
              <a:gd name="connsiteY1" fmla="*/ 127322 h 1076477"/>
              <a:gd name="connsiteX2" fmla="*/ 1238491 w 1354238"/>
              <a:gd name="connsiteY2" fmla="*/ 115747 h 1076477"/>
              <a:gd name="connsiteX3" fmla="*/ 1145893 w 1354238"/>
              <a:gd name="connsiteY3" fmla="*/ 127322 h 1076477"/>
              <a:gd name="connsiteX4" fmla="*/ 1157468 w 1354238"/>
              <a:gd name="connsiteY4" fmla="*/ 231494 h 1076477"/>
              <a:gd name="connsiteX5" fmla="*/ 1180617 w 1354238"/>
              <a:gd name="connsiteY5" fmla="*/ 300942 h 1076477"/>
              <a:gd name="connsiteX6" fmla="*/ 1238491 w 1354238"/>
              <a:gd name="connsiteY6" fmla="*/ 347240 h 1076477"/>
              <a:gd name="connsiteX7" fmla="*/ 1261640 w 1354238"/>
              <a:gd name="connsiteY7" fmla="*/ 370390 h 1076477"/>
              <a:gd name="connsiteX8" fmla="*/ 1307939 w 1354238"/>
              <a:gd name="connsiteY8" fmla="*/ 358815 h 1076477"/>
              <a:gd name="connsiteX9" fmla="*/ 1331088 w 1354238"/>
              <a:gd name="connsiteY9" fmla="*/ 324091 h 1076477"/>
              <a:gd name="connsiteX10" fmla="*/ 1354238 w 1354238"/>
              <a:gd name="connsiteY10" fmla="*/ 300942 h 1076477"/>
              <a:gd name="connsiteX11" fmla="*/ 1342663 w 1354238"/>
              <a:gd name="connsiteY11" fmla="*/ 173620 h 1076477"/>
              <a:gd name="connsiteX12" fmla="*/ 1284790 w 1354238"/>
              <a:gd name="connsiteY12" fmla="*/ 69448 h 1076477"/>
              <a:gd name="connsiteX13" fmla="*/ 1261640 w 1354238"/>
              <a:gd name="connsiteY13" fmla="*/ 46299 h 1076477"/>
              <a:gd name="connsiteX14" fmla="*/ 1192192 w 1354238"/>
              <a:gd name="connsiteY14" fmla="*/ 23149 h 1076477"/>
              <a:gd name="connsiteX15" fmla="*/ 1099595 w 1354238"/>
              <a:gd name="connsiteY15" fmla="*/ 0 h 1076477"/>
              <a:gd name="connsiteX16" fmla="*/ 798653 w 1354238"/>
              <a:gd name="connsiteY16" fmla="*/ 11575 h 1076477"/>
              <a:gd name="connsiteX17" fmla="*/ 729205 w 1354238"/>
              <a:gd name="connsiteY17" fmla="*/ 34724 h 1076477"/>
              <a:gd name="connsiteX18" fmla="*/ 671331 w 1354238"/>
              <a:gd name="connsiteY18" fmla="*/ 69448 h 1076477"/>
              <a:gd name="connsiteX19" fmla="*/ 613458 w 1354238"/>
              <a:gd name="connsiteY19" fmla="*/ 115747 h 1076477"/>
              <a:gd name="connsiteX20" fmla="*/ 578734 w 1354238"/>
              <a:gd name="connsiteY20" fmla="*/ 138896 h 1076477"/>
              <a:gd name="connsiteX21" fmla="*/ 520860 w 1354238"/>
              <a:gd name="connsiteY21" fmla="*/ 219919 h 1076477"/>
              <a:gd name="connsiteX22" fmla="*/ 451412 w 1354238"/>
              <a:gd name="connsiteY22" fmla="*/ 312516 h 1076477"/>
              <a:gd name="connsiteX23" fmla="*/ 439838 w 1354238"/>
              <a:gd name="connsiteY23" fmla="*/ 347240 h 1076477"/>
              <a:gd name="connsiteX24" fmla="*/ 416688 w 1354238"/>
              <a:gd name="connsiteY24" fmla="*/ 370390 h 1076477"/>
              <a:gd name="connsiteX25" fmla="*/ 393539 w 1354238"/>
              <a:gd name="connsiteY25" fmla="*/ 439838 h 1076477"/>
              <a:gd name="connsiteX26" fmla="*/ 381964 w 1354238"/>
              <a:gd name="connsiteY26" fmla="*/ 474562 h 1076477"/>
              <a:gd name="connsiteX27" fmla="*/ 370390 w 1354238"/>
              <a:gd name="connsiteY27" fmla="*/ 509286 h 1076477"/>
              <a:gd name="connsiteX28" fmla="*/ 358815 w 1354238"/>
              <a:gd name="connsiteY28" fmla="*/ 544010 h 1076477"/>
              <a:gd name="connsiteX29" fmla="*/ 347240 w 1354238"/>
              <a:gd name="connsiteY29" fmla="*/ 625033 h 1076477"/>
              <a:gd name="connsiteX30" fmla="*/ 335666 w 1354238"/>
              <a:gd name="connsiteY30" fmla="*/ 659757 h 1076477"/>
              <a:gd name="connsiteX31" fmla="*/ 324091 w 1354238"/>
              <a:gd name="connsiteY31" fmla="*/ 706056 h 1076477"/>
              <a:gd name="connsiteX32" fmla="*/ 300941 w 1354238"/>
              <a:gd name="connsiteY32" fmla="*/ 775504 h 1076477"/>
              <a:gd name="connsiteX33" fmla="*/ 277792 w 1354238"/>
              <a:gd name="connsiteY33" fmla="*/ 810228 h 1076477"/>
              <a:gd name="connsiteX34" fmla="*/ 231493 w 1354238"/>
              <a:gd name="connsiteY34" fmla="*/ 902825 h 1076477"/>
              <a:gd name="connsiteX35" fmla="*/ 196769 w 1354238"/>
              <a:gd name="connsiteY35" fmla="*/ 960699 h 1076477"/>
              <a:gd name="connsiteX36" fmla="*/ 173620 w 1354238"/>
              <a:gd name="connsiteY36" fmla="*/ 995423 h 1076477"/>
              <a:gd name="connsiteX37" fmla="*/ 138896 w 1354238"/>
              <a:gd name="connsiteY37" fmla="*/ 1018572 h 1076477"/>
              <a:gd name="connsiteX38" fmla="*/ 115747 w 1354238"/>
              <a:gd name="connsiteY38" fmla="*/ 1041722 h 1076477"/>
              <a:gd name="connsiteX39" fmla="*/ 46298 w 1354238"/>
              <a:gd name="connsiteY39" fmla="*/ 1064871 h 1076477"/>
              <a:gd name="connsiteX40" fmla="*/ 0 w 1354238"/>
              <a:gd name="connsiteY40" fmla="*/ 1076446 h 107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54238" h="1076477">
                <a:moveTo>
                  <a:pt x="1342663" y="138896"/>
                </a:moveTo>
                <a:cubicBezTo>
                  <a:pt x="1323372" y="135038"/>
                  <a:pt x="1303995" y="131590"/>
                  <a:pt x="1284790" y="127322"/>
                </a:cubicBezTo>
                <a:cubicBezTo>
                  <a:pt x="1269261" y="123871"/>
                  <a:pt x="1254399" y="115747"/>
                  <a:pt x="1238491" y="115747"/>
                </a:cubicBezTo>
                <a:cubicBezTo>
                  <a:pt x="1207385" y="115747"/>
                  <a:pt x="1176759" y="123464"/>
                  <a:pt x="1145893" y="127322"/>
                </a:cubicBezTo>
                <a:cubicBezTo>
                  <a:pt x="1149751" y="162046"/>
                  <a:pt x="1150616" y="197235"/>
                  <a:pt x="1157468" y="231494"/>
                </a:cubicBezTo>
                <a:cubicBezTo>
                  <a:pt x="1162254" y="255422"/>
                  <a:pt x="1163362" y="283688"/>
                  <a:pt x="1180617" y="300942"/>
                </a:cubicBezTo>
                <a:cubicBezTo>
                  <a:pt x="1236522" y="356845"/>
                  <a:pt x="1165472" y="288824"/>
                  <a:pt x="1238491" y="347240"/>
                </a:cubicBezTo>
                <a:cubicBezTo>
                  <a:pt x="1247012" y="354057"/>
                  <a:pt x="1253924" y="362673"/>
                  <a:pt x="1261640" y="370390"/>
                </a:cubicBezTo>
                <a:cubicBezTo>
                  <a:pt x="1277073" y="366532"/>
                  <a:pt x="1294703" y="367639"/>
                  <a:pt x="1307939" y="358815"/>
                </a:cubicBezTo>
                <a:cubicBezTo>
                  <a:pt x="1319514" y="351099"/>
                  <a:pt x="1322398" y="334954"/>
                  <a:pt x="1331088" y="324091"/>
                </a:cubicBezTo>
                <a:cubicBezTo>
                  <a:pt x="1337905" y="315570"/>
                  <a:pt x="1346521" y="308658"/>
                  <a:pt x="1354238" y="300942"/>
                </a:cubicBezTo>
                <a:cubicBezTo>
                  <a:pt x="1350380" y="258501"/>
                  <a:pt x="1348690" y="215807"/>
                  <a:pt x="1342663" y="173620"/>
                </a:cubicBezTo>
                <a:cubicBezTo>
                  <a:pt x="1337811" y="139660"/>
                  <a:pt x="1302461" y="87118"/>
                  <a:pt x="1284790" y="69448"/>
                </a:cubicBezTo>
                <a:cubicBezTo>
                  <a:pt x="1277073" y="61732"/>
                  <a:pt x="1271401" y="51179"/>
                  <a:pt x="1261640" y="46299"/>
                </a:cubicBezTo>
                <a:cubicBezTo>
                  <a:pt x="1239815" y="35386"/>
                  <a:pt x="1215341" y="30865"/>
                  <a:pt x="1192192" y="23149"/>
                </a:cubicBezTo>
                <a:cubicBezTo>
                  <a:pt x="1138812" y="5356"/>
                  <a:pt x="1169419" y="13965"/>
                  <a:pt x="1099595" y="0"/>
                </a:cubicBezTo>
                <a:cubicBezTo>
                  <a:pt x="999281" y="3858"/>
                  <a:pt x="898603" y="2205"/>
                  <a:pt x="798653" y="11575"/>
                </a:cubicBezTo>
                <a:cubicBezTo>
                  <a:pt x="774358" y="13853"/>
                  <a:pt x="729205" y="34724"/>
                  <a:pt x="729205" y="34724"/>
                </a:cubicBezTo>
                <a:cubicBezTo>
                  <a:pt x="683988" y="79939"/>
                  <a:pt x="731434" y="39397"/>
                  <a:pt x="671331" y="69448"/>
                </a:cubicBezTo>
                <a:cubicBezTo>
                  <a:pt x="623825" y="93201"/>
                  <a:pt x="649348" y="87035"/>
                  <a:pt x="613458" y="115747"/>
                </a:cubicBezTo>
                <a:cubicBezTo>
                  <a:pt x="602595" y="124437"/>
                  <a:pt x="590309" y="131180"/>
                  <a:pt x="578734" y="138896"/>
                </a:cubicBezTo>
                <a:cubicBezTo>
                  <a:pt x="550021" y="225033"/>
                  <a:pt x="594097" y="110062"/>
                  <a:pt x="520860" y="219919"/>
                </a:cubicBezTo>
                <a:cubicBezTo>
                  <a:pt x="468509" y="298447"/>
                  <a:pt x="494235" y="269694"/>
                  <a:pt x="451412" y="312516"/>
                </a:cubicBezTo>
                <a:cubicBezTo>
                  <a:pt x="447554" y="324091"/>
                  <a:pt x="446115" y="336778"/>
                  <a:pt x="439838" y="347240"/>
                </a:cubicBezTo>
                <a:cubicBezTo>
                  <a:pt x="434223" y="356598"/>
                  <a:pt x="421568" y="360629"/>
                  <a:pt x="416688" y="370390"/>
                </a:cubicBezTo>
                <a:cubicBezTo>
                  <a:pt x="405775" y="392215"/>
                  <a:pt x="401255" y="416689"/>
                  <a:pt x="393539" y="439838"/>
                </a:cubicBezTo>
                <a:lnTo>
                  <a:pt x="381964" y="474562"/>
                </a:lnTo>
                <a:lnTo>
                  <a:pt x="370390" y="509286"/>
                </a:lnTo>
                <a:lnTo>
                  <a:pt x="358815" y="544010"/>
                </a:lnTo>
                <a:cubicBezTo>
                  <a:pt x="354957" y="571018"/>
                  <a:pt x="352590" y="598281"/>
                  <a:pt x="347240" y="625033"/>
                </a:cubicBezTo>
                <a:cubicBezTo>
                  <a:pt x="344847" y="636997"/>
                  <a:pt x="339018" y="648026"/>
                  <a:pt x="335666" y="659757"/>
                </a:cubicBezTo>
                <a:cubicBezTo>
                  <a:pt x="331296" y="675053"/>
                  <a:pt x="328662" y="690819"/>
                  <a:pt x="324091" y="706056"/>
                </a:cubicBezTo>
                <a:cubicBezTo>
                  <a:pt x="317079" y="729428"/>
                  <a:pt x="314476" y="755201"/>
                  <a:pt x="300941" y="775504"/>
                </a:cubicBezTo>
                <a:cubicBezTo>
                  <a:pt x="293225" y="787079"/>
                  <a:pt x="283442" y="797516"/>
                  <a:pt x="277792" y="810228"/>
                </a:cubicBezTo>
                <a:cubicBezTo>
                  <a:pt x="235233" y="905987"/>
                  <a:pt x="279035" y="855285"/>
                  <a:pt x="231493" y="902825"/>
                </a:cubicBezTo>
                <a:cubicBezTo>
                  <a:pt x="211393" y="963128"/>
                  <a:pt x="233085" y="915303"/>
                  <a:pt x="196769" y="960699"/>
                </a:cubicBezTo>
                <a:cubicBezTo>
                  <a:pt x="188079" y="971562"/>
                  <a:pt x="183457" y="985586"/>
                  <a:pt x="173620" y="995423"/>
                </a:cubicBezTo>
                <a:cubicBezTo>
                  <a:pt x="163783" y="1005260"/>
                  <a:pt x="149759" y="1009882"/>
                  <a:pt x="138896" y="1018572"/>
                </a:cubicBezTo>
                <a:cubicBezTo>
                  <a:pt x="130375" y="1025389"/>
                  <a:pt x="125508" y="1036842"/>
                  <a:pt x="115747" y="1041722"/>
                </a:cubicBezTo>
                <a:cubicBezTo>
                  <a:pt x="93921" y="1052635"/>
                  <a:pt x="69448" y="1057155"/>
                  <a:pt x="46298" y="1064871"/>
                </a:cubicBezTo>
                <a:cubicBezTo>
                  <a:pt x="7913" y="1077666"/>
                  <a:pt x="23775" y="1076446"/>
                  <a:pt x="0" y="1076446"/>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254451" y="2789318"/>
            <a:ext cx="1701671" cy="400110"/>
          </a:xfrm>
          <a:prstGeom prst="rect">
            <a:avLst/>
          </a:prstGeom>
          <a:solidFill>
            <a:schemeClr val="bg1"/>
          </a:solidFill>
        </p:spPr>
        <p:txBody>
          <a:bodyPr wrap="square" rtlCol="0">
            <a:spAutoFit/>
          </a:bodyPr>
          <a:lstStyle/>
          <a:p>
            <a:r>
              <a:rPr lang="en-GB" sz="2000" smtClean="0"/>
              <a:t>Glutamate</a:t>
            </a:r>
            <a:endParaRPr lang="ru-RU" sz="2000"/>
          </a:p>
        </p:txBody>
      </p:sp>
      <p:sp>
        <p:nvSpPr>
          <p:cNvPr id="11" name="TextBox 10"/>
          <p:cNvSpPr txBox="1"/>
          <p:nvPr/>
        </p:nvSpPr>
        <p:spPr>
          <a:xfrm>
            <a:off x="3854167" y="2810657"/>
            <a:ext cx="2361521" cy="400110"/>
          </a:xfrm>
          <a:prstGeom prst="rect">
            <a:avLst/>
          </a:prstGeom>
          <a:solidFill>
            <a:schemeClr val="bg1"/>
          </a:solidFill>
        </p:spPr>
        <p:txBody>
          <a:bodyPr wrap="square" rtlCol="0">
            <a:spAutoFit/>
          </a:bodyPr>
          <a:lstStyle/>
          <a:p>
            <a:r>
              <a:rPr lang="el-GR" sz="2000" dirty="0" smtClean="0"/>
              <a:t>α</a:t>
            </a:r>
            <a:r>
              <a:rPr lang="en-GB" sz="2000" smtClean="0"/>
              <a:t>-iminoglutarate</a:t>
            </a:r>
            <a:endParaRPr lang="ru-RU" sz="2000"/>
          </a:p>
        </p:txBody>
      </p:sp>
      <p:sp>
        <p:nvSpPr>
          <p:cNvPr id="12" name="TextBox 11"/>
          <p:cNvSpPr txBox="1"/>
          <p:nvPr/>
        </p:nvSpPr>
        <p:spPr>
          <a:xfrm>
            <a:off x="6497180" y="2716771"/>
            <a:ext cx="2361521" cy="400110"/>
          </a:xfrm>
          <a:prstGeom prst="rect">
            <a:avLst/>
          </a:prstGeom>
          <a:solidFill>
            <a:schemeClr val="bg1"/>
          </a:solidFill>
        </p:spPr>
        <p:txBody>
          <a:bodyPr wrap="square" rtlCol="0">
            <a:spAutoFit/>
          </a:bodyPr>
          <a:lstStyle/>
          <a:p>
            <a:r>
              <a:rPr lang="el-GR" sz="2000" dirty="0" smtClean="0"/>
              <a:t>α</a:t>
            </a:r>
            <a:r>
              <a:rPr lang="en-GB" sz="2000" smtClean="0"/>
              <a:t>-ketoglutarate</a:t>
            </a:r>
            <a:endParaRPr lang="ru-RU" sz="2000"/>
          </a:p>
        </p:txBody>
      </p:sp>
      <p:sp>
        <p:nvSpPr>
          <p:cNvPr id="13" name="TextBox 12"/>
          <p:cNvSpPr txBox="1"/>
          <p:nvPr/>
        </p:nvSpPr>
        <p:spPr>
          <a:xfrm>
            <a:off x="1644028" y="2096538"/>
            <a:ext cx="2567931" cy="369332"/>
          </a:xfrm>
          <a:prstGeom prst="rect">
            <a:avLst/>
          </a:prstGeom>
          <a:solidFill>
            <a:schemeClr val="bg1"/>
          </a:solidFill>
        </p:spPr>
        <p:txBody>
          <a:bodyPr wrap="square" rtlCol="0">
            <a:spAutoFit/>
          </a:bodyPr>
          <a:lstStyle/>
          <a:p>
            <a:r>
              <a:rPr lang="en-GB" sz="1800"/>
              <a:t>Glutamate dehydrogenase</a:t>
            </a:r>
            <a:endParaRPr lang="ru-RU" sz="1800"/>
          </a:p>
        </p:txBody>
      </p:sp>
    </p:spTree>
    <p:extLst>
      <p:ext uri="{BB962C8B-B14F-4D97-AF65-F5344CB8AC3E}">
        <p14:creationId xmlns:p14="http://schemas.microsoft.com/office/powerpoint/2010/main" val="40148863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683568" y="-19356"/>
            <a:ext cx="7772400" cy="856068"/>
          </a:xfrm>
        </p:spPr>
        <p:txBody>
          <a:bodyPr/>
          <a:lstStyle/>
          <a:p>
            <a:r>
              <a:rPr lang="en-US" altLang="ru-RU" b="1" dirty="0">
                <a:solidFill>
                  <a:srgbClr val="FF0000"/>
                </a:solidFill>
              </a:rPr>
              <a:t>Conclusion:</a:t>
            </a:r>
            <a:endParaRPr lang="ru-RU" altLang="ru-RU" b="1" dirty="0" smtClean="0">
              <a:solidFill>
                <a:srgbClr val="FF0000"/>
              </a:solidFill>
            </a:endParaRPr>
          </a:p>
        </p:txBody>
      </p:sp>
      <p:sp>
        <p:nvSpPr>
          <p:cNvPr id="23555" name="Содержимое 2"/>
          <p:cNvSpPr>
            <a:spLocks noGrp="1"/>
          </p:cNvSpPr>
          <p:nvPr>
            <p:ph idx="1"/>
          </p:nvPr>
        </p:nvSpPr>
        <p:spPr>
          <a:xfrm>
            <a:off x="323528" y="1052736"/>
            <a:ext cx="8568952" cy="5688632"/>
          </a:xfrm>
        </p:spPr>
        <p:txBody>
          <a:bodyPr/>
          <a:lstStyle/>
          <a:p>
            <a:pPr marL="0" indent="0">
              <a:buFontTx/>
              <a:buNone/>
            </a:pPr>
            <a:r>
              <a:rPr lang="en-US" altLang="ru-RU" dirty="0"/>
              <a:t>1. Deamination and transamination of amino acids lead to the formation of alpha-</a:t>
            </a:r>
            <a:r>
              <a:rPr lang="en-US" altLang="ru-RU" dirty="0" err="1"/>
              <a:t>keto</a:t>
            </a:r>
            <a:r>
              <a:rPr lang="en-US" altLang="ru-RU" dirty="0"/>
              <a:t> acids and / or nonessential amino acids.</a:t>
            </a:r>
          </a:p>
          <a:p>
            <a:pPr marL="0" indent="0">
              <a:buFontTx/>
              <a:buNone/>
            </a:pPr>
            <a:r>
              <a:rPr lang="en-US" altLang="ru-RU" dirty="0"/>
              <a:t>2. Reactions of amino acids in terms of radicals are associated with the conversion of a nitrogen-free residue into carbohydrates and / or ketone bodies, the exchange of individual amino acids, and in the composition of the protein, its structures are stabilized.</a:t>
            </a:r>
            <a:endParaRPr lang="ru-RU" altLang="ru-RU" dirty="0" smtClean="0"/>
          </a:p>
        </p:txBody>
      </p:sp>
    </p:spTree>
    <p:extLst>
      <p:ext uri="{BB962C8B-B14F-4D97-AF65-F5344CB8AC3E}">
        <p14:creationId xmlns:p14="http://schemas.microsoft.com/office/powerpoint/2010/main" val="10212485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683568" y="-19356"/>
            <a:ext cx="7772400" cy="856068"/>
          </a:xfrm>
        </p:spPr>
        <p:txBody>
          <a:bodyPr/>
          <a:lstStyle/>
          <a:p>
            <a:r>
              <a:rPr lang="en-US" altLang="ru-RU" b="1" dirty="0">
                <a:solidFill>
                  <a:srgbClr val="FF0000"/>
                </a:solidFill>
              </a:rPr>
              <a:t>Conclusion:</a:t>
            </a:r>
            <a:endParaRPr lang="ru-RU" altLang="ru-RU" b="1" dirty="0" smtClean="0">
              <a:solidFill>
                <a:srgbClr val="FF0000"/>
              </a:solidFill>
            </a:endParaRPr>
          </a:p>
        </p:txBody>
      </p:sp>
      <p:sp>
        <p:nvSpPr>
          <p:cNvPr id="23555" name="Содержимое 2"/>
          <p:cNvSpPr>
            <a:spLocks noGrp="1"/>
          </p:cNvSpPr>
          <p:nvPr>
            <p:ph idx="1"/>
          </p:nvPr>
        </p:nvSpPr>
        <p:spPr>
          <a:xfrm>
            <a:off x="0" y="720080"/>
            <a:ext cx="9144000" cy="6021288"/>
          </a:xfrm>
        </p:spPr>
        <p:txBody>
          <a:bodyPr/>
          <a:lstStyle/>
          <a:p>
            <a:pPr marL="0" indent="0">
              <a:buFontTx/>
              <a:buNone/>
            </a:pPr>
            <a:r>
              <a:rPr lang="en-US" altLang="ru-RU" dirty="0" smtClean="0"/>
              <a:t>3. </a:t>
            </a:r>
            <a:r>
              <a:rPr lang="en-US" altLang="ru-RU" dirty="0"/>
              <a:t>Ammonia is very toxic to organs and tissues, especially to brain cells.</a:t>
            </a:r>
          </a:p>
          <a:p>
            <a:pPr marL="0" indent="0">
              <a:buFontTx/>
              <a:buNone/>
            </a:pPr>
            <a:r>
              <a:rPr lang="en-US" altLang="ru-RU" dirty="0" smtClean="0"/>
              <a:t>4. </a:t>
            </a:r>
            <a:r>
              <a:rPr lang="en-US" altLang="ru-RU" dirty="0"/>
              <a:t>The main way of its neutralization in adults is the synthesis of urea, to a lesser extent - the formation of ammonium salts, in children - the formation of glutamate and aspartate amides.</a:t>
            </a:r>
          </a:p>
          <a:p>
            <a:pPr marL="0" indent="0">
              <a:buFontTx/>
              <a:buNone/>
            </a:pPr>
            <a:r>
              <a:rPr lang="en-US" altLang="ru-RU" dirty="0" smtClean="0"/>
              <a:t>5. </a:t>
            </a:r>
            <a:r>
              <a:rPr lang="en-US" altLang="ru-RU" dirty="0"/>
              <a:t>Other methods of neutralizing ammonia, which are temporary, include reductive amination of glutamate and the formation of alanine</a:t>
            </a:r>
            <a:endParaRPr lang="ru-RU" altLang="ru-RU" dirty="0" smtClean="0"/>
          </a:p>
        </p:txBody>
      </p:sp>
    </p:spTree>
    <p:extLst>
      <p:ext uri="{BB962C8B-B14F-4D97-AF65-F5344CB8AC3E}">
        <p14:creationId xmlns:p14="http://schemas.microsoft.com/office/powerpoint/2010/main" val="16311765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stretch>
            <a:fillRect/>
          </a:stretch>
        </p:blipFill>
        <p:spPr>
          <a:xfrm>
            <a:off x="1187624" y="116632"/>
            <a:ext cx="6449888" cy="6449888"/>
          </a:xfrm>
          <a:prstGeom prst="rect">
            <a:avLst/>
          </a:prstGeom>
        </p:spPr>
      </p:pic>
    </p:spTree>
    <p:extLst>
      <p:ext uri="{BB962C8B-B14F-4D97-AF65-F5344CB8AC3E}">
        <p14:creationId xmlns:p14="http://schemas.microsoft.com/office/powerpoint/2010/main" val="40133616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0"/>
            <a:ext cx="8928992" cy="3970318"/>
          </a:xfrm>
          <a:prstGeom prst="rect">
            <a:avLst/>
          </a:prstGeom>
          <a:noFill/>
        </p:spPr>
        <p:txBody>
          <a:bodyPr wrap="square" rtlCol="0">
            <a:spAutoFit/>
          </a:bodyPr>
          <a:lstStyle/>
          <a:p>
            <a:pPr lvl="0" algn="ctr" fontAlgn="auto">
              <a:spcBef>
                <a:spcPts val="0"/>
              </a:spcBef>
              <a:spcAft>
                <a:spcPts val="0"/>
              </a:spcAft>
            </a:pPr>
            <a:r>
              <a:rPr lang="en-GB" sz="5400" dirty="0" smtClean="0">
                <a:solidFill>
                  <a:srgbClr val="FF0000"/>
                </a:solidFill>
                <a:latin typeface="Calibri"/>
              </a:rPr>
              <a:t>Question</a:t>
            </a:r>
            <a:r>
              <a:rPr lang="ru-RU" sz="5400" dirty="0" smtClean="0">
                <a:solidFill>
                  <a:srgbClr val="FF0000"/>
                </a:solidFill>
                <a:latin typeface="Calibri"/>
              </a:rPr>
              <a:t>:</a:t>
            </a:r>
            <a:endParaRPr lang="ru-RU" sz="5400" dirty="0">
              <a:solidFill>
                <a:srgbClr val="FF0000"/>
              </a:solidFill>
              <a:latin typeface="Calibri"/>
            </a:endParaRPr>
          </a:p>
          <a:p>
            <a:pPr algn="ctr"/>
            <a:endParaRPr lang="ru-RU" sz="1800" b="1" dirty="0">
              <a:solidFill>
                <a:srgbClr val="FF0000"/>
              </a:solidFill>
            </a:endParaRPr>
          </a:p>
          <a:p>
            <a:pPr algn="ctr"/>
            <a:r>
              <a:rPr lang="en-US" sz="6000" dirty="0"/>
              <a:t>What is the end product of ammonia neutralization </a:t>
            </a:r>
            <a:r>
              <a:rPr lang="en-US" sz="6000" dirty="0" smtClean="0"/>
              <a:t>of healthy </a:t>
            </a:r>
            <a:r>
              <a:rPr lang="en-US" sz="6000" dirty="0"/>
              <a:t>adults?</a:t>
            </a:r>
            <a:endParaRPr lang="ru-RU" sz="6000" dirty="0"/>
          </a:p>
        </p:txBody>
      </p:sp>
    </p:spTree>
    <p:extLst>
      <p:ext uri="{BB962C8B-B14F-4D97-AF65-F5344CB8AC3E}">
        <p14:creationId xmlns:p14="http://schemas.microsoft.com/office/powerpoint/2010/main" val="4126711674"/>
      </p:ext>
    </p:extLst>
  </p:cSld>
  <p:clrMapOvr>
    <a:masterClrMapping/>
  </p:clrMapOvr>
  <p:timing>
    <p:tnLst>
      <p:par>
        <p:cTn id="1" dur="indefinite" restart="never" nodeType="tmRoot"/>
      </p:par>
    </p:tnLst>
  </p:timing>
</p:sld>
</file>

<file path=ppt/theme/theme1.xml><?xml version="1.0" encoding="utf-8"?>
<a:theme xmlns:a="http://schemas.openxmlformats.org/drawingml/2006/main" name="3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4650</TotalTime>
  <Words>3854</Words>
  <Application>Microsoft Office PowerPoint</Application>
  <PresentationFormat>Экран (4:3)</PresentationFormat>
  <Paragraphs>590</Paragraphs>
  <Slides>93</Slides>
  <Notes>10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3</vt:i4>
      </vt:variant>
      <vt:variant>
        <vt:lpstr>Заголовки слайдов</vt:lpstr>
      </vt:variant>
      <vt:variant>
        <vt:i4>93</vt:i4>
      </vt:variant>
    </vt:vector>
  </HeadingPairs>
  <TitlesOfParts>
    <vt:vector size="100" baseType="lpstr">
      <vt:lpstr>Arial</vt:lpstr>
      <vt:lpstr>Calibri</vt:lpstr>
      <vt:lpstr>Times New Roman</vt:lpstr>
      <vt:lpstr>Wingdings</vt:lpstr>
      <vt:lpstr>3_Оформление по умолчанию</vt:lpstr>
      <vt:lpstr>5_Оформление по умолчанию</vt:lpstr>
      <vt:lpstr>8_Тема Office</vt:lpstr>
      <vt:lpstr>Презентация PowerPoint</vt:lpstr>
      <vt:lpstr>Lecture plan</vt:lpstr>
      <vt:lpstr>The metabolism of amino acids in tissues and organs during the absorptive period</vt:lpstr>
      <vt:lpstr>The metabolism of amino acids in tissues and organs during the postabsorptive period</vt:lpstr>
      <vt:lpstr>Презентация PowerPoint</vt:lpstr>
      <vt:lpstr>Amino acid structure</vt:lpstr>
      <vt:lpstr>General and particular ways of amino acid metabolism in the human body</vt:lpstr>
      <vt:lpstr>Презентация PowerPoint</vt:lpstr>
      <vt:lpstr>Oxidative deamination of glutamate</vt:lpstr>
      <vt:lpstr>Indirect deamination</vt:lpstr>
      <vt:lpstr>Transamination of amino acids</vt:lpstr>
      <vt:lpstr>The significance of the transamination reaction</vt:lpstr>
      <vt:lpstr>Reductive amination in tissues</vt:lpstr>
      <vt:lpstr>Reductive amination in tissues</vt:lpstr>
      <vt:lpstr>Amino acid metabolism by radical</vt:lpstr>
      <vt:lpstr>Further protein modifications also mainly proceed along the AA radicals</vt:lpstr>
      <vt:lpstr>Further protein modifications also mainly proceed along the AA radicals</vt:lpstr>
      <vt:lpstr>The fate of the nitrogen-free amino acid residue</vt:lpstr>
      <vt:lpstr>Презентация PowerPoint</vt:lpstr>
      <vt:lpstr>The metabolism of some amino acids</vt:lpstr>
      <vt:lpstr>Презентация PowerPoint</vt:lpstr>
      <vt:lpstr>Metabolism of aromatic amino acids (phenylalanine and tyrosine)</vt:lpstr>
      <vt:lpstr>Phenylketonuria (PKU)</vt:lpstr>
      <vt:lpstr>Aromatic amino acid metabolism pathologies</vt:lpstr>
      <vt:lpstr>Phenylketonuria</vt:lpstr>
      <vt:lpstr>Alkaptonuria</vt:lpstr>
      <vt:lpstr>Alkaptonuria (ochronosis)</vt:lpstr>
      <vt:lpstr>Aromatic amino acid metabolism pathologies</vt:lpstr>
      <vt:lpstr>Презентация PowerPoint</vt:lpstr>
      <vt:lpstr>Albinism</vt:lpstr>
      <vt:lpstr>Aromatic amino acid metabolism pathologies</vt:lpstr>
      <vt:lpstr>Презентация PowerPoint</vt:lpstr>
      <vt:lpstr>Презентация PowerPoint</vt:lpstr>
      <vt:lpstr>Презентация PowerPoint</vt:lpstr>
      <vt:lpstr>Amino acid metabolism pathologies</vt:lpstr>
      <vt:lpstr>Metabolism of dibasic AA (arginine)</vt:lpstr>
      <vt:lpstr>Hydroxy acid (serine) metabolism</vt:lpstr>
      <vt:lpstr>Презентация PowerPoint</vt:lpstr>
      <vt:lpstr>Metabolism of AA with methyl groups (glycine)</vt:lpstr>
      <vt:lpstr>Glycine functions</vt:lpstr>
      <vt:lpstr>Metabolism of AA with methyl groups (alanine) </vt:lpstr>
      <vt:lpstr>Презентация PowerPoint</vt:lpstr>
      <vt:lpstr>Ammonia is a toxic compound</vt:lpstr>
      <vt:lpstr>Sources of ammonia</vt:lpstr>
      <vt:lpstr>The most important source of ammonia is the deamination of amino acids</vt:lpstr>
      <vt:lpstr>Sources of ammonia in the body</vt:lpstr>
      <vt:lpstr>The toxicity of ammonia is mainly related to its effect on the central nervous system.</vt:lpstr>
      <vt:lpstr>Causes of ammonia toxicity</vt:lpstr>
      <vt:lpstr>Ammonia transport</vt:lpstr>
      <vt:lpstr>Презентация PowerPoint</vt:lpstr>
      <vt:lpstr>Ammonia neutralization</vt:lpstr>
      <vt:lpstr>Reductive amination in tissues</vt:lpstr>
      <vt:lpstr>Ammonia neutralization</vt:lpstr>
      <vt:lpstr>Glutamine is the main nitrogen donor in the body</vt:lpstr>
      <vt:lpstr>Asparagine synthesis</vt:lpstr>
      <vt:lpstr>Презентация PowerPoint</vt:lpstr>
      <vt:lpstr>Alanine as a nitrogen carrier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Ornithine cycle reactions</vt:lpstr>
      <vt:lpstr>Презентация PowerPoint</vt:lpstr>
      <vt:lpstr>Urea synthesis (ornithine cycle, Krebs-Henseleit cycle)</vt:lpstr>
      <vt:lpstr>Презентация PowerPoint</vt:lpstr>
      <vt:lpstr>The process provides itself with energy</vt:lpstr>
      <vt:lpstr>6 amino acids are involved in the synthesis of urea:</vt:lpstr>
      <vt:lpstr>Презентация PowerPoint</vt:lpstr>
      <vt:lpstr>The Krebs BiCycle</vt:lpstr>
      <vt:lpstr>Презентация PowerPoint</vt:lpstr>
      <vt:lpstr>Презентация PowerPoint</vt:lpstr>
      <vt:lpstr>Ornithine cycle functions</vt:lpstr>
      <vt:lpstr>Презентация PowerPoint</vt:lpstr>
      <vt:lpstr>Hyperammonemia - high levels of ammonia in the blood.</vt:lpstr>
      <vt:lpstr>Презентация PowerPoint</vt:lpstr>
      <vt:lpstr>Correction of hyperammonemia</vt:lpstr>
      <vt:lpstr>Ornithine cycle disorders:</vt:lpstr>
      <vt:lpstr>Synthesis of creatine</vt:lpstr>
      <vt:lpstr>Synthesis of creatine</vt:lpstr>
      <vt:lpstr>Synthesis of creatine phosphate</vt:lpstr>
      <vt:lpstr>Creatine phosphate - a reserve of "explosive" energy</vt:lpstr>
      <vt:lpstr>Creatinuria</vt:lpstr>
      <vt:lpstr>Synthesis of creatinine</vt:lpstr>
      <vt:lpstr>Significance of the synthesis of creatine, creatine phosphate and creatinine</vt:lpstr>
      <vt:lpstr>Creatine kinase (CK) and its isoenzymes</vt:lpstr>
      <vt:lpstr>Creatine kinase (CK) and its isoenzymes</vt:lpstr>
      <vt:lpstr>Conclusion:</vt:lpstr>
      <vt:lpstr>Conclusion:</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Малиновская НА</dc:creator>
  <cp:lastModifiedBy>Зенкова Мария Андреевна</cp:lastModifiedBy>
  <cp:revision>300</cp:revision>
  <dcterms:created xsi:type="dcterms:W3CDTF">1601-01-01T00:00:00Z</dcterms:created>
  <dcterms:modified xsi:type="dcterms:W3CDTF">2023-12-30T01:19:57Z</dcterms:modified>
</cp:coreProperties>
</file>