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1" r:id="rId4"/>
    <p:sldId id="267" r:id="rId5"/>
    <p:sldId id="268" r:id="rId6"/>
    <p:sldId id="263" r:id="rId7"/>
    <p:sldId id="260" r:id="rId8"/>
    <p:sldId id="270" r:id="rId9"/>
    <p:sldId id="271" r:id="rId10"/>
    <p:sldId id="272" r:id="rId11"/>
    <p:sldId id="273" r:id="rId12"/>
    <p:sldId id="274" r:id="rId13"/>
    <p:sldId id="275" r:id="rId14"/>
  </p:sldIdLst>
  <p:sldSz cx="9144000" cy="6858000" type="screen4x3"/>
  <p:notesSz cx="6858000" cy="9144000"/>
  <p:custDataLst>
    <p:tags r:id="rId1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4F8DCC-EDDE-49D6-8AE2-59FA03B893A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797611-0C1E-42DA-9773-9C90808BE852}">
      <dgm:prSet custT="1"/>
      <dgm:spPr/>
      <dgm:t>
        <a:bodyPr/>
        <a:lstStyle/>
        <a:p>
          <a:pPr algn="just" rtl="0"/>
          <a:r>
            <a:rPr lang="ru-RU" sz="2000" dirty="0" smtClean="0">
              <a:latin typeface="Calibri" pitchFamily="34" charset="0"/>
              <a:cs typeface="Calibri" pitchFamily="34" charset="0"/>
            </a:rPr>
            <a:t>Сборник тестовых заданий «Стоматология : тестовые задания для </a:t>
          </a:r>
          <a:r>
            <a:rPr lang="ru-RU" sz="2000" dirty="0" err="1" smtClean="0">
              <a:latin typeface="Calibri" pitchFamily="34" charset="0"/>
              <a:cs typeface="Calibri" pitchFamily="34" charset="0"/>
            </a:rPr>
            <a:t>гос</a:t>
          </a:r>
          <a:r>
            <a:rPr lang="ru-RU" sz="2000" dirty="0" smtClean="0">
              <a:latin typeface="Calibri" pitchFamily="34" charset="0"/>
              <a:cs typeface="Calibri" pitchFamily="34" charset="0"/>
            </a:rPr>
            <a:t>. итоговой аттестации выпускников по спец. 31.05.03 – Стоматология: в 2 ч.»</a:t>
          </a:r>
        </a:p>
        <a:p>
          <a:pPr algn="just" rtl="0"/>
          <a:r>
            <a:rPr lang="ru-RU" sz="2000" b="1" i="0" dirty="0" smtClean="0"/>
            <a:t>Банк тестовых заданий для проведения тестирования размещен в электронной библиотеки университета.</a:t>
          </a:r>
          <a:endParaRPr lang="ru-RU" sz="2000" b="1" i="0" dirty="0">
            <a:latin typeface="Calibri" pitchFamily="34" charset="0"/>
            <a:cs typeface="Calibri" pitchFamily="34" charset="0"/>
          </a:endParaRPr>
        </a:p>
      </dgm:t>
    </dgm:pt>
    <dgm:pt modelId="{4F513D0D-E260-45F7-A6C4-2769E6441157}" type="parTrans" cxnId="{CED086A1-194D-4DFE-98AD-24F3184733D1}">
      <dgm:prSet/>
      <dgm:spPr/>
      <dgm:t>
        <a:bodyPr/>
        <a:lstStyle/>
        <a:p>
          <a:endParaRPr lang="ru-RU"/>
        </a:p>
      </dgm:t>
    </dgm:pt>
    <dgm:pt modelId="{B338C55E-300D-49EB-8E83-EC29FD870F53}" type="sibTrans" cxnId="{CED086A1-194D-4DFE-98AD-24F3184733D1}">
      <dgm:prSet/>
      <dgm:spPr/>
      <dgm:t>
        <a:bodyPr/>
        <a:lstStyle/>
        <a:p>
          <a:endParaRPr lang="ru-RU"/>
        </a:p>
      </dgm:t>
    </dgm:pt>
    <dgm:pt modelId="{F4D9D65A-1043-49A8-AD84-C85AEB5D10D7}">
      <dgm:prSet custT="1"/>
      <dgm:spPr/>
      <dgm:t>
        <a:bodyPr/>
        <a:lstStyle/>
        <a:p>
          <a:pPr algn="l" rtl="0"/>
          <a:r>
            <a:rPr lang="ru-RU" sz="2500" dirty="0" smtClean="0"/>
            <a:t> </a:t>
          </a:r>
          <a:r>
            <a:rPr lang="ru-RU" sz="2000" b="1" dirty="0" smtClean="0"/>
            <a:t>Банк тестовых заданий размещен на сайте дистанционного обучения </a:t>
          </a:r>
          <a:r>
            <a:rPr lang="ru-RU" sz="2000" b="1" dirty="0" err="1" smtClean="0"/>
            <a:t>КрасГМУ</a:t>
          </a:r>
          <a:r>
            <a:rPr lang="ru-RU" sz="2000" b="1" dirty="0" smtClean="0"/>
            <a:t>.  Проводится тренировочное тестирование студентов 5 курса.</a:t>
          </a:r>
        </a:p>
        <a:p>
          <a:pPr algn="l" rtl="0"/>
          <a:r>
            <a:rPr lang="ru-RU" sz="2000" b="1" dirty="0" smtClean="0"/>
            <a:t>Тестовые задания из банка ГИА включены в курсовые экзамены «Ортодонтия», «Заболевания головы и шеи», «Клиническая стоматология» </a:t>
          </a:r>
          <a:endParaRPr lang="ru-RU" sz="2000" b="1" dirty="0"/>
        </a:p>
      </dgm:t>
    </dgm:pt>
    <dgm:pt modelId="{AC5175D3-FAAB-4233-ABCA-0366D126347C}" type="parTrans" cxnId="{7A373042-3B02-4433-93C9-2BC6C7F3D2DE}">
      <dgm:prSet/>
      <dgm:spPr/>
      <dgm:t>
        <a:bodyPr/>
        <a:lstStyle/>
        <a:p>
          <a:endParaRPr lang="ru-RU"/>
        </a:p>
      </dgm:t>
    </dgm:pt>
    <dgm:pt modelId="{23DF93EB-334F-48C9-82A4-78323E567718}" type="sibTrans" cxnId="{7A373042-3B02-4433-93C9-2BC6C7F3D2DE}">
      <dgm:prSet/>
      <dgm:spPr/>
      <dgm:t>
        <a:bodyPr/>
        <a:lstStyle/>
        <a:p>
          <a:endParaRPr lang="ru-RU"/>
        </a:p>
      </dgm:t>
    </dgm:pt>
    <dgm:pt modelId="{49DEB6F8-D5C6-437A-9A79-9C23F2C8C5B8}">
      <dgm:prSet custT="1"/>
      <dgm:spPr/>
      <dgm:t>
        <a:bodyPr/>
        <a:lstStyle/>
        <a:p>
          <a:pPr algn="l" rtl="0"/>
          <a:r>
            <a:rPr lang="ru-RU" sz="2000" b="1" dirty="0" smtClean="0"/>
            <a:t>Контроль за тестированием студентов осуществляет заместитель руководителя Института стоматологии </a:t>
          </a:r>
          <a:r>
            <a:rPr lang="ru-RU" sz="2000" b="1" dirty="0" err="1" smtClean="0"/>
            <a:t>Майгуров</a:t>
          </a:r>
          <a:r>
            <a:rPr lang="ru-RU" sz="2000" b="1" dirty="0" smtClean="0"/>
            <a:t> А.А. </a:t>
          </a:r>
          <a:endParaRPr lang="ru-RU" sz="2000" b="1" dirty="0"/>
        </a:p>
      </dgm:t>
    </dgm:pt>
    <dgm:pt modelId="{C66ECA61-8C9F-4B73-88BF-0D98F581A0E8}" type="sibTrans" cxnId="{EB5A99A2-19DD-4728-9CDE-BBDBD418DBB0}">
      <dgm:prSet/>
      <dgm:spPr/>
      <dgm:t>
        <a:bodyPr/>
        <a:lstStyle/>
        <a:p>
          <a:endParaRPr lang="ru-RU"/>
        </a:p>
      </dgm:t>
    </dgm:pt>
    <dgm:pt modelId="{EBB213DD-5C3C-4F98-94FC-1F0C292EB568}" type="parTrans" cxnId="{EB5A99A2-19DD-4728-9CDE-BBDBD418DBB0}">
      <dgm:prSet/>
      <dgm:spPr/>
      <dgm:t>
        <a:bodyPr/>
        <a:lstStyle/>
        <a:p>
          <a:endParaRPr lang="ru-RU"/>
        </a:p>
      </dgm:t>
    </dgm:pt>
    <dgm:pt modelId="{4076F633-435B-4140-8DD8-DCF4AF6BE2D5}" type="pres">
      <dgm:prSet presAssocID="{B74F8DCC-EDDE-49D6-8AE2-59FA03B893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F22E0B3-A48A-4E88-914F-626E15D0793F}" type="pres">
      <dgm:prSet presAssocID="{39797611-0C1E-42DA-9773-9C90808BE852}" presName="linNode" presStyleCnt="0"/>
      <dgm:spPr/>
    </dgm:pt>
    <dgm:pt modelId="{12A383FB-D931-4F41-904E-58585153D6F0}" type="pres">
      <dgm:prSet presAssocID="{39797611-0C1E-42DA-9773-9C90808BE852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57E70-1122-4F41-8729-88849343C10F}" type="pres">
      <dgm:prSet presAssocID="{B338C55E-300D-49EB-8E83-EC29FD870F53}" presName="sp" presStyleCnt="0"/>
      <dgm:spPr/>
    </dgm:pt>
    <dgm:pt modelId="{40D40AC2-AE57-441F-AA64-3863B214EB72}" type="pres">
      <dgm:prSet presAssocID="{F4D9D65A-1043-49A8-AD84-C85AEB5D10D7}" presName="linNode" presStyleCnt="0"/>
      <dgm:spPr/>
    </dgm:pt>
    <dgm:pt modelId="{B957B2CC-A322-44C4-93B7-A4DC3584F1AF}" type="pres">
      <dgm:prSet presAssocID="{F4D9D65A-1043-49A8-AD84-C85AEB5D10D7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91EC9-1269-489C-8767-BBF282E656CE}" type="pres">
      <dgm:prSet presAssocID="{23DF93EB-334F-48C9-82A4-78323E567718}" presName="sp" presStyleCnt="0"/>
      <dgm:spPr/>
    </dgm:pt>
    <dgm:pt modelId="{C51CBB9D-9EF9-49D8-A6FA-513D362E0C93}" type="pres">
      <dgm:prSet presAssocID="{49DEB6F8-D5C6-437A-9A79-9C23F2C8C5B8}" presName="linNode" presStyleCnt="0"/>
      <dgm:spPr/>
    </dgm:pt>
    <dgm:pt modelId="{A5EE4120-05A2-4478-9D85-F6EAADB0A1F0}" type="pres">
      <dgm:prSet presAssocID="{49DEB6F8-D5C6-437A-9A79-9C23F2C8C5B8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2658CF-1CD5-4773-A1F4-BACE23A4E9B9}" type="presOf" srcId="{B74F8DCC-EDDE-49D6-8AE2-59FA03B893AC}" destId="{4076F633-435B-4140-8DD8-DCF4AF6BE2D5}" srcOrd="0" destOrd="0" presId="urn:microsoft.com/office/officeart/2005/8/layout/vList5"/>
    <dgm:cxn modelId="{7A373042-3B02-4433-93C9-2BC6C7F3D2DE}" srcId="{B74F8DCC-EDDE-49D6-8AE2-59FA03B893AC}" destId="{F4D9D65A-1043-49A8-AD84-C85AEB5D10D7}" srcOrd="1" destOrd="0" parTransId="{AC5175D3-FAAB-4233-ABCA-0366D126347C}" sibTransId="{23DF93EB-334F-48C9-82A4-78323E567718}"/>
    <dgm:cxn modelId="{6CA4B267-9A3F-4917-BE99-B23104A1CB07}" type="presOf" srcId="{49DEB6F8-D5C6-437A-9A79-9C23F2C8C5B8}" destId="{A5EE4120-05A2-4478-9D85-F6EAADB0A1F0}" srcOrd="0" destOrd="0" presId="urn:microsoft.com/office/officeart/2005/8/layout/vList5"/>
    <dgm:cxn modelId="{CED086A1-194D-4DFE-98AD-24F3184733D1}" srcId="{B74F8DCC-EDDE-49D6-8AE2-59FA03B893AC}" destId="{39797611-0C1E-42DA-9773-9C90808BE852}" srcOrd="0" destOrd="0" parTransId="{4F513D0D-E260-45F7-A6C4-2769E6441157}" sibTransId="{B338C55E-300D-49EB-8E83-EC29FD870F53}"/>
    <dgm:cxn modelId="{18D9FAD4-C5FF-405D-BFB2-08715598F23B}" type="presOf" srcId="{39797611-0C1E-42DA-9773-9C90808BE852}" destId="{12A383FB-D931-4F41-904E-58585153D6F0}" srcOrd="0" destOrd="0" presId="urn:microsoft.com/office/officeart/2005/8/layout/vList5"/>
    <dgm:cxn modelId="{EB5A99A2-19DD-4728-9CDE-BBDBD418DBB0}" srcId="{B74F8DCC-EDDE-49D6-8AE2-59FA03B893AC}" destId="{49DEB6F8-D5C6-437A-9A79-9C23F2C8C5B8}" srcOrd="2" destOrd="0" parTransId="{EBB213DD-5C3C-4F98-94FC-1F0C292EB568}" sibTransId="{C66ECA61-8C9F-4B73-88BF-0D98F581A0E8}"/>
    <dgm:cxn modelId="{246C41D1-84E2-402D-8643-6AB97389EBCA}" type="presOf" srcId="{F4D9D65A-1043-49A8-AD84-C85AEB5D10D7}" destId="{B957B2CC-A322-44C4-93B7-A4DC3584F1AF}" srcOrd="0" destOrd="0" presId="urn:microsoft.com/office/officeart/2005/8/layout/vList5"/>
    <dgm:cxn modelId="{29D4E71E-BC0B-4B35-89F1-42C248537064}" type="presParOf" srcId="{4076F633-435B-4140-8DD8-DCF4AF6BE2D5}" destId="{5F22E0B3-A48A-4E88-914F-626E15D0793F}" srcOrd="0" destOrd="0" presId="urn:microsoft.com/office/officeart/2005/8/layout/vList5"/>
    <dgm:cxn modelId="{B2F3B693-2669-4483-A50C-73B26EEE624A}" type="presParOf" srcId="{5F22E0B3-A48A-4E88-914F-626E15D0793F}" destId="{12A383FB-D931-4F41-904E-58585153D6F0}" srcOrd="0" destOrd="0" presId="urn:microsoft.com/office/officeart/2005/8/layout/vList5"/>
    <dgm:cxn modelId="{17610B14-7C61-40EA-9BDE-851833464EA2}" type="presParOf" srcId="{4076F633-435B-4140-8DD8-DCF4AF6BE2D5}" destId="{87557E70-1122-4F41-8729-88849343C10F}" srcOrd="1" destOrd="0" presId="urn:microsoft.com/office/officeart/2005/8/layout/vList5"/>
    <dgm:cxn modelId="{E189D785-B751-4AB3-9420-1005C6393004}" type="presParOf" srcId="{4076F633-435B-4140-8DD8-DCF4AF6BE2D5}" destId="{40D40AC2-AE57-441F-AA64-3863B214EB72}" srcOrd="2" destOrd="0" presId="urn:microsoft.com/office/officeart/2005/8/layout/vList5"/>
    <dgm:cxn modelId="{58F90DA2-B7C1-4391-B17B-14B811A4FD6A}" type="presParOf" srcId="{40D40AC2-AE57-441F-AA64-3863B214EB72}" destId="{B957B2CC-A322-44C4-93B7-A4DC3584F1AF}" srcOrd="0" destOrd="0" presId="urn:microsoft.com/office/officeart/2005/8/layout/vList5"/>
    <dgm:cxn modelId="{A2A1F68B-539B-4654-818F-0F959D7EFBCF}" type="presParOf" srcId="{4076F633-435B-4140-8DD8-DCF4AF6BE2D5}" destId="{86C91EC9-1269-489C-8767-BBF282E656CE}" srcOrd="3" destOrd="0" presId="urn:microsoft.com/office/officeart/2005/8/layout/vList5"/>
    <dgm:cxn modelId="{4888B1AD-F689-4541-9AF5-08470436731B}" type="presParOf" srcId="{4076F633-435B-4140-8DD8-DCF4AF6BE2D5}" destId="{C51CBB9D-9EF9-49D8-A6FA-513D362E0C93}" srcOrd="4" destOrd="0" presId="urn:microsoft.com/office/officeart/2005/8/layout/vList5"/>
    <dgm:cxn modelId="{56D772DC-F8D0-41F9-8158-0FB166BA1646}" type="presParOf" srcId="{C51CBB9D-9EF9-49D8-A6FA-513D362E0C93}" destId="{A5EE4120-05A2-4478-9D85-F6EAADB0A1F0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109853-F472-46D8-B4B0-79A21BAEF9D7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2D74B7-7AA7-4B97-99AE-0AD514A36EA0}">
      <dgm:prSet custT="1"/>
      <dgm:spPr/>
      <dgm:t>
        <a:bodyPr/>
        <a:lstStyle/>
        <a:p>
          <a:pPr algn="just" rtl="0"/>
          <a:r>
            <a:rPr lang="ru-RU" sz="1800" b="1" i="0" dirty="0" smtClean="0"/>
            <a:t>Имеется учебное пособие «Алгоритмы оказания неотложной помощи и выполнения </a:t>
          </a:r>
          <a:r>
            <a:rPr lang="ru-RU" sz="1800" b="1" i="0" dirty="0" err="1" smtClean="0"/>
            <a:t>общеврачебных</a:t>
          </a:r>
          <a:r>
            <a:rPr lang="ru-RU" sz="1800" b="1" i="0" dirty="0" smtClean="0"/>
            <a:t> манипуляций в практике врача-стоматолога», размещено в электронной библиотеке университета.</a:t>
          </a:r>
          <a:endParaRPr lang="ru-RU" sz="1800" b="1" i="0" dirty="0"/>
        </a:p>
      </dgm:t>
    </dgm:pt>
    <dgm:pt modelId="{ED60710B-FEE3-4A0A-8198-FDA8AFD5F428}" type="parTrans" cxnId="{F025C1DC-AA3C-485C-9D2C-EF4F67C70276}">
      <dgm:prSet/>
      <dgm:spPr/>
      <dgm:t>
        <a:bodyPr/>
        <a:lstStyle/>
        <a:p>
          <a:endParaRPr lang="ru-RU"/>
        </a:p>
      </dgm:t>
    </dgm:pt>
    <dgm:pt modelId="{C77403A1-B6D8-43EE-9258-D284AC852DA1}" type="sibTrans" cxnId="{F025C1DC-AA3C-485C-9D2C-EF4F67C70276}">
      <dgm:prSet/>
      <dgm:spPr/>
      <dgm:t>
        <a:bodyPr/>
        <a:lstStyle/>
        <a:p>
          <a:endParaRPr lang="ru-RU"/>
        </a:p>
      </dgm:t>
    </dgm:pt>
    <dgm:pt modelId="{BE4CB573-C2F0-43FE-BEBA-18367637A141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 smtClean="0">
              <a:latin typeface="+mn-lt"/>
              <a:cs typeface="Times New Roman" pitchFamily="18" charset="0"/>
            </a:rPr>
            <a:t>Обновлены </a:t>
          </a:r>
          <a:r>
            <a:rPr lang="ru-RU" altLang="ru-RU" sz="1800" b="1" dirty="0" err="1" smtClean="0">
              <a:latin typeface="+mn-lt"/>
              <a:cs typeface="Times New Roman" pitchFamily="18" charset="0"/>
            </a:rPr>
            <a:t>чек-листы</a:t>
          </a:r>
          <a:r>
            <a:rPr lang="ru-RU" altLang="ru-RU" sz="1800" b="1" dirty="0" smtClean="0">
              <a:latin typeface="+mn-lt"/>
              <a:cs typeface="Times New Roman" pitchFamily="18" charset="0"/>
            </a:rPr>
            <a:t> на практические навыки по стоматологии, студенты ознакомлены с </a:t>
          </a:r>
          <a:r>
            <a:rPr lang="ru-RU" altLang="ru-RU" sz="1800" b="1" dirty="0" err="1" smtClean="0">
              <a:latin typeface="+mn-lt"/>
              <a:cs typeface="Times New Roman" pitchFamily="18" charset="0"/>
            </a:rPr>
            <a:t>чек-листами</a:t>
          </a:r>
          <a:r>
            <a:rPr lang="ru-RU" altLang="ru-RU" sz="1800" b="1" dirty="0" smtClean="0">
              <a:latin typeface="+mn-lt"/>
              <a:cs typeface="Times New Roman" pitchFamily="18" charset="0"/>
            </a:rPr>
            <a:t>, проводится отработка алгоритмов на практических занятиях. </a:t>
          </a:r>
          <a:endParaRPr lang="ru-RU" sz="1800" dirty="0"/>
        </a:p>
      </dgm:t>
    </dgm:pt>
    <dgm:pt modelId="{091DCDD9-179E-494A-86CC-56CFE91BE6B2}" type="parTrans" cxnId="{C0B9E595-B401-455D-A00D-BF5E56C9E9AA}">
      <dgm:prSet/>
      <dgm:spPr/>
      <dgm:t>
        <a:bodyPr/>
        <a:lstStyle/>
        <a:p>
          <a:endParaRPr lang="ru-RU"/>
        </a:p>
      </dgm:t>
    </dgm:pt>
    <dgm:pt modelId="{11A64FAD-B0C1-420D-9C64-466E87274CBD}" type="sibTrans" cxnId="{C0B9E595-B401-455D-A00D-BF5E56C9E9AA}">
      <dgm:prSet/>
      <dgm:spPr/>
      <dgm:t>
        <a:bodyPr/>
        <a:lstStyle/>
        <a:p>
          <a:endParaRPr lang="ru-RU"/>
        </a:p>
      </dgm:t>
    </dgm:pt>
    <dgm:pt modelId="{284E0C19-333B-4CF9-A814-CBB3A72AF6A5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700" b="1" dirty="0" smtClean="0"/>
        </a:p>
        <a:p>
          <a:pPr algn="just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dirty="0" smtClean="0"/>
            <a:t>В мае 2018 будут прочитаны дополнительные лекции «Неотложные состояния в терапии» (кафедра пропедевтики  внутренних болезней и терапии), «Фармакотерапия неотложных состояний» (кафедра фармакологии)</a:t>
          </a:r>
          <a:endParaRPr lang="ru-RU" sz="1800" b="1" i="0" dirty="0"/>
        </a:p>
      </dgm:t>
    </dgm:pt>
    <dgm:pt modelId="{6D582017-B289-4512-8AAB-7CA6C27E1919}" type="parTrans" cxnId="{C68534A1-292A-4E24-B87B-50D545FA2BF5}">
      <dgm:prSet/>
      <dgm:spPr/>
      <dgm:t>
        <a:bodyPr/>
        <a:lstStyle/>
        <a:p>
          <a:endParaRPr lang="ru-RU"/>
        </a:p>
      </dgm:t>
    </dgm:pt>
    <dgm:pt modelId="{E6E082BB-52F4-4EDE-8401-F490AEB93751}" type="sibTrans" cxnId="{C68534A1-292A-4E24-B87B-50D545FA2BF5}">
      <dgm:prSet/>
      <dgm:spPr/>
      <dgm:t>
        <a:bodyPr/>
        <a:lstStyle/>
        <a:p>
          <a:endParaRPr lang="ru-RU"/>
        </a:p>
      </dgm:t>
    </dgm:pt>
    <dgm:pt modelId="{5BD8600D-83A5-4740-9233-AFF06644B3A5}" type="pres">
      <dgm:prSet presAssocID="{08109853-F472-46D8-B4B0-79A21BAEF9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7CAEE9-E1D8-491D-9917-EA0F16158D45}" type="pres">
      <dgm:prSet presAssocID="{982D74B7-7AA7-4B97-99AE-0AD514A36EA0}" presName="linNode" presStyleCnt="0"/>
      <dgm:spPr/>
    </dgm:pt>
    <dgm:pt modelId="{989A9841-7357-4A44-9187-17CAD993FCAC}" type="pres">
      <dgm:prSet presAssocID="{982D74B7-7AA7-4B97-99AE-0AD514A36EA0}" presName="parentText" presStyleLbl="node1" presStyleIdx="0" presStyleCnt="3" custScaleX="277778" custLinFactNeighborX="-1102" custLinFactNeighborY="98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6ACDA8-DFF1-48B3-9B81-55E2B2E75165}" type="pres">
      <dgm:prSet presAssocID="{C77403A1-B6D8-43EE-9258-D284AC852DA1}" presName="sp" presStyleCnt="0"/>
      <dgm:spPr/>
    </dgm:pt>
    <dgm:pt modelId="{09D063F8-EB56-44A9-8215-767B0A36B181}" type="pres">
      <dgm:prSet presAssocID="{BE4CB573-C2F0-43FE-BEBA-18367637A141}" presName="linNode" presStyleCnt="0"/>
      <dgm:spPr/>
    </dgm:pt>
    <dgm:pt modelId="{6EC56F2B-2461-4DFE-BD28-3040E59A37F8}" type="pres">
      <dgm:prSet presAssocID="{BE4CB573-C2F0-43FE-BEBA-18367637A141}" presName="parentText" presStyleLbl="node1" presStyleIdx="1" presStyleCnt="3" custScaleX="277778" custLinFactNeighborX="1312" custLinFactNeighborY="20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3F153-ADE5-432E-A3C8-8237D4DA4F8E}" type="pres">
      <dgm:prSet presAssocID="{11A64FAD-B0C1-420D-9C64-466E87274CBD}" presName="sp" presStyleCnt="0"/>
      <dgm:spPr/>
    </dgm:pt>
    <dgm:pt modelId="{CDAFC468-8169-4DF1-8CCB-DEEF4C9860BD}" type="pres">
      <dgm:prSet presAssocID="{284E0C19-333B-4CF9-A814-CBB3A72AF6A5}" presName="linNode" presStyleCnt="0"/>
      <dgm:spPr/>
    </dgm:pt>
    <dgm:pt modelId="{212A0EC4-B1F1-4457-B14C-E31FC27A9245}" type="pres">
      <dgm:prSet presAssocID="{284E0C19-333B-4CF9-A814-CBB3A72AF6A5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9AA8B0-9B9C-4496-9BFC-096DB9427666}" type="presOf" srcId="{982D74B7-7AA7-4B97-99AE-0AD514A36EA0}" destId="{989A9841-7357-4A44-9187-17CAD993FCAC}" srcOrd="0" destOrd="0" presId="urn:microsoft.com/office/officeart/2005/8/layout/vList5"/>
    <dgm:cxn modelId="{9A31FBF2-A132-44F2-BDD1-41CF03F9C477}" type="presOf" srcId="{284E0C19-333B-4CF9-A814-CBB3A72AF6A5}" destId="{212A0EC4-B1F1-4457-B14C-E31FC27A9245}" srcOrd="0" destOrd="0" presId="urn:microsoft.com/office/officeart/2005/8/layout/vList5"/>
    <dgm:cxn modelId="{C0B9E595-B401-455D-A00D-BF5E56C9E9AA}" srcId="{08109853-F472-46D8-B4B0-79A21BAEF9D7}" destId="{BE4CB573-C2F0-43FE-BEBA-18367637A141}" srcOrd="1" destOrd="0" parTransId="{091DCDD9-179E-494A-86CC-56CFE91BE6B2}" sibTransId="{11A64FAD-B0C1-420D-9C64-466E87274CBD}"/>
    <dgm:cxn modelId="{A685412F-CE13-4F05-8818-EB0E2C8D1077}" type="presOf" srcId="{08109853-F472-46D8-B4B0-79A21BAEF9D7}" destId="{5BD8600D-83A5-4740-9233-AFF06644B3A5}" srcOrd="0" destOrd="0" presId="urn:microsoft.com/office/officeart/2005/8/layout/vList5"/>
    <dgm:cxn modelId="{4586C258-8ECC-45CC-A9F9-2C5F0106F9CC}" type="presOf" srcId="{BE4CB573-C2F0-43FE-BEBA-18367637A141}" destId="{6EC56F2B-2461-4DFE-BD28-3040E59A37F8}" srcOrd="0" destOrd="0" presId="urn:microsoft.com/office/officeart/2005/8/layout/vList5"/>
    <dgm:cxn modelId="{F025C1DC-AA3C-485C-9D2C-EF4F67C70276}" srcId="{08109853-F472-46D8-B4B0-79A21BAEF9D7}" destId="{982D74B7-7AA7-4B97-99AE-0AD514A36EA0}" srcOrd="0" destOrd="0" parTransId="{ED60710B-FEE3-4A0A-8198-FDA8AFD5F428}" sibTransId="{C77403A1-B6D8-43EE-9258-D284AC852DA1}"/>
    <dgm:cxn modelId="{C68534A1-292A-4E24-B87B-50D545FA2BF5}" srcId="{08109853-F472-46D8-B4B0-79A21BAEF9D7}" destId="{284E0C19-333B-4CF9-A814-CBB3A72AF6A5}" srcOrd="2" destOrd="0" parTransId="{6D582017-B289-4512-8AAB-7CA6C27E1919}" sibTransId="{E6E082BB-52F4-4EDE-8401-F490AEB93751}"/>
    <dgm:cxn modelId="{C96AE642-0635-4157-9EDF-45615C60411D}" type="presParOf" srcId="{5BD8600D-83A5-4740-9233-AFF06644B3A5}" destId="{777CAEE9-E1D8-491D-9917-EA0F16158D45}" srcOrd="0" destOrd="0" presId="urn:microsoft.com/office/officeart/2005/8/layout/vList5"/>
    <dgm:cxn modelId="{04FDBBF1-CEC2-4F36-A905-64B026510DDC}" type="presParOf" srcId="{777CAEE9-E1D8-491D-9917-EA0F16158D45}" destId="{989A9841-7357-4A44-9187-17CAD993FCAC}" srcOrd="0" destOrd="0" presId="urn:microsoft.com/office/officeart/2005/8/layout/vList5"/>
    <dgm:cxn modelId="{8233168D-2971-4BD9-9D96-A14C34C29190}" type="presParOf" srcId="{5BD8600D-83A5-4740-9233-AFF06644B3A5}" destId="{976ACDA8-DFF1-48B3-9B81-55E2B2E75165}" srcOrd="1" destOrd="0" presId="urn:microsoft.com/office/officeart/2005/8/layout/vList5"/>
    <dgm:cxn modelId="{C9262310-BE27-4A95-9B4F-864D35ADAC75}" type="presParOf" srcId="{5BD8600D-83A5-4740-9233-AFF06644B3A5}" destId="{09D063F8-EB56-44A9-8215-767B0A36B181}" srcOrd="2" destOrd="0" presId="urn:microsoft.com/office/officeart/2005/8/layout/vList5"/>
    <dgm:cxn modelId="{AA4943B7-6A12-4939-AC30-C80D7BC91CA0}" type="presParOf" srcId="{09D063F8-EB56-44A9-8215-767B0A36B181}" destId="{6EC56F2B-2461-4DFE-BD28-3040E59A37F8}" srcOrd="0" destOrd="0" presId="urn:microsoft.com/office/officeart/2005/8/layout/vList5"/>
    <dgm:cxn modelId="{731250B6-8D67-4D81-8CEE-204517B07772}" type="presParOf" srcId="{5BD8600D-83A5-4740-9233-AFF06644B3A5}" destId="{0833F153-ADE5-432E-A3C8-8237D4DA4F8E}" srcOrd="3" destOrd="0" presId="urn:microsoft.com/office/officeart/2005/8/layout/vList5"/>
    <dgm:cxn modelId="{369E2471-5F56-4623-951C-88E501DEC366}" type="presParOf" srcId="{5BD8600D-83A5-4740-9233-AFF06644B3A5}" destId="{CDAFC468-8169-4DF1-8CCB-DEEF4C9860BD}" srcOrd="4" destOrd="0" presId="urn:microsoft.com/office/officeart/2005/8/layout/vList5"/>
    <dgm:cxn modelId="{5E9862B6-D315-49A8-AC00-E7ACBE05541C}" type="presParOf" srcId="{CDAFC468-8169-4DF1-8CCB-DEEF4C9860BD}" destId="{212A0EC4-B1F1-4457-B14C-E31FC27A924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109853-F472-46D8-B4B0-79A21BAEF9D7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4CB573-C2F0-43FE-BEBA-18367637A141}">
      <dgm:prSet custT="1"/>
      <dgm:spPr/>
      <dgm:t>
        <a:bodyPr/>
        <a:lstStyle/>
        <a:p>
          <a:pPr marL="0" marR="0" indent="0" algn="just" defTabSz="5334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В </a:t>
          </a:r>
          <a:r>
            <a:rPr lang="ru-RU" sz="1800" b="1" dirty="0" err="1" smtClean="0"/>
            <a:t>симуляционном</a:t>
          </a:r>
          <a:r>
            <a:rPr lang="ru-RU" sz="1800" b="1" dirty="0" smtClean="0"/>
            <a:t> центре </a:t>
          </a:r>
          <a:r>
            <a:rPr lang="ru-RU" sz="1800" b="1" dirty="0" err="1" smtClean="0"/>
            <a:t>КрасГМУ</a:t>
          </a:r>
          <a:r>
            <a:rPr lang="ru-RU" sz="1800" b="1" dirty="0" smtClean="0"/>
            <a:t> подготовлены рабочие станции для стоматологов, укомплектованы инструментарием и пломбировочными материалами. </a:t>
          </a:r>
        </a:p>
        <a:p>
          <a:pPr algn="just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dirty="0"/>
        </a:p>
      </dgm:t>
    </dgm:pt>
    <dgm:pt modelId="{091DCDD9-179E-494A-86CC-56CFE91BE6B2}" type="parTrans" cxnId="{C0B9E595-B401-455D-A00D-BF5E56C9E9AA}">
      <dgm:prSet/>
      <dgm:spPr/>
      <dgm:t>
        <a:bodyPr/>
        <a:lstStyle/>
        <a:p>
          <a:endParaRPr lang="ru-RU"/>
        </a:p>
      </dgm:t>
    </dgm:pt>
    <dgm:pt modelId="{11A64FAD-B0C1-420D-9C64-466E87274CBD}" type="sibTrans" cxnId="{C0B9E595-B401-455D-A00D-BF5E56C9E9AA}">
      <dgm:prSet/>
      <dgm:spPr/>
      <dgm:t>
        <a:bodyPr/>
        <a:lstStyle/>
        <a:p>
          <a:endParaRPr lang="ru-RU"/>
        </a:p>
      </dgm:t>
    </dgm:pt>
    <dgm:pt modelId="{284E0C19-333B-4CF9-A814-CBB3A72AF6A5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altLang="ru-RU" sz="1800" b="1" dirty="0" smtClean="0">
              <a:latin typeface="+mn-lt"/>
              <a:cs typeface="Times New Roman" pitchFamily="18" charset="0"/>
            </a:rPr>
            <a:t>В 10 семестре будут организованы дополнительные занятия в </a:t>
          </a:r>
          <a:r>
            <a:rPr lang="ru-RU" altLang="ru-RU" sz="1800" b="1" dirty="0" err="1" smtClean="0">
              <a:latin typeface="+mn-lt"/>
              <a:cs typeface="Times New Roman" pitchFamily="18" charset="0"/>
            </a:rPr>
            <a:t>симуляционном</a:t>
          </a:r>
          <a:r>
            <a:rPr lang="ru-RU" altLang="ru-RU" sz="1800" b="1" dirty="0" smtClean="0">
              <a:latin typeface="+mn-lt"/>
              <a:cs typeface="Times New Roman" pitchFamily="18" charset="0"/>
            </a:rPr>
            <a:t> центре для отработки практических навыков </a:t>
          </a:r>
          <a:r>
            <a:rPr lang="ru-RU" sz="1800" b="1" dirty="0" smtClean="0"/>
            <a:t>на </a:t>
          </a:r>
          <a:r>
            <a:rPr lang="ru-RU" sz="1800" b="1" dirty="0" err="1" smtClean="0"/>
            <a:t>симуляционном</a:t>
          </a:r>
          <a:r>
            <a:rPr lang="ru-RU" sz="1800" b="1" dirty="0" smtClean="0"/>
            <a:t>  стоматологическом оборудовании. </a:t>
          </a:r>
        </a:p>
        <a:p>
          <a:pPr algn="just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b="1" dirty="0"/>
        </a:p>
      </dgm:t>
    </dgm:pt>
    <dgm:pt modelId="{6D582017-B289-4512-8AAB-7CA6C27E1919}" type="parTrans" cxnId="{C68534A1-292A-4E24-B87B-50D545FA2BF5}">
      <dgm:prSet/>
      <dgm:spPr/>
      <dgm:t>
        <a:bodyPr/>
        <a:lstStyle/>
        <a:p>
          <a:endParaRPr lang="ru-RU"/>
        </a:p>
      </dgm:t>
    </dgm:pt>
    <dgm:pt modelId="{E6E082BB-52F4-4EDE-8401-F490AEB93751}" type="sibTrans" cxnId="{C68534A1-292A-4E24-B87B-50D545FA2BF5}">
      <dgm:prSet/>
      <dgm:spPr/>
      <dgm:t>
        <a:bodyPr/>
        <a:lstStyle/>
        <a:p>
          <a:endParaRPr lang="ru-RU"/>
        </a:p>
      </dgm:t>
    </dgm:pt>
    <dgm:pt modelId="{DFC86031-96A2-48D6-9C57-CA31C5632322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На выпускающих стоматологических кафедрах будут организованы дополнительные занятия и консультации студентов по подготовке  к практическому экзамену. </a:t>
          </a:r>
        </a:p>
        <a:p>
          <a:pPr algn="just" rtl="0"/>
          <a:endParaRPr lang="ru-RU" sz="1800" b="1" dirty="0">
            <a:solidFill>
              <a:srgbClr val="C00000"/>
            </a:solidFill>
          </a:endParaRPr>
        </a:p>
      </dgm:t>
    </dgm:pt>
    <dgm:pt modelId="{C9CF39AC-31AA-477B-B01B-AAD5F02131E3}" type="parTrans" cxnId="{42B57405-3208-4E1B-96A2-7F7620C4FD85}">
      <dgm:prSet/>
      <dgm:spPr/>
      <dgm:t>
        <a:bodyPr/>
        <a:lstStyle/>
        <a:p>
          <a:endParaRPr lang="ru-RU"/>
        </a:p>
      </dgm:t>
    </dgm:pt>
    <dgm:pt modelId="{1AF98F4C-6D5B-42E2-A7A1-1FCB3603F25F}" type="sibTrans" cxnId="{42B57405-3208-4E1B-96A2-7F7620C4FD85}">
      <dgm:prSet/>
      <dgm:spPr/>
      <dgm:t>
        <a:bodyPr/>
        <a:lstStyle/>
        <a:p>
          <a:endParaRPr lang="ru-RU"/>
        </a:p>
      </dgm:t>
    </dgm:pt>
    <dgm:pt modelId="{5BD8600D-83A5-4740-9233-AFF06644B3A5}" type="pres">
      <dgm:prSet presAssocID="{08109853-F472-46D8-B4B0-79A21BAEF9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D063F8-EB56-44A9-8215-767B0A36B181}" type="pres">
      <dgm:prSet presAssocID="{BE4CB573-C2F0-43FE-BEBA-18367637A141}" presName="linNode" presStyleCnt="0"/>
      <dgm:spPr/>
    </dgm:pt>
    <dgm:pt modelId="{6EC56F2B-2461-4DFE-BD28-3040E59A37F8}" type="pres">
      <dgm:prSet presAssocID="{BE4CB573-C2F0-43FE-BEBA-18367637A141}" presName="parentText" presStyleLbl="node1" presStyleIdx="0" presStyleCnt="3" custScaleX="277778" custLinFactNeighborX="1312" custLinFactNeighborY="20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33F153-ADE5-432E-A3C8-8237D4DA4F8E}" type="pres">
      <dgm:prSet presAssocID="{11A64FAD-B0C1-420D-9C64-466E87274CBD}" presName="sp" presStyleCnt="0"/>
      <dgm:spPr/>
    </dgm:pt>
    <dgm:pt modelId="{CDAFC468-8169-4DF1-8CCB-DEEF4C9860BD}" type="pres">
      <dgm:prSet presAssocID="{284E0C19-333B-4CF9-A814-CBB3A72AF6A5}" presName="linNode" presStyleCnt="0"/>
      <dgm:spPr/>
    </dgm:pt>
    <dgm:pt modelId="{212A0EC4-B1F1-4457-B14C-E31FC27A9245}" type="pres">
      <dgm:prSet presAssocID="{284E0C19-333B-4CF9-A814-CBB3A72AF6A5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871512-7976-46F0-80DE-C6FFEE57FFA7}" type="pres">
      <dgm:prSet presAssocID="{E6E082BB-52F4-4EDE-8401-F490AEB93751}" presName="sp" presStyleCnt="0"/>
      <dgm:spPr/>
    </dgm:pt>
    <dgm:pt modelId="{8B76954F-55D0-45A0-9302-D851234105FB}" type="pres">
      <dgm:prSet presAssocID="{DFC86031-96A2-48D6-9C57-CA31C5632322}" presName="linNode" presStyleCnt="0"/>
      <dgm:spPr/>
    </dgm:pt>
    <dgm:pt modelId="{B1DEB707-5722-4489-998F-32101CB6FC33}" type="pres">
      <dgm:prSet presAssocID="{DFC86031-96A2-48D6-9C57-CA31C5632322}" presName="parentText" presStyleLbl="node1" presStyleIdx="2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C3D077-B815-43C5-9436-7B3475B9EA8C}" type="presOf" srcId="{DFC86031-96A2-48D6-9C57-CA31C5632322}" destId="{B1DEB707-5722-4489-998F-32101CB6FC33}" srcOrd="0" destOrd="0" presId="urn:microsoft.com/office/officeart/2005/8/layout/vList5"/>
    <dgm:cxn modelId="{42B57405-3208-4E1B-96A2-7F7620C4FD85}" srcId="{08109853-F472-46D8-B4B0-79A21BAEF9D7}" destId="{DFC86031-96A2-48D6-9C57-CA31C5632322}" srcOrd="2" destOrd="0" parTransId="{C9CF39AC-31AA-477B-B01B-AAD5F02131E3}" sibTransId="{1AF98F4C-6D5B-42E2-A7A1-1FCB3603F25F}"/>
    <dgm:cxn modelId="{C0B9E595-B401-455D-A00D-BF5E56C9E9AA}" srcId="{08109853-F472-46D8-B4B0-79A21BAEF9D7}" destId="{BE4CB573-C2F0-43FE-BEBA-18367637A141}" srcOrd="0" destOrd="0" parTransId="{091DCDD9-179E-494A-86CC-56CFE91BE6B2}" sibTransId="{11A64FAD-B0C1-420D-9C64-466E87274CBD}"/>
    <dgm:cxn modelId="{FAA0703E-7651-433B-ACD4-80E2E217F1F3}" type="presOf" srcId="{BE4CB573-C2F0-43FE-BEBA-18367637A141}" destId="{6EC56F2B-2461-4DFE-BD28-3040E59A37F8}" srcOrd="0" destOrd="0" presId="urn:microsoft.com/office/officeart/2005/8/layout/vList5"/>
    <dgm:cxn modelId="{AC749FBD-77BE-4580-9DC0-E5FC797FD1B4}" type="presOf" srcId="{08109853-F472-46D8-B4B0-79A21BAEF9D7}" destId="{5BD8600D-83A5-4740-9233-AFF06644B3A5}" srcOrd="0" destOrd="0" presId="urn:microsoft.com/office/officeart/2005/8/layout/vList5"/>
    <dgm:cxn modelId="{9034DCD7-03AE-451C-8D6A-3955FF57B2F9}" type="presOf" srcId="{284E0C19-333B-4CF9-A814-CBB3A72AF6A5}" destId="{212A0EC4-B1F1-4457-B14C-E31FC27A9245}" srcOrd="0" destOrd="0" presId="urn:microsoft.com/office/officeart/2005/8/layout/vList5"/>
    <dgm:cxn modelId="{C68534A1-292A-4E24-B87B-50D545FA2BF5}" srcId="{08109853-F472-46D8-B4B0-79A21BAEF9D7}" destId="{284E0C19-333B-4CF9-A814-CBB3A72AF6A5}" srcOrd="1" destOrd="0" parTransId="{6D582017-B289-4512-8AAB-7CA6C27E1919}" sibTransId="{E6E082BB-52F4-4EDE-8401-F490AEB93751}"/>
    <dgm:cxn modelId="{B4B43279-C8A7-4C32-9862-0872DA40505A}" type="presParOf" srcId="{5BD8600D-83A5-4740-9233-AFF06644B3A5}" destId="{09D063F8-EB56-44A9-8215-767B0A36B181}" srcOrd="0" destOrd="0" presId="urn:microsoft.com/office/officeart/2005/8/layout/vList5"/>
    <dgm:cxn modelId="{26A9713D-0F99-4253-B55A-2DB4518F8432}" type="presParOf" srcId="{09D063F8-EB56-44A9-8215-767B0A36B181}" destId="{6EC56F2B-2461-4DFE-BD28-3040E59A37F8}" srcOrd="0" destOrd="0" presId="urn:microsoft.com/office/officeart/2005/8/layout/vList5"/>
    <dgm:cxn modelId="{482C9C81-F672-47A2-93C0-3EC9B9FB334B}" type="presParOf" srcId="{5BD8600D-83A5-4740-9233-AFF06644B3A5}" destId="{0833F153-ADE5-432E-A3C8-8237D4DA4F8E}" srcOrd="1" destOrd="0" presId="urn:microsoft.com/office/officeart/2005/8/layout/vList5"/>
    <dgm:cxn modelId="{AF6AF706-6A50-4D85-BC1B-C3762834AC96}" type="presParOf" srcId="{5BD8600D-83A5-4740-9233-AFF06644B3A5}" destId="{CDAFC468-8169-4DF1-8CCB-DEEF4C9860BD}" srcOrd="2" destOrd="0" presId="urn:microsoft.com/office/officeart/2005/8/layout/vList5"/>
    <dgm:cxn modelId="{BA40E4A4-0D13-4A3E-A73A-558F220D1B1C}" type="presParOf" srcId="{CDAFC468-8169-4DF1-8CCB-DEEF4C9860BD}" destId="{212A0EC4-B1F1-4457-B14C-E31FC27A9245}" srcOrd="0" destOrd="0" presId="urn:microsoft.com/office/officeart/2005/8/layout/vList5"/>
    <dgm:cxn modelId="{9BB89F4E-0E32-43CF-9201-DCD6221D50D0}" type="presParOf" srcId="{5BD8600D-83A5-4740-9233-AFF06644B3A5}" destId="{38871512-7976-46F0-80DE-C6FFEE57FFA7}" srcOrd="3" destOrd="0" presId="urn:microsoft.com/office/officeart/2005/8/layout/vList5"/>
    <dgm:cxn modelId="{CC2A480B-9F5D-4F37-83DB-D69D0D4D293C}" type="presParOf" srcId="{5BD8600D-83A5-4740-9233-AFF06644B3A5}" destId="{8B76954F-55D0-45A0-9302-D851234105FB}" srcOrd="4" destOrd="0" presId="urn:microsoft.com/office/officeart/2005/8/layout/vList5"/>
    <dgm:cxn modelId="{988A62D1-D6BD-4A49-B4FF-3C0EA6A9024A}" type="presParOf" srcId="{8B76954F-55D0-45A0-9302-D851234105FB}" destId="{B1DEB707-5722-4489-998F-32101CB6FC3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F563E5-E0C4-426F-BCCF-37A5DBBBA1CC}" type="doc">
      <dgm:prSet loTypeId="urn:microsoft.com/office/officeart/2005/8/layout/vList5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107448-0F1A-4501-AB5D-E00369DDB46E}">
      <dgm:prSet custT="1"/>
      <dgm:spPr/>
      <dgm:t>
        <a:bodyPr/>
        <a:lstStyle/>
        <a:p>
          <a:pPr algn="just" rtl="0"/>
          <a:r>
            <a:rPr lang="ru-RU" sz="2000" b="1" i="0" dirty="0" smtClean="0">
              <a:latin typeface="+mj-lt"/>
            </a:rPr>
            <a:t>Имеется сборник </a:t>
          </a:r>
          <a:r>
            <a:rPr lang="ru-RU" sz="2000" b="1" i="1" dirty="0" smtClean="0">
              <a:latin typeface="+mj-lt"/>
            </a:rPr>
            <a:t>«</a:t>
          </a:r>
          <a:r>
            <a:rPr lang="ru-RU" sz="2000" b="1" dirty="0" smtClean="0">
              <a:latin typeface="+mj-lt"/>
              <a:cs typeface="Times New Roman" pitchFamily="18" charset="0"/>
            </a:rPr>
            <a:t>Стоматология : ситуационные задачи с эталонами ответов для государственной итоговой аттестации обучающихся по специальности 31.05.03 – Стоматология»</a:t>
          </a:r>
          <a:r>
            <a:rPr lang="ru-RU" sz="2000" b="1" dirty="0" smtClean="0">
              <a:latin typeface="+mj-lt"/>
            </a:rPr>
            <a:t>, сборник размещен в электронной библиотеки университета.</a:t>
          </a:r>
          <a:endParaRPr lang="ru-RU" sz="2000" b="1" dirty="0">
            <a:latin typeface="+mj-lt"/>
          </a:endParaRPr>
        </a:p>
      </dgm:t>
    </dgm:pt>
    <dgm:pt modelId="{88246B30-35C5-4490-9862-F4155D49F952}" type="parTrans" cxnId="{D17FB9E0-996D-4327-B574-6E73041FA175}">
      <dgm:prSet/>
      <dgm:spPr/>
      <dgm:t>
        <a:bodyPr/>
        <a:lstStyle/>
        <a:p>
          <a:endParaRPr lang="ru-RU"/>
        </a:p>
      </dgm:t>
    </dgm:pt>
    <dgm:pt modelId="{4A8BA591-E547-4610-92BA-46CFB5CEB8DA}" type="sibTrans" cxnId="{D17FB9E0-996D-4327-B574-6E73041FA175}">
      <dgm:prSet/>
      <dgm:spPr/>
      <dgm:t>
        <a:bodyPr/>
        <a:lstStyle/>
        <a:p>
          <a:endParaRPr lang="ru-RU"/>
        </a:p>
      </dgm:t>
    </dgm:pt>
    <dgm:pt modelId="{82ABEB2C-D7E8-4498-95EC-E77747004543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На выпускающих кафедрах-клиниках во время практических занятий и лекций проводится разбор экзаменационных ситуационных задач. </a:t>
          </a:r>
        </a:p>
      </dgm:t>
    </dgm:pt>
    <dgm:pt modelId="{D48FC727-4EBE-4D9B-B0EA-80A398482254}" type="parTrans" cxnId="{BC7797A8-78E4-4507-B8BF-CB74ACA36BA7}">
      <dgm:prSet/>
      <dgm:spPr/>
      <dgm:t>
        <a:bodyPr/>
        <a:lstStyle/>
        <a:p>
          <a:endParaRPr lang="ru-RU"/>
        </a:p>
      </dgm:t>
    </dgm:pt>
    <dgm:pt modelId="{8CA73C89-804D-4104-8598-E6C042CA27C7}" type="sibTrans" cxnId="{BC7797A8-78E4-4507-B8BF-CB74ACA36BA7}">
      <dgm:prSet/>
      <dgm:spPr/>
      <dgm:t>
        <a:bodyPr/>
        <a:lstStyle/>
        <a:p>
          <a:endParaRPr lang="ru-RU"/>
        </a:p>
      </dgm:t>
    </dgm:pt>
    <dgm:pt modelId="{E8148A60-E66E-40EE-99C2-74BA6146D9E6}">
      <dgm:prSet custT="1"/>
      <dgm:spPr/>
      <dgm:t>
        <a:bodyPr/>
        <a:lstStyle/>
        <a:p>
          <a:pPr marL="0" marR="0" indent="0" algn="just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/>
            <a:t>Экзаменационные билеты для третьего этапа ГИА: собеседования будут сформированы в мае 2018.</a:t>
          </a:r>
        </a:p>
        <a:p>
          <a:pPr algn="just" rtl="0"/>
          <a:endParaRPr lang="ru-RU" sz="2000" b="1" dirty="0"/>
        </a:p>
      </dgm:t>
    </dgm:pt>
    <dgm:pt modelId="{F6DA2AA0-30C2-4EF9-8347-457838230B00}" type="parTrans" cxnId="{75D4A3CD-06F8-415A-A8DA-84E97EBB772E}">
      <dgm:prSet/>
      <dgm:spPr/>
      <dgm:t>
        <a:bodyPr/>
        <a:lstStyle/>
        <a:p>
          <a:endParaRPr lang="ru-RU"/>
        </a:p>
      </dgm:t>
    </dgm:pt>
    <dgm:pt modelId="{8C4F5143-E666-49AB-A2B1-F0608745DC64}" type="sibTrans" cxnId="{75D4A3CD-06F8-415A-A8DA-84E97EBB772E}">
      <dgm:prSet/>
      <dgm:spPr/>
      <dgm:t>
        <a:bodyPr/>
        <a:lstStyle/>
        <a:p>
          <a:endParaRPr lang="ru-RU"/>
        </a:p>
      </dgm:t>
    </dgm:pt>
    <dgm:pt modelId="{CF862EB4-F34F-4DAE-B6E0-AE8A96856E2C}" type="pres">
      <dgm:prSet presAssocID="{81F563E5-E0C4-426F-BCCF-37A5DBBBA1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2CF92FB-01DA-4218-998E-7C7B64C34415}" type="pres">
      <dgm:prSet presAssocID="{0E107448-0F1A-4501-AB5D-E00369DDB46E}" presName="linNode" presStyleCnt="0"/>
      <dgm:spPr/>
    </dgm:pt>
    <dgm:pt modelId="{C4AE21BE-F903-4639-AB9E-125DA7204FD4}" type="pres">
      <dgm:prSet presAssocID="{0E107448-0F1A-4501-AB5D-E00369DDB46E}" presName="parentText" presStyleLbl="node1" presStyleIdx="0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0B0F3-6D1F-4DBD-8E03-0DAED38AB972}" type="pres">
      <dgm:prSet presAssocID="{4A8BA591-E547-4610-92BA-46CFB5CEB8DA}" presName="sp" presStyleCnt="0"/>
      <dgm:spPr/>
    </dgm:pt>
    <dgm:pt modelId="{B6655BB1-E77D-498C-A289-43289D27DDE6}" type="pres">
      <dgm:prSet presAssocID="{82ABEB2C-D7E8-4498-95EC-E77747004543}" presName="linNode" presStyleCnt="0"/>
      <dgm:spPr/>
    </dgm:pt>
    <dgm:pt modelId="{70E08B15-4F93-4684-BC2A-54D1870992D9}" type="pres">
      <dgm:prSet presAssocID="{82ABEB2C-D7E8-4498-95EC-E77747004543}" presName="parentText" presStyleLbl="node1" presStyleIdx="1" presStyleCnt="3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61DB2-A581-406F-ADD1-7AE56C0BBC3E}" type="pres">
      <dgm:prSet presAssocID="{8CA73C89-804D-4104-8598-E6C042CA27C7}" presName="sp" presStyleCnt="0"/>
      <dgm:spPr/>
    </dgm:pt>
    <dgm:pt modelId="{93D9F23E-7B34-42BE-9455-C4AC82D3D2F0}" type="pres">
      <dgm:prSet presAssocID="{E8148A60-E66E-40EE-99C2-74BA6146D9E6}" presName="linNode" presStyleCnt="0"/>
      <dgm:spPr/>
    </dgm:pt>
    <dgm:pt modelId="{E5CE6400-93C6-4CCA-9345-D7FABAFC4B24}" type="pres">
      <dgm:prSet presAssocID="{E8148A60-E66E-40EE-99C2-74BA6146D9E6}" presName="parentText" presStyleLbl="node1" presStyleIdx="2" presStyleCnt="3" custScaleX="277778" custLinFactX="100000" custLinFactNeighborX="147503" custLinFactNeighborY="242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383D1C-5BB8-4706-BF47-8B6D433F1EE2}" type="presOf" srcId="{0E107448-0F1A-4501-AB5D-E00369DDB46E}" destId="{C4AE21BE-F903-4639-AB9E-125DA7204FD4}" srcOrd="0" destOrd="0" presId="urn:microsoft.com/office/officeart/2005/8/layout/vList5"/>
    <dgm:cxn modelId="{33CCFD64-3020-4C27-8B42-38DC750DF039}" type="presOf" srcId="{81F563E5-E0C4-426F-BCCF-37A5DBBBA1CC}" destId="{CF862EB4-F34F-4DAE-B6E0-AE8A96856E2C}" srcOrd="0" destOrd="0" presId="urn:microsoft.com/office/officeart/2005/8/layout/vList5"/>
    <dgm:cxn modelId="{BC8AC8ED-AF5C-40AB-B1EF-2A5C02556B54}" type="presOf" srcId="{E8148A60-E66E-40EE-99C2-74BA6146D9E6}" destId="{E5CE6400-93C6-4CCA-9345-D7FABAFC4B24}" srcOrd="0" destOrd="0" presId="urn:microsoft.com/office/officeart/2005/8/layout/vList5"/>
    <dgm:cxn modelId="{75D4A3CD-06F8-415A-A8DA-84E97EBB772E}" srcId="{81F563E5-E0C4-426F-BCCF-37A5DBBBA1CC}" destId="{E8148A60-E66E-40EE-99C2-74BA6146D9E6}" srcOrd="2" destOrd="0" parTransId="{F6DA2AA0-30C2-4EF9-8347-457838230B00}" sibTransId="{8C4F5143-E666-49AB-A2B1-F0608745DC64}"/>
    <dgm:cxn modelId="{4AF69B3B-2ED4-405C-8B44-37860C8B15F5}" type="presOf" srcId="{82ABEB2C-D7E8-4498-95EC-E77747004543}" destId="{70E08B15-4F93-4684-BC2A-54D1870992D9}" srcOrd="0" destOrd="0" presId="urn:microsoft.com/office/officeart/2005/8/layout/vList5"/>
    <dgm:cxn modelId="{D17FB9E0-996D-4327-B574-6E73041FA175}" srcId="{81F563E5-E0C4-426F-BCCF-37A5DBBBA1CC}" destId="{0E107448-0F1A-4501-AB5D-E00369DDB46E}" srcOrd="0" destOrd="0" parTransId="{88246B30-35C5-4490-9862-F4155D49F952}" sibTransId="{4A8BA591-E547-4610-92BA-46CFB5CEB8DA}"/>
    <dgm:cxn modelId="{BC7797A8-78E4-4507-B8BF-CB74ACA36BA7}" srcId="{81F563E5-E0C4-426F-BCCF-37A5DBBBA1CC}" destId="{82ABEB2C-D7E8-4498-95EC-E77747004543}" srcOrd="1" destOrd="0" parTransId="{D48FC727-4EBE-4D9B-B0EA-80A398482254}" sibTransId="{8CA73C89-804D-4104-8598-E6C042CA27C7}"/>
    <dgm:cxn modelId="{AC55D8BB-7B39-4AB4-B770-2B34861216FD}" type="presParOf" srcId="{CF862EB4-F34F-4DAE-B6E0-AE8A96856E2C}" destId="{92CF92FB-01DA-4218-998E-7C7B64C34415}" srcOrd="0" destOrd="0" presId="urn:microsoft.com/office/officeart/2005/8/layout/vList5"/>
    <dgm:cxn modelId="{389546E9-EC8B-4665-8CE8-B07108E031AA}" type="presParOf" srcId="{92CF92FB-01DA-4218-998E-7C7B64C34415}" destId="{C4AE21BE-F903-4639-AB9E-125DA7204FD4}" srcOrd="0" destOrd="0" presId="urn:microsoft.com/office/officeart/2005/8/layout/vList5"/>
    <dgm:cxn modelId="{B76E8F69-2B87-4FDA-895C-596B57ED619F}" type="presParOf" srcId="{CF862EB4-F34F-4DAE-B6E0-AE8A96856E2C}" destId="{CDE0B0F3-6D1F-4DBD-8E03-0DAED38AB972}" srcOrd="1" destOrd="0" presId="urn:microsoft.com/office/officeart/2005/8/layout/vList5"/>
    <dgm:cxn modelId="{C6B8235A-36B7-4EC3-8FC4-EA57013C19BD}" type="presParOf" srcId="{CF862EB4-F34F-4DAE-B6E0-AE8A96856E2C}" destId="{B6655BB1-E77D-498C-A289-43289D27DDE6}" srcOrd="2" destOrd="0" presId="urn:microsoft.com/office/officeart/2005/8/layout/vList5"/>
    <dgm:cxn modelId="{2A04EDA5-D8DA-413F-A4BA-BCAE1DD576F6}" type="presParOf" srcId="{B6655BB1-E77D-498C-A289-43289D27DDE6}" destId="{70E08B15-4F93-4684-BC2A-54D1870992D9}" srcOrd="0" destOrd="0" presId="urn:microsoft.com/office/officeart/2005/8/layout/vList5"/>
    <dgm:cxn modelId="{2254281F-3E3D-4AFD-95B9-1EAB517D4D52}" type="presParOf" srcId="{CF862EB4-F34F-4DAE-B6E0-AE8A96856E2C}" destId="{AC961DB2-A581-406F-ADD1-7AE56C0BBC3E}" srcOrd="3" destOrd="0" presId="urn:microsoft.com/office/officeart/2005/8/layout/vList5"/>
    <dgm:cxn modelId="{A3F13D4B-1297-49CC-A166-AD37EB55BFDC}" type="presParOf" srcId="{CF862EB4-F34F-4DAE-B6E0-AE8A96856E2C}" destId="{93D9F23E-7B34-42BE-9455-C4AC82D3D2F0}" srcOrd="4" destOrd="0" presId="urn:microsoft.com/office/officeart/2005/8/layout/vList5"/>
    <dgm:cxn modelId="{373D8C86-3755-44B9-944C-93B678E5D012}" type="presParOf" srcId="{93D9F23E-7B34-42BE-9455-C4AC82D3D2F0}" destId="{E5CE6400-93C6-4CCA-9345-D7FABAFC4B2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5EB4D-C77E-41AD-A53C-C9B204246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04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1F9FB-6B16-435A-811B-DB06593541F7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7CA60-2D8A-4C60-B25C-EAB7BC592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305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замечаний Государственной экзаменационной комиссии 2017 года</a:t>
            </a:r>
            <a:b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специальности «Стоматология»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257800"/>
            <a:ext cx="8534400" cy="1295400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Председатель методической комиссии Института стоматологии – НОЦ </a:t>
            </a:r>
            <a:r>
              <a:rPr lang="ru-RU" sz="16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ИнСтом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доцент Орешкин И.В.</a:t>
            </a: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Заседание ЦКМС, 25 декабря 2017 г.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5" y="142853"/>
            <a:ext cx="3857651" cy="854990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893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2192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Подготовка ко второму этапу ГИА: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smtClean="0">
                <a:cs typeface="Times New Roman" pitchFamily="18" charset="0"/>
              </a:rPr>
              <a:t>практические </a:t>
            </a:r>
            <a:r>
              <a:rPr lang="ru-RU" sz="2800" b="1" dirty="0">
                <a:cs typeface="Times New Roman" pitchFamily="18" charset="0"/>
              </a:rPr>
              <a:t>навыки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4478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763000" cy="121920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Подготовка ко второму этапу ГИА:</a:t>
            </a:r>
            <a:br>
              <a:rPr lang="ru-RU" sz="2800" b="1" dirty="0" smtClean="0"/>
            </a:br>
            <a:r>
              <a:rPr lang="ru-RU" sz="2800" b="1" dirty="0" smtClean="0"/>
              <a:t> </a:t>
            </a:r>
            <a:r>
              <a:rPr lang="ru-RU" sz="2800" b="1" dirty="0" smtClean="0">
                <a:cs typeface="Times New Roman" pitchFamily="18" charset="0"/>
              </a:rPr>
              <a:t>практические </a:t>
            </a:r>
            <a:r>
              <a:rPr lang="ru-RU" sz="2800" b="1" dirty="0">
                <a:cs typeface="Times New Roman" pitchFamily="18" charset="0"/>
              </a:rPr>
              <a:t>навыки</a:t>
            </a:r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4478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Подготовка к третьему этапу ГИА: собеседованию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57200" y="1295400"/>
          <a:ext cx="8229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1676400" y="1828800"/>
            <a:ext cx="518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  <a:t>Спасибо</a:t>
            </a:r>
            <a:b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  <a:t>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1" name="Рисунок 15" descr="os310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4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71670" y="285728"/>
            <a:ext cx="6778615" cy="1293814"/>
          </a:xfrm>
        </p:spPr>
        <p:txBody>
          <a:bodyPr lIns="92075" tIns="46038" rIns="92075" bIns="46038">
            <a:no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Государственная экзаменационная комиссия  рекомендует: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3" y="1785926"/>
            <a:ext cx="8215371" cy="4424374"/>
          </a:xfrm>
        </p:spPr>
        <p:txBody>
          <a:bodyPr lIns="182562" tIns="46038" rIns="182562" bIns="46038"/>
          <a:lstStyle/>
          <a:p>
            <a:pPr lvl="0" algn="just"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1. Привести в полное соответствие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чек-листы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для государственной итоговой аттестации выпускников с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чек-листами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для первичной аккредитации специалистов.</a:t>
            </a:r>
          </a:p>
          <a:p>
            <a:pPr lvl="0" algn="just"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>
              <a:buNone/>
            </a:pP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2.  При проведении практических занятий по дисциплине «Челюстно-лицевая и </a:t>
            </a:r>
            <a:r>
              <a:rPr lang="ru-RU" sz="2400" b="0" dirty="0" err="1" smtClean="0">
                <a:latin typeface="Times New Roman" pitchFamily="18" charset="0"/>
                <a:cs typeface="Times New Roman" pitchFamily="18" charset="0"/>
              </a:rPr>
              <a:t>гнатическая</a:t>
            </a:r>
            <a:r>
              <a:rPr lang="ru-RU" sz="2400" b="0" dirty="0" smtClean="0">
                <a:latin typeface="Times New Roman" pitchFamily="18" charset="0"/>
                <a:cs typeface="Times New Roman" pitchFamily="18" charset="0"/>
              </a:rPr>
              <a:t> хирургия» усилить подготовку по практическим навыкам  «Анестезия в стоматологической практике», «Удаление зубов».</a:t>
            </a:r>
          </a:p>
          <a:p>
            <a:pPr marL="609600" indent="-609600" eaLnBrk="1" hangingPunct="1">
              <a:lnSpc>
                <a:spcPts val="3000"/>
              </a:lnSpc>
              <a:buFont typeface="Wingdings" pitchFamily="2" charset="2"/>
              <a:buAutoNum type="arabicPeriod"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6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3" y="260350"/>
            <a:ext cx="8244408" cy="954072"/>
          </a:xfrm>
        </p:spPr>
        <p:txBody>
          <a:bodyPr lIns="92075" tIns="46038" rIns="92075" bIns="46038">
            <a:norm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Реализация </a:t>
            </a:r>
            <a:b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рекомендаций ГЭК: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85786" y="1428736"/>
            <a:ext cx="8107389" cy="5429264"/>
          </a:xfrm>
        </p:spPr>
        <p:txBody>
          <a:bodyPr lIns="182562" tIns="46038" rIns="182562" bIns="46038">
            <a:normAutofit lnSpcReduction="10000"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Привести в полное соответствие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чек-листы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для государственной итоговой аттестации выпускников с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чек-листами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для первичной аккредитации специалистов.</a:t>
            </a:r>
            <a:endParaRPr lang="ru-RU" altLang="ru-RU" sz="19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Кафедрами-клиниками проведено редактирование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чек-листов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практических навыков для ГИА в соответствии с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чек-листами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для первичной аккредитации.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Осмотр стоматологического больного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Пломбирование кариозной полости КМП светового отверждения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Пломбирование кариозной полости КМП химического отверждения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Пломбирование кариозной полости СИЦ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Препарирование кариозной полости 1 класса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Препарирование твердых тканей зуба под коронку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Анестезия инфильтрационная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Анестезия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мандибулярная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Анестезия резцовая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Анестезия небная</a:t>
            </a:r>
          </a:p>
          <a:p>
            <a:pPr fontAlgn="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Удаление зуба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ts val="3000"/>
              </a:lnSpc>
              <a:spcBef>
                <a:spcPts val="0"/>
              </a:spcBef>
              <a:buFont typeface="Wingdings" pitchFamily="2" charset="2"/>
              <a:buAutoNum type="arabicPeriod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3" y="260350"/>
            <a:ext cx="8244408" cy="1025510"/>
          </a:xfrm>
        </p:spPr>
        <p:txBody>
          <a:bodyPr lIns="92075" tIns="46038" rIns="92075" bIns="46038">
            <a:norm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Реализация </a:t>
            </a:r>
            <a:b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рекомендаций ГЭК: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28736"/>
            <a:ext cx="8569325" cy="4781564"/>
          </a:xfrm>
        </p:spPr>
        <p:txBody>
          <a:bodyPr lIns="182562" tIns="46038" rIns="182562" bIns="46038">
            <a:normAutofit/>
          </a:bodyPr>
          <a:lstStyle/>
          <a:p>
            <a:pPr marL="609600" indent="-60960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Чек-листы</a:t>
            </a:r>
            <a:r>
              <a:rPr lang="ru-RU" altLang="ru-RU" sz="2000" b="1" dirty="0" smtClean="0">
                <a:latin typeface="Times New Roman" pitchFamily="18" charset="0"/>
                <a:cs typeface="Times New Roman" pitchFamily="18" charset="0"/>
              </a:rPr>
              <a:t> размещены на сайте </a:t>
            </a:r>
            <a:r>
              <a:rPr lang="ru-RU" altLang="ru-RU" sz="2000" b="1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ts val="3000"/>
              </a:lnSpc>
              <a:spcBef>
                <a:spcPts val="0"/>
              </a:spcBef>
              <a:buFont typeface="Wingdings" pitchFamily="2" charset="2"/>
              <a:buAutoNum type="arabicPeriod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  <p:pic>
        <p:nvPicPr>
          <p:cNvPr id="5" name="Содержимое 7"/>
          <p:cNvPicPr>
            <a:picLocks/>
          </p:cNvPicPr>
          <p:nvPr/>
        </p:nvPicPr>
        <p:blipFill>
          <a:blip r:embed="rId3"/>
          <a:srcRect t="10884" r="16527" b="17914"/>
          <a:stretch>
            <a:fillRect/>
          </a:stretch>
        </p:blipFill>
        <p:spPr bwMode="auto">
          <a:xfrm>
            <a:off x="1285852" y="2071678"/>
            <a:ext cx="71438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2975" y="260350"/>
            <a:ext cx="8001025" cy="739758"/>
          </a:xfrm>
        </p:spPr>
        <p:txBody>
          <a:bodyPr lIns="92075" tIns="46038" rIns="92075" bIns="46038">
            <a:normAutofit fontScale="90000"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28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Чек-лист «Осмотр стоматологического больного»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28736"/>
            <a:ext cx="8569325" cy="4781564"/>
          </a:xfrm>
        </p:spPr>
        <p:txBody>
          <a:bodyPr lIns="182562" tIns="46038" rIns="182562" bIns="46038">
            <a:normAutofit/>
          </a:bodyPr>
          <a:lstStyle/>
          <a:p>
            <a:pPr marL="609600" indent="-60960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ts val="3000"/>
              </a:lnSpc>
              <a:spcBef>
                <a:spcPts val="0"/>
              </a:spcBef>
              <a:buFont typeface="Wingdings" pitchFamily="2" charset="2"/>
              <a:buAutoNum type="arabicPeriod"/>
            </a:pP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 l="3974" t="10638" r="4111" b="4255"/>
          <a:stretch>
            <a:fillRect/>
          </a:stretch>
        </p:blipFill>
        <p:spPr bwMode="auto">
          <a:xfrm>
            <a:off x="1142976" y="928670"/>
            <a:ext cx="7550995" cy="5887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99593" y="260350"/>
            <a:ext cx="8244408" cy="1512466"/>
          </a:xfrm>
        </p:spPr>
        <p:txBody>
          <a:bodyPr lIns="92075" tIns="46038" rIns="92075" bIns="46038">
            <a:normAutofit/>
          </a:bodyPr>
          <a:lstStyle/>
          <a:p>
            <a:pPr algn="ctr" eaLnBrk="1" fontAlgn="auto" hangingPunct="1">
              <a:lnSpc>
                <a:spcPts val="3300"/>
              </a:lnSpc>
              <a:spcAft>
                <a:spcPts val="0"/>
              </a:spcAft>
              <a:defRPr/>
            </a:pPr>
            <a: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Реализация </a:t>
            </a:r>
            <a:b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</a:br>
            <a:r>
              <a:rPr lang="ru-RU" altLang="ru-RU" sz="36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Arial" charset="0"/>
              </a:rPr>
              <a:t>рекомендаций ГЭК: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57224" y="1700808"/>
            <a:ext cx="8035951" cy="4509492"/>
          </a:xfrm>
        </p:spPr>
        <p:txBody>
          <a:bodyPr lIns="182562" tIns="46038" rIns="182562" bIns="46038">
            <a:normAutofit/>
          </a:bodyPr>
          <a:lstStyle/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проведении практических занятий по дисциплине «Челюстно-лицевая и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гнатическая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хирургия» усилить подготовку по практическим навыкам  «Анестезия в стоматологической практике», «Удаление зубов».</a:t>
            </a:r>
            <a:endParaRPr lang="ru-RU" alt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09600" indent="-60960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Кафедрой-клиникой хирургической стоматологии и ЧЛХ в рамках дисциплины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«Челюстно-лицевая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гнатическая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хирургия»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семестре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запланировано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отработать практические навыки по проведению анестезий и удаления зубов.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ts val="3000"/>
              </a:lnSpc>
              <a:buNone/>
            </a:pPr>
            <a:endParaRPr lang="ru-RU" altLang="ru-RU" sz="2400" dirty="0" smtClean="0">
              <a:latin typeface="Times New Roman" pitchFamily="18" charset="0"/>
              <a:cs typeface="Arial" charset="0"/>
            </a:endParaRPr>
          </a:p>
        </p:txBody>
      </p:sp>
      <p:pic>
        <p:nvPicPr>
          <p:cNvPr id="4" name="Изображение 5">
            <a:extLst>
              <a:ext uri="{FF2B5EF4-FFF2-40B4-BE49-F238E27FC236}">
                <a16:creationId xmlns:a16="http://schemas.microsoft.com/office/drawing/2014/main" xmlns="" id="{AE0B7510-612F-4BC4-ACE1-26FD37CD3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0"/>
            <a:ext cx="1000132" cy="172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02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1676400" y="1828800"/>
            <a:ext cx="5181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  <a:t>Спасибо</a:t>
            </a:r>
            <a:b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altLang="ru-RU" sz="4800" b="1" dirty="0">
                <a:solidFill>
                  <a:schemeClr val="accent2">
                    <a:lumMod val="75000"/>
                  </a:schemeClr>
                </a:solidFill>
              </a:rPr>
              <a:t> за внимание!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1" name="Рисунок 15" descr="os3105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505200"/>
            <a:ext cx="30480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14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28803"/>
            <a:ext cx="7772400" cy="167164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Методическая готовность к проведению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Государственной итоговой аттестации по специальности «Стоматология» в 2018 году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357826"/>
            <a:ext cx="8215370" cy="1285884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Председатель методической комиссии Института стоматологии – </a:t>
            </a:r>
          </a:p>
          <a:p>
            <a:r>
              <a:rPr lang="ru-RU" sz="2000" b="1" dirty="0" smtClean="0">
                <a:solidFill>
                  <a:schemeClr val="tx1"/>
                </a:solidFill>
              </a:rPr>
              <a:t>НОЦ Инновационной стоматологии, доцент Орешкин И.В.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ЦКМС, 25 декабря 2017 г.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82" y="0"/>
            <a:ext cx="1007341" cy="200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458200" cy="6858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Подготовка к первому этапу ГИА: тестированию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2400" y="1371600"/>
          <a:ext cx="8848756" cy="512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0dd6796bd4123f9531c9273ef76f1942f59e9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380</Words>
  <Application>Microsoft Office PowerPoint</Application>
  <PresentationFormat>Экран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Реализация замечаний Государственной экзаменационной комиссии 2017 года по специальности «Стоматология»</vt:lpstr>
      <vt:lpstr>Государственная экзаменационная комиссия  рекомендует:</vt:lpstr>
      <vt:lpstr>Реализация  рекомендаций ГЭК:</vt:lpstr>
      <vt:lpstr>Реализация  рекомендаций ГЭК:</vt:lpstr>
      <vt:lpstr>Чек-лист «Осмотр стоматологического больного»</vt:lpstr>
      <vt:lpstr>Реализация  рекомендаций ГЭК:</vt:lpstr>
      <vt:lpstr>Презентация PowerPoint</vt:lpstr>
      <vt:lpstr> Методическая готовность к проведению  Государственной итоговой аттестации по специальности «Стоматология» в 2018 году </vt:lpstr>
      <vt:lpstr>Подготовка к первому этапу ГИА: тестированию</vt:lpstr>
      <vt:lpstr>Подготовка ко второму этапу ГИА:  практические навыки</vt:lpstr>
      <vt:lpstr>Подготовка ко второму этапу ГИА:  практические навыки</vt:lpstr>
      <vt:lpstr>Подготовка к третьему этапу ГИА: собеседованию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Ступникова Надежда Викторовна</cp:lastModifiedBy>
  <cp:revision>45</cp:revision>
  <dcterms:created xsi:type="dcterms:W3CDTF">2017-09-04T12:59:03Z</dcterms:created>
  <dcterms:modified xsi:type="dcterms:W3CDTF">2017-12-25T02:46:13Z</dcterms:modified>
</cp:coreProperties>
</file>