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5"/>
  </p:notesMasterIdLst>
  <p:sldIdLst>
    <p:sldId id="422" r:id="rId2"/>
    <p:sldId id="423" r:id="rId3"/>
    <p:sldId id="424" r:id="rId4"/>
    <p:sldId id="425" r:id="rId5"/>
    <p:sldId id="426" r:id="rId6"/>
    <p:sldId id="490" r:id="rId7"/>
    <p:sldId id="427" r:id="rId8"/>
    <p:sldId id="428" r:id="rId9"/>
    <p:sldId id="491" r:id="rId10"/>
    <p:sldId id="488" r:id="rId11"/>
    <p:sldId id="492" r:id="rId12"/>
    <p:sldId id="48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93" r:id="rId48"/>
    <p:sldId id="464" r:id="rId49"/>
    <p:sldId id="494" r:id="rId50"/>
    <p:sldId id="465" r:id="rId51"/>
    <p:sldId id="495" r:id="rId52"/>
    <p:sldId id="466" r:id="rId53"/>
    <p:sldId id="467" r:id="rId54"/>
    <p:sldId id="468" r:id="rId55"/>
    <p:sldId id="469" r:id="rId56"/>
    <p:sldId id="470" r:id="rId57"/>
    <p:sldId id="471" r:id="rId58"/>
    <p:sldId id="472" r:id="rId59"/>
    <p:sldId id="473" r:id="rId60"/>
    <p:sldId id="474" r:id="rId61"/>
    <p:sldId id="475" r:id="rId62"/>
    <p:sldId id="476" r:id="rId63"/>
    <p:sldId id="477" r:id="rId64"/>
    <p:sldId id="478" r:id="rId65"/>
    <p:sldId id="479" r:id="rId66"/>
    <p:sldId id="480" r:id="rId67"/>
    <p:sldId id="481" r:id="rId68"/>
    <p:sldId id="482" r:id="rId69"/>
    <p:sldId id="483" r:id="rId70"/>
    <p:sldId id="484" r:id="rId71"/>
    <p:sldId id="485" r:id="rId72"/>
    <p:sldId id="486" r:id="rId73"/>
    <p:sldId id="487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22B19-2445-4A9D-97DF-12BEC525BF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90837EC-628B-4018-98E3-33AAA5BF81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Живые организмы</a:t>
          </a:r>
        </a:p>
      </dgm:t>
    </dgm:pt>
    <dgm:pt modelId="{415BA83A-38C5-400F-A1AF-8573E1A54160}" type="parTrans" cxnId="{E99D8FAF-55EE-4C9C-B487-840E2EFA6065}">
      <dgm:prSet/>
      <dgm:spPr/>
    </dgm:pt>
    <dgm:pt modelId="{1B66DACC-875D-4EAF-AF68-EC1E98759B2D}" type="sibTrans" cxnId="{E99D8FAF-55EE-4C9C-B487-840E2EFA6065}">
      <dgm:prSet/>
      <dgm:spPr/>
    </dgm:pt>
    <dgm:pt modelId="{873CAE1A-2477-4D26-A074-1F0696C410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Неклеточные </a:t>
          </a:r>
        </a:p>
      </dgm:t>
    </dgm:pt>
    <dgm:pt modelId="{A27D2E6E-B743-4BCE-8167-5485948CC6D6}" type="parTrans" cxnId="{579FB089-BB45-4EAC-A099-D74ED8572DA1}">
      <dgm:prSet/>
      <dgm:spPr/>
    </dgm:pt>
    <dgm:pt modelId="{F7BC66B2-7973-40F0-8C62-5A8EAD9387A8}" type="sibTrans" cxnId="{579FB089-BB45-4EAC-A099-D74ED8572DA1}">
      <dgm:prSet/>
      <dgm:spPr/>
    </dgm:pt>
    <dgm:pt modelId="{58810525-A793-428B-9D80-143C0562A4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Царство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 </a:t>
          </a: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вирусы</a:t>
          </a:r>
        </a:p>
      </dgm:t>
    </dgm:pt>
    <dgm:pt modelId="{944A7F69-554A-4B4B-8292-5AB0F510AC95}" type="parTrans" cxnId="{F81BCEC5-CC1E-46A7-8551-ACA273E23CF6}">
      <dgm:prSet/>
      <dgm:spPr/>
    </dgm:pt>
    <dgm:pt modelId="{0C23EC1B-C0A8-4581-9B00-2026136DC975}" type="sibTrans" cxnId="{F81BCEC5-CC1E-46A7-8551-ACA273E23CF6}">
      <dgm:prSet/>
      <dgm:spPr/>
    </dgm:pt>
    <dgm:pt modelId="{12ABAD87-1571-45B2-977B-754DEDDCE9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Клеточные</a:t>
          </a:r>
        </a:p>
      </dgm:t>
    </dgm:pt>
    <dgm:pt modelId="{CD8E7602-22D2-4FF8-B4C6-2B895558279F}" type="parTrans" cxnId="{227DEF03-BBC2-4D01-BD57-898750BF630D}">
      <dgm:prSet/>
      <dgm:spPr/>
    </dgm:pt>
    <dgm:pt modelId="{38B71BEA-90EE-4CDD-8DF9-A062E84F5CE0}" type="sibTrans" cxnId="{227DEF03-BBC2-4D01-BD57-898750BF630D}">
      <dgm:prSet/>
      <dgm:spPr/>
    </dgm:pt>
    <dgm:pt modelId="{EC9EFD03-4196-4157-863A-14C1CDE5E35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Прокариоты</a:t>
          </a:r>
        </a:p>
      </dgm:t>
    </dgm:pt>
    <dgm:pt modelId="{B1DC7A86-0C4C-421F-A153-09B19E8C14FF}" type="parTrans" cxnId="{86C142A2-8A34-4634-A838-5AB75C1D5780}">
      <dgm:prSet/>
      <dgm:spPr/>
    </dgm:pt>
    <dgm:pt modelId="{C037068D-9E79-4736-B22A-7BC9EFEED32F}" type="sibTrans" cxnId="{86C142A2-8A34-4634-A838-5AB75C1D5780}">
      <dgm:prSet/>
      <dgm:spPr/>
    </dgm:pt>
    <dgm:pt modelId="{D1CD946A-4480-4046-BD7E-A36CD2F27B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Ц. Дробянки</a:t>
          </a:r>
        </a:p>
      </dgm:t>
    </dgm:pt>
    <dgm:pt modelId="{9299AB0D-DA04-4F63-B154-4C84CDAE5C9D}" type="parTrans" cxnId="{7F9C1857-8857-4A34-A0E2-B46A34E6CDDA}">
      <dgm:prSet/>
      <dgm:spPr/>
    </dgm:pt>
    <dgm:pt modelId="{85CF8959-EDBF-4FA1-9033-BCFE83051F04}" type="sibTrans" cxnId="{7F9C1857-8857-4A34-A0E2-B46A34E6CDDA}">
      <dgm:prSet/>
      <dgm:spPr/>
    </dgm:pt>
    <dgm:pt modelId="{56CC8C50-F128-4C2D-B8DC-A8CE917D05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Эубактерии</a:t>
          </a:r>
        </a:p>
      </dgm:t>
    </dgm:pt>
    <dgm:pt modelId="{35D5E8C9-AE69-4B6C-8351-8FA99B675F43}" type="parTrans" cxnId="{0E01AD52-D2CD-4EC3-9B2A-89BFFCB1705F}">
      <dgm:prSet/>
      <dgm:spPr/>
    </dgm:pt>
    <dgm:pt modelId="{A7776DBE-C443-48B0-B310-898C790644D0}" type="sibTrans" cxnId="{0E01AD52-D2CD-4EC3-9B2A-89BFFCB1705F}">
      <dgm:prSet/>
      <dgm:spPr/>
    </dgm:pt>
    <dgm:pt modelId="{EB7084B7-FB4D-498B-8E53-22330D8B65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Архибактерии</a:t>
          </a:r>
        </a:p>
      </dgm:t>
    </dgm:pt>
    <dgm:pt modelId="{693DB3E9-238D-496D-A79D-CC46F877ECC4}" type="parTrans" cxnId="{C124D670-8D90-4E2C-8D10-70DA8EB69791}">
      <dgm:prSet/>
      <dgm:spPr/>
    </dgm:pt>
    <dgm:pt modelId="{9BA2D53D-5DC8-49A2-8C94-F066B1BFAE2E}" type="sibTrans" cxnId="{C124D670-8D90-4E2C-8D10-70DA8EB69791}">
      <dgm:prSet/>
      <dgm:spPr/>
    </dgm:pt>
    <dgm:pt modelId="{7C236F77-FACF-4855-AB44-ECC8F057D3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Эукариоты</a:t>
          </a:r>
        </a:p>
      </dgm:t>
    </dgm:pt>
    <dgm:pt modelId="{EDE51D15-5454-4038-8FF3-3EEF1DA1694E}" type="parTrans" cxnId="{3B6DCF78-A9BC-4477-BD1F-7C721FF3A442}">
      <dgm:prSet/>
      <dgm:spPr/>
    </dgm:pt>
    <dgm:pt modelId="{D580BFBC-287E-4A2A-8067-1F8EFCDEB427}" type="sibTrans" cxnId="{3B6DCF78-A9BC-4477-BD1F-7C721FF3A442}">
      <dgm:prSet/>
      <dgm:spPr/>
    </dgm:pt>
    <dgm:pt modelId="{CF3248EC-5FB1-4CF6-ABEE-B714D66784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 Грибы</a:t>
          </a:r>
        </a:p>
      </dgm:t>
    </dgm:pt>
    <dgm:pt modelId="{D8D21D3B-0DAD-4FEB-B7F3-2B223CA5E592}" type="parTrans" cxnId="{A93C3285-E65D-4BD4-9024-EE0B9A93C5BF}">
      <dgm:prSet/>
      <dgm:spPr/>
    </dgm:pt>
    <dgm:pt modelId="{15C566FA-23AC-45B5-B574-28499978D804}" type="sibTrans" cxnId="{A93C3285-E65D-4BD4-9024-EE0B9A93C5BF}">
      <dgm:prSet/>
      <dgm:spPr/>
    </dgm:pt>
    <dgm:pt modelId="{23C2E08B-863D-4266-9275-CAF0CFBEC5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Ц. Растения</a:t>
          </a:r>
        </a:p>
      </dgm:t>
    </dgm:pt>
    <dgm:pt modelId="{32FCC2B5-5F74-486C-A6C3-8DCA9B843377}" type="parTrans" cxnId="{79FB7A1E-219F-4043-84E3-74C9C92F7EBA}">
      <dgm:prSet/>
      <dgm:spPr/>
    </dgm:pt>
    <dgm:pt modelId="{836A88B1-32F5-4CF2-BACD-F9BB58627838}" type="sibTrans" cxnId="{79FB7A1E-219F-4043-84E3-74C9C92F7EBA}">
      <dgm:prSet/>
      <dgm:spPr/>
    </dgm:pt>
    <dgm:pt modelId="{35FABA2A-73BD-4774-AF60-767878D60A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 . Животные</a:t>
          </a:r>
        </a:p>
      </dgm:t>
    </dgm:pt>
    <dgm:pt modelId="{8303E8D1-FF9A-45A1-8C6F-56A8C180D02F}" type="parTrans" cxnId="{20F5E2A3-4977-48D4-B0D4-58990C7D5851}">
      <dgm:prSet/>
      <dgm:spPr/>
    </dgm:pt>
    <dgm:pt modelId="{15149EB4-C03E-4F90-A3B0-8814F2FDD47E}" type="sibTrans" cxnId="{20F5E2A3-4977-48D4-B0D4-58990C7D5851}">
      <dgm:prSet/>
      <dgm:spPr/>
    </dgm:pt>
    <dgm:pt modelId="{14606387-2F13-42EE-8DB5-920671946EC0}" type="pres">
      <dgm:prSet presAssocID="{56F22B19-2445-4A9D-97DF-12BEC525B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DC5121-9144-4362-8D1B-88F664944835}" type="pres">
      <dgm:prSet presAssocID="{B90837EC-628B-4018-98E3-33AAA5BF819B}" presName="hierRoot1" presStyleCnt="0">
        <dgm:presLayoutVars>
          <dgm:hierBranch/>
        </dgm:presLayoutVars>
      </dgm:prSet>
      <dgm:spPr/>
    </dgm:pt>
    <dgm:pt modelId="{BC576DF3-8000-4EA6-B87F-C34AF61C8A6E}" type="pres">
      <dgm:prSet presAssocID="{B90837EC-628B-4018-98E3-33AAA5BF819B}" presName="rootComposite1" presStyleCnt="0"/>
      <dgm:spPr/>
    </dgm:pt>
    <dgm:pt modelId="{EF70F186-B941-4500-AFA9-1C291786C380}" type="pres">
      <dgm:prSet presAssocID="{B90837EC-628B-4018-98E3-33AAA5BF81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B5DA1B-6708-4961-AC72-48056D982FC8}" type="pres">
      <dgm:prSet presAssocID="{B90837EC-628B-4018-98E3-33AAA5BF81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2627A3-3F74-4723-9071-E943FE3B0AF2}" type="pres">
      <dgm:prSet presAssocID="{B90837EC-628B-4018-98E3-33AAA5BF819B}" presName="hierChild2" presStyleCnt="0"/>
      <dgm:spPr/>
    </dgm:pt>
    <dgm:pt modelId="{A3D56AD7-B347-48DF-8864-40841D39C664}" type="pres">
      <dgm:prSet presAssocID="{A27D2E6E-B743-4BCE-8167-5485948CC6D6}" presName="Name35" presStyleLbl="parChTrans1D2" presStyleIdx="0" presStyleCnt="2"/>
      <dgm:spPr/>
    </dgm:pt>
    <dgm:pt modelId="{CF0CB5B3-3247-4DB7-940E-85FB0A68495E}" type="pres">
      <dgm:prSet presAssocID="{873CAE1A-2477-4D26-A074-1F0696C410E0}" presName="hierRoot2" presStyleCnt="0">
        <dgm:presLayoutVars>
          <dgm:hierBranch/>
        </dgm:presLayoutVars>
      </dgm:prSet>
      <dgm:spPr/>
    </dgm:pt>
    <dgm:pt modelId="{315FFAA0-FBE0-4CAC-A76D-0F2C1043DE22}" type="pres">
      <dgm:prSet presAssocID="{873CAE1A-2477-4D26-A074-1F0696C410E0}" presName="rootComposite" presStyleCnt="0"/>
      <dgm:spPr/>
    </dgm:pt>
    <dgm:pt modelId="{ECFF4C23-CD92-40D5-99F2-CBB07D083DF9}" type="pres">
      <dgm:prSet presAssocID="{873CAE1A-2477-4D26-A074-1F0696C410E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9B8A16-E1A4-45B3-A601-2AA957DB5181}" type="pres">
      <dgm:prSet presAssocID="{873CAE1A-2477-4D26-A074-1F0696C410E0}" presName="rootConnector" presStyleLbl="node2" presStyleIdx="0" presStyleCnt="2"/>
      <dgm:spPr/>
      <dgm:t>
        <a:bodyPr/>
        <a:lstStyle/>
        <a:p>
          <a:endParaRPr lang="ru-RU"/>
        </a:p>
      </dgm:t>
    </dgm:pt>
    <dgm:pt modelId="{6C2FD6CA-CDD0-4035-B0F0-56496E1F4F07}" type="pres">
      <dgm:prSet presAssocID="{873CAE1A-2477-4D26-A074-1F0696C410E0}" presName="hierChild4" presStyleCnt="0"/>
      <dgm:spPr/>
    </dgm:pt>
    <dgm:pt modelId="{4DE27594-A681-4208-94DD-3CCFDCCDCFCD}" type="pres">
      <dgm:prSet presAssocID="{944A7F69-554A-4B4B-8292-5AB0F510AC95}" presName="Name35" presStyleLbl="parChTrans1D3" presStyleIdx="0" presStyleCnt="3"/>
      <dgm:spPr/>
    </dgm:pt>
    <dgm:pt modelId="{3A49CC40-1B38-4312-8ED0-3FDECF0378A0}" type="pres">
      <dgm:prSet presAssocID="{58810525-A793-428B-9D80-143C0562A487}" presName="hierRoot2" presStyleCnt="0">
        <dgm:presLayoutVars>
          <dgm:hierBranch val="r"/>
        </dgm:presLayoutVars>
      </dgm:prSet>
      <dgm:spPr/>
    </dgm:pt>
    <dgm:pt modelId="{5F43A5BF-E3B9-4527-AEC3-2328765661B3}" type="pres">
      <dgm:prSet presAssocID="{58810525-A793-428B-9D80-143C0562A487}" presName="rootComposite" presStyleCnt="0"/>
      <dgm:spPr/>
    </dgm:pt>
    <dgm:pt modelId="{0A6814E0-0C73-4A6F-81AC-94E7A7A5AA11}" type="pres">
      <dgm:prSet presAssocID="{58810525-A793-428B-9D80-143C0562A48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3C2E00-F879-4C2A-99D9-9C88F2C3EEAE}" type="pres">
      <dgm:prSet presAssocID="{58810525-A793-428B-9D80-143C0562A487}" presName="rootConnector" presStyleLbl="node3" presStyleIdx="0" presStyleCnt="3"/>
      <dgm:spPr/>
      <dgm:t>
        <a:bodyPr/>
        <a:lstStyle/>
        <a:p>
          <a:endParaRPr lang="ru-RU"/>
        </a:p>
      </dgm:t>
    </dgm:pt>
    <dgm:pt modelId="{6FD82A58-5248-42DF-9949-1A1FE864F69A}" type="pres">
      <dgm:prSet presAssocID="{58810525-A793-428B-9D80-143C0562A487}" presName="hierChild4" presStyleCnt="0"/>
      <dgm:spPr/>
    </dgm:pt>
    <dgm:pt modelId="{2F1F6963-2512-4DC8-87A9-3524BEF7EB3C}" type="pres">
      <dgm:prSet presAssocID="{58810525-A793-428B-9D80-143C0562A487}" presName="hierChild5" presStyleCnt="0"/>
      <dgm:spPr/>
    </dgm:pt>
    <dgm:pt modelId="{86A889CE-F566-4A6C-8DBA-C86556F897D0}" type="pres">
      <dgm:prSet presAssocID="{873CAE1A-2477-4D26-A074-1F0696C410E0}" presName="hierChild5" presStyleCnt="0"/>
      <dgm:spPr/>
    </dgm:pt>
    <dgm:pt modelId="{3093B3FC-3E5E-4CEB-93DA-CB51D9B48EED}" type="pres">
      <dgm:prSet presAssocID="{CD8E7602-22D2-4FF8-B4C6-2B895558279F}" presName="Name35" presStyleLbl="parChTrans1D2" presStyleIdx="1" presStyleCnt="2"/>
      <dgm:spPr/>
    </dgm:pt>
    <dgm:pt modelId="{681C6740-54DD-48A7-B33A-2F78633C7B19}" type="pres">
      <dgm:prSet presAssocID="{12ABAD87-1571-45B2-977B-754DEDDCE943}" presName="hierRoot2" presStyleCnt="0">
        <dgm:presLayoutVars>
          <dgm:hierBranch/>
        </dgm:presLayoutVars>
      </dgm:prSet>
      <dgm:spPr/>
    </dgm:pt>
    <dgm:pt modelId="{D72F7F02-A4BF-471E-A775-631226844D56}" type="pres">
      <dgm:prSet presAssocID="{12ABAD87-1571-45B2-977B-754DEDDCE943}" presName="rootComposite" presStyleCnt="0"/>
      <dgm:spPr/>
    </dgm:pt>
    <dgm:pt modelId="{07C062B4-DBA4-42A6-955B-205E3A284BC0}" type="pres">
      <dgm:prSet presAssocID="{12ABAD87-1571-45B2-977B-754DEDDCE9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EE3FE6-AE84-433D-9DC7-35AD4E64C61A}" type="pres">
      <dgm:prSet presAssocID="{12ABAD87-1571-45B2-977B-754DEDDCE943}" presName="rootConnector" presStyleLbl="node2" presStyleIdx="1" presStyleCnt="2"/>
      <dgm:spPr/>
      <dgm:t>
        <a:bodyPr/>
        <a:lstStyle/>
        <a:p>
          <a:endParaRPr lang="ru-RU"/>
        </a:p>
      </dgm:t>
    </dgm:pt>
    <dgm:pt modelId="{6CCB5275-F514-4769-B363-97B5A0FE9E76}" type="pres">
      <dgm:prSet presAssocID="{12ABAD87-1571-45B2-977B-754DEDDCE943}" presName="hierChild4" presStyleCnt="0"/>
      <dgm:spPr/>
    </dgm:pt>
    <dgm:pt modelId="{95E09F88-EE18-4553-AFEB-228460B529E9}" type="pres">
      <dgm:prSet presAssocID="{B1DC7A86-0C4C-421F-A153-09B19E8C14FF}" presName="Name35" presStyleLbl="parChTrans1D3" presStyleIdx="1" presStyleCnt="3"/>
      <dgm:spPr/>
    </dgm:pt>
    <dgm:pt modelId="{2E4F2C0D-114A-45B2-8C2F-B05CDF17F3E5}" type="pres">
      <dgm:prSet presAssocID="{EC9EFD03-4196-4157-863A-14C1CDE5E359}" presName="hierRoot2" presStyleCnt="0">
        <dgm:presLayoutVars>
          <dgm:hierBranch/>
        </dgm:presLayoutVars>
      </dgm:prSet>
      <dgm:spPr/>
    </dgm:pt>
    <dgm:pt modelId="{13E59DD0-61B7-40C5-9E11-59C9A66025B9}" type="pres">
      <dgm:prSet presAssocID="{EC9EFD03-4196-4157-863A-14C1CDE5E359}" presName="rootComposite" presStyleCnt="0"/>
      <dgm:spPr/>
    </dgm:pt>
    <dgm:pt modelId="{C86040F6-DB1C-49A6-A876-86997511CF29}" type="pres">
      <dgm:prSet presAssocID="{EC9EFD03-4196-4157-863A-14C1CDE5E35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B1236-C882-4041-8979-1417334C1786}" type="pres">
      <dgm:prSet presAssocID="{EC9EFD03-4196-4157-863A-14C1CDE5E359}" presName="rootConnector" presStyleLbl="node3" presStyleIdx="1" presStyleCnt="3"/>
      <dgm:spPr/>
      <dgm:t>
        <a:bodyPr/>
        <a:lstStyle/>
        <a:p>
          <a:endParaRPr lang="ru-RU"/>
        </a:p>
      </dgm:t>
    </dgm:pt>
    <dgm:pt modelId="{E8EB6C43-696A-4100-BCE7-3FD35AC6B631}" type="pres">
      <dgm:prSet presAssocID="{EC9EFD03-4196-4157-863A-14C1CDE5E359}" presName="hierChild4" presStyleCnt="0"/>
      <dgm:spPr/>
    </dgm:pt>
    <dgm:pt modelId="{BF8F4834-441F-4DB0-BCFF-0C3FBC3EAB3D}" type="pres">
      <dgm:prSet presAssocID="{9299AB0D-DA04-4F63-B154-4C84CDAE5C9D}" presName="Name35" presStyleLbl="parChTrans1D4" presStyleIdx="0" presStyleCnt="6"/>
      <dgm:spPr/>
    </dgm:pt>
    <dgm:pt modelId="{046F0E3E-007B-452F-AC7B-76EECA199B4C}" type="pres">
      <dgm:prSet presAssocID="{D1CD946A-4480-4046-BD7E-A36CD2F27B3B}" presName="hierRoot2" presStyleCnt="0">
        <dgm:presLayoutVars>
          <dgm:hierBranch val="l"/>
        </dgm:presLayoutVars>
      </dgm:prSet>
      <dgm:spPr/>
    </dgm:pt>
    <dgm:pt modelId="{E65CDF0A-C382-45DA-975B-0934AA537F74}" type="pres">
      <dgm:prSet presAssocID="{D1CD946A-4480-4046-BD7E-A36CD2F27B3B}" presName="rootComposite" presStyleCnt="0"/>
      <dgm:spPr/>
    </dgm:pt>
    <dgm:pt modelId="{EA86C1A8-A3B8-4841-BC74-77029A67EEB6}" type="pres">
      <dgm:prSet presAssocID="{D1CD946A-4480-4046-BD7E-A36CD2F27B3B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FAB0B3-B03B-4D24-9676-49CDDA3705EE}" type="pres">
      <dgm:prSet presAssocID="{D1CD946A-4480-4046-BD7E-A36CD2F27B3B}" presName="rootConnector" presStyleLbl="node4" presStyleIdx="0" presStyleCnt="6"/>
      <dgm:spPr/>
      <dgm:t>
        <a:bodyPr/>
        <a:lstStyle/>
        <a:p>
          <a:endParaRPr lang="ru-RU"/>
        </a:p>
      </dgm:t>
    </dgm:pt>
    <dgm:pt modelId="{BEF5AF67-1A45-4835-AEB0-951F4A0ECD3F}" type="pres">
      <dgm:prSet presAssocID="{D1CD946A-4480-4046-BD7E-A36CD2F27B3B}" presName="hierChild4" presStyleCnt="0"/>
      <dgm:spPr/>
    </dgm:pt>
    <dgm:pt modelId="{ADBEF519-5A92-4B34-8899-AF96DFE554DD}" type="pres">
      <dgm:prSet presAssocID="{35D5E8C9-AE69-4B6C-8351-8FA99B675F43}" presName="Name50" presStyleLbl="parChTrans1D4" presStyleIdx="1" presStyleCnt="6"/>
      <dgm:spPr/>
    </dgm:pt>
    <dgm:pt modelId="{4738AE8C-AB7F-48CC-9DD3-8AA52E270CFB}" type="pres">
      <dgm:prSet presAssocID="{56CC8C50-F128-4C2D-B8DC-A8CE917D056B}" presName="hierRoot2" presStyleCnt="0">
        <dgm:presLayoutVars>
          <dgm:hierBranch val="r"/>
        </dgm:presLayoutVars>
      </dgm:prSet>
      <dgm:spPr/>
    </dgm:pt>
    <dgm:pt modelId="{510878F8-6B88-4B01-9F39-80BB58D6F78E}" type="pres">
      <dgm:prSet presAssocID="{56CC8C50-F128-4C2D-B8DC-A8CE917D056B}" presName="rootComposite" presStyleCnt="0"/>
      <dgm:spPr/>
    </dgm:pt>
    <dgm:pt modelId="{4D724BBE-95DD-4855-B510-D5B5AD5E89A5}" type="pres">
      <dgm:prSet presAssocID="{56CC8C50-F128-4C2D-B8DC-A8CE917D056B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20472B-02CF-4CE6-986A-4A935811E6B2}" type="pres">
      <dgm:prSet presAssocID="{56CC8C50-F128-4C2D-B8DC-A8CE917D056B}" presName="rootConnector" presStyleLbl="node4" presStyleIdx="1" presStyleCnt="6"/>
      <dgm:spPr/>
      <dgm:t>
        <a:bodyPr/>
        <a:lstStyle/>
        <a:p>
          <a:endParaRPr lang="ru-RU"/>
        </a:p>
      </dgm:t>
    </dgm:pt>
    <dgm:pt modelId="{6CCCF37E-A968-4319-AF86-7203B3505590}" type="pres">
      <dgm:prSet presAssocID="{56CC8C50-F128-4C2D-B8DC-A8CE917D056B}" presName="hierChild4" presStyleCnt="0"/>
      <dgm:spPr/>
    </dgm:pt>
    <dgm:pt modelId="{757234B3-53E5-4058-844F-71BA4A38B0FD}" type="pres">
      <dgm:prSet presAssocID="{56CC8C50-F128-4C2D-B8DC-A8CE917D056B}" presName="hierChild5" presStyleCnt="0"/>
      <dgm:spPr/>
    </dgm:pt>
    <dgm:pt modelId="{67D5F434-3E41-4E52-AA75-A9D563ACBFB9}" type="pres">
      <dgm:prSet presAssocID="{693DB3E9-238D-496D-A79D-CC46F877ECC4}" presName="Name50" presStyleLbl="parChTrans1D4" presStyleIdx="2" presStyleCnt="6"/>
      <dgm:spPr/>
    </dgm:pt>
    <dgm:pt modelId="{233B0445-448C-4EA7-9BE8-82136D317030}" type="pres">
      <dgm:prSet presAssocID="{EB7084B7-FB4D-498B-8E53-22330D8B6572}" presName="hierRoot2" presStyleCnt="0">
        <dgm:presLayoutVars>
          <dgm:hierBranch val="r"/>
        </dgm:presLayoutVars>
      </dgm:prSet>
      <dgm:spPr/>
    </dgm:pt>
    <dgm:pt modelId="{21C88DE0-AEB8-4FE2-99A6-5CF417E8FDC6}" type="pres">
      <dgm:prSet presAssocID="{EB7084B7-FB4D-498B-8E53-22330D8B6572}" presName="rootComposite" presStyleCnt="0"/>
      <dgm:spPr/>
    </dgm:pt>
    <dgm:pt modelId="{88B76D9F-F87D-49BC-846C-DA3EFBC8D6C3}" type="pres">
      <dgm:prSet presAssocID="{EB7084B7-FB4D-498B-8E53-22330D8B6572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B85366-3B5E-4B4C-BB98-FD850FBA4B02}" type="pres">
      <dgm:prSet presAssocID="{EB7084B7-FB4D-498B-8E53-22330D8B6572}" presName="rootConnector" presStyleLbl="node4" presStyleIdx="2" presStyleCnt="6"/>
      <dgm:spPr/>
      <dgm:t>
        <a:bodyPr/>
        <a:lstStyle/>
        <a:p>
          <a:endParaRPr lang="ru-RU"/>
        </a:p>
      </dgm:t>
    </dgm:pt>
    <dgm:pt modelId="{2E1CBC5E-A20F-45AB-9B4F-6F34B87FBE0F}" type="pres">
      <dgm:prSet presAssocID="{EB7084B7-FB4D-498B-8E53-22330D8B6572}" presName="hierChild4" presStyleCnt="0"/>
      <dgm:spPr/>
    </dgm:pt>
    <dgm:pt modelId="{6B778FC8-AAE3-41F3-BE8D-9F0191AFB951}" type="pres">
      <dgm:prSet presAssocID="{EB7084B7-FB4D-498B-8E53-22330D8B6572}" presName="hierChild5" presStyleCnt="0"/>
      <dgm:spPr/>
    </dgm:pt>
    <dgm:pt modelId="{6E96408C-F89C-4687-8C06-EA094B0992AF}" type="pres">
      <dgm:prSet presAssocID="{D1CD946A-4480-4046-BD7E-A36CD2F27B3B}" presName="hierChild5" presStyleCnt="0"/>
      <dgm:spPr/>
    </dgm:pt>
    <dgm:pt modelId="{D934CE71-0ED2-4DB6-AB94-AB7786EAD940}" type="pres">
      <dgm:prSet presAssocID="{EC9EFD03-4196-4157-863A-14C1CDE5E359}" presName="hierChild5" presStyleCnt="0"/>
      <dgm:spPr/>
    </dgm:pt>
    <dgm:pt modelId="{A254A76E-1716-40E7-896E-31E413BF790D}" type="pres">
      <dgm:prSet presAssocID="{EDE51D15-5454-4038-8FF3-3EEF1DA1694E}" presName="Name35" presStyleLbl="parChTrans1D3" presStyleIdx="2" presStyleCnt="3"/>
      <dgm:spPr/>
    </dgm:pt>
    <dgm:pt modelId="{9C7432FF-B687-4172-BF13-2E1D58744C7F}" type="pres">
      <dgm:prSet presAssocID="{7C236F77-FACF-4855-AB44-ECC8F057D36A}" presName="hierRoot2" presStyleCnt="0">
        <dgm:presLayoutVars>
          <dgm:hierBranch val="r"/>
        </dgm:presLayoutVars>
      </dgm:prSet>
      <dgm:spPr/>
    </dgm:pt>
    <dgm:pt modelId="{9C0BB9CB-5F7A-45E4-896C-CBA33CC8C739}" type="pres">
      <dgm:prSet presAssocID="{7C236F77-FACF-4855-AB44-ECC8F057D36A}" presName="rootComposite" presStyleCnt="0"/>
      <dgm:spPr/>
    </dgm:pt>
    <dgm:pt modelId="{5F341778-DEF1-4123-831E-855A8BD40C93}" type="pres">
      <dgm:prSet presAssocID="{7C236F77-FACF-4855-AB44-ECC8F057D36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B489C-F200-4910-A80A-E251A97DA94F}" type="pres">
      <dgm:prSet presAssocID="{7C236F77-FACF-4855-AB44-ECC8F057D36A}" presName="rootConnector" presStyleLbl="node3" presStyleIdx="2" presStyleCnt="3"/>
      <dgm:spPr/>
      <dgm:t>
        <a:bodyPr/>
        <a:lstStyle/>
        <a:p>
          <a:endParaRPr lang="ru-RU"/>
        </a:p>
      </dgm:t>
    </dgm:pt>
    <dgm:pt modelId="{70C371F9-6A3D-4CC3-91F8-AA4EF92320E1}" type="pres">
      <dgm:prSet presAssocID="{7C236F77-FACF-4855-AB44-ECC8F057D36A}" presName="hierChild4" presStyleCnt="0"/>
      <dgm:spPr/>
    </dgm:pt>
    <dgm:pt modelId="{AA89EFB4-68E8-4B85-B24A-91EBEC893522}" type="pres">
      <dgm:prSet presAssocID="{D8D21D3B-0DAD-4FEB-B7F3-2B223CA5E592}" presName="Name50" presStyleLbl="parChTrans1D4" presStyleIdx="3" presStyleCnt="6"/>
      <dgm:spPr/>
    </dgm:pt>
    <dgm:pt modelId="{4FEFE201-A132-430D-AE28-742CF6D59B4F}" type="pres">
      <dgm:prSet presAssocID="{CF3248EC-5FB1-4CF6-ABEE-B714D6678467}" presName="hierRoot2" presStyleCnt="0">
        <dgm:presLayoutVars>
          <dgm:hierBranch val="r"/>
        </dgm:presLayoutVars>
      </dgm:prSet>
      <dgm:spPr/>
    </dgm:pt>
    <dgm:pt modelId="{EEE518EC-18BB-4A0D-A5B7-C5A59ECC2FA3}" type="pres">
      <dgm:prSet presAssocID="{CF3248EC-5FB1-4CF6-ABEE-B714D6678467}" presName="rootComposite" presStyleCnt="0"/>
      <dgm:spPr/>
    </dgm:pt>
    <dgm:pt modelId="{6C4B248C-9D74-4628-9248-22948D8DA6CF}" type="pres">
      <dgm:prSet presAssocID="{CF3248EC-5FB1-4CF6-ABEE-B714D6678467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D7D9FA-1D84-4E4A-A443-2543E334DB75}" type="pres">
      <dgm:prSet presAssocID="{CF3248EC-5FB1-4CF6-ABEE-B714D6678467}" presName="rootConnector" presStyleLbl="node4" presStyleIdx="3" presStyleCnt="6"/>
      <dgm:spPr/>
      <dgm:t>
        <a:bodyPr/>
        <a:lstStyle/>
        <a:p>
          <a:endParaRPr lang="ru-RU"/>
        </a:p>
      </dgm:t>
    </dgm:pt>
    <dgm:pt modelId="{ED11CBB2-668B-44B9-AB6A-54A07A829502}" type="pres">
      <dgm:prSet presAssocID="{CF3248EC-5FB1-4CF6-ABEE-B714D6678467}" presName="hierChild4" presStyleCnt="0"/>
      <dgm:spPr/>
    </dgm:pt>
    <dgm:pt modelId="{DAE90F94-0D68-4BE2-82EE-91BA4AE40DE0}" type="pres">
      <dgm:prSet presAssocID="{CF3248EC-5FB1-4CF6-ABEE-B714D6678467}" presName="hierChild5" presStyleCnt="0"/>
      <dgm:spPr/>
    </dgm:pt>
    <dgm:pt modelId="{D7F20464-5E29-4A81-85C9-494D2B237160}" type="pres">
      <dgm:prSet presAssocID="{32FCC2B5-5F74-486C-A6C3-8DCA9B843377}" presName="Name50" presStyleLbl="parChTrans1D4" presStyleIdx="4" presStyleCnt="6"/>
      <dgm:spPr/>
    </dgm:pt>
    <dgm:pt modelId="{8C3378BF-C4D0-4617-933B-887A2802AF9B}" type="pres">
      <dgm:prSet presAssocID="{23C2E08B-863D-4266-9275-CAF0CFBEC5BB}" presName="hierRoot2" presStyleCnt="0">
        <dgm:presLayoutVars>
          <dgm:hierBranch val="r"/>
        </dgm:presLayoutVars>
      </dgm:prSet>
      <dgm:spPr/>
    </dgm:pt>
    <dgm:pt modelId="{DF983961-B2F3-431E-B1C1-1BE8C38AF34C}" type="pres">
      <dgm:prSet presAssocID="{23C2E08B-863D-4266-9275-CAF0CFBEC5BB}" presName="rootComposite" presStyleCnt="0"/>
      <dgm:spPr/>
    </dgm:pt>
    <dgm:pt modelId="{1337A825-F655-4449-B7ED-D943DB6A4FE7}" type="pres">
      <dgm:prSet presAssocID="{23C2E08B-863D-4266-9275-CAF0CFBEC5BB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B7D70-24BD-473D-AC7A-7C7F5C8E424B}" type="pres">
      <dgm:prSet presAssocID="{23C2E08B-863D-4266-9275-CAF0CFBEC5BB}" presName="rootConnector" presStyleLbl="node4" presStyleIdx="4" presStyleCnt="6"/>
      <dgm:spPr/>
      <dgm:t>
        <a:bodyPr/>
        <a:lstStyle/>
        <a:p>
          <a:endParaRPr lang="ru-RU"/>
        </a:p>
      </dgm:t>
    </dgm:pt>
    <dgm:pt modelId="{A2A1D75E-4DBA-4870-8BC0-1666262B1EFE}" type="pres">
      <dgm:prSet presAssocID="{23C2E08B-863D-4266-9275-CAF0CFBEC5BB}" presName="hierChild4" presStyleCnt="0"/>
      <dgm:spPr/>
    </dgm:pt>
    <dgm:pt modelId="{BC3D9A87-3BD5-4550-83C5-9285A3FEB6EE}" type="pres">
      <dgm:prSet presAssocID="{23C2E08B-863D-4266-9275-CAF0CFBEC5BB}" presName="hierChild5" presStyleCnt="0"/>
      <dgm:spPr/>
    </dgm:pt>
    <dgm:pt modelId="{41CF9E99-8C12-495B-B7E8-4FED8487FD91}" type="pres">
      <dgm:prSet presAssocID="{8303E8D1-FF9A-45A1-8C6F-56A8C180D02F}" presName="Name50" presStyleLbl="parChTrans1D4" presStyleIdx="5" presStyleCnt="6"/>
      <dgm:spPr/>
    </dgm:pt>
    <dgm:pt modelId="{AFB351B0-6793-4B0D-BCBA-E18F43295F56}" type="pres">
      <dgm:prSet presAssocID="{35FABA2A-73BD-4774-AF60-767878D60A41}" presName="hierRoot2" presStyleCnt="0">
        <dgm:presLayoutVars>
          <dgm:hierBranch val="r"/>
        </dgm:presLayoutVars>
      </dgm:prSet>
      <dgm:spPr/>
    </dgm:pt>
    <dgm:pt modelId="{6FD5C487-18FA-4831-B7FB-EAC7C92B3B90}" type="pres">
      <dgm:prSet presAssocID="{35FABA2A-73BD-4774-AF60-767878D60A41}" presName="rootComposite" presStyleCnt="0"/>
      <dgm:spPr/>
    </dgm:pt>
    <dgm:pt modelId="{0DF7278F-6532-4761-A498-42AEE0FA52D4}" type="pres">
      <dgm:prSet presAssocID="{35FABA2A-73BD-4774-AF60-767878D60A41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392D8E-DD9D-40E3-9FA1-36C22F31AC81}" type="pres">
      <dgm:prSet presAssocID="{35FABA2A-73BD-4774-AF60-767878D60A41}" presName="rootConnector" presStyleLbl="node4" presStyleIdx="5" presStyleCnt="6"/>
      <dgm:spPr/>
      <dgm:t>
        <a:bodyPr/>
        <a:lstStyle/>
        <a:p>
          <a:endParaRPr lang="ru-RU"/>
        </a:p>
      </dgm:t>
    </dgm:pt>
    <dgm:pt modelId="{2A316223-C69F-469A-ACAB-BB12BD51553B}" type="pres">
      <dgm:prSet presAssocID="{35FABA2A-73BD-4774-AF60-767878D60A41}" presName="hierChild4" presStyleCnt="0"/>
      <dgm:spPr/>
    </dgm:pt>
    <dgm:pt modelId="{9D42D94E-A2AC-446D-BB25-B6B776C8A849}" type="pres">
      <dgm:prSet presAssocID="{35FABA2A-73BD-4774-AF60-767878D60A41}" presName="hierChild5" presStyleCnt="0"/>
      <dgm:spPr/>
    </dgm:pt>
    <dgm:pt modelId="{AC6B542F-91AF-41DB-AA7B-94E874D9780A}" type="pres">
      <dgm:prSet presAssocID="{7C236F77-FACF-4855-AB44-ECC8F057D36A}" presName="hierChild5" presStyleCnt="0"/>
      <dgm:spPr/>
    </dgm:pt>
    <dgm:pt modelId="{0484FAD6-C89A-4941-A58E-78FBCE94807A}" type="pres">
      <dgm:prSet presAssocID="{12ABAD87-1571-45B2-977B-754DEDDCE943}" presName="hierChild5" presStyleCnt="0"/>
      <dgm:spPr/>
    </dgm:pt>
    <dgm:pt modelId="{5FC77DF5-0F9B-489C-9125-DC6E86B4FD0C}" type="pres">
      <dgm:prSet presAssocID="{B90837EC-628B-4018-98E3-33AAA5BF819B}" presName="hierChild3" presStyleCnt="0"/>
      <dgm:spPr/>
    </dgm:pt>
  </dgm:ptLst>
  <dgm:cxnLst>
    <dgm:cxn modelId="{B159BA13-712E-423D-B84E-6E9310482366}" type="presOf" srcId="{A27D2E6E-B743-4BCE-8167-5485948CC6D6}" destId="{A3D56AD7-B347-48DF-8864-40841D39C664}" srcOrd="0" destOrd="0" presId="urn:microsoft.com/office/officeart/2005/8/layout/orgChart1"/>
    <dgm:cxn modelId="{1E8F7F55-17B1-4082-B1CA-3D42D1D4582A}" type="presOf" srcId="{32FCC2B5-5F74-486C-A6C3-8DCA9B843377}" destId="{D7F20464-5E29-4A81-85C9-494D2B237160}" srcOrd="0" destOrd="0" presId="urn:microsoft.com/office/officeart/2005/8/layout/orgChart1"/>
    <dgm:cxn modelId="{6B5637E0-0869-43AA-AFC8-5F4CD7743646}" type="presOf" srcId="{944A7F69-554A-4B4B-8292-5AB0F510AC95}" destId="{4DE27594-A681-4208-94DD-3CCFDCCDCFCD}" srcOrd="0" destOrd="0" presId="urn:microsoft.com/office/officeart/2005/8/layout/orgChart1"/>
    <dgm:cxn modelId="{6DA42FA6-BBE6-4773-AF9D-C15DB328349D}" type="presOf" srcId="{12ABAD87-1571-45B2-977B-754DEDDCE943}" destId="{1AEE3FE6-AE84-433D-9DC7-35AD4E64C61A}" srcOrd="1" destOrd="0" presId="urn:microsoft.com/office/officeart/2005/8/layout/orgChart1"/>
    <dgm:cxn modelId="{47F62629-E7B6-4078-92B0-494E6843B521}" type="presOf" srcId="{35D5E8C9-AE69-4B6C-8351-8FA99B675F43}" destId="{ADBEF519-5A92-4B34-8899-AF96DFE554DD}" srcOrd="0" destOrd="0" presId="urn:microsoft.com/office/officeart/2005/8/layout/orgChart1"/>
    <dgm:cxn modelId="{FE829E48-5C6C-4DF8-85FF-C839CDB531C7}" type="presOf" srcId="{CF3248EC-5FB1-4CF6-ABEE-B714D6678467}" destId="{6C4B248C-9D74-4628-9248-22948D8DA6CF}" srcOrd="0" destOrd="0" presId="urn:microsoft.com/office/officeart/2005/8/layout/orgChart1"/>
    <dgm:cxn modelId="{0AF228AC-019F-403C-8095-BB636C747C37}" type="presOf" srcId="{56F22B19-2445-4A9D-97DF-12BEC525BF6B}" destId="{14606387-2F13-42EE-8DB5-920671946EC0}" srcOrd="0" destOrd="0" presId="urn:microsoft.com/office/officeart/2005/8/layout/orgChart1"/>
    <dgm:cxn modelId="{14C309D8-7F2C-4099-A351-7E0B049D38A9}" type="presOf" srcId="{CF3248EC-5FB1-4CF6-ABEE-B714D6678467}" destId="{9FD7D9FA-1D84-4E4A-A443-2543E334DB75}" srcOrd="1" destOrd="0" presId="urn:microsoft.com/office/officeart/2005/8/layout/orgChart1"/>
    <dgm:cxn modelId="{E99D8FAF-55EE-4C9C-B487-840E2EFA6065}" srcId="{56F22B19-2445-4A9D-97DF-12BEC525BF6B}" destId="{B90837EC-628B-4018-98E3-33AAA5BF819B}" srcOrd="0" destOrd="0" parTransId="{415BA83A-38C5-400F-A1AF-8573E1A54160}" sibTransId="{1B66DACC-875D-4EAF-AF68-EC1E98759B2D}"/>
    <dgm:cxn modelId="{9B7F2B69-E0A6-4037-A39C-DB3C1D36CB7D}" type="presOf" srcId="{9299AB0D-DA04-4F63-B154-4C84CDAE5C9D}" destId="{BF8F4834-441F-4DB0-BCFF-0C3FBC3EAB3D}" srcOrd="0" destOrd="0" presId="urn:microsoft.com/office/officeart/2005/8/layout/orgChart1"/>
    <dgm:cxn modelId="{F81BCEC5-CC1E-46A7-8551-ACA273E23CF6}" srcId="{873CAE1A-2477-4D26-A074-1F0696C410E0}" destId="{58810525-A793-428B-9D80-143C0562A487}" srcOrd="0" destOrd="0" parTransId="{944A7F69-554A-4B4B-8292-5AB0F510AC95}" sibTransId="{0C23EC1B-C0A8-4581-9B00-2026136DC975}"/>
    <dgm:cxn modelId="{0E01AD52-D2CD-4EC3-9B2A-89BFFCB1705F}" srcId="{D1CD946A-4480-4046-BD7E-A36CD2F27B3B}" destId="{56CC8C50-F128-4C2D-B8DC-A8CE917D056B}" srcOrd="0" destOrd="0" parTransId="{35D5E8C9-AE69-4B6C-8351-8FA99B675F43}" sibTransId="{A7776DBE-C443-48B0-B310-898C790644D0}"/>
    <dgm:cxn modelId="{2027D9D1-CFEF-4EF2-94B4-21D0F08E3A4F}" type="presOf" srcId="{23C2E08B-863D-4266-9275-CAF0CFBEC5BB}" destId="{1337A825-F655-4449-B7ED-D943DB6A4FE7}" srcOrd="0" destOrd="0" presId="urn:microsoft.com/office/officeart/2005/8/layout/orgChart1"/>
    <dgm:cxn modelId="{1B618638-2F7F-4CD8-BBD3-F33CC45750C2}" type="presOf" srcId="{B90837EC-628B-4018-98E3-33AAA5BF819B}" destId="{EF70F186-B941-4500-AFA9-1C291786C380}" srcOrd="0" destOrd="0" presId="urn:microsoft.com/office/officeart/2005/8/layout/orgChart1"/>
    <dgm:cxn modelId="{429DDF59-A60A-44AC-AA63-7586B79912CD}" type="presOf" srcId="{693DB3E9-238D-496D-A79D-CC46F877ECC4}" destId="{67D5F434-3E41-4E52-AA75-A9D563ACBFB9}" srcOrd="0" destOrd="0" presId="urn:microsoft.com/office/officeart/2005/8/layout/orgChart1"/>
    <dgm:cxn modelId="{579FB089-BB45-4EAC-A099-D74ED8572DA1}" srcId="{B90837EC-628B-4018-98E3-33AAA5BF819B}" destId="{873CAE1A-2477-4D26-A074-1F0696C410E0}" srcOrd="0" destOrd="0" parTransId="{A27D2E6E-B743-4BCE-8167-5485948CC6D6}" sibTransId="{F7BC66B2-7973-40F0-8C62-5A8EAD9387A8}"/>
    <dgm:cxn modelId="{3B6DCF78-A9BC-4477-BD1F-7C721FF3A442}" srcId="{12ABAD87-1571-45B2-977B-754DEDDCE943}" destId="{7C236F77-FACF-4855-AB44-ECC8F057D36A}" srcOrd="1" destOrd="0" parTransId="{EDE51D15-5454-4038-8FF3-3EEF1DA1694E}" sibTransId="{D580BFBC-287E-4A2A-8067-1F8EFCDEB427}"/>
    <dgm:cxn modelId="{A93C3285-E65D-4BD4-9024-EE0B9A93C5BF}" srcId="{7C236F77-FACF-4855-AB44-ECC8F057D36A}" destId="{CF3248EC-5FB1-4CF6-ABEE-B714D6678467}" srcOrd="0" destOrd="0" parTransId="{D8D21D3B-0DAD-4FEB-B7F3-2B223CA5E592}" sibTransId="{15C566FA-23AC-45B5-B574-28499978D804}"/>
    <dgm:cxn modelId="{51814E7C-7CF2-46E2-8BB4-18F62F359A1C}" type="presOf" srcId="{873CAE1A-2477-4D26-A074-1F0696C410E0}" destId="{ECFF4C23-CD92-40D5-99F2-CBB07D083DF9}" srcOrd="0" destOrd="0" presId="urn:microsoft.com/office/officeart/2005/8/layout/orgChart1"/>
    <dgm:cxn modelId="{99A2F1F2-9CB0-4F63-89B5-3FAD39A8A4B2}" type="presOf" srcId="{EB7084B7-FB4D-498B-8E53-22330D8B6572}" destId="{88B76D9F-F87D-49BC-846C-DA3EFBC8D6C3}" srcOrd="0" destOrd="0" presId="urn:microsoft.com/office/officeart/2005/8/layout/orgChart1"/>
    <dgm:cxn modelId="{3F1D3CCE-22E1-4BE6-82EC-6C18E7D4A688}" type="presOf" srcId="{B90837EC-628B-4018-98E3-33AAA5BF819B}" destId="{92B5DA1B-6708-4961-AC72-48056D982FC8}" srcOrd="1" destOrd="0" presId="urn:microsoft.com/office/officeart/2005/8/layout/orgChart1"/>
    <dgm:cxn modelId="{ED98864F-ADB2-47F8-8093-0AF18737D834}" type="presOf" srcId="{CD8E7602-22D2-4FF8-B4C6-2B895558279F}" destId="{3093B3FC-3E5E-4CEB-93DA-CB51D9B48EED}" srcOrd="0" destOrd="0" presId="urn:microsoft.com/office/officeart/2005/8/layout/orgChart1"/>
    <dgm:cxn modelId="{C34135A5-CDA5-4D2D-ADA0-7B705D027E75}" type="presOf" srcId="{B1DC7A86-0C4C-421F-A153-09B19E8C14FF}" destId="{95E09F88-EE18-4553-AFEB-228460B529E9}" srcOrd="0" destOrd="0" presId="urn:microsoft.com/office/officeart/2005/8/layout/orgChart1"/>
    <dgm:cxn modelId="{F19C2761-0528-481E-8FE0-D7F58E05284B}" type="presOf" srcId="{23C2E08B-863D-4266-9275-CAF0CFBEC5BB}" destId="{E12B7D70-24BD-473D-AC7A-7C7F5C8E424B}" srcOrd="1" destOrd="0" presId="urn:microsoft.com/office/officeart/2005/8/layout/orgChart1"/>
    <dgm:cxn modelId="{A2A24F75-AE18-49FD-A679-634D22D80B85}" type="presOf" srcId="{58810525-A793-428B-9D80-143C0562A487}" destId="{0A6814E0-0C73-4A6F-81AC-94E7A7A5AA11}" srcOrd="0" destOrd="0" presId="urn:microsoft.com/office/officeart/2005/8/layout/orgChart1"/>
    <dgm:cxn modelId="{A972478F-D900-42E7-8F06-AAF8FDF89CC0}" type="presOf" srcId="{873CAE1A-2477-4D26-A074-1F0696C410E0}" destId="{8B9B8A16-E1A4-45B3-A601-2AA957DB5181}" srcOrd="1" destOrd="0" presId="urn:microsoft.com/office/officeart/2005/8/layout/orgChart1"/>
    <dgm:cxn modelId="{C124D670-8D90-4E2C-8D10-70DA8EB69791}" srcId="{D1CD946A-4480-4046-BD7E-A36CD2F27B3B}" destId="{EB7084B7-FB4D-498B-8E53-22330D8B6572}" srcOrd="1" destOrd="0" parTransId="{693DB3E9-238D-496D-A79D-CC46F877ECC4}" sibTransId="{9BA2D53D-5DC8-49A2-8C94-F066B1BFAE2E}"/>
    <dgm:cxn modelId="{4B28863C-D875-4A2E-883C-C1C065F4881C}" type="presOf" srcId="{35FABA2A-73BD-4774-AF60-767878D60A41}" destId="{0DF7278F-6532-4761-A498-42AEE0FA52D4}" srcOrd="0" destOrd="0" presId="urn:microsoft.com/office/officeart/2005/8/layout/orgChart1"/>
    <dgm:cxn modelId="{49EC35D9-86D0-4ED6-B00A-E9D078641F94}" type="presOf" srcId="{EC9EFD03-4196-4157-863A-14C1CDE5E359}" destId="{C86040F6-DB1C-49A6-A876-86997511CF29}" srcOrd="0" destOrd="0" presId="urn:microsoft.com/office/officeart/2005/8/layout/orgChart1"/>
    <dgm:cxn modelId="{20F5E2A3-4977-48D4-B0D4-58990C7D5851}" srcId="{7C236F77-FACF-4855-AB44-ECC8F057D36A}" destId="{35FABA2A-73BD-4774-AF60-767878D60A41}" srcOrd="2" destOrd="0" parTransId="{8303E8D1-FF9A-45A1-8C6F-56A8C180D02F}" sibTransId="{15149EB4-C03E-4F90-A3B0-8814F2FDD47E}"/>
    <dgm:cxn modelId="{345AECDF-1CA2-406A-92D1-78FBDB1406FE}" type="presOf" srcId="{EC9EFD03-4196-4157-863A-14C1CDE5E359}" destId="{E7DB1236-C882-4041-8979-1417334C1786}" srcOrd="1" destOrd="0" presId="urn:microsoft.com/office/officeart/2005/8/layout/orgChart1"/>
    <dgm:cxn modelId="{DBB918CC-30F4-4644-9456-ADBA5A9E0DC7}" type="presOf" srcId="{EDE51D15-5454-4038-8FF3-3EEF1DA1694E}" destId="{A254A76E-1716-40E7-896E-31E413BF790D}" srcOrd="0" destOrd="0" presId="urn:microsoft.com/office/officeart/2005/8/layout/orgChart1"/>
    <dgm:cxn modelId="{264DE31F-6887-4A8A-885D-8D60D13DB24C}" type="presOf" srcId="{7C236F77-FACF-4855-AB44-ECC8F057D36A}" destId="{747B489C-F200-4910-A80A-E251A97DA94F}" srcOrd="1" destOrd="0" presId="urn:microsoft.com/office/officeart/2005/8/layout/orgChart1"/>
    <dgm:cxn modelId="{C9475D27-56E9-4D80-BC69-340D9FEE57A2}" type="presOf" srcId="{D1CD946A-4480-4046-BD7E-A36CD2F27B3B}" destId="{EA86C1A8-A3B8-4841-BC74-77029A67EEB6}" srcOrd="0" destOrd="0" presId="urn:microsoft.com/office/officeart/2005/8/layout/orgChart1"/>
    <dgm:cxn modelId="{ADF9F883-FCD1-41F5-B7AD-6C8DEB9E0254}" type="presOf" srcId="{D8D21D3B-0DAD-4FEB-B7F3-2B223CA5E592}" destId="{AA89EFB4-68E8-4B85-B24A-91EBEC893522}" srcOrd="0" destOrd="0" presId="urn:microsoft.com/office/officeart/2005/8/layout/orgChart1"/>
    <dgm:cxn modelId="{79FB7A1E-219F-4043-84E3-74C9C92F7EBA}" srcId="{7C236F77-FACF-4855-AB44-ECC8F057D36A}" destId="{23C2E08B-863D-4266-9275-CAF0CFBEC5BB}" srcOrd="1" destOrd="0" parTransId="{32FCC2B5-5F74-486C-A6C3-8DCA9B843377}" sibTransId="{836A88B1-32F5-4CF2-BACD-F9BB58627838}"/>
    <dgm:cxn modelId="{89DCE547-9971-4669-B8F1-271F660FF3EF}" type="presOf" srcId="{56CC8C50-F128-4C2D-B8DC-A8CE917D056B}" destId="{4D724BBE-95DD-4855-B510-D5B5AD5E89A5}" srcOrd="0" destOrd="0" presId="urn:microsoft.com/office/officeart/2005/8/layout/orgChart1"/>
    <dgm:cxn modelId="{71992E8A-5E33-4B21-9449-9EA0BA4AF00F}" type="presOf" srcId="{58810525-A793-428B-9D80-143C0562A487}" destId="{AE3C2E00-F879-4C2A-99D9-9C88F2C3EEAE}" srcOrd="1" destOrd="0" presId="urn:microsoft.com/office/officeart/2005/8/layout/orgChart1"/>
    <dgm:cxn modelId="{83185F22-4848-42F5-BB41-2A4E9CF4E56F}" type="presOf" srcId="{8303E8D1-FF9A-45A1-8C6F-56A8C180D02F}" destId="{41CF9E99-8C12-495B-B7E8-4FED8487FD91}" srcOrd="0" destOrd="0" presId="urn:microsoft.com/office/officeart/2005/8/layout/orgChart1"/>
    <dgm:cxn modelId="{2761A5D7-F07E-4B48-80B1-5C24B521E811}" type="presOf" srcId="{56CC8C50-F128-4C2D-B8DC-A8CE917D056B}" destId="{CE20472B-02CF-4CE6-986A-4A935811E6B2}" srcOrd="1" destOrd="0" presId="urn:microsoft.com/office/officeart/2005/8/layout/orgChart1"/>
    <dgm:cxn modelId="{86C142A2-8A34-4634-A838-5AB75C1D5780}" srcId="{12ABAD87-1571-45B2-977B-754DEDDCE943}" destId="{EC9EFD03-4196-4157-863A-14C1CDE5E359}" srcOrd="0" destOrd="0" parTransId="{B1DC7A86-0C4C-421F-A153-09B19E8C14FF}" sibTransId="{C037068D-9E79-4736-B22A-7BC9EFEED32F}"/>
    <dgm:cxn modelId="{E66FC75C-CC7B-4645-A6A1-21619EE30ABD}" type="presOf" srcId="{EB7084B7-FB4D-498B-8E53-22330D8B6572}" destId="{BCB85366-3B5E-4B4C-BB98-FD850FBA4B02}" srcOrd="1" destOrd="0" presId="urn:microsoft.com/office/officeart/2005/8/layout/orgChart1"/>
    <dgm:cxn modelId="{EC450A54-26B2-462E-A788-6CBCEEE0F5F2}" type="presOf" srcId="{12ABAD87-1571-45B2-977B-754DEDDCE943}" destId="{07C062B4-DBA4-42A6-955B-205E3A284BC0}" srcOrd="0" destOrd="0" presId="urn:microsoft.com/office/officeart/2005/8/layout/orgChart1"/>
    <dgm:cxn modelId="{227DEF03-BBC2-4D01-BD57-898750BF630D}" srcId="{B90837EC-628B-4018-98E3-33AAA5BF819B}" destId="{12ABAD87-1571-45B2-977B-754DEDDCE943}" srcOrd="1" destOrd="0" parTransId="{CD8E7602-22D2-4FF8-B4C6-2B895558279F}" sibTransId="{38B71BEA-90EE-4CDD-8DF9-A062E84F5CE0}"/>
    <dgm:cxn modelId="{A24182CB-EBA6-4F7F-9A08-292CC559D7BA}" type="presOf" srcId="{35FABA2A-73BD-4774-AF60-767878D60A41}" destId="{9A392D8E-DD9D-40E3-9FA1-36C22F31AC81}" srcOrd="1" destOrd="0" presId="urn:microsoft.com/office/officeart/2005/8/layout/orgChart1"/>
    <dgm:cxn modelId="{4893D92A-F482-40A3-AC03-EAA73BF1B214}" type="presOf" srcId="{7C236F77-FACF-4855-AB44-ECC8F057D36A}" destId="{5F341778-DEF1-4123-831E-855A8BD40C93}" srcOrd="0" destOrd="0" presId="urn:microsoft.com/office/officeart/2005/8/layout/orgChart1"/>
    <dgm:cxn modelId="{1400A9FF-FB68-4C49-9EAF-7703521905DB}" type="presOf" srcId="{D1CD946A-4480-4046-BD7E-A36CD2F27B3B}" destId="{42FAB0B3-B03B-4D24-9676-49CDDA3705EE}" srcOrd="1" destOrd="0" presId="urn:microsoft.com/office/officeart/2005/8/layout/orgChart1"/>
    <dgm:cxn modelId="{7F9C1857-8857-4A34-A0E2-B46A34E6CDDA}" srcId="{EC9EFD03-4196-4157-863A-14C1CDE5E359}" destId="{D1CD946A-4480-4046-BD7E-A36CD2F27B3B}" srcOrd="0" destOrd="0" parTransId="{9299AB0D-DA04-4F63-B154-4C84CDAE5C9D}" sibTransId="{85CF8959-EDBF-4FA1-9033-BCFE83051F04}"/>
    <dgm:cxn modelId="{68F6BDFD-9A2C-4130-A776-1823B7AD4AD0}" type="presParOf" srcId="{14606387-2F13-42EE-8DB5-920671946EC0}" destId="{00DC5121-9144-4362-8D1B-88F664944835}" srcOrd="0" destOrd="0" presId="urn:microsoft.com/office/officeart/2005/8/layout/orgChart1"/>
    <dgm:cxn modelId="{837196C0-E484-44BC-8885-052EB755510D}" type="presParOf" srcId="{00DC5121-9144-4362-8D1B-88F664944835}" destId="{BC576DF3-8000-4EA6-B87F-C34AF61C8A6E}" srcOrd="0" destOrd="0" presId="urn:microsoft.com/office/officeart/2005/8/layout/orgChart1"/>
    <dgm:cxn modelId="{7FA9B9C0-BB4E-4404-B780-CEABF9D9EC00}" type="presParOf" srcId="{BC576DF3-8000-4EA6-B87F-C34AF61C8A6E}" destId="{EF70F186-B941-4500-AFA9-1C291786C380}" srcOrd="0" destOrd="0" presId="urn:microsoft.com/office/officeart/2005/8/layout/orgChart1"/>
    <dgm:cxn modelId="{9BA9117B-9812-442E-949F-5A3B65C061E3}" type="presParOf" srcId="{BC576DF3-8000-4EA6-B87F-C34AF61C8A6E}" destId="{92B5DA1B-6708-4961-AC72-48056D982FC8}" srcOrd="1" destOrd="0" presId="urn:microsoft.com/office/officeart/2005/8/layout/orgChart1"/>
    <dgm:cxn modelId="{F5A5255A-AF76-492D-90A3-36644012BF2E}" type="presParOf" srcId="{00DC5121-9144-4362-8D1B-88F664944835}" destId="{DF2627A3-3F74-4723-9071-E943FE3B0AF2}" srcOrd="1" destOrd="0" presId="urn:microsoft.com/office/officeart/2005/8/layout/orgChart1"/>
    <dgm:cxn modelId="{1CC1A36B-2792-491D-9DD6-FE0E49F3940D}" type="presParOf" srcId="{DF2627A3-3F74-4723-9071-E943FE3B0AF2}" destId="{A3D56AD7-B347-48DF-8864-40841D39C664}" srcOrd="0" destOrd="0" presId="urn:microsoft.com/office/officeart/2005/8/layout/orgChart1"/>
    <dgm:cxn modelId="{B9163538-BF60-425E-8ABA-17BC275F85A1}" type="presParOf" srcId="{DF2627A3-3F74-4723-9071-E943FE3B0AF2}" destId="{CF0CB5B3-3247-4DB7-940E-85FB0A68495E}" srcOrd="1" destOrd="0" presId="urn:microsoft.com/office/officeart/2005/8/layout/orgChart1"/>
    <dgm:cxn modelId="{77C19E23-107C-4535-B389-7DEB95F25B72}" type="presParOf" srcId="{CF0CB5B3-3247-4DB7-940E-85FB0A68495E}" destId="{315FFAA0-FBE0-4CAC-A76D-0F2C1043DE22}" srcOrd="0" destOrd="0" presId="urn:microsoft.com/office/officeart/2005/8/layout/orgChart1"/>
    <dgm:cxn modelId="{BE9A9EBD-4CD8-4299-A387-F4A6874258AE}" type="presParOf" srcId="{315FFAA0-FBE0-4CAC-A76D-0F2C1043DE22}" destId="{ECFF4C23-CD92-40D5-99F2-CBB07D083DF9}" srcOrd="0" destOrd="0" presId="urn:microsoft.com/office/officeart/2005/8/layout/orgChart1"/>
    <dgm:cxn modelId="{53FBD046-BD78-4417-B3BE-BC8FCBD045F8}" type="presParOf" srcId="{315FFAA0-FBE0-4CAC-A76D-0F2C1043DE22}" destId="{8B9B8A16-E1A4-45B3-A601-2AA957DB5181}" srcOrd="1" destOrd="0" presId="urn:microsoft.com/office/officeart/2005/8/layout/orgChart1"/>
    <dgm:cxn modelId="{C9C1A1F2-F7F4-493A-8F28-AA872D6AA59D}" type="presParOf" srcId="{CF0CB5B3-3247-4DB7-940E-85FB0A68495E}" destId="{6C2FD6CA-CDD0-4035-B0F0-56496E1F4F07}" srcOrd="1" destOrd="0" presId="urn:microsoft.com/office/officeart/2005/8/layout/orgChart1"/>
    <dgm:cxn modelId="{F594838E-D97B-49A0-9DB8-AA3253E18685}" type="presParOf" srcId="{6C2FD6CA-CDD0-4035-B0F0-56496E1F4F07}" destId="{4DE27594-A681-4208-94DD-3CCFDCCDCFCD}" srcOrd="0" destOrd="0" presId="urn:microsoft.com/office/officeart/2005/8/layout/orgChart1"/>
    <dgm:cxn modelId="{229FEF32-E3DA-417F-A920-45E9F9F636C3}" type="presParOf" srcId="{6C2FD6CA-CDD0-4035-B0F0-56496E1F4F07}" destId="{3A49CC40-1B38-4312-8ED0-3FDECF0378A0}" srcOrd="1" destOrd="0" presId="urn:microsoft.com/office/officeart/2005/8/layout/orgChart1"/>
    <dgm:cxn modelId="{C91F2EEA-8998-4858-9ACC-6DEEFEBEF218}" type="presParOf" srcId="{3A49CC40-1B38-4312-8ED0-3FDECF0378A0}" destId="{5F43A5BF-E3B9-4527-AEC3-2328765661B3}" srcOrd="0" destOrd="0" presId="urn:microsoft.com/office/officeart/2005/8/layout/orgChart1"/>
    <dgm:cxn modelId="{A2222D0A-00D6-46AC-BA11-5A18A19B1FCF}" type="presParOf" srcId="{5F43A5BF-E3B9-4527-AEC3-2328765661B3}" destId="{0A6814E0-0C73-4A6F-81AC-94E7A7A5AA11}" srcOrd="0" destOrd="0" presId="urn:microsoft.com/office/officeart/2005/8/layout/orgChart1"/>
    <dgm:cxn modelId="{85F94261-1FEF-4C98-B86F-37167399E823}" type="presParOf" srcId="{5F43A5BF-E3B9-4527-AEC3-2328765661B3}" destId="{AE3C2E00-F879-4C2A-99D9-9C88F2C3EEAE}" srcOrd="1" destOrd="0" presId="urn:microsoft.com/office/officeart/2005/8/layout/orgChart1"/>
    <dgm:cxn modelId="{ED74C769-CA12-4329-86DE-98DF9EAD8F4F}" type="presParOf" srcId="{3A49CC40-1B38-4312-8ED0-3FDECF0378A0}" destId="{6FD82A58-5248-42DF-9949-1A1FE864F69A}" srcOrd="1" destOrd="0" presId="urn:microsoft.com/office/officeart/2005/8/layout/orgChart1"/>
    <dgm:cxn modelId="{F9712FFE-7BCE-4648-A91D-64CC5A071839}" type="presParOf" srcId="{3A49CC40-1B38-4312-8ED0-3FDECF0378A0}" destId="{2F1F6963-2512-4DC8-87A9-3524BEF7EB3C}" srcOrd="2" destOrd="0" presId="urn:microsoft.com/office/officeart/2005/8/layout/orgChart1"/>
    <dgm:cxn modelId="{9C482A17-1463-49D2-B436-5F4120BDB049}" type="presParOf" srcId="{CF0CB5B3-3247-4DB7-940E-85FB0A68495E}" destId="{86A889CE-F566-4A6C-8DBA-C86556F897D0}" srcOrd="2" destOrd="0" presId="urn:microsoft.com/office/officeart/2005/8/layout/orgChart1"/>
    <dgm:cxn modelId="{384C0DCA-C65F-462C-A14A-8968A8BD4CA3}" type="presParOf" srcId="{DF2627A3-3F74-4723-9071-E943FE3B0AF2}" destId="{3093B3FC-3E5E-4CEB-93DA-CB51D9B48EED}" srcOrd="2" destOrd="0" presId="urn:microsoft.com/office/officeart/2005/8/layout/orgChart1"/>
    <dgm:cxn modelId="{21D4B540-CFCF-40BD-9289-6AF49DA32482}" type="presParOf" srcId="{DF2627A3-3F74-4723-9071-E943FE3B0AF2}" destId="{681C6740-54DD-48A7-B33A-2F78633C7B19}" srcOrd="3" destOrd="0" presId="urn:microsoft.com/office/officeart/2005/8/layout/orgChart1"/>
    <dgm:cxn modelId="{CCD68781-D2D9-4D40-BA36-19CA40E7069D}" type="presParOf" srcId="{681C6740-54DD-48A7-B33A-2F78633C7B19}" destId="{D72F7F02-A4BF-471E-A775-631226844D56}" srcOrd="0" destOrd="0" presId="urn:microsoft.com/office/officeart/2005/8/layout/orgChart1"/>
    <dgm:cxn modelId="{1F6C7F0E-71F3-4E22-928F-6EFECA398AA6}" type="presParOf" srcId="{D72F7F02-A4BF-471E-A775-631226844D56}" destId="{07C062B4-DBA4-42A6-955B-205E3A284BC0}" srcOrd="0" destOrd="0" presId="urn:microsoft.com/office/officeart/2005/8/layout/orgChart1"/>
    <dgm:cxn modelId="{1972DD2C-640C-4AE3-A2AC-4CC804C8FC07}" type="presParOf" srcId="{D72F7F02-A4BF-471E-A775-631226844D56}" destId="{1AEE3FE6-AE84-433D-9DC7-35AD4E64C61A}" srcOrd="1" destOrd="0" presId="urn:microsoft.com/office/officeart/2005/8/layout/orgChart1"/>
    <dgm:cxn modelId="{595F49FD-D2E8-422A-8BA8-B5943432B26F}" type="presParOf" srcId="{681C6740-54DD-48A7-B33A-2F78633C7B19}" destId="{6CCB5275-F514-4769-B363-97B5A0FE9E76}" srcOrd="1" destOrd="0" presId="urn:microsoft.com/office/officeart/2005/8/layout/orgChart1"/>
    <dgm:cxn modelId="{540B386A-F4ED-4255-B02C-A9227C86EC14}" type="presParOf" srcId="{6CCB5275-F514-4769-B363-97B5A0FE9E76}" destId="{95E09F88-EE18-4553-AFEB-228460B529E9}" srcOrd="0" destOrd="0" presId="urn:microsoft.com/office/officeart/2005/8/layout/orgChart1"/>
    <dgm:cxn modelId="{1D1365D3-6104-4E2B-ABB8-797C1584AB50}" type="presParOf" srcId="{6CCB5275-F514-4769-B363-97B5A0FE9E76}" destId="{2E4F2C0D-114A-45B2-8C2F-B05CDF17F3E5}" srcOrd="1" destOrd="0" presId="urn:microsoft.com/office/officeart/2005/8/layout/orgChart1"/>
    <dgm:cxn modelId="{65B968EB-2073-4706-92CE-DE7148514D0F}" type="presParOf" srcId="{2E4F2C0D-114A-45B2-8C2F-B05CDF17F3E5}" destId="{13E59DD0-61B7-40C5-9E11-59C9A66025B9}" srcOrd="0" destOrd="0" presId="urn:microsoft.com/office/officeart/2005/8/layout/orgChart1"/>
    <dgm:cxn modelId="{AD32A453-AA11-42A3-8CDD-65A10B728EA7}" type="presParOf" srcId="{13E59DD0-61B7-40C5-9E11-59C9A66025B9}" destId="{C86040F6-DB1C-49A6-A876-86997511CF29}" srcOrd="0" destOrd="0" presId="urn:microsoft.com/office/officeart/2005/8/layout/orgChart1"/>
    <dgm:cxn modelId="{9FF90974-9B1D-462F-B27D-77BE529A71C8}" type="presParOf" srcId="{13E59DD0-61B7-40C5-9E11-59C9A66025B9}" destId="{E7DB1236-C882-4041-8979-1417334C1786}" srcOrd="1" destOrd="0" presId="urn:microsoft.com/office/officeart/2005/8/layout/orgChart1"/>
    <dgm:cxn modelId="{9B0E1D29-4B1E-4A2D-A499-292A023FD470}" type="presParOf" srcId="{2E4F2C0D-114A-45B2-8C2F-B05CDF17F3E5}" destId="{E8EB6C43-696A-4100-BCE7-3FD35AC6B631}" srcOrd="1" destOrd="0" presId="urn:microsoft.com/office/officeart/2005/8/layout/orgChart1"/>
    <dgm:cxn modelId="{593C6263-F4EB-4529-B931-EE26435231F1}" type="presParOf" srcId="{E8EB6C43-696A-4100-BCE7-3FD35AC6B631}" destId="{BF8F4834-441F-4DB0-BCFF-0C3FBC3EAB3D}" srcOrd="0" destOrd="0" presId="urn:microsoft.com/office/officeart/2005/8/layout/orgChart1"/>
    <dgm:cxn modelId="{C70A0027-907C-4DF7-AAC1-64791C445542}" type="presParOf" srcId="{E8EB6C43-696A-4100-BCE7-3FD35AC6B631}" destId="{046F0E3E-007B-452F-AC7B-76EECA199B4C}" srcOrd="1" destOrd="0" presId="urn:microsoft.com/office/officeart/2005/8/layout/orgChart1"/>
    <dgm:cxn modelId="{CF6CFEE7-434F-4FD7-BDCB-EFEB378EE61E}" type="presParOf" srcId="{046F0E3E-007B-452F-AC7B-76EECA199B4C}" destId="{E65CDF0A-C382-45DA-975B-0934AA537F74}" srcOrd="0" destOrd="0" presId="urn:microsoft.com/office/officeart/2005/8/layout/orgChart1"/>
    <dgm:cxn modelId="{532145FB-5939-441F-BF9D-5B2056535BA3}" type="presParOf" srcId="{E65CDF0A-C382-45DA-975B-0934AA537F74}" destId="{EA86C1A8-A3B8-4841-BC74-77029A67EEB6}" srcOrd="0" destOrd="0" presId="urn:microsoft.com/office/officeart/2005/8/layout/orgChart1"/>
    <dgm:cxn modelId="{7DD812A1-2603-454D-AF8D-8D4D9F5E44A3}" type="presParOf" srcId="{E65CDF0A-C382-45DA-975B-0934AA537F74}" destId="{42FAB0B3-B03B-4D24-9676-49CDDA3705EE}" srcOrd="1" destOrd="0" presId="urn:microsoft.com/office/officeart/2005/8/layout/orgChart1"/>
    <dgm:cxn modelId="{B7AD3ADC-4913-4257-A767-A7F3A1C45C2F}" type="presParOf" srcId="{046F0E3E-007B-452F-AC7B-76EECA199B4C}" destId="{BEF5AF67-1A45-4835-AEB0-951F4A0ECD3F}" srcOrd="1" destOrd="0" presId="urn:microsoft.com/office/officeart/2005/8/layout/orgChart1"/>
    <dgm:cxn modelId="{7521D69A-070D-4428-8893-E49638FCD9C8}" type="presParOf" srcId="{BEF5AF67-1A45-4835-AEB0-951F4A0ECD3F}" destId="{ADBEF519-5A92-4B34-8899-AF96DFE554DD}" srcOrd="0" destOrd="0" presId="urn:microsoft.com/office/officeart/2005/8/layout/orgChart1"/>
    <dgm:cxn modelId="{3668AE7F-E422-4DA8-87F3-545C73D1866F}" type="presParOf" srcId="{BEF5AF67-1A45-4835-AEB0-951F4A0ECD3F}" destId="{4738AE8C-AB7F-48CC-9DD3-8AA52E270CFB}" srcOrd="1" destOrd="0" presId="urn:microsoft.com/office/officeart/2005/8/layout/orgChart1"/>
    <dgm:cxn modelId="{85550F94-2537-46AB-9542-9206F5DC4270}" type="presParOf" srcId="{4738AE8C-AB7F-48CC-9DD3-8AA52E270CFB}" destId="{510878F8-6B88-4B01-9F39-80BB58D6F78E}" srcOrd="0" destOrd="0" presId="urn:microsoft.com/office/officeart/2005/8/layout/orgChart1"/>
    <dgm:cxn modelId="{FF6B3F7E-DBA1-4B21-9EEB-E1F685D725AD}" type="presParOf" srcId="{510878F8-6B88-4B01-9F39-80BB58D6F78E}" destId="{4D724BBE-95DD-4855-B510-D5B5AD5E89A5}" srcOrd="0" destOrd="0" presId="urn:microsoft.com/office/officeart/2005/8/layout/orgChart1"/>
    <dgm:cxn modelId="{7EC3A55F-D744-4189-A5F6-61E0E7B50AA8}" type="presParOf" srcId="{510878F8-6B88-4B01-9F39-80BB58D6F78E}" destId="{CE20472B-02CF-4CE6-986A-4A935811E6B2}" srcOrd="1" destOrd="0" presId="urn:microsoft.com/office/officeart/2005/8/layout/orgChart1"/>
    <dgm:cxn modelId="{E0140988-53E8-4F8F-A486-03D71C1D48F7}" type="presParOf" srcId="{4738AE8C-AB7F-48CC-9DD3-8AA52E270CFB}" destId="{6CCCF37E-A968-4319-AF86-7203B3505590}" srcOrd="1" destOrd="0" presId="urn:microsoft.com/office/officeart/2005/8/layout/orgChart1"/>
    <dgm:cxn modelId="{F9D612CD-7A68-4303-9C16-5BB3BEB662BC}" type="presParOf" srcId="{4738AE8C-AB7F-48CC-9DD3-8AA52E270CFB}" destId="{757234B3-53E5-4058-844F-71BA4A38B0FD}" srcOrd="2" destOrd="0" presId="urn:microsoft.com/office/officeart/2005/8/layout/orgChart1"/>
    <dgm:cxn modelId="{5F7D4C01-9683-462C-9DEF-3F18D64287DC}" type="presParOf" srcId="{BEF5AF67-1A45-4835-AEB0-951F4A0ECD3F}" destId="{67D5F434-3E41-4E52-AA75-A9D563ACBFB9}" srcOrd="2" destOrd="0" presId="urn:microsoft.com/office/officeart/2005/8/layout/orgChart1"/>
    <dgm:cxn modelId="{09DB3CA1-961E-4F72-9D06-066B7BF75E38}" type="presParOf" srcId="{BEF5AF67-1A45-4835-AEB0-951F4A0ECD3F}" destId="{233B0445-448C-4EA7-9BE8-82136D317030}" srcOrd="3" destOrd="0" presId="urn:microsoft.com/office/officeart/2005/8/layout/orgChart1"/>
    <dgm:cxn modelId="{FD6614A0-400B-4B6B-A00D-63929DA33AE5}" type="presParOf" srcId="{233B0445-448C-4EA7-9BE8-82136D317030}" destId="{21C88DE0-AEB8-4FE2-99A6-5CF417E8FDC6}" srcOrd="0" destOrd="0" presId="urn:microsoft.com/office/officeart/2005/8/layout/orgChart1"/>
    <dgm:cxn modelId="{0B931AAE-F84F-4683-BB9A-3026E82221DD}" type="presParOf" srcId="{21C88DE0-AEB8-4FE2-99A6-5CF417E8FDC6}" destId="{88B76D9F-F87D-49BC-846C-DA3EFBC8D6C3}" srcOrd="0" destOrd="0" presId="urn:microsoft.com/office/officeart/2005/8/layout/orgChart1"/>
    <dgm:cxn modelId="{400FAF3F-AA90-4F5C-9722-4BAA69B0D3EC}" type="presParOf" srcId="{21C88DE0-AEB8-4FE2-99A6-5CF417E8FDC6}" destId="{BCB85366-3B5E-4B4C-BB98-FD850FBA4B02}" srcOrd="1" destOrd="0" presId="urn:microsoft.com/office/officeart/2005/8/layout/orgChart1"/>
    <dgm:cxn modelId="{E0F1D750-9E50-40D8-AA17-812306192216}" type="presParOf" srcId="{233B0445-448C-4EA7-9BE8-82136D317030}" destId="{2E1CBC5E-A20F-45AB-9B4F-6F34B87FBE0F}" srcOrd="1" destOrd="0" presId="urn:microsoft.com/office/officeart/2005/8/layout/orgChart1"/>
    <dgm:cxn modelId="{D42FF001-7053-44F0-9BB3-A81E6B2FB41A}" type="presParOf" srcId="{233B0445-448C-4EA7-9BE8-82136D317030}" destId="{6B778FC8-AAE3-41F3-BE8D-9F0191AFB951}" srcOrd="2" destOrd="0" presId="urn:microsoft.com/office/officeart/2005/8/layout/orgChart1"/>
    <dgm:cxn modelId="{C6290C47-04C5-4837-82F3-BCE693E104F3}" type="presParOf" srcId="{046F0E3E-007B-452F-AC7B-76EECA199B4C}" destId="{6E96408C-F89C-4687-8C06-EA094B0992AF}" srcOrd="2" destOrd="0" presId="urn:microsoft.com/office/officeart/2005/8/layout/orgChart1"/>
    <dgm:cxn modelId="{65848853-5FA9-409F-8721-61C4EB3CB1A8}" type="presParOf" srcId="{2E4F2C0D-114A-45B2-8C2F-B05CDF17F3E5}" destId="{D934CE71-0ED2-4DB6-AB94-AB7786EAD940}" srcOrd="2" destOrd="0" presId="urn:microsoft.com/office/officeart/2005/8/layout/orgChart1"/>
    <dgm:cxn modelId="{0771D297-7D69-4D99-912C-8CE7C18AB6F2}" type="presParOf" srcId="{6CCB5275-F514-4769-B363-97B5A0FE9E76}" destId="{A254A76E-1716-40E7-896E-31E413BF790D}" srcOrd="2" destOrd="0" presId="urn:microsoft.com/office/officeart/2005/8/layout/orgChart1"/>
    <dgm:cxn modelId="{47FFC08E-1DA9-453F-A738-30B3C8C8B35A}" type="presParOf" srcId="{6CCB5275-F514-4769-B363-97B5A0FE9E76}" destId="{9C7432FF-B687-4172-BF13-2E1D58744C7F}" srcOrd="3" destOrd="0" presId="urn:microsoft.com/office/officeart/2005/8/layout/orgChart1"/>
    <dgm:cxn modelId="{98B1DB3A-22C0-4543-A5AA-06ABD35787A4}" type="presParOf" srcId="{9C7432FF-B687-4172-BF13-2E1D58744C7F}" destId="{9C0BB9CB-5F7A-45E4-896C-CBA33CC8C739}" srcOrd="0" destOrd="0" presId="urn:microsoft.com/office/officeart/2005/8/layout/orgChart1"/>
    <dgm:cxn modelId="{147D6107-1592-4187-9F78-F112BF5E3EE3}" type="presParOf" srcId="{9C0BB9CB-5F7A-45E4-896C-CBA33CC8C739}" destId="{5F341778-DEF1-4123-831E-855A8BD40C93}" srcOrd="0" destOrd="0" presId="urn:microsoft.com/office/officeart/2005/8/layout/orgChart1"/>
    <dgm:cxn modelId="{8A6B4154-95CE-4815-B2F8-FEFC6025EAB7}" type="presParOf" srcId="{9C0BB9CB-5F7A-45E4-896C-CBA33CC8C739}" destId="{747B489C-F200-4910-A80A-E251A97DA94F}" srcOrd="1" destOrd="0" presId="urn:microsoft.com/office/officeart/2005/8/layout/orgChart1"/>
    <dgm:cxn modelId="{FD2CDEC0-ACFF-40EF-A2A7-2416380345AE}" type="presParOf" srcId="{9C7432FF-B687-4172-BF13-2E1D58744C7F}" destId="{70C371F9-6A3D-4CC3-91F8-AA4EF92320E1}" srcOrd="1" destOrd="0" presId="urn:microsoft.com/office/officeart/2005/8/layout/orgChart1"/>
    <dgm:cxn modelId="{E60CC103-DB1B-44B8-844F-EFDFE1718A41}" type="presParOf" srcId="{70C371F9-6A3D-4CC3-91F8-AA4EF92320E1}" destId="{AA89EFB4-68E8-4B85-B24A-91EBEC893522}" srcOrd="0" destOrd="0" presId="urn:microsoft.com/office/officeart/2005/8/layout/orgChart1"/>
    <dgm:cxn modelId="{E7EDB1DC-C7EE-41F7-B99E-60963BB70995}" type="presParOf" srcId="{70C371F9-6A3D-4CC3-91F8-AA4EF92320E1}" destId="{4FEFE201-A132-430D-AE28-742CF6D59B4F}" srcOrd="1" destOrd="0" presId="urn:microsoft.com/office/officeart/2005/8/layout/orgChart1"/>
    <dgm:cxn modelId="{01366A43-8FA8-496B-9C86-ED5E5143DA12}" type="presParOf" srcId="{4FEFE201-A132-430D-AE28-742CF6D59B4F}" destId="{EEE518EC-18BB-4A0D-A5B7-C5A59ECC2FA3}" srcOrd="0" destOrd="0" presId="urn:microsoft.com/office/officeart/2005/8/layout/orgChart1"/>
    <dgm:cxn modelId="{B3613959-AA76-4A3E-A452-6ED659CA3F1D}" type="presParOf" srcId="{EEE518EC-18BB-4A0D-A5B7-C5A59ECC2FA3}" destId="{6C4B248C-9D74-4628-9248-22948D8DA6CF}" srcOrd="0" destOrd="0" presId="urn:microsoft.com/office/officeart/2005/8/layout/orgChart1"/>
    <dgm:cxn modelId="{6AFE1066-3C9D-47E1-96EC-41C4DEEFEB4C}" type="presParOf" srcId="{EEE518EC-18BB-4A0D-A5B7-C5A59ECC2FA3}" destId="{9FD7D9FA-1D84-4E4A-A443-2543E334DB75}" srcOrd="1" destOrd="0" presId="urn:microsoft.com/office/officeart/2005/8/layout/orgChart1"/>
    <dgm:cxn modelId="{4645446F-1A8C-4EFA-8953-FB0805758C49}" type="presParOf" srcId="{4FEFE201-A132-430D-AE28-742CF6D59B4F}" destId="{ED11CBB2-668B-44B9-AB6A-54A07A829502}" srcOrd="1" destOrd="0" presId="urn:microsoft.com/office/officeart/2005/8/layout/orgChart1"/>
    <dgm:cxn modelId="{3789C231-47C6-489F-8834-A238E3F30F34}" type="presParOf" srcId="{4FEFE201-A132-430D-AE28-742CF6D59B4F}" destId="{DAE90F94-0D68-4BE2-82EE-91BA4AE40DE0}" srcOrd="2" destOrd="0" presId="urn:microsoft.com/office/officeart/2005/8/layout/orgChart1"/>
    <dgm:cxn modelId="{72FA6CD1-6CBF-452C-A72D-5C2922998ECA}" type="presParOf" srcId="{70C371F9-6A3D-4CC3-91F8-AA4EF92320E1}" destId="{D7F20464-5E29-4A81-85C9-494D2B237160}" srcOrd="2" destOrd="0" presId="urn:microsoft.com/office/officeart/2005/8/layout/orgChart1"/>
    <dgm:cxn modelId="{CD241A5D-7A78-4FE4-B58B-8FE1226B670B}" type="presParOf" srcId="{70C371F9-6A3D-4CC3-91F8-AA4EF92320E1}" destId="{8C3378BF-C4D0-4617-933B-887A2802AF9B}" srcOrd="3" destOrd="0" presId="urn:microsoft.com/office/officeart/2005/8/layout/orgChart1"/>
    <dgm:cxn modelId="{6C4546B2-6575-429B-A994-9EA6F53144D1}" type="presParOf" srcId="{8C3378BF-C4D0-4617-933B-887A2802AF9B}" destId="{DF983961-B2F3-431E-B1C1-1BE8C38AF34C}" srcOrd="0" destOrd="0" presId="urn:microsoft.com/office/officeart/2005/8/layout/orgChart1"/>
    <dgm:cxn modelId="{C41A1017-30D6-4875-BAEE-257D3DE0BEE0}" type="presParOf" srcId="{DF983961-B2F3-431E-B1C1-1BE8C38AF34C}" destId="{1337A825-F655-4449-B7ED-D943DB6A4FE7}" srcOrd="0" destOrd="0" presId="urn:microsoft.com/office/officeart/2005/8/layout/orgChart1"/>
    <dgm:cxn modelId="{83C9035B-8B41-4807-A339-3065B1C2E8C8}" type="presParOf" srcId="{DF983961-B2F3-431E-B1C1-1BE8C38AF34C}" destId="{E12B7D70-24BD-473D-AC7A-7C7F5C8E424B}" srcOrd="1" destOrd="0" presId="urn:microsoft.com/office/officeart/2005/8/layout/orgChart1"/>
    <dgm:cxn modelId="{5A957D9F-3043-4D4A-91DA-40E9F0DA88A5}" type="presParOf" srcId="{8C3378BF-C4D0-4617-933B-887A2802AF9B}" destId="{A2A1D75E-4DBA-4870-8BC0-1666262B1EFE}" srcOrd="1" destOrd="0" presId="urn:microsoft.com/office/officeart/2005/8/layout/orgChart1"/>
    <dgm:cxn modelId="{0EE48946-ED5B-4E7E-8F68-0BA8612A9649}" type="presParOf" srcId="{8C3378BF-C4D0-4617-933B-887A2802AF9B}" destId="{BC3D9A87-3BD5-4550-83C5-9285A3FEB6EE}" srcOrd="2" destOrd="0" presId="urn:microsoft.com/office/officeart/2005/8/layout/orgChart1"/>
    <dgm:cxn modelId="{EC06DDA9-1925-4910-A1E6-A92FA7BAA187}" type="presParOf" srcId="{70C371F9-6A3D-4CC3-91F8-AA4EF92320E1}" destId="{41CF9E99-8C12-495B-B7E8-4FED8487FD91}" srcOrd="4" destOrd="0" presId="urn:microsoft.com/office/officeart/2005/8/layout/orgChart1"/>
    <dgm:cxn modelId="{E2A16978-BE27-4213-8347-B248C66A6359}" type="presParOf" srcId="{70C371F9-6A3D-4CC3-91F8-AA4EF92320E1}" destId="{AFB351B0-6793-4B0D-BCBA-E18F43295F56}" srcOrd="5" destOrd="0" presId="urn:microsoft.com/office/officeart/2005/8/layout/orgChart1"/>
    <dgm:cxn modelId="{D686429D-A80D-4274-A47A-198D36A32628}" type="presParOf" srcId="{AFB351B0-6793-4B0D-BCBA-E18F43295F56}" destId="{6FD5C487-18FA-4831-B7FB-EAC7C92B3B90}" srcOrd="0" destOrd="0" presId="urn:microsoft.com/office/officeart/2005/8/layout/orgChart1"/>
    <dgm:cxn modelId="{BFF6646F-98AD-423E-B63F-6211CA1F03FA}" type="presParOf" srcId="{6FD5C487-18FA-4831-B7FB-EAC7C92B3B90}" destId="{0DF7278F-6532-4761-A498-42AEE0FA52D4}" srcOrd="0" destOrd="0" presId="urn:microsoft.com/office/officeart/2005/8/layout/orgChart1"/>
    <dgm:cxn modelId="{B45FDB35-FB00-4614-9FF6-C4AE88BC7F71}" type="presParOf" srcId="{6FD5C487-18FA-4831-B7FB-EAC7C92B3B90}" destId="{9A392D8E-DD9D-40E3-9FA1-36C22F31AC81}" srcOrd="1" destOrd="0" presId="urn:microsoft.com/office/officeart/2005/8/layout/orgChart1"/>
    <dgm:cxn modelId="{1FFD6CE9-23DC-4E5C-A3F2-1CD26FDCA273}" type="presParOf" srcId="{AFB351B0-6793-4B0D-BCBA-E18F43295F56}" destId="{2A316223-C69F-469A-ACAB-BB12BD51553B}" srcOrd="1" destOrd="0" presId="urn:microsoft.com/office/officeart/2005/8/layout/orgChart1"/>
    <dgm:cxn modelId="{3911E81A-44D5-4C7C-9D43-A0D67EAE451C}" type="presParOf" srcId="{AFB351B0-6793-4B0D-BCBA-E18F43295F56}" destId="{9D42D94E-A2AC-446D-BB25-B6B776C8A849}" srcOrd="2" destOrd="0" presId="urn:microsoft.com/office/officeart/2005/8/layout/orgChart1"/>
    <dgm:cxn modelId="{25407CB0-FCEA-42ED-9EE4-2685A4DCCE0A}" type="presParOf" srcId="{9C7432FF-B687-4172-BF13-2E1D58744C7F}" destId="{AC6B542F-91AF-41DB-AA7B-94E874D9780A}" srcOrd="2" destOrd="0" presId="urn:microsoft.com/office/officeart/2005/8/layout/orgChart1"/>
    <dgm:cxn modelId="{38E76BE3-95A1-465B-BA53-8A2DED6E0CC5}" type="presParOf" srcId="{681C6740-54DD-48A7-B33A-2F78633C7B19}" destId="{0484FAD6-C89A-4941-A58E-78FBCE94807A}" srcOrd="2" destOrd="0" presId="urn:microsoft.com/office/officeart/2005/8/layout/orgChart1"/>
    <dgm:cxn modelId="{ABD691D9-2CCF-44F1-812A-DF57EE9669FE}" type="presParOf" srcId="{00DC5121-9144-4362-8D1B-88F664944835}" destId="{5FC77DF5-0F9B-489C-9125-DC6E86B4FD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F9E99-8C12-495B-B7E8-4FED8487FD91}">
      <dsp:nvSpPr>
        <dsp:cNvPr id="0" name=""/>
        <dsp:cNvSpPr/>
      </dsp:nvSpPr>
      <dsp:spPr>
        <a:xfrm>
          <a:off x="5431260" y="2912751"/>
          <a:ext cx="227260" cy="2848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332"/>
              </a:lnTo>
              <a:lnTo>
                <a:pt x="227260" y="28483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20464-5E29-4A81-85C9-494D2B237160}">
      <dsp:nvSpPr>
        <dsp:cNvPr id="0" name=""/>
        <dsp:cNvSpPr/>
      </dsp:nvSpPr>
      <dsp:spPr>
        <a:xfrm>
          <a:off x="5431260" y="2912751"/>
          <a:ext cx="227260" cy="1772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632"/>
              </a:lnTo>
              <a:lnTo>
                <a:pt x="227260" y="17726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9EFB4-68E8-4B85-B24A-91EBEC893522}">
      <dsp:nvSpPr>
        <dsp:cNvPr id="0" name=""/>
        <dsp:cNvSpPr/>
      </dsp:nvSpPr>
      <dsp:spPr>
        <a:xfrm>
          <a:off x="5431260" y="2912751"/>
          <a:ext cx="227260" cy="696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932"/>
              </a:lnTo>
              <a:lnTo>
                <a:pt x="227260" y="6969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4A76E-1716-40E7-896E-31E413BF790D}">
      <dsp:nvSpPr>
        <dsp:cNvPr id="0" name=""/>
        <dsp:cNvSpPr/>
      </dsp:nvSpPr>
      <dsp:spPr>
        <a:xfrm>
          <a:off x="5120670" y="1837051"/>
          <a:ext cx="916617" cy="31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82"/>
              </a:lnTo>
              <a:lnTo>
                <a:pt x="916617" y="159082"/>
              </a:lnTo>
              <a:lnTo>
                <a:pt x="916617" y="318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5F434-3E41-4E52-AA75-A9D563ACBFB9}">
      <dsp:nvSpPr>
        <dsp:cNvPr id="0" name=""/>
        <dsp:cNvSpPr/>
      </dsp:nvSpPr>
      <dsp:spPr>
        <a:xfrm>
          <a:off x="4582820" y="3988451"/>
          <a:ext cx="227260" cy="1772632"/>
        </a:xfrm>
        <a:custGeom>
          <a:avLst/>
          <a:gdLst/>
          <a:ahLst/>
          <a:cxnLst/>
          <a:rect l="0" t="0" r="0" b="0"/>
          <a:pathLst>
            <a:path>
              <a:moveTo>
                <a:pt x="227260" y="0"/>
              </a:moveTo>
              <a:lnTo>
                <a:pt x="227260" y="1772632"/>
              </a:lnTo>
              <a:lnTo>
                <a:pt x="0" y="17726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EF519-5A92-4B34-8899-AF96DFE554DD}">
      <dsp:nvSpPr>
        <dsp:cNvPr id="0" name=""/>
        <dsp:cNvSpPr/>
      </dsp:nvSpPr>
      <dsp:spPr>
        <a:xfrm>
          <a:off x="4582820" y="3988451"/>
          <a:ext cx="227260" cy="696932"/>
        </a:xfrm>
        <a:custGeom>
          <a:avLst/>
          <a:gdLst/>
          <a:ahLst/>
          <a:cxnLst/>
          <a:rect l="0" t="0" r="0" b="0"/>
          <a:pathLst>
            <a:path>
              <a:moveTo>
                <a:pt x="227260" y="0"/>
              </a:moveTo>
              <a:lnTo>
                <a:pt x="227260" y="696932"/>
              </a:lnTo>
              <a:lnTo>
                <a:pt x="0" y="6969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F4834-441F-4DB0-BCFF-0C3FBC3EAB3D}">
      <dsp:nvSpPr>
        <dsp:cNvPr id="0" name=""/>
        <dsp:cNvSpPr/>
      </dsp:nvSpPr>
      <dsp:spPr>
        <a:xfrm>
          <a:off x="4158333" y="2912751"/>
          <a:ext cx="91440" cy="318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09F88-EE18-4553-AFEB-228460B529E9}">
      <dsp:nvSpPr>
        <dsp:cNvPr id="0" name=""/>
        <dsp:cNvSpPr/>
      </dsp:nvSpPr>
      <dsp:spPr>
        <a:xfrm>
          <a:off x="4204053" y="1837051"/>
          <a:ext cx="916617" cy="318164"/>
        </a:xfrm>
        <a:custGeom>
          <a:avLst/>
          <a:gdLst/>
          <a:ahLst/>
          <a:cxnLst/>
          <a:rect l="0" t="0" r="0" b="0"/>
          <a:pathLst>
            <a:path>
              <a:moveTo>
                <a:pt x="916617" y="0"/>
              </a:moveTo>
              <a:lnTo>
                <a:pt x="916617" y="159082"/>
              </a:lnTo>
              <a:lnTo>
                <a:pt x="0" y="159082"/>
              </a:lnTo>
              <a:lnTo>
                <a:pt x="0" y="318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3B3FC-3E5E-4CEB-93DA-CB51D9B48EED}">
      <dsp:nvSpPr>
        <dsp:cNvPr id="0" name=""/>
        <dsp:cNvSpPr/>
      </dsp:nvSpPr>
      <dsp:spPr>
        <a:xfrm>
          <a:off x="3745744" y="761351"/>
          <a:ext cx="1374926" cy="31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82"/>
              </a:lnTo>
              <a:lnTo>
                <a:pt x="1374926" y="159082"/>
              </a:lnTo>
              <a:lnTo>
                <a:pt x="1374926" y="318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27594-A681-4208-94DD-3CCFDCCDCFCD}">
      <dsp:nvSpPr>
        <dsp:cNvPr id="0" name=""/>
        <dsp:cNvSpPr/>
      </dsp:nvSpPr>
      <dsp:spPr>
        <a:xfrm>
          <a:off x="2325097" y="1837051"/>
          <a:ext cx="91440" cy="318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56AD7-B347-48DF-8864-40841D39C664}">
      <dsp:nvSpPr>
        <dsp:cNvPr id="0" name=""/>
        <dsp:cNvSpPr/>
      </dsp:nvSpPr>
      <dsp:spPr>
        <a:xfrm>
          <a:off x="2370817" y="761351"/>
          <a:ext cx="1374926" cy="318164"/>
        </a:xfrm>
        <a:custGeom>
          <a:avLst/>
          <a:gdLst/>
          <a:ahLst/>
          <a:cxnLst/>
          <a:rect l="0" t="0" r="0" b="0"/>
          <a:pathLst>
            <a:path>
              <a:moveTo>
                <a:pt x="1374926" y="0"/>
              </a:moveTo>
              <a:lnTo>
                <a:pt x="1374926" y="159082"/>
              </a:lnTo>
              <a:lnTo>
                <a:pt x="0" y="159082"/>
              </a:lnTo>
              <a:lnTo>
                <a:pt x="0" y="318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0F186-B941-4500-AFA9-1C291786C380}">
      <dsp:nvSpPr>
        <dsp:cNvPr id="0" name=""/>
        <dsp:cNvSpPr/>
      </dsp:nvSpPr>
      <dsp:spPr>
        <a:xfrm>
          <a:off x="2988208" y="3815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Живые организмы</a:t>
          </a:r>
        </a:p>
      </dsp:txBody>
      <dsp:txXfrm>
        <a:off x="2988208" y="3815"/>
        <a:ext cx="1515070" cy="757535"/>
      </dsp:txXfrm>
    </dsp:sp>
    <dsp:sp modelId="{ECFF4C23-CD92-40D5-99F2-CBB07D083DF9}">
      <dsp:nvSpPr>
        <dsp:cNvPr id="0" name=""/>
        <dsp:cNvSpPr/>
      </dsp:nvSpPr>
      <dsp:spPr>
        <a:xfrm>
          <a:off x="1613282" y="1079515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Неклеточные </a:t>
          </a:r>
        </a:p>
      </dsp:txBody>
      <dsp:txXfrm>
        <a:off x="1613282" y="1079515"/>
        <a:ext cx="1515070" cy="757535"/>
      </dsp:txXfrm>
    </dsp:sp>
    <dsp:sp modelId="{0A6814E0-0C73-4A6F-81AC-94E7A7A5AA11}">
      <dsp:nvSpPr>
        <dsp:cNvPr id="0" name=""/>
        <dsp:cNvSpPr/>
      </dsp:nvSpPr>
      <dsp:spPr>
        <a:xfrm>
          <a:off x="1613282" y="21552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Царство</a:t>
          </a: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 </a:t>
          </a: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вирусы</a:t>
          </a:r>
        </a:p>
      </dsp:txBody>
      <dsp:txXfrm>
        <a:off x="1613282" y="2155216"/>
        <a:ext cx="1515070" cy="757535"/>
      </dsp:txXfrm>
    </dsp:sp>
    <dsp:sp modelId="{07C062B4-DBA4-42A6-955B-205E3A284BC0}">
      <dsp:nvSpPr>
        <dsp:cNvPr id="0" name=""/>
        <dsp:cNvSpPr/>
      </dsp:nvSpPr>
      <dsp:spPr>
        <a:xfrm>
          <a:off x="4363135" y="1079515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Клеточные</a:t>
          </a:r>
        </a:p>
      </dsp:txBody>
      <dsp:txXfrm>
        <a:off x="4363135" y="1079515"/>
        <a:ext cx="1515070" cy="757535"/>
      </dsp:txXfrm>
    </dsp:sp>
    <dsp:sp modelId="{C86040F6-DB1C-49A6-A876-86997511CF29}">
      <dsp:nvSpPr>
        <dsp:cNvPr id="0" name=""/>
        <dsp:cNvSpPr/>
      </dsp:nvSpPr>
      <dsp:spPr>
        <a:xfrm>
          <a:off x="3446517" y="21552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Прокариоты</a:t>
          </a:r>
        </a:p>
      </dsp:txBody>
      <dsp:txXfrm>
        <a:off x="3446517" y="2155216"/>
        <a:ext cx="1515070" cy="757535"/>
      </dsp:txXfrm>
    </dsp:sp>
    <dsp:sp modelId="{EA86C1A8-A3B8-4841-BC74-77029A67EEB6}">
      <dsp:nvSpPr>
        <dsp:cNvPr id="0" name=""/>
        <dsp:cNvSpPr/>
      </dsp:nvSpPr>
      <dsp:spPr>
        <a:xfrm>
          <a:off x="3446517" y="32309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Ц. Дробянки</a:t>
          </a:r>
        </a:p>
      </dsp:txBody>
      <dsp:txXfrm>
        <a:off x="3446517" y="3230916"/>
        <a:ext cx="1515070" cy="757535"/>
      </dsp:txXfrm>
    </dsp:sp>
    <dsp:sp modelId="{4D724BBE-95DD-4855-B510-D5B5AD5E89A5}">
      <dsp:nvSpPr>
        <dsp:cNvPr id="0" name=""/>
        <dsp:cNvSpPr/>
      </dsp:nvSpPr>
      <dsp:spPr>
        <a:xfrm>
          <a:off x="3067750" y="43066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Эубактерии</a:t>
          </a:r>
        </a:p>
      </dsp:txBody>
      <dsp:txXfrm>
        <a:off x="3067750" y="4306616"/>
        <a:ext cx="1515070" cy="757535"/>
      </dsp:txXfrm>
    </dsp:sp>
    <dsp:sp modelId="{88B76D9F-F87D-49BC-846C-DA3EFBC8D6C3}">
      <dsp:nvSpPr>
        <dsp:cNvPr id="0" name=""/>
        <dsp:cNvSpPr/>
      </dsp:nvSpPr>
      <dsp:spPr>
        <a:xfrm>
          <a:off x="3067750" y="53823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Архибактерии</a:t>
          </a:r>
        </a:p>
      </dsp:txBody>
      <dsp:txXfrm>
        <a:off x="3067750" y="5382316"/>
        <a:ext cx="1515070" cy="757535"/>
      </dsp:txXfrm>
    </dsp:sp>
    <dsp:sp modelId="{5F341778-DEF1-4123-831E-855A8BD40C93}">
      <dsp:nvSpPr>
        <dsp:cNvPr id="0" name=""/>
        <dsp:cNvSpPr/>
      </dsp:nvSpPr>
      <dsp:spPr>
        <a:xfrm>
          <a:off x="5279753" y="21552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Эукариоты</a:t>
          </a:r>
        </a:p>
      </dsp:txBody>
      <dsp:txXfrm>
        <a:off x="5279753" y="2155216"/>
        <a:ext cx="1515070" cy="757535"/>
      </dsp:txXfrm>
    </dsp:sp>
    <dsp:sp modelId="{6C4B248C-9D74-4628-9248-22948D8DA6CF}">
      <dsp:nvSpPr>
        <dsp:cNvPr id="0" name=""/>
        <dsp:cNvSpPr/>
      </dsp:nvSpPr>
      <dsp:spPr>
        <a:xfrm>
          <a:off x="5658521" y="32309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 Грибы</a:t>
          </a:r>
        </a:p>
      </dsp:txBody>
      <dsp:txXfrm>
        <a:off x="5658521" y="3230916"/>
        <a:ext cx="1515070" cy="757535"/>
      </dsp:txXfrm>
    </dsp:sp>
    <dsp:sp modelId="{1337A825-F655-4449-B7ED-D943DB6A4FE7}">
      <dsp:nvSpPr>
        <dsp:cNvPr id="0" name=""/>
        <dsp:cNvSpPr/>
      </dsp:nvSpPr>
      <dsp:spPr>
        <a:xfrm>
          <a:off x="5658521" y="43066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Ц. Растения</a:t>
          </a:r>
        </a:p>
      </dsp:txBody>
      <dsp:txXfrm>
        <a:off x="5658521" y="4306616"/>
        <a:ext cx="1515070" cy="757535"/>
      </dsp:txXfrm>
    </dsp:sp>
    <dsp:sp modelId="{0DF7278F-6532-4761-A498-42AEE0FA52D4}">
      <dsp:nvSpPr>
        <dsp:cNvPr id="0" name=""/>
        <dsp:cNvSpPr/>
      </dsp:nvSpPr>
      <dsp:spPr>
        <a:xfrm>
          <a:off x="5658521" y="5382316"/>
          <a:ext cx="1515070" cy="757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</a:rPr>
            <a:t>Ц . Животные</a:t>
          </a:r>
        </a:p>
      </dsp:txBody>
      <dsp:txXfrm>
        <a:off x="5658521" y="5382316"/>
        <a:ext cx="1515070" cy="75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EE7FE-B3FD-458F-9245-1259B3E12AE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EB54-83AF-473C-8883-A455B8053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99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93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87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3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96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02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5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286256"/>
            <a:ext cx="813690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>
                <a:solidFill>
                  <a:srgbClr val="002060"/>
                </a:solidFill>
              </a:rPr>
              <a:t>специальности 060609 – «Медицинская кибернетика»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к.б.н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Ермакова И.Г.</a:t>
            </a:r>
            <a:r>
              <a:rPr lang="ru-RU" sz="2000" dirty="0" smtClean="0"/>
              <a:t>  </a:t>
            </a:r>
            <a:endParaRPr lang="ru-RU" sz="2000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Красноярск </a:t>
            </a:r>
            <a:r>
              <a:rPr lang="ru-RU" sz="2000" dirty="0" smtClean="0"/>
              <a:t>2015</a:t>
            </a:r>
            <a:endParaRPr lang="ru-RU" sz="20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4213" y="2847975"/>
            <a:ext cx="751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10" y="285728"/>
            <a:ext cx="8208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 им. В.Ф. </a:t>
            </a:r>
            <a:r>
              <a:rPr lang="ru-RU" sz="2000" dirty="0" err="1"/>
              <a:t>Войно-Ясенецкого</a:t>
            </a:r>
            <a:endParaRPr lang="ru-RU" sz="2000" dirty="0"/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14282" y="1714489"/>
            <a:ext cx="8715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Вводная.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Биология как теоретическая основа медицины, её место и задачи в подготовке медицинского кибернетика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Биология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– наука о живых системах.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0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Кибернетика = научный метод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00200"/>
            <a:ext cx="8401080" cy="4781550"/>
          </a:xfrm>
        </p:spPr>
        <p:txBody>
          <a:bodyPr>
            <a:normAutofit/>
          </a:bodyPr>
          <a:lstStyle/>
          <a:p>
            <a:r>
              <a:rPr lang="ru-RU" b="1" dirty="0" smtClean="0"/>
              <a:t>Кибернетика</a:t>
            </a:r>
            <a:r>
              <a:rPr lang="ru-RU" dirty="0" smtClean="0"/>
              <a:t> </a:t>
            </a:r>
            <a:r>
              <a:rPr lang="ru-RU" dirty="0" smtClean="0"/>
              <a:t>(«</a:t>
            </a:r>
            <a:r>
              <a:rPr lang="ru-RU" dirty="0" smtClean="0"/>
              <a:t>искусство управления</a:t>
            </a:r>
            <a:r>
              <a:rPr lang="ru-RU" dirty="0" smtClean="0"/>
              <a:t>»)</a:t>
            </a:r>
            <a:r>
              <a:rPr lang="ru-RU" dirty="0" smtClean="0"/>
              <a:t> — наука об общих закономерностях получения, хранения, передачи и </a:t>
            </a:r>
            <a:r>
              <a:rPr lang="ru-RU" dirty="0" smtClean="0"/>
              <a:t>преобразования информации</a:t>
            </a:r>
            <a:r>
              <a:rPr lang="ru-RU" dirty="0" smtClean="0"/>
              <a:t> в сложных управляющих системах, будь то машины, живые организмы или </a:t>
            </a:r>
            <a:r>
              <a:rPr lang="ru-RU" dirty="0" smtClean="0"/>
              <a:t>общество.</a:t>
            </a:r>
          </a:p>
          <a:p>
            <a:endParaRPr lang="ru-RU" dirty="0" smtClean="0"/>
          </a:p>
          <a:p>
            <a:pPr eaLnBrk="1" hangingPunct="1"/>
            <a:r>
              <a:rPr lang="ru-RU" b="1" dirty="0" smtClean="0"/>
              <a:t>Кибернетика </a:t>
            </a:r>
            <a:r>
              <a:rPr lang="ru-RU" b="1" dirty="0" smtClean="0"/>
              <a:t>соединяет знание с процессом его использования – с выбором решения и с управлением системами </a:t>
            </a:r>
            <a:r>
              <a:rPr lang="ru-RU" b="1" dirty="0" smtClean="0"/>
              <a:t>объектов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20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Игорь Андреевич Полетаев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(</a:t>
            </a:r>
            <a:r>
              <a:rPr lang="ru-RU" dirty="0" smtClean="0"/>
              <a:t>2 февраля </a:t>
            </a:r>
            <a:r>
              <a:rPr lang="ru-RU" dirty="0" smtClean="0"/>
              <a:t>1915</a:t>
            </a:r>
            <a:r>
              <a:rPr lang="ru-RU" dirty="0" smtClean="0"/>
              <a:t> — 20 июня </a:t>
            </a:r>
            <a:r>
              <a:rPr lang="ru-RU" dirty="0" smtClean="0"/>
              <a:t>1983)</a:t>
            </a:r>
            <a:r>
              <a:rPr lang="ru-RU" dirty="0" smtClean="0"/>
              <a:t> — советский учёный, один из основоположников отечественной кибернетики, автор первой в СССР отечественной монографии по кибернетике (книга «Сигнал», 1958).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 книги «Сигнал»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«…большая часть ценности </a:t>
            </a:r>
            <a:r>
              <a:rPr lang="ru-RU" b="1" dirty="0" smtClean="0"/>
              <a:t>понятий кибернетики в том и состоит, что они позволяют усматривать общее в самых разнообразных явлениях и взаимно обогащать самые, казалось бы, отдаленные друг от друга области знаний». 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5757863"/>
            <a:ext cx="8767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600" dirty="0"/>
              <a:t>http://booksshare.net/index.php?id1=4&amp;category=biol&amp;author=poletaev-ia&amp;book=1958&amp;page=2</a:t>
            </a:r>
          </a:p>
        </p:txBody>
      </p:sp>
    </p:spTree>
    <p:extLst>
      <p:ext uri="{BB962C8B-B14F-4D97-AF65-F5344CB8AC3E}">
        <p14:creationId xmlns:p14="http://schemas.microsoft.com/office/powerpoint/2010/main" xmlns="" val="275831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Врачи - кибернетики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043378"/>
          </a:xfrm>
        </p:spPr>
        <p:txBody>
          <a:bodyPr>
            <a:normAutofit/>
          </a:bodyPr>
          <a:lstStyle/>
          <a:p>
            <a:r>
              <a:rPr lang="ru-RU" dirty="0"/>
              <a:t>Проектируют компьютерные автоматизированные системы медицинского назначения и системы управления здравоохранением.</a:t>
            </a:r>
          </a:p>
          <a:p>
            <a:r>
              <a:rPr lang="ru-RU" dirty="0"/>
              <a:t>Занимаются проблемами, связанными с физическими и физико-химическими механизмами жизненных процессов. </a:t>
            </a:r>
          </a:p>
          <a:p>
            <a:pPr lvl="1"/>
            <a:r>
              <a:rPr lang="ru-RU" dirty="0" smtClean="0"/>
              <a:t>Исследуют механизмы трансформации энергии в биологических системах. </a:t>
            </a:r>
          </a:p>
          <a:p>
            <a:pPr lvl="1"/>
            <a:r>
              <a:rPr lang="ru-RU" dirty="0" smtClean="0"/>
              <a:t>Изучают </a:t>
            </a:r>
            <a:r>
              <a:rPr lang="ru-RU" dirty="0" err="1" smtClean="0"/>
              <a:t>электронно-конформационные</a:t>
            </a:r>
            <a:r>
              <a:rPr lang="ru-RU" dirty="0" smtClean="0"/>
              <a:t> взаимодействия в </a:t>
            </a:r>
            <a:r>
              <a:rPr lang="ru-RU" dirty="0" err="1" smtClean="0"/>
              <a:t>биомакромолекулах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833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215370" cy="4857784"/>
          </a:xfrm>
        </p:spPr>
        <p:txBody>
          <a:bodyPr/>
          <a:lstStyle/>
          <a:p>
            <a:r>
              <a:rPr lang="ru-RU" dirty="0" smtClean="0"/>
              <a:t>Биология (греч. βιολογία — βίο, био, жизнь; др.-греч. λόγος — слово, учение) – это наука о живых системах</a:t>
            </a:r>
          </a:p>
          <a:p>
            <a:pPr lvl="1"/>
            <a:r>
              <a:rPr lang="ru-RU" dirty="0" smtClean="0"/>
              <a:t>Дословный перевод «наука о жизни» был бы не совсем правильным, ведь жизнь не существует сама по себе – это лишь специфическое свойство определённым образом организованных систем, которые называют живыми.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360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858180" cy="4500594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Систе́ма</a:t>
            </a:r>
            <a:r>
              <a:rPr lang="ru-RU" sz="2800" dirty="0" smtClean="0">
                <a:solidFill>
                  <a:srgbClr val="002060"/>
                </a:solidFill>
              </a:rPr>
              <a:t> (от </a:t>
            </a:r>
            <a:r>
              <a:rPr lang="ru-RU" sz="2800" dirty="0" err="1" smtClean="0">
                <a:solidFill>
                  <a:srgbClr val="002060"/>
                </a:solidFill>
              </a:rPr>
              <a:t>др.-греч</a:t>
            </a:r>
            <a:r>
              <a:rPr lang="ru-RU" sz="2800" dirty="0" smtClean="0">
                <a:solidFill>
                  <a:srgbClr val="002060"/>
                </a:solidFill>
              </a:rPr>
              <a:t>. </a:t>
            </a:r>
            <a:r>
              <a:rPr lang="ru-RU" sz="2800" dirty="0" err="1" smtClean="0">
                <a:solidFill>
                  <a:srgbClr val="002060"/>
                </a:solidFill>
              </a:rPr>
              <a:t>σύστημα </a:t>
            </a:r>
            <a:r>
              <a:rPr lang="ru-RU" sz="2800" dirty="0" smtClean="0">
                <a:solidFill>
                  <a:srgbClr val="002060"/>
                </a:solidFill>
              </a:rPr>
              <a:t>— целое, составленное из частей; соединение) — множество элементов, находящихся в отношениях и связях друг с другом, которое образует определённую целостность, единство.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254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Свойства общие для всех систем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6692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Целостность </a:t>
            </a:r>
            <a:r>
              <a:rPr lang="ru-RU" dirty="0" smtClean="0"/>
              <a:t>— система есть абстрактная сущность, обладающая целостностью и определенная в своих границах.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Синергичность, эмерджентность</a:t>
            </a:r>
            <a:r>
              <a:rPr lang="ru-RU" dirty="0" smtClean="0"/>
              <a:t>  (синоним — «системный эффект»)— появление у системы свойств, не присущих элементам системы; принципиальная несводимость свойств системы к сумме свойств составляющих её компонентов. </a:t>
            </a:r>
          </a:p>
          <a:p>
            <a:pPr lvl="1"/>
            <a:r>
              <a:rPr lang="ru-RU" dirty="0" smtClean="0"/>
              <a:t>Возможности системы превосходят сумму возможностей составляющих ее частей; общая производительность или функциональность системы лучше, чем у простой суммы элементов.</a:t>
            </a:r>
          </a:p>
          <a:p>
            <a:pPr lvl="2"/>
            <a:r>
              <a:rPr lang="ru-RU" dirty="0" smtClean="0"/>
              <a:t> В биологии понятие эмерджентности можно выразить так: одно дерево — не лес, скопление отдельных клеток — не организм.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Иерархичность</a:t>
            </a:r>
            <a:r>
              <a:rPr lang="ru-RU" dirty="0" smtClean="0"/>
              <a:t> — каждый компонент системы может рассматриваться как система; сама система также может рассматриваться как элемент некоторой надсистемы (суперсистемы).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047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Живые организмы - открытые системы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3829064"/>
          </a:xfrm>
        </p:spPr>
        <p:txBody>
          <a:bodyPr/>
          <a:lstStyle/>
          <a:p>
            <a:r>
              <a:rPr lang="ru-RU" b="1" dirty="0" smtClean="0"/>
              <a:t>Открытые</a:t>
            </a:r>
            <a:r>
              <a:rPr lang="ru-RU" dirty="0" smtClean="0"/>
              <a:t> системы постоянно обмениваются веществом, энергией или информацией со средой. </a:t>
            </a:r>
          </a:p>
          <a:p>
            <a:r>
              <a:rPr lang="ru-RU" dirty="0" smtClean="0"/>
              <a:t>Система </a:t>
            </a:r>
            <a:r>
              <a:rPr lang="ru-RU" b="1" dirty="0" smtClean="0"/>
              <a:t>закрыта</a:t>
            </a:r>
            <a:r>
              <a:rPr lang="ru-RU" dirty="0" smtClean="0"/>
              <a:t> (замкнута), если в нее не поступают и из нее не выделяются вещество, энергия или информация.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463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72560" cy="3214710"/>
          </a:xfrm>
        </p:spPr>
        <p:txBody>
          <a:bodyPr>
            <a:normAutofit/>
          </a:bodyPr>
          <a:lstStyle/>
          <a:p>
            <a:pPr marL="457200" indent="-457200"/>
            <a:r>
              <a:rPr lang="ru-RU" b="1" dirty="0" smtClean="0">
                <a:solidFill>
                  <a:srgbClr val="002060"/>
                </a:solidFill>
              </a:rPr>
              <a:t>2. Задачи биологии и методы исследования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59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r>
              <a:rPr lang="ru-RU" dirty="0" smtClean="0"/>
              <a:t>Живое отличается необычайным разнообразием и представлено множеством видов живых существ.</a:t>
            </a:r>
          </a:p>
          <a:p>
            <a:r>
              <a:rPr lang="ru-RU" dirty="0" smtClean="0"/>
              <a:t>Выявление и объяснение общего, одинаково верного для всего многообразия организмов – </a:t>
            </a:r>
            <a:r>
              <a:rPr lang="ru-RU" b="1" dirty="0" smtClean="0"/>
              <a:t>основная</a:t>
            </a:r>
            <a:r>
              <a:rPr lang="ru-RU" dirty="0" smtClean="0"/>
              <a:t> </a:t>
            </a:r>
            <a:r>
              <a:rPr lang="ru-RU" b="1" dirty="0" smtClean="0"/>
              <a:t>задача общей биологии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457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Показать необходимость изучения биологии для медиков. В том числе – для врачей– кибернетиков.</a:t>
            </a:r>
          </a:p>
          <a:p>
            <a:r>
              <a:rPr lang="ru-RU" dirty="0" smtClean="0"/>
              <a:t>Описать основные этапы развития биологии.</a:t>
            </a:r>
          </a:p>
          <a:p>
            <a:r>
              <a:rPr lang="ru-RU" dirty="0" smtClean="0"/>
              <a:t>Дать понятие живой системы, свойств и особенностей функционирования живых организмов.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80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214290"/>
          <a:ext cx="878687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6382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7786742" cy="46434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Биология изучает все аспекты жизни, в частности, структуру, функционирование, рост, происхождение, эволюцию и распределение живых организмов на Земле.</a:t>
            </a: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r>
              <a:rPr lang="ru-RU" sz="2800" dirty="0" smtClean="0"/>
              <a:t>Классифицирует и описывает живые существа, происхождение их видов, взаимодействие между собой и с окружающей средой.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4384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 anchor="ctr"/>
          <a:lstStyle/>
          <a:p>
            <a:pPr algn="ctr"/>
            <a:r>
              <a:rPr lang="ru-RU" dirty="0"/>
              <a:t>Задачи биологии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4282" y="3714752"/>
            <a:ext cx="8066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lvl="4">
              <a:buClr>
                <a:schemeClr val="accent2"/>
              </a:buClr>
            </a:pPr>
            <a:endParaRPr lang="ru-RU" b="1" dirty="0" smtClean="0"/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84621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chemeClr val="accent2"/>
              </a:buClr>
            </a:pPr>
            <a:endParaRPr lang="ru-RU" dirty="0" smtClean="0"/>
          </a:p>
          <a:p>
            <a:pPr marL="342900" lvl="4" indent="-342900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ru-RU" sz="2800" dirty="0" smtClean="0"/>
              <a:t>Выяснение сущности жизни и разработка  методов управления жизненными процессами </a:t>
            </a:r>
          </a:p>
          <a:p>
            <a:pPr marL="342900" lvl="4" indent="-342900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ru-RU" sz="2800" dirty="0" smtClean="0"/>
              <a:t>Охрана биосферы и разработка методов  для ее охраны </a:t>
            </a:r>
          </a:p>
          <a:p>
            <a:pPr marL="342900" lvl="4" indent="-342900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ru-RU" sz="2800" dirty="0" smtClean="0"/>
              <a:t>Изучение молекулярно-генетических механизмов в живых системах</a:t>
            </a:r>
          </a:p>
          <a:p>
            <a:pPr marL="342900" lvl="4" indent="-342900">
              <a:buClr>
                <a:schemeClr val="accent1">
                  <a:lumMod val="75000"/>
                </a:schemeClr>
              </a:buClr>
              <a:buSzPct val="100000"/>
              <a:buFont typeface="Courier New" pitchFamily="49" charset="0"/>
              <a:buChar char="o"/>
            </a:pPr>
            <a:r>
              <a:rPr lang="ru-RU" sz="2800" dirty="0" smtClean="0"/>
              <a:t>Изучение особенностей проявления биологических закономерностей у человека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692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Методы исследования в биологии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286808" cy="533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Описательный.</a:t>
            </a:r>
          </a:p>
          <a:p>
            <a:pPr marL="0" indent="0">
              <a:buNone/>
            </a:pPr>
            <a:r>
              <a:rPr lang="ru-RU" dirty="0" smtClean="0"/>
              <a:t>Самый старый из методов. Дал возможность накопить и систематизировать огромный фактический материал по ботанике, зоологии, анатомии.</a:t>
            </a:r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Сравнительный.</a:t>
            </a:r>
          </a:p>
          <a:p>
            <a:pPr marL="0" indent="0">
              <a:buNone/>
            </a:pPr>
            <a:r>
              <a:rPr lang="ru-RU" dirty="0" smtClean="0"/>
              <a:t>Позволяет устанавливать сходства и различия между предметами и явлениями. Был использован при создании теории эволюции в 19 веке. В биологии родились методы сравнительной анатомии, сравнительной эмбриологии, палеонтологии, которые часто объединяют под общим названием: тройной метод изучения филогенеза.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7920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Методы исследования в биологии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286808" cy="533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. Во второй половине 19 века стал применяться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исторический метод </a:t>
            </a:r>
            <a:r>
              <a:rPr lang="ru-RU" dirty="0" smtClean="0"/>
              <a:t>(Ч. Дарвин), позволяющий изучать закономерности появления и развития организмов.</a:t>
            </a:r>
          </a:p>
          <a:p>
            <a:pPr>
              <a:buNone/>
            </a:pPr>
            <a:r>
              <a:rPr lang="ru-RU" b="1" dirty="0" smtClean="0"/>
              <a:t>4.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Экспериментальный</a:t>
            </a:r>
            <a:r>
              <a:rPr lang="ru-RU" dirty="0" smtClean="0"/>
              <a:t>. Широко распространен с 19 века, особенно в физиологии, в которой стали использовать большое количество экспериментальных методик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b="1" dirty="0" smtClean="0">
                <a:solidFill>
                  <a:srgbClr val="002060"/>
                </a:solidFill>
              </a:rPr>
              <a:t>Моделирование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518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143932" cy="3297238"/>
          </a:xfrm>
        </p:spPr>
        <p:txBody>
          <a:bodyPr>
            <a:normAutofit/>
          </a:bodyPr>
          <a:lstStyle/>
          <a:p>
            <a:pPr marL="457200" indent="-457200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3. Основные этапы развития биологии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293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Античность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4214842" cy="52595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Основы знаний о животных и растениях были заложены в трудах Аристотеля и его ученика Теофраста. Важную роль сыграли сочинения Диоскорида, составившего описания лекарственных веществ (и среди них около 600 растений), и Плиния, попытавшегося собрать сведения обо всех природных телах в своей «Истории мира».</a:t>
            </a:r>
          </a:p>
          <a:p>
            <a:r>
              <a:rPr lang="ru-RU" sz="1800" dirty="0" smtClean="0"/>
              <a:t>Книга Теофраста (370 — 280-е до н. э.) «Исследования о растениях» развивала идеи Аристотеля о необходимости формулировать определения на основе сущностных свойств, но на этот раз — в отношении растений.</a:t>
            </a:r>
          </a:p>
          <a:p>
            <a:endParaRPr lang="ru-RU" dirty="0"/>
          </a:p>
        </p:txBody>
      </p:sp>
      <p:pic>
        <p:nvPicPr>
          <p:cNvPr id="45058" name="Picture 2" descr="File:ViennaDioscoridesWildBlack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2890544" cy="2907061"/>
          </a:xfrm>
          <a:prstGeom prst="rect">
            <a:avLst/>
          </a:prstGeom>
          <a:noFill/>
        </p:spPr>
      </p:pic>
      <p:pic>
        <p:nvPicPr>
          <p:cNvPr id="45060" name="Picture 4" descr="File:Beifuß (Wiener Dioskuride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696377" cy="32761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29520" y="321468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полынь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черника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215082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книги «</a:t>
            </a:r>
            <a:r>
              <a:rPr lang="en-US" dirty="0" smtClean="0"/>
              <a:t>De materia medica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18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Средние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429684" cy="52595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Средневековая арабская медицина, наука и философия сделали важный вклад в развитие знания о жизни в VIII—XIII вв., в период так называемого золотого века ислама или исламской аграрной революции. Например, в зоологии Аль-Джахиз (781—869 гг.) уже тогда высказывал идеи об эволюции</a:t>
            </a:r>
            <a:r>
              <a:rPr lang="en-US" dirty="0" smtClean="0"/>
              <a:t> </a:t>
            </a:r>
            <a:r>
              <a:rPr lang="ru-RU" dirty="0" smtClean="0"/>
              <a:t>и пищевых цепях. Он же был ранним </a:t>
            </a:r>
            <a:r>
              <a:rPr lang="en-US" dirty="0" smtClean="0"/>
              <a:t> </a:t>
            </a:r>
            <a:r>
              <a:rPr lang="ru-RU" dirty="0" smtClean="0"/>
              <a:t>представителем географического детерминизма, философского учения о влиянии природных условий на национальный характер и развитие национальных государств. </a:t>
            </a:r>
            <a:endParaRPr lang="en-US" dirty="0" smtClean="0"/>
          </a:p>
          <a:p>
            <a:r>
              <a:rPr lang="ru-RU" dirty="0" smtClean="0"/>
              <a:t>Прославленный врач Авиценна (980—1037 гг.) в своем труде «Канон врачебной науки», до XVII в. остававшемся настольной книгой европейских медиков, ввел понятие о клинических исследованиях и фармакологии.</a:t>
            </a:r>
          </a:p>
          <a:p>
            <a:r>
              <a:rPr lang="ru-RU" dirty="0" smtClean="0"/>
              <a:t>Испанский араб Ибн Зухр (1091—1161 гг.), путём вскрытия доказал, что чесотку вызывает подкожный паразит, а также ввел экспериментальную хирургию и медицинские исследования на животных.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5868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Возрождение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358246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1543 г. с книги Везалия «De humani corporis fabrica» началось развитие современной анатомии, основанной на вскрытии человеческих тел. Везалий и его последователи постепенно заменили в медицине и физиологии средневековую схоластику эмпиризмом, полагаясь не столько на авторитет учебников и абстрактное мышление, сколько на личный опыт. </a:t>
            </a:r>
            <a:endParaRPr lang="ru-RU" baseline="30000" dirty="0" smtClean="0"/>
          </a:p>
          <a:p>
            <a:r>
              <a:rPr lang="ru-RU" dirty="0" smtClean="0"/>
              <a:t>Художники, такие как Альбрехт Дюрер и Леонардо да Винчи часто работали бок о бок с натуралистами и также интересовались строением тела человека и животных, давая детальные описания их анатомии.</a:t>
            </a:r>
          </a:p>
          <a:p>
            <a:r>
              <a:rPr lang="ru-RU" dirty="0" smtClean="0"/>
              <a:t>Традиции алхимии, поддерживаемые такими учёными, как Парацельс, вносили свой вклад в исследование природы, вдохновляя исследователей на опыты как с минеральными, так и с биологическими источниками фармакологических препаратов.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6069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Возрождение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7639080" cy="5545282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Сравнение скелета птицы и человека из книги Пьера Белона «L’Histoire de la nature des oyseaux» (1555)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3010" name="Picture 2" descr="File:BelonBirdS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4572032" cy="3590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689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25470"/>
          </a:xfrm>
        </p:spPr>
        <p:txBody>
          <a:bodyPr>
            <a:normAutofit/>
          </a:bodyPr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Биология как наука о живом, ее место в системе медицинских наук</a:t>
            </a:r>
          </a:p>
          <a:p>
            <a:pPr marL="365760" lvl="1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1.1. Место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 задачи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биологии в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подготовке медицинского кибернетика</a:t>
            </a:r>
            <a:endParaRPr lang="ru-RU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Задачи биологии и методы исследования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Основные этапы развития биологии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Определение жизни. Фундаментальные свойства живых систем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Уровни организации живого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529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XVII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01122" cy="54738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Наиболее важные события XVII века — становление основы систематики животных и растений; развитие анатомии.</a:t>
            </a:r>
          </a:p>
          <a:p>
            <a:r>
              <a:rPr lang="ru-RU" dirty="0" smtClean="0"/>
              <a:t>Значительные перемены наблюдаются в области анатомии и физиологии животных и растений. Английский врач Уильям Гарвей (1578—1657), обнаружил венозные клапаны, показал изоляцию правого и левого желудочков сердца и открыл малый круг кровообращения. </a:t>
            </a:r>
          </a:p>
          <a:p>
            <a:r>
              <a:rPr lang="ru-RU" dirty="0" smtClean="0"/>
              <a:t>Уильям Гарвей сделал детальное описание развития цыпленка и ряда других животных и высказал предположение, что все они так или иначе развиваются из яиц, хотя наблюдать яйца непосредственно он и не мог.</a:t>
            </a:r>
          </a:p>
          <a:p>
            <a:r>
              <a:rPr lang="ru-RU" dirty="0" smtClean="0"/>
              <a:t>Итальянский естествоиспытатель Франческо Реди (1626—1698) экспериментально доказал невозможность самозарождения мух из гнилого мяса (затянув часть горшков с гнилым мясом кисеей, он смог воспрепятствовать откладке яиц мухами). </a:t>
            </a:r>
          </a:p>
        </p:txBody>
      </p:sp>
    </p:spTree>
    <p:extLst>
      <p:ext uri="{BB962C8B-B14F-4D97-AF65-F5344CB8AC3E}">
        <p14:creationId xmlns:p14="http://schemas.microsoft.com/office/powerpoint/2010/main" xmlns="" val="244187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XVII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8429684" cy="48577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Наконец, в XVII веке сформировалась совершенно новая область исследований, связанная с изобретением микроскопа.</a:t>
            </a:r>
          </a:p>
          <a:p>
            <a:r>
              <a:rPr lang="ru-RU" dirty="0" smtClean="0"/>
              <a:t> Опубликованный Робертом Гуком (1635—1703) трактат «Микрография», посвященный описанию наблюдений при помощи микроскопа ряда объектов живой и неживой природы (срез пробки, блоха, муравей, кристаллы соли и др.), а также материальной культуры (острие иглы, лезвие бритвы, точка в книге и др.), вызвал широкий общественный резонанс. Он создал моду на микроскопические исследования, в том числе и биологических объектов.</a:t>
            </a:r>
          </a:p>
          <a:p>
            <a:r>
              <a:rPr lang="ru-RU" dirty="0" smtClean="0"/>
              <a:t>Одним из ревностных любителей - микроскопистов стал голландский ремесленник Антони ван Левенгук (1632—1723). </a:t>
            </a:r>
          </a:p>
          <a:p>
            <a:r>
              <a:rPr lang="ru-RU" dirty="0" smtClean="0"/>
              <a:t>Левенгуку удалось описать и зарисовать целый ряд микроскопических существ (коловраток, инфузорий, бактерий), красные кровяные тельца, сперматозоиды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4188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ile:Cork Micrographia Hoo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952875" cy="57054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114298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Первое изображение растительных клеток на срезе пробки в «</a:t>
            </a:r>
            <a:r>
              <a:rPr lang="ru-RU" dirty="0" err="1" smtClean="0"/>
              <a:t>Micrographia</a:t>
            </a:r>
            <a:r>
              <a:rPr lang="ru-RU" dirty="0" smtClean="0"/>
              <a:t>» Роберта Гука (1665)</a:t>
            </a:r>
          </a:p>
        </p:txBody>
      </p:sp>
    </p:spTree>
    <p:extLst>
      <p:ext uri="{BB962C8B-B14F-4D97-AF65-F5344CB8AC3E}">
        <p14:creationId xmlns:p14="http://schemas.microsoft.com/office/powerpoint/2010/main" xmlns="" val="1412216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XVIII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286808" cy="47149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области естественной истории наиболее значимыми событиями стали публикация «Системы природы» Карла Линнея и «Всеобщей естественной истории» Жоржа Бюффона.</a:t>
            </a:r>
          </a:p>
          <a:p>
            <a:r>
              <a:rPr lang="ru-RU" dirty="0" smtClean="0"/>
              <a:t>Возникла дисциплина БИОЛОГИЯ</a:t>
            </a:r>
          </a:p>
          <a:p>
            <a:r>
              <a:rPr lang="ru-RU" dirty="0" smtClean="0"/>
              <a:t>Слово «биология» время от времени появлялось в работах естествоиспытателей и до XIX века, однако смысл его был в то время совершенно иным. Карл Линней, например, называл «биологами» авторов, составлявших жизнеописания ботаников. На рубеже XVIII и XIX веков сразу три автора (</a:t>
            </a:r>
            <a:r>
              <a:rPr lang="ru-RU" dirty="0" err="1" smtClean="0"/>
              <a:t>Бурдах</a:t>
            </a:r>
            <a:r>
              <a:rPr lang="ru-RU" dirty="0" smtClean="0"/>
              <a:t>, </a:t>
            </a:r>
            <a:r>
              <a:rPr lang="ru-RU" dirty="0" err="1" smtClean="0"/>
              <a:t>Тревиранус</a:t>
            </a:r>
            <a:r>
              <a:rPr lang="ru-RU" dirty="0" smtClean="0"/>
              <a:t>, Ламарк) использовали слово «биология» в современном смысле для обозначения науки о общих особенностях живых тел. Готфрид </a:t>
            </a:r>
            <a:r>
              <a:rPr lang="ru-RU" dirty="0" err="1" smtClean="0"/>
              <a:t>Рейнгольд</a:t>
            </a:r>
            <a:r>
              <a:rPr lang="ru-RU" dirty="0" smtClean="0"/>
              <a:t> </a:t>
            </a:r>
            <a:r>
              <a:rPr lang="ru-RU" dirty="0" err="1" smtClean="0"/>
              <a:t>Тревиранус</a:t>
            </a:r>
            <a:r>
              <a:rPr lang="ru-RU" dirty="0" smtClean="0"/>
              <a:t> даже вынес его в заглавие научного труда «</a:t>
            </a:r>
            <a:r>
              <a:rPr lang="ru-RU" dirty="0" err="1" smtClean="0"/>
              <a:t>Biologie</a:t>
            </a:r>
            <a:r>
              <a:rPr lang="ru-RU" dirty="0" smtClean="0"/>
              <a:t>; </a:t>
            </a:r>
            <a:r>
              <a:rPr lang="ru-RU" dirty="0" err="1" smtClean="0"/>
              <a:t>oder</a:t>
            </a:r>
            <a:r>
              <a:rPr lang="ru-RU" dirty="0" smtClean="0"/>
              <a:t> </a:t>
            </a:r>
            <a:r>
              <a:rPr lang="ru-RU" dirty="0" err="1" smtClean="0"/>
              <a:t>die</a:t>
            </a:r>
            <a:r>
              <a:rPr lang="ru-RU" dirty="0" smtClean="0"/>
              <a:t> </a:t>
            </a:r>
            <a:r>
              <a:rPr lang="ru-RU" dirty="0" err="1" smtClean="0"/>
              <a:t>Philosophie</a:t>
            </a:r>
            <a:r>
              <a:rPr lang="ru-RU" dirty="0" smtClean="0"/>
              <a:t> </a:t>
            </a:r>
            <a:r>
              <a:rPr lang="ru-RU" dirty="0" err="1" smtClean="0"/>
              <a:t>der</a:t>
            </a:r>
            <a:r>
              <a:rPr lang="ru-RU" dirty="0" smtClean="0"/>
              <a:t> </a:t>
            </a:r>
            <a:r>
              <a:rPr lang="ru-RU" dirty="0" err="1" smtClean="0"/>
              <a:t>lebenden</a:t>
            </a:r>
            <a:r>
              <a:rPr lang="ru-RU" dirty="0" smtClean="0"/>
              <a:t> </a:t>
            </a:r>
            <a:r>
              <a:rPr lang="ru-RU" dirty="0" err="1" smtClean="0"/>
              <a:t>Natur</a:t>
            </a:r>
            <a:r>
              <a:rPr lang="ru-RU" dirty="0" smtClean="0"/>
              <a:t>» (1802).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0709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643578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Таблица Царства животных из первого издания «Systema </a:t>
            </a:r>
            <a:r>
              <a:rPr lang="ru-RU" dirty="0" err="1" smtClean="0"/>
              <a:t>Naturae</a:t>
            </a:r>
            <a:r>
              <a:rPr lang="ru-RU" dirty="0" smtClean="0"/>
              <a:t>» Карла Линнея(1735).</a:t>
            </a:r>
          </a:p>
        </p:txBody>
      </p:sp>
      <p:pic>
        <p:nvPicPr>
          <p:cNvPr id="71682" name="Picture 2" descr="File:Linnaeus - Regnum Animale (173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620000" cy="4800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1849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XIX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8429652" cy="57864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Наиболее значимыми событиями первой половины XIX века стали становление </a:t>
            </a:r>
            <a:r>
              <a:rPr lang="ru-RU" b="1" dirty="0" smtClean="0"/>
              <a:t>палеонтологии, возникновение клеточной теории, формирование сравнительной анатомии и сравнительной эмбриологии, развитие биогеографии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Центральными событиями второй половины XIX века стали публикация «</a:t>
            </a:r>
            <a:r>
              <a:rPr lang="ru-RU" b="1" dirty="0" smtClean="0"/>
              <a:t>Происхождения видов</a:t>
            </a:r>
            <a:r>
              <a:rPr lang="ru-RU" dirty="0" smtClean="0"/>
              <a:t>» Чарльза Дарвина и распространение эволюционного подхода во многих биологических дисциплинах (палеонтологии, систематике, сравнительной анатомии и сравнительной эмбриологии</a:t>
            </a:r>
            <a:r>
              <a:rPr lang="ru-RU" dirty="0" smtClean="0"/>
              <a:t>). А также </a:t>
            </a:r>
            <a:r>
              <a:rPr lang="ru-RU" b="1" dirty="0" smtClean="0"/>
              <a:t>формирование концепции специфического возбудителя инфекционных заболеваний</a:t>
            </a:r>
            <a:r>
              <a:rPr lang="ru-RU" dirty="0" smtClean="0"/>
              <a:t>, доказательство </a:t>
            </a:r>
            <a:r>
              <a:rPr lang="ru-RU" b="1" dirty="0" smtClean="0"/>
              <a:t>невозможности самозарождения жизни</a:t>
            </a:r>
            <a:r>
              <a:rPr lang="ru-RU" dirty="0" smtClean="0"/>
              <a:t> в современных природных условиях.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6500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072206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Набросок родословного древа в «Первой записной книжке о трансмутации видов» Чарльза Дарвина (1837)</a:t>
            </a:r>
          </a:p>
        </p:txBody>
      </p:sp>
      <p:pic>
        <p:nvPicPr>
          <p:cNvPr id="73730" name="Picture 2" descr="File:Darwins first 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569595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391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XX век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715404" cy="4572032"/>
          </a:xfrm>
        </p:spPr>
        <p:txBody>
          <a:bodyPr/>
          <a:lstStyle/>
          <a:p>
            <a:r>
              <a:rPr lang="ru-RU" dirty="0" smtClean="0"/>
              <a:t>В XX веке начинается бурное развитие </a:t>
            </a:r>
            <a:r>
              <a:rPr lang="ru-RU" b="1" dirty="0" smtClean="0"/>
              <a:t>генетики.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 1920-м гг. не только формируется хромосомная теория наследственности, но и появляются первые работы, ставящие своей задачей интеграцию нового учения о наследственности и теории эволюции. </a:t>
            </a:r>
          </a:p>
          <a:p>
            <a:r>
              <a:rPr lang="ru-RU" dirty="0" smtClean="0"/>
              <a:t>После Второй мировой войны начинается развитие </a:t>
            </a:r>
            <a:r>
              <a:rPr lang="ru-RU" b="1" dirty="0" smtClean="0"/>
              <a:t>молекулярной биологии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 второй половине XX века был достигнут значительный прогресс в изучении жизненных явлений на клеточном и молекулярном уровне.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7339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Классическая генетика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358246" cy="54024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1900 г. ознаменовался «переоткрытием» законов Менделя.</a:t>
            </a:r>
          </a:p>
          <a:p>
            <a:r>
              <a:rPr lang="ru-RU" dirty="0" smtClean="0"/>
              <a:t> В 1910—1915 гг. Томас Хант Морган и его группа, работавшая на плодовой мушке дрозофиле, разработала «хромосомную теорию наследственности». </a:t>
            </a:r>
          </a:p>
          <a:p>
            <a:r>
              <a:rPr lang="ru-RU" dirty="0" smtClean="0"/>
              <a:t>Де Фриз пытался соединить новую генетическую теорию с теорией эволюции. Он первым предложил термин мутация для изменений генов. </a:t>
            </a:r>
          </a:p>
          <a:p>
            <a:r>
              <a:rPr lang="ru-RU" dirty="0" smtClean="0"/>
              <a:t>В 1920—1930-х годах появилась популяционная генетика. </a:t>
            </a:r>
          </a:p>
          <a:p>
            <a:r>
              <a:rPr lang="ru-RU" dirty="0" smtClean="0"/>
              <a:t>В работах Фишера, Холдейна и других авторов теория эволюции, в конце концов, объединилась с классической генетикой в  «синтетической теории эволюции».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7138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35782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Схематическое изображение кроссинговера из работы  Т. Х. Моргана</a:t>
            </a:r>
          </a:p>
        </p:txBody>
      </p:sp>
      <p:pic>
        <p:nvPicPr>
          <p:cNvPr id="74754" name="Picture 2" descr="File:Morgan crossover 1.jpg"/>
          <p:cNvPicPr>
            <a:picLocks noChangeAspect="1" noChangeArrowheads="1"/>
          </p:cNvPicPr>
          <p:nvPr/>
        </p:nvPicPr>
        <p:blipFill>
          <a:blip r:embed="rId2" cstate="print"/>
          <a:srcRect t="17500" r="9883" b="9999"/>
          <a:stretch>
            <a:fillRect/>
          </a:stretch>
        </p:blipFill>
        <p:spPr bwMode="auto">
          <a:xfrm>
            <a:off x="500034" y="714356"/>
            <a:ext cx="664373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590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71612"/>
            <a:ext cx="7901014" cy="2143140"/>
          </a:xfrm>
        </p:spPr>
        <p:txBody>
          <a:bodyPr>
            <a:normAutofit/>
          </a:bodyPr>
          <a:lstStyle/>
          <a:p>
            <a:pPr marL="457200" indent="-457200"/>
            <a:r>
              <a:rPr lang="ru-RU" b="1" dirty="0" smtClean="0">
                <a:solidFill>
                  <a:srgbClr val="002060"/>
                </a:solidFill>
              </a:rPr>
              <a:t>1. Биология как наука о живом,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ее место в системе медицинских наук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495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Биохимия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7786742" cy="56436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 концу XIX в. были открыты основные пути метаболизма лекарств и ядов, белка, жирных кислот и синтеза мочевины. </a:t>
            </a:r>
          </a:p>
          <a:p>
            <a:r>
              <a:rPr lang="ru-RU" dirty="0" smtClean="0"/>
              <a:t>В начале ХХ в. началось исследование витаминов. Улучшение техники лабораторных работ, в частности, изобретение хроматографии и электрофореза стимулировало развитие физиологической химии, и биохимия постепенно отделилась от медицины в самостоятельную дисциплину. </a:t>
            </a:r>
          </a:p>
          <a:p>
            <a:r>
              <a:rPr lang="ru-RU" dirty="0" smtClean="0"/>
              <a:t>В 1920-х — 1930-х годах </a:t>
            </a:r>
            <a:r>
              <a:rPr lang="ru-RU" dirty="0" err="1" smtClean="0"/>
              <a:t>Ханс</a:t>
            </a:r>
            <a:r>
              <a:rPr lang="ru-RU" dirty="0" smtClean="0"/>
              <a:t> Кребс, Карл и </a:t>
            </a:r>
            <a:r>
              <a:rPr lang="ru-RU" dirty="0" err="1" smtClean="0"/>
              <a:t>Герти</a:t>
            </a:r>
            <a:r>
              <a:rPr lang="ru-RU" dirty="0" smtClean="0"/>
              <a:t> Кори начали описание основных путей метаболизма углеводов: цикла трикарбоновых кислот, гликолиза. </a:t>
            </a:r>
          </a:p>
          <a:p>
            <a:r>
              <a:rPr lang="ru-RU" dirty="0" smtClean="0"/>
              <a:t>Между 1930-ми и 1950-ми годами Фриц </a:t>
            </a:r>
            <a:r>
              <a:rPr lang="ru-RU" dirty="0" err="1" smtClean="0"/>
              <a:t>Липман</a:t>
            </a:r>
            <a:r>
              <a:rPr lang="ru-RU" dirty="0" smtClean="0"/>
              <a:t> и другие авторы описали роль </a:t>
            </a:r>
            <a:r>
              <a:rPr lang="ru-RU" b="1" dirty="0" smtClean="0"/>
              <a:t>АТФ</a:t>
            </a:r>
            <a:r>
              <a:rPr lang="ru-RU" dirty="0" smtClean="0"/>
              <a:t> как универсального переносчика биохимической энергии в клетке, а также митохондрий как её главного источника энергии.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4618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Становление молекулярной биологии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429684" cy="478634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Уэнделл Мередит Стэнли в 1935 г. опубликовал фотографию кристаллов вируса табачной мозаики. Они представляют собой чистые нуклеопротеиды, что убедило многих биологов в том, что наследственность должна иметь физико-химическую природу.</a:t>
            </a:r>
          </a:p>
          <a:p>
            <a:r>
              <a:rPr lang="ru-RU" dirty="0" smtClean="0"/>
              <a:t>В связи с появлением классической генетики многие биологи, в том числе, работающие в области физико-химической биологии, пытались установить природу гена.</a:t>
            </a:r>
          </a:p>
          <a:p>
            <a:r>
              <a:rPr lang="ru-RU" dirty="0" smtClean="0"/>
              <a:t> Для этой цели Фонд Рокфеллера учредил несколько грантов, а чтобы обозначить задачу, глава научного отдела Фонда Уоррен </a:t>
            </a:r>
            <a:r>
              <a:rPr lang="ru-RU" dirty="0" err="1" smtClean="0"/>
              <a:t>Уивер</a:t>
            </a:r>
            <a:r>
              <a:rPr lang="ru-RU" dirty="0" smtClean="0"/>
              <a:t> ещё в 1938 г. использовал термин </a:t>
            </a:r>
            <a:r>
              <a:rPr lang="ru-RU" b="1" i="1" dirty="0" smtClean="0">
                <a:solidFill>
                  <a:srgbClr val="002060"/>
                </a:solidFill>
              </a:rPr>
              <a:t>молекулярная биология</a:t>
            </a:r>
            <a:r>
              <a:rPr lang="ru-RU" dirty="0" smtClean="0"/>
              <a:t>. Он и считается автором наименования этой области биологии.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765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ile:TM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4786346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500702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Фотография кристаллов вируса табачной мозаики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7103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Развитие биохимии и молекулярной биологии во второй половине ХХ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358246" cy="48737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Расшифровка генетического кода </a:t>
            </a:r>
            <a:r>
              <a:rPr lang="ru-RU" dirty="0" smtClean="0"/>
              <a:t>заняла несколько лет. Эта работа была выполнена главным образом Ниренбергом и </a:t>
            </a:r>
            <a:r>
              <a:rPr lang="ru-RU" dirty="0" err="1" smtClean="0"/>
              <a:t>Кораной</a:t>
            </a:r>
            <a:r>
              <a:rPr lang="ru-RU" dirty="0" smtClean="0"/>
              <a:t> </a:t>
            </a:r>
            <a:r>
              <a:rPr lang="ru-RU" dirty="0" err="1" smtClean="0"/>
              <a:t>и</a:t>
            </a:r>
            <a:r>
              <a:rPr lang="ru-RU" dirty="0" smtClean="0"/>
              <a:t> закончена к концу 1960-х годов.</a:t>
            </a:r>
          </a:p>
          <a:p>
            <a:r>
              <a:rPr lang="ru-RU" dirty="0" smtClean="0"/>
              <a:t>Тогда же Перуц и </a:t>
            </a:r>
            <a:r>
              <a:rPr lang="ru-RU" dirty="0" err="1" smtClean="0"/>
              <a:t>Кендрю</a:t>
            </a:r>
            <a:r>
              <a:rPr lang="ru-RU" dirty="0" smtClean="0"/>
              <a:t> из Кембриджа впервые применили рентгеноструктурный анализ в сочетании с новыми возможностями вычислительной техники для исследования пространственной структуры белков. </a:t>
            </a:r>
          </a:p>
          <a:p>
            <a:r>
              <a:rPr lang="ru-RU" dirty="0" smtClean="0"/>
              <a:t>Жакоб и Моно из Института Пастера исследовали строение </a:t>
            </a:r>
            <a:r>
              <a:rPr lang="ru-RU" i="1" dirty="0" err="1" smtClean="0"/>
              <a:t>lac</a:t>
            </a:r>
            <a:r>
              <a:rPr lang="ru-RU" dirty="0" smtClean="0"/>
              <a:t> оперона и открыли первый </a:t>
            </a:r>
            <a:r>
              <a:rPr lang="ru-RU" b="1" dirty="0" smtClean="0"/>
              <a:t>механизм регуляции генов</a:t>
            </a:r>
            <a:r>
              <a:rPr lang="ru-RU" dirty="0" smtClean="0"/>
              <a:t>. К середине 1960-х годов основы молекулярной организации метаболизма и наследственности были установлены. </a:t>
            </a:r>
          </a:p>
          <a:p>
            <a:r>
              <a:rPr lang="ru-RU" dirty="0" smtClean="0"/>
              <a:t>Методы молекулярной биологии быстро распространялись в другие дисциплины: </a:t>
            </a:r>
            <a:r>
              <a:rPr lang="ru-RU" dirty="0" smtClean="0"/>
              <a:t>генетику, иммунологию, эмбриологию</a:t>
            </a:r>
            <a:r>
              <a:rPr lang="ru-RU" dirty="0" smtClean="0"/>
              <a:t> </a:t>
            </a:r>
            <a:r>
              <a:rPr lang="ru-RU" dirty="0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нейробиологиюю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идеи о наличии «генетической программы» (этот термин был предложен </a:t>
            </a:r>
            <a:r>
              <a:rPr lang="ru-RU" dirty="0" err="1" smtClean="0"/>
              <a:t>Жакобом</a:t>
            </a:r>
            <a:r>
              <a:rPr lang="ru-RU" dirty="0" smtClean="0"/>
              <a:t> и Моно по аналогии с компьютерной программой) проникли и во все остальные биологические дисциплины.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1386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Развитие биохимии и молекулярной биологии во в   конце ХХ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215370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 концу 1970-х годов появились методы определения первичной структуры ДНК, химического синтеза коротких фрагментов ДНК (</a:t>
            </a:r>
            <a:r>
              <a:rPr lang="ru-RU" b="1" dirty="0" err="1" smtClean="0"/>
              <a:t>олигонуклеотидов</a:t>
            </a:r>
            <a:r>
              <a:rPr lang="ru-RU" dirty="0" smtClean="0"/>
              <a:t>), введения ДНК в клетки человека и животных (</a:t>
            </a:r>
            <a:r>
              <a:rPr lang="ru-RU" b="1" dirty="0" err="1" smtClean="0"/>
              <a:t>трансфекция</a:t>
            </a:r>
            <a:r>
              <a:rPr lang="ru-RU" dirty="0" smtClean="0"/>
              <a:t>). Чтобы работать с генами человека и животных, необходимо было разобраться с различиями в устройстве генов прокариот и эукариот. Эта задача была в целом решена благодаря открытию </a:t>
            </a:r>
            <a:r>
              <a:rPr lang="ru-RU" b="1" dirty="0" err="1" smtClean="0"/>
              <a:t>сплайсинга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1980-м годам определение первичных последовательностей белков и нуклеиновых кислот позволило использовать их как признаки для систематики и особенно </a:t>
            </a:r>
            <a:r>
              <a:rPr lang="ru-RU" b="1" dirty="0" err="1" smtClean="0"/>
              <a:t>кладистики</a:t>
            </a:r>
            <a:r>
              <a:rPr lang="ru-RU" dirty="0" smtClean="0"/>
              <a:t>; так появилась </a:t>
            </a:r>
            <a:r>
              <a:rPr lang="ru-RU" b="1" dirty="0" smtClean="0"/>
              <a:t>молекулярная филогенетика</a:t>
            </a:r>
            <a:r>
              <a:rPr lang="ru-RU" dirty="0" smtClean="0"/>
              <a:t>. К 1990 г на основании сравнительного анализа нуклеотидных последовательностей 16S </a:t>
            </a:r>
            <a:r>
              <a:rPr lang="ru-RU" dirty="0" err="1" smtClean="0"/>
              <a:t>рРНК</a:t>
            </a:r>
            <a:r>
              <a:rPr lang="ru-RU" dirty="0" smtClean="0"/>
              <a:t> Карл </a:t>
            </a:r>
            <a:r>
              <a:rPr lang="ru-RU" dirty="0" err="1" smtClean="0"/>
              <a:t>Вёзе</a:t>
            </a:r>
            <a:r>
              <a:rPr lang="ru-RU" dirty="0" smtClean="0"/>
              <a:t> предложил новую систему живых существ: царство </a:t>
            </a:r>
            <a:r>
              <a:rPr lang="ru-RU" dirty="0" err="1" smtClean="0"/>
              <a:t>монер</a:t>
            </a:r>
            <a:r>
              <a:rPr lang="ru-RU" dirty="0" smtClean="0"/>
              <a:t> было разделено на два домена </a:t>
            </a:r>
            <a:r>
              <a:rPr lang="ru-RU" b="1" dirty="0" err="1" smtClean="0"/>
              <a:t>эубактерий</a:t>
            </a:r>
            <a:r>
              <a:rPr lang="ru-RU" b="1" dirty="0" smtClean="0"/>
              <a:t> и архей</a:t>
            </a:r>
            <a:r>
              <a:rPr lang="ru-RU" dirty="0" smtClean="0"/>
              <a:t>, а остальные четыре царства (протист, грибов, растений и животных) — объединены в один домен </a:t>
            </a:r>
            <a:r>
              <a:rPr lang="ru-RU" b="1" dirty="0" smtClean="0"/>
              <a:t>эукариот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Появление в 1980-х годах техники ПЦР (</a:t>
            </a:r>
            <a:r>
              <a:rPr lang="ru-RU" dirty="0" err="1" smtClean="0"/>
              <a:t>полимеразно</a:t>
            </a:r>
            <a:r>
              <a:rPr lang="ru-RU" dirty="0" smtClean="0"/>
              <a:t> цепная реакция) значительно упростило лабораторную работу с ДНК и открыло возможность не только для открытия новых ранее неизвестных генов, но и для определения всей нуклеотидной последовательности целых геномов. </a:t>
            </a:r>
          </a:p>
          <a:p>
            <a:r>
              <a:rPr lang="ru-RU" dirty="0" smtClean="0"/>
              <a:t>В 1990-х годах эта задача была в целом решена в ходе выполнения международного проекта «</a:t>
            </a:r>
            <a:r>
              <a:rPr lang="ru-RU" b="1" dirty="0" smtClean="0"/>
              <a:t>Геном человека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0301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64305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Определение жизни.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Фундаментальные свойства живых систем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00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/>
              <a:t>Сущность жизни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532813" cy="149383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	На </a:t>
            </a:r>
            <a:r>
              <a:rPr lang="ru-RU" sz="3200" b="1" dirty="0">
                <a:latin typeface="Times New Roman" pitchFamily="18" charset="0"/>
              </a:rPr>
              <a:t>протяжении всей истории человечества ученые задавались вопросом о сущности жизни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8596" y="2786058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Жизнь </a:t>
            </a:r>
            <a:r>
              <a:rPr lang="ru-RU" sz="2400" b="1" dirty="0"/>
              <a:t>– особая и сложная форма движения </a:t>
            </a:r>
            <a:r>
              <a:rPr lang="ru-RU" sz="2400" b="1" dirty="0" smtClean="0"/>
              <a:t>материи.</a:t>
            </a:r>
            <a:endParaRPr lang="ru-RU" sz="2400" b="1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86446" y="3357562"/>
            <a:ext cx="1585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1" u="sng" dirty="0">
                <a:solidFill>
                  <a:schemeClr val="tx2"/>
                </a:solidFill>
              </a:rPr>
              <a:t>Опарин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85720" y="4000504"/>
            <a:ext cx="84296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</a:rPr>
              <a:t>Жизнь</a:t>
            </a: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smtClean="0">
                <a:solidFill>
                  <a:srgbClr val="101000"/>
                </a:solidFill>
              </a:rPr>
              <a:t>-</a:t>
            </a:r>
            <a:r>
              <a:rPr lang="ru-RU" sz="2400" b="1" dirty="0" smtClean="0"/>
              <a:t> </a:t>
            </a:r>
            <a:r>
              <a:rPr lang="ru-RU" b="1" dirty="0" smtClean="0">
                <a:solidFill>
                  <a:srgbClr val="101000"/>
                </a:solidFill>
              </a:rPr>
              <a:t>есть способ существования белковых тел, существенным моментом которого является постоянный обмен веществ с окружающей их внешней природой, причем с прекращением этого обмена веществ прекращается и жизнь, что приводит к разложению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101000"/>
                </a:solidFill>
              </a:rPr>
              <a:t>белка.</a:t>
            </a:r>
            <a:r>
              <a:rPr lang="ru-RU" b="1" dirty="0" smtClean="0"/>
              <a:t>                             </a:t>
            </a:r>
            <a:endParaRPr lang="ru-RU" sz="1100" b="1" dirty="0" smtClean="0">
              <a:solidFill>
                <a:srgbClr val="990000"/>
              </a:solidFill>
            </a:endParaRPr>
          </a:p>
          <a:p>
            <a:pPr algn="l"/>
            <a:endParaRPr lang="ru-RU" b="1" dirty="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929190" y="5643578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Ф. ЭНГЕЛЬС</a:t>
            </a:r>
            <a:endParaRPr lang="ru-RU" b="1" i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1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467600" cy="4873752"/>
          </a:xfrm>
        </p:spPr>
        <p:txBody>
          <a:bodyPr/>
          <a:lstStyle/>
          <a:p>
            <a:r>
              <a:rPr lang="ru-RU" b="1" dirty="0" smtClean="0"/>
              <a:t>Александр Иванович Опарин</a:t>
            </a:r>
            <a:r>
              <a:rPr lang="ru-RU" dirty="0" smtClean="0"/>
              <a:t> (1894—1980) — советский биолог и биохимик, создавший теорию возникновения </a:t>
            </a:r>
            <a:r>
              <a:rPr lang="ru-RU" dirty="0" smtClean="0"/>
              <a:t>жизни на </a:t>
            </a:r>
            <a:r>
              <a:rPr lang="ru-RU" dirty="0" smtClean="0"/>
              <a:t>Земле из абиотических компонентов; академик АН </a:t>
            </a:r>
            <a:r>
              <a:rPr lang="ru-RU" dirty="0" smtClean="0"/>
              <a:t>СССР</a:t>
            </a:r>
          </a:p>
          <a:p>
            <a:r>
              <a:rPr lang="ru-RU" b="1" dirty="0" smtClean="0"/>
              <a:t>Фридрих Энгельс</a:t>
            </a:r>
            <a:r>
              <a:rPr lang="ru-RU" dirty="0" smtClean="0"/>
              <a:t> </a:t>
            </a:r>
            <a:r>
              <a:rPr lang="ru-RU" dirty="0" smtClean="0"/>
              <a:t>— </a:t>
            </a:r>
            <a:r>
              <a:rPr lang="ru-RU" dirty="0" smtClean="0"/>
              <a:t>немецкий философ, один из основоположников марксизма, друг и единомышленник Карла Маркса и соавтор его трудов.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2105010" cy="23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643174" y="428604"/>
            <a:ext cx="5727728" cy="86177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/>
              <a:t>ЖИЗНЬ – питание, рост, одряхление.</a:t>
            </a:r>
          </a:p>
          <a:p>
            <a:pPr>
              <a:spcBef>
                <a:spcPct val="50000"/>
              </a:spcBef>
            </a:pPr>
            <a:r>
              <a:rPr lang="ru-RU" sz="2000" i="1" dirty="0"/>
              <a:t>ЖИЗНЬ – целеустремленность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000372"/>
            <a:ext cx="2438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4929190" y="2071678"/>
            <a:ext cx="3857652" cy="71120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i="1" dirty="0"/>
              <a:t>ЖИЗНЬ – это химическая функция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6286512" y="6357958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А.Лавуазье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571736" y="6357958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И.П.Павлов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14282" y="3643314"/>
            <a:ext cx="2357455" cy="181588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/>
              <a:t>ЖИЗНЬ – </a:t>
            </a:r>
            <a:r>
              <a:rPr lang="ru-RU" sz="2800" i="1" dirty="0"/>
              <a:t>сложный химический процесс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500034" y="2571744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Аристотель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143248"/>
            <a:ext cx="25368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97342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7467600" cy="4873752"/>
          </a:xfrm>
        </p:spPr>
        <p:txBody>
          <a:bodyPr>
            <a:normAutofit/>
          </a:bodyPr>
          <a:lstStyle/>
          <a:p>
            <a:r>
              <a:rPr lang="ru-RU" b="1" dirty="0" smtClean="0"/>
              <a:t>Аристотель</a:t>
            </a:r>
            <a:r>
              <a:rPr lang="ru-RU" dirty="0" smtClean="0"/>
              <a:t>  </a:t>
            </a:r>
            <a:r>
              <a:rPr lang="ru-RU" dirty="0" smtClean="0"/>
              <a:t>(384 </a:t>
            </a:r>
            <a:r>
              <a:rPr lang="ru-RU" dirty="0" smtClean="0"/>
              <a:t>до н. э</a:t>
            </a:r>
            <a:r>
              <a:rPr lang="ru-RU" dirty="0" smtClean="0"/>
              <a:t>.</a:t>
            </a:r>
            <a:r>
              <a:rPr lang="ru-RU" dirty="0" smtClean="0"/>
              <a:t> — 322 до н. э., </a:t>
            </a:r>
            <a:r>
              <a:rPr lang="ru-RU" dirty="0" smtClean="0"/>
              <a:t>)</a:t>
            </a:r>
            <a:r>
              <a:rPr lang="ru-RU" dirty="0" smtClean="0"/>
              <a:t> —древнегреческий философ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Иван Петрович Павлов </a:t>
            </a:r>
            <a:r>
              <a:rPr lang="ru-RU" dirty="0" smtClean="0"/>
              <a:t>( 1849 – 1936, Ленинград) — </a:t>
            </a:r>
            <a:r>
              <a:rPr lang="ru-RU" dirty="0" smtClean="0"/>
              <a:t>русский учёный, первый русский нобелевский </a:t>
            </a:r>
            <a:r>
              <a:rPr lang="ru-RU" dirty="0" smtClean="0"/>
              <a:t>лауреат, физиолог</a:t>
            </a:r>
            <a:r>
              <a:rPr lang="ru-RU" dirty="0" smtClean="0"/>
              <a:t>, создатель науки о высшей нервной </a:t>
            </a:r>
            <a:r>
              <a:rPr lang="ru-RU" dirty="0" smtClean="0"/>
              <a:t>деятельности.</a:t>
            </a:r>
            <a:r>
              <a:rPr lang="ru-RU" dirty="0" smtClean="0"/>
              <a:t> </a:t>
            </a:r>
            <a:endParaRPr lang="ru-RU" i="1" dirty="0" smtClean="0"/>
          </a:p>
          <a:p>
            <a:r>
              <a:rPr lang="vi-VN" b="1" dirty="0" smtClean="0"/>
              <a:t>Антуан Лоран Лавуазье</a:t>
            </a:r>
            <a:r>
              <a:rPr lang="vi-VN" dirty="0" smtClean="0"/>
              <a:t> (1743</a:t>
            </a:r>
            <a:r>
              <a:rPr lang="ru-RU" dirty="0" smtClean="0"/>
              <a:t> – </a:t>
            </a:r>
            <a:r>
              <a:rPr lang="vi-VN" dirty="0" smtClean="0"/>
              <a:t>1794)</a:t>
            </a:r>
            <a:r>
              <a:rPr lang="vi-VN" dirty="0" smtClean="0"/>
              <a:t> — французский естествоиспытатель, основатель современной химии.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00562" y="1857364"/>
            <a:ext cx="385765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 u="sng" dirty="0">
                <a:solidFill>
                  <a:schemeClr val="tx2"/>
                </a:solidFill>
              </a:rPr>
              <a:t>Гиппократ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28596" y="1000108"/>
            <a:ext cx="8143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200" b="1" dirty="0"/>
              <a:t>«Каждый врач должен понимать природу»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00034" y="2428868"/>
            <a:ext cx="77041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3200" b="1" dirty="0"/>
              <a:t>«Медицина взятая в плане теории </a:t>
            </a:r>
          </a:p>
          <a:p>
            <a:pPr algn="l"/>
            <a:r>
              <a:rPr lang="ru-RU" sz="3200" b="1" dirty="0"/>
              <a:t>– прежде всего общая биология»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000364" y="5357826"/>
            <a:ext cx="503238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 u="sng" dirty="0" smtClean="0">
                <a:solidFill>
                  <a:schemeClr val="tx2"/>
                </a:solidFill>
              </a:rPr>
              <a:t>Давыдовский И.В.</a:t>
            </a:r>
            <a:endParaRPr lang="ru-RU" sz="3200" b="1" i="1" u="sng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57187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101000"/>
                </a:solidFill>
              </a:rPr>
              <a:t>«Закономерность болезней вытекает из основных свойств жизни – из умения приспосабливаться к меняющимся  условиям среды. Полнота приспособления и есть полнота здоровья!». </a:t>
            </a:r>
            <a:endParaRPr lang="ru-RU" sz="2400" b="1" dirty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3143248"/>
            <a:ext cx="8301038" cy="17097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latin typeface="Times New Roman" pitchFamily="18" charset="0"/>
              </a:rPr>
              <a:t>«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Жизнь или поток живого вещества </a:t>
            </a:r>
            <a:r>
              <a:rPr lang="ru-RU" sz="2800" b="1" dirty="0">
                <a:latin typeface="Times New Roman" pitchFamily="18" charset="0"/>
              </a:rPr>
              <a:t>существует благодаря взаимодействию трёх потоков</a:t>
            </a:r>
            <a:r>
              <a:rPr lang="en-US" sz="2800" b="1" dirty="0">
                <a:latin typeface="Times New Roman" pitchFamily="18" charset="0"/>
              </a:rPr>
              <a:t>:</a:t>
            </a:r>
            <a:r>
              <a:rPr lang="ru-RU" sz="2800" b="1" dirty="0">
                <a:latin typeface="Times New Roman" pitchFamily="18" charset="0"/>
              </a:rPr>
              <a:t> потока вещества, потока энергии , потока информации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»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000628" y="4929198"/>
            <a:ext cx="3167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 u="sng" dirty="0" smtClean="0">
                <a:solidFill>
                  <a:schemeClr val="tx2"/>
                </a:solidFill>
              </a:rPr>
              <a:t>Академик  </a:t>
            </a:r>
            <a:r>
              <a:rPr lang="ru-RU" b="1" i="1" u="sng" dirty="0">
                <a:solidFill>
                  <a:schemeClr val="tx2"/>
                </a:solidFill>
              </a:rPr>
              <a:t>Энгельгардт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428604"/>
            <a:ext cx="8569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/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Живые </a:t>
            </a:r>
            <a:r>
              <a:rPr lang="ru-RU" sz="2400" b="1" dirty="0">
                <a:solidFill>
                  <a:srgbClr val="FF0000"/>
                </a:solidFill>
              </a:rPr>
              <a:t>тела</a:t>
            </a:r>
            <a:r>
              <a:rPr lang="ru-RU" sz="2400" b="1" dirty="0"/>
              <a:t>, существующие на Земле представляют собой открытые саморегулирующие и </a:t>
            </a:r>
            <a:r>
              <a:rPr lang="ru-RU" sz="2400" b="1" dirty="0" err="1"/>
              <a:t>самовоспроизводящие</a:t>
            </a:r>
            <a:r>
              <a:rPr lang="ru-RU" sz="2400" b="1" dirty="0"/>
              <a:t> системы, построенные </a:t>
            </a:r>
          </a:p>
          <a:p>
            <a:pPr algn="l"/>
            <a:r>
              <a:rPr lang="ru-RU" sz="2400" b="1" dirty="0"/>
              <a:t>из </a:t>
            </a:r>
            <a:r>
              <a:rPr lang="ru-RU" sz="2400" b="1" dirty="0" smtClean="0"/>
              <a:t>биополимеров»</a:t>
            </a:r>
            <a:endParaRPr lang="ru-RU" sz="24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14876" y="2214554"/>
            <a:ext cx="3024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 u="sng" dirty="0">
                <a:solidFill>
                  <a:schemeClr val="tx2"/>
                </a:solidFill>
              </a:rPr>
              <a:t>Волькенштейн</a:t>
            </a:r>
          </a:p>
        </p:txBody>
      </p:sp>
    </p:spTree>
    <p:extLst>
      <p:ext uri="{BB962C8B-B14F-4D97-AF65-F5344CB8AC3E}">
        <p14:creationId xmlns:p14="http://schemas.microsoft.com/office/powerpoint/2010/main" xmlns="" val="6536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/>
              <a:t>Михаил </a:t>
            </a:r>
            <a:r>
              <a:rPr lang="ru-RU" b="1" dirty="0" smtClean="0"/>
              <a:t>Владимирович </a:t>
            </a:r>
            <a:r>
              <a:rPr lang="ru-RU" b="1" dirty="0" err="1" smtClean="0"/>
              <a:t>Волькенштейн</a:t>
            </a:r>
            <a:r>
              <a:rPr lang="ru-RU" b="1" dirty="0" smtClean="0"/>
              <a:t> </a:t>
            </a:r>
            <a:r>
              <a:rPr lang="ru-RU" dirty="0" smtClean="0"/>
              <a:t>(1912 – 1992),</a:t>
            </a:r>
            <a:r>
              <a:rPr lang="ru-RU" dirty="0" smtClean="0"/>
              <a:t> </a:t>
            </a:r>
            <a:r>
              <a:rPr lang="ru-RU" dirty="0" err="1" smtClean="0"/>
              <a:t>физикохимик</a:t>
            </a:r>
            <a:r>
              <a:rPr lang="ru-RU" dirty="0" smtClean="0"/>
              <a:t> </a:t>
            </a:r>
            <a:r>
              <a:rPr lang="ru-RU" dirty="0" smtClean="0"/>
              <a:t>и биофизик</a:t>
            </a:r>
            <a:r>
              <a:rPr lang="ru-RU" dirty="0" smtClean="0"/>
              <a:t>, </a:t>
            </a:r>
            <a:r>
              <a:rPr lang="ru-RU" dirty="0" smtClean="0"/>
              <a:t>член-корреспондент</a:t>
            </a:r>
            <a:r>
              <a:rPr lang="ru-RU" dirty="0" smtClean="0"/>
              <a:t> РАН (1966). </a:t>
            </a:r>
            <a:endParaRPr lang="ru-RU" dirty="0" smtClean="0"/>
          </a:p>
          <a:p>
            <a:r>
              <a:rPr lang="ru-RU" b="1" dirty="0" smtClean="0"/>
              <a:t>Владимир Александрович Энгельгардт</a:t>
            </a:r>
            <a:r>
              <a:rPr lang="ru-RU" dirty="0" smtClean="0"/>
              <a:t> (1894—1984) — выдающийся советский биохимик, специалист в </a:t>
            </a:r>
            <a:r>
              <a:rPr lang="ru-RU" dirty="0" smtClean="0"/>
              <a:t>области молекулярной </a:t>
            </a:r>
            <a:r>
              <a:rPr lang="ru-RU" dirty="0" smtClean="0"/>
              <a:t>биологии. Академик Академии наук СССР, академик АМН СССР. 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429684" cy="4500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Жизнь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– способ </a:t>
            </a:r>
            <a:r>
              <a:rPr lang="ru-RU" sz="3200" b="1" dirty="0">
                <a:latin typeface="Times New Roman" pitchFamily="18" charset="0"/>
              </a:rPr>
              <a:t>существования открытых коллоидных систем , содержащих в качестве своих компонентов соединения белков, нуклеиновых кислот и фосфорорганических соединений , обладающих свойствами </a:t>
            </a:r>
            <a:r>
              <a:rPr lang="ru-RU" sz="3200" b="1" dirty="0" err="1">
                <a:latin typeface="Times New Roman" pitchFamily="18" charset="0"/>
              </a:rPr>
              <a:t>саморегуляции</a:t>
            </a:r>
            <a:r>
              <a:rPr lang="ru-RU" sz="3200" b="1" dirty="0">
                <a:latin typeface="Times New Roman" pitchFamily="18" charset="0"/>
              </a:rPr>
              <a:t> и самовоспроизведения, и находящихся в тесном взаимодействии с окружающей средой </a:t>
            </a:r>
          </a:p>
        </p:txBody>
      </p:sp>
    </p:spTree>
    <p:extLst>
      <p:ext uri="{BB962C8B-B14F-4D97-AF65-F5344CB8AC3E}">
        <p14:creationId xmlns:p14="http://schemas.microsoft.com/office/powerpoint/2010/main" xmlns="" val="9039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Современное определение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462174" cy="2971808"/>
          </a:xfrm>
        </p:spPr>
        <p:txBody>
          <a:bodyPr/>
          <a:lstStyle/>
          <a:p>
            <a:endParaRPr lang="ru-RU" sz="1600" b="1" i="1" dirty="0" smtClean="0"/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ЖИЗНЬ</a:t>
            </a:r>
            <a:r>
              <a:rPr lang="ru-RU" sz="3200" i="1" dirty="0" smtClean="0"/>
              <a:t> </a:t>
            </a:r>
            <a:r>
              <a:rPr lang="ru-RU" i="1" dirty="0" smtClean="0"/>
              <a:t>– </a:t>
            </a:r>
            <a:r>
              <a:rPr lang="ru-RU" b="1" i="1" dirty="0" smtClean="0"/>
              <a:t>это свойство макромолекулярных, открытых систем</a:t>
            </a:r>
            <a:r>
              <a:rPr lang="ru-RU" dirty="0" smtClean="0"/>
              <a:t>, для которых характерны </a:t>
            </a:r>
            <a:r>
              <a:rPr lang="ru-RU" b="1" i="1" dirty="0" smtClean="0"/>
              <a:t>иерархическая организация, способность к самовоспроизведению, обмен веществ и тонко регулируемый поток энергии.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0873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96752"/>
            <a:ext cx="8358246" cy="5232644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</a:rPr>
              <a:t>Единств химического состава.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Обмен веществ и энергии.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Дискретность.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Целостность.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Самовоспроизведение (репродукция) и самообновление. </a:t>
            </a:r>
          </a:p>
          <a:p>
            <a:r>
              <a:rPr lang="ru-RU" sz="2600" b="1" dirty="0" err="1">
                <a:solidFill>
                  <a:srgbClr val="002060"/>
                </a:solidFill>
              </a:rPr>
              <a:t>Саморегуляция</a:t>
            </a:r>
            <a:r>
              <a:rPr lang="ru-RU" sz="2600" b="1" dirty="0">
                <a:solidFill>
                  <a:srgbClr val="002060"/>
                </a:solidFill>
              </a:rPr>
              <a:t>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Наследственность. </a:t>
            </a:r>
            <a:endParaRPr lang="ru-RU" sz="2600" dirty="0" smtClean="0">
              <a:solidFill>
                <a:srgbClr val="002060"/>
              </a:solidFill>
            </a:endParaRPr>
          </a:p>
          <a:p>
            <a:r>
              <a:rPr lang="ru-RU" sz="2600" b="1" dirty="0" smtClean="0">
                <a:solidFill>
                  <a:srgbClr val="002060"/>
                </a:solidFill>
              </a:rPr>
              <a:t>Изменчивость.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Рост и развитие (онтогенез, ф</a:t>
            </a:r>
            <a:r>
              <a:rPr lang="ru-RU" sz="2300" b="1" dirty="0" smtClean="0">
                <a:solidFill>
                  <a:srgbClr val="002060"/>
                </a:solidFill>
              </a:rPr>
              <a:t>илогенез). 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Раздражимость и движение. </a:t>
            </a:r>
          </a:p>
          <a:p>
            <a:r>
              <a:rPr lang="ru-RU" sz="2600" b="1" dirty="0" err="1" smtClean="0">
                <a:solidFill>
                  <a:srgbClr val="002060"/>
                </a:solidFill>
              </a:rPr>
              <a:t>Хиральность</a:t>
            </a:r>
            <a:r>
              <a:rPr lang="ru-RU" sz="2600" b="1" dirty="0" smtClean="0">
                <a:solidFill>
                  <a:srgbClr val="002060"/>
                </a:solidFill>
              </a:rPr>
              <a:t> биополимеров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467600" cy="868346"/>
          </a:xfrm>
        </p:spPr>
        <p:txBody>
          <a:bodyPr anchor="ctr"/>
          <a:lstStyle/>
          <a:p>
            <a:pPr algn="ctr"/>
            <a:r>
              <a:rPr lang="ru-RU" dirty="0" smtClean="0"/>
              <a:t>Фундаментальные свойства живого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7693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66"/>
            <a:ext cx="8358246" cy="6215130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Единств химического состава. 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Обмен веществ и энергии. </a:t>
            </a:r>
          </a:p>
          <a:p>
            <a:pPr lvl="1"/>
            <a:r>
              <a:rPr lang="ru-RU" sz="2300" dirty="0" smtClean="0"/>
              <a:t>Организмы представляют собой открытые системы, через которые происходит непрерывный поток вещества и энергии. </a:t>
            </a:r>
          </a:p>
          <a:p>
            <a:pPr lvl="1"/>
            <a:r>
              <a:rPr lang="ru-RU" sz="2300" dirty="0" smtClean="0"/>
              <a:t>Это приводит к самообновлению на всех уровнях организации живого, конечным результатом которого является рост и  развитие организмов.</a:t>
            </a:r>
          </a:p>
          <a:p>
            <a:pPr lvl="1"/>
            <a:r>
              <a:rPr lang="ru-RU" sz="2300" dirty="0" smtClean="0"/>
              <a:t> С прекращением обмена веществ, прекращается и жизнь, так как идет разложение белковых молекул.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Дискретность.</a:t>
            </a:r>
            <a:r>
              <a:rPr lang="ru-RU" sz="2600" b="1" dirty="0" smtClean="0"/>
              <a:t> </a:t>
            </a:r>
            <a:r>
              <a:rPr lang="ru-RU" sz="2600" dirty="0" smtClean="0"/>
              <a:t>Каждый живой организм состоит из клеток, тканей, органов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Целостность.</a:t>
            </a:r>
            <a:r>
              <a:rPr lang="ru-RU" sz="2600" b="1" dirty="0" smtClean="0"/>
              <a:t> </a:t>
            </a:r>
            <a:r>
              <a:rPr lang="ru-RU" sz="2600" dirty="0" smtClean="0"/>
              <a:t>Каждый орган – это часть целого организма. </a:t>
            </a:r>
          </a:p>
          <a:p>
            <a:pPr lvl="1"/>
            <a:r>
              <a:rPr lang="ru-RU" sz="2300" dirty="0" smtClean="0"/>
              <a:t>Органический мир целостен, поскольку существование одних организмов зависит от других. </a:t>
            </a:r>
          </a:p>
          <a:p>
            <a:pPr lvl="1"/>
            <a:r>
              <a:rPr lang="ru-RU" sz="2300" dirty="0" smtClean="0"/>
              <a:t>В то же время он дискретен, так как складывается из отдельных организмов.</a:t>
            </a:r>
            <a:endParaRPr lang="ru-RU" sz="23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179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358246" cy="621513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Самовоспроизведение (размножение или репродукция) и самообновление. </a:t>
            </a:r>
          </a:p>
          <a:p>
            <a:pPr lvl="1"/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300" dirty="0" smtClean="0"/>
              <a:t>беспечивает преемственность между сменяющими друг друга генерациями биологических систем. </a:t>
            </a:r>
          </a:p>
          <a:p>
            <a:pPr lvl="1"/>
            <a:r>
              <a:rPr lang="ru-RU" sz="2300" dirty="0" smtClean="0"/>
              <a:t>На клеточном уровне это свойство связано с потоком информации.</a:t>
            </a:r>
          </a:p>
          <a:p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</a:rPr>
              <a:t>Саморегуляция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600" b="1" dirty="0"/>
              <a:t> </a:t>
            </a:r>
            <a:endParaRPr lang="ru-RU" sz="2600" b="1" dirty="0" smtClean="0"/>
          </a:p>
          <a:p>
            <a:pPr lvl="1"/>
            <a:r>
              <a:rPr lang="ru-RU" sz="2300" dirty="0" smtClean="0"/>
              <a:t>Основана </a:t>
            </a:r>
            <a:r>
              <a:rPr lang="ru-RU" sz="2300" dirty="0"/>
              <a:t>на гомеостазе (постоянство среды) и </a:t>
            </a:r>
            <a:r>
              <a:rPr lang="ru-RU" sz="2300" dirty="0" smtClean="0"/>
              <a:t>адаптации.</a:t>
            </a:r>
          </a:p>
          <a:p>
            <a:pPr lvl="1"/>
            <a:r>
              <a:rPr lang="ru-RU" sz="2300" dirty="0" smtClean="0"/>
              <a:t>Осуществляется </a:t>
            </a:r>
            <a:r>
              <a:rPr lang="ru-RU" sz="2300" dirty="0"/>
              <a:t>по принципу обратной связи с участием ферментов.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Наследственность.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</a:t>
            </a:r>
            <a:r>
              <a:rPr lang="ru-RU" sz="2600" dirty="0" smtClean="0"/>
              <a:t>териальная преемственность между поколениями.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Изменчивость.</a:t>
            </a:r>
            <a:r>
              <a:rPr lang="ru-RU" sz="2600" b="1" dirty="0" smtClean="0"/>
              <a:t> </a:t>
            </a:r>
            <a:r>
              <a:rPr lang="ru-RU" sz="2600" dirty="0" smtClean="0"/>
              <a:t>Связана с появлением у организмов признаков отличных от исходных</a:t>
            </a:r>
            <a:r>
              <a:rPr lang="ru-RU" sz="1800" dirty="0" smtClean="0"/>
              <a:t>.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Онтогенез.</a:t>
            </a:r>
            <a:r>
              <a:rPr lang="ru-RU" sz="2600" b="1" dirty="0" smtClean="0"/>
              <a:t> </a:t>
            </a:r>
            <a:r>
              <a:rPr lang="ru-RU" sz="2600" dirty="0" smtClean="0"/>
              <a:t>Это индивидуальное развитие, рост организма путем увеличения размеров, усложнения структуры и функций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Филогенез.</a:t>
            </a:r>
            <a:r>
              <a:rPr lang="ru-RU" sz="2600" b="1" dirty="0" smtClean="0"/>
              <a:t> </a:t>
            </a:r>
            <a:r>
              <a:rPr lang="ru-RU" sz="2600" dirty="0" smtClean="0"/>
              <a:t>Процесс исторического развития 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xmlns="" val="833262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66"/>
            <a:ext cx="8605620" cy="621513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Раздражимость.</a:t>
            </a:r>
            <a:r>
              <a:rPr lang="ru-RU" sz="2600" b="1" dirty="0" smtClean="0"/>
              <a:t> </a:t>
            </a:r>
            <a:r>
              <a:rPr lang="ru-RU" sz="2600" dirty="0" smtClean="0"/>
              <a:t>Это реакция живого на внешние раздражения (свет, температура, звук).</a:t>
            </a:r>
          </a:p>
          <a:p>
            <a:pPr lvl="1"/>
            <a:r>
              <a:rPr lang="ru-RU" sz="2300" dirty="0" smtClean="0"/>
              <a:t>У организмов, лишенных нервной системы (растения, простейшие одноклеточные), раздражимость выражается тропизмами, таксисами и настиями.</a:t>
            </a:r>
          </a:p>
          <a:p>
            <a:pPr lvl="1"/>
            <a:r>
              <a:rPr lang="ru-RU" sz="2300" dirty="0" smtClean="0"/>
              <a:t>У организмов, имеющих нервную систему, раздражимость проявляется в виде рефлексов.</a:t>
            </a:r>
          </a:p>
          <a:p>
            <a:r>
              <a:rPr lang="ru-RU" sz="2600" b="1" dirty="0" err="1" smtClean="0">
                <a:solidFill>
                  <a:srgbClr val="002060"/>
                </a:solidFill>
              </a:rPr>
              <a:t>Хиральность</a:t>
            </a:r>
            <a:r>
              <a:rPr lang="ru-RU" sz="2600" b="1" dirty="0" smtClean="0">
                <a:solidFill>
                  <a:srgbClr val="002060"/>
                </a:solidFill>
              </a:rPr>
              <a:t> биополимеров. </a:t>
            </a:r>
            <a:r>
              <a:rPr lang="ru-RU" sz="2800" dirty="0"/>
              <a:t> </a:t>
            </a:r>
            <a:r>
              <a:rPr lang="ru-RU" sz="2800" dirty="0" smtClean="0"/>
              <a:t>Это понятие </a:t>
            </a:r>
            <a:r>
              <a:rPr lang="ru-RU" sz="2800" dirty="0"/>
              <a:t>в химии, характеризующее свойство объекта быть несовместимым со своим отображением в идеальном плоском зеркале.</a:t>
            </a:r>
            <a:r>
              <a:rPr lang="ru-RU" sz="2600" b="1" dirty="0" smtClean="0"/>
              <a:t>	 </a:t>
            </a:r>
          </a:p>
          <a:p>
            <a:pPr lvl="1"/>
            <a:r>
              <a:rPr lang="ru-RU" dirty="0" smtClean="0"/>
              <a:t>Наряду </a:t>
            </a:r>
            <a:r>
              <a:rPr lang="ru-RU" dirty="0"/>
              <a:t>с конфигурацией и </a:t>
            </a:r>
            <a:r>
              <a:rPr lang="ru-RU" dirty="0" err="1"/>
              <a:t>конформацией</a:t>
            </a:r>
            <a:r>
              <a:rPr lang="ru-RU" dirty="0"/>
              <a:t> </a:t>
            </a:r>
            <a:r>
              <a:rPr lang="ru-RU" dirty="0" err="1" smtClean="0"/>
              <a:t>хиральность</a:t>
            </a:r>
            <a:r>
              <a:rPr lang="ru-RU" dirty="0" smtClean="0"/>
              <a:t> </a:t>
            </a:r>
            <a:r>
              <a:rPr lang="ru-RU" dirty="0"/>
              <a:t>— основное понятие современной </a:t>
            </a:r>
            <a:r>
              <a:rPr lang="ru-RU" dirty="0" smtClean="0"/>
              <a:t>стереохимии.</a:t>
            </a:r>
          </a:p>
          <a:p>
            <a:pPr lvl="1"/>
            <a:r>
              <a:rPr lang="ru-RU" dirty="0" smtClean="0"/>
              <a:t>Является </a:t>
            </a:r>
            <a:r>
              <a:rPr lang="ru-RU" dirty="0"/>
              <a:t>необходимое условие естественной оптической активности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18887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785926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5. Уровни организации живого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960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организации живого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1124744"/>
            <a:ext cx="8286808" cy="551896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400" b="1" dirty="0" smtClean="0"/>
              <a:t>1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Молекулярно-генетический уровень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представлен биологическими молекулами:  нуклеиновыми кислотами, белками и так далее, находящимися в клетке. На этом уровне осуществляется кодирование и передача наследственной      информации, обмен веществ и энергии, изменчивость и так далее. На молекулярном уровне осуществляется превращение энергии в биологически доступную в форме АТФ и переход её в механическую, химическую и другие виды работ.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Клеточный уровень.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Этот уровень организации живого представлен клетками, либо самостоятельными организмами (бактерии, простейшие), либо клетками многоклеточных организмов.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Тканевый уровень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Совокупность клеток сходных по структуре и функциям, объединяет ткань. 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Органный уровень.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Элементарной единицей этого уровня является орган – совместно функционирующие клетки, относящиеся к разным тканям.</a:t>
            </a:r>
          </a:p>
        </p:txBody>
      </p:sp>
    </p:spTree>
    <p:extLst>
      <p:ext uri="{BB962C8B-B14F-4D97-AF65-F5344CB8AC3E}">
        <p14:creationId xmlns:p14="http://schemas.microsoft.com/office/powerpoint/2010/main" xmlns="" val="282327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Гиппократ</a:t>
            </a:r>
            <a:r>
              <a:rPr lang="ru-RU" dirty="0" smtClean="0"/>
              <a:t> </a:t>
            </a:r>
            <a:r>
              <a:rPr lang="ru-RU" dirty="0" smtClean="0"/>
              <a:t>(</a:t>
            </a:r>
            <a:r>
              <a:rPr lang="ru-RU" dirty="0" smtClean="0"/>
              <a:t>около 460 года до н. </a:t>
            </a:r>
            <a:r>
              <a:rPr lang="ru-RU" dirty="0" smtClean="0"/>
              <a:t>э.) </a:t>
            </a:r>
            <a:r>
              <a:rPr lang="ru-RU" dirty="0" smtClean="0"/>
              <a:t>— знаменитый древнегреческий целитель и врач. Вошёл в историю как «отец медицины</a:t>
            </a:r>
            <a:r>
              <a:rPr lang="ru-RU" dirty="0" smtClean="0"/>
              <a:t>».</a:t>
            </a:r>
          </a:p>
          <a:p>
            <a:r>
              <a:rPr lang="ru-RU" b="1" dirty="0" smtClean="0"/>
              <a:t>Ипполит Васильевич </a:t>
            </a:r>
            <a:r>
              <a:rPr lang="ru-RU" b="1" dirty="0" err="1" smtClean="0"/>
              <a:t>Давыдовский</a:t>
            </a:r>
            <a:r>
              <a:rPr lang="ru-RU" dirty="0" smtClean="0"/>
              <a:t> (1887—1968) — советский патологоанатом, один из организаторов </a:t>
            </a:r>
            <a:r>
              <a:rPr lang="ru-RU" dirty="0" err="1" smtClean="0"/>
              <a:t>патолого-анатомической</a:t>
            </a:r>
            <a:r>
              <a:rPr lang="ru-RU" dirty="0" smtClean="0"/>
              <a:t> службы в стране. </a:t>
            </a:r>
            <a:r>
              <a:rPr lang="ru-RU" u="sng" dirty="0" smtClean="0"/>
              <a:t>Академик АМН СССР</a:t>
            </a:r>
            <a:r>
              <a:rPr lang="ru-RU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организации живого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980728"/>
            <a:ext cx="8286808" cy="566298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Организменный (онтогенетический) уровень.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Особь на этом уровне рассматривается с момента зарождения до смерти.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Популяционно-видовой уровень.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Элементарной единицей этого уровня является популяция, характеризующаяся определенным генофондом.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Биогеоценотический уровень.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Биогеоценозы  (экосистемы) являются элементарными системами, где осуществляется круговорот веществ и энергии различными живыми организмами.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Биосферный уровень.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Высшая форма организации живых систем представлена биосферой. На этом уровне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все круговороты объединяются в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единый биосферный круговорот веществ и энергии.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xmlns="" val="37956562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043890" cy="350046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/>
              <a:t>Элементарная единица (</a:t>
            </a:r>
            <a:r>
              <a:rPr lang="ru-RU" sz="3600" b="1" dirty="0" smtClean="0"/>
              <a:t>ЭЕ</a:t>
            </a:r>
            <a:r>
              <a:rPr lang="ru-RU" sz="3600" b="1" i="1" dirty="0" smtClean="0"/>
              <a:t>)</a:t>
            </a:r>
            <a:r>
              <a:rPr lang="ru-RU" sz="3600" dirty="0" smtClean="0"/>
              <a:t>  - это структура или объект</a:t>
            </a:r>
          </a:p>
          <a:p>
            <a:pPr>
              <a:spcBef>
                <a:spcPct val="50000"/>
              </a:spcBef>
            </a:pPr>
            <a:r>
              <a:rPr lang="ru-RU" sz="3600" b="1" i="1" dirty="0" smtClean="0"/>
              <a:t>Элементарное явление</a:t>
            </a:r>
            <a:r>
              <a:rPr lang="ru-RU" sz="3600" dirty="0" smtClean="0"/>
              <a:t> </a:t>
            </a:r>
            <a:r>
              <a:rPr lang="ru-RU" sz="3600" b="1" dirty="0" smtClean="0"/>
              <a:t>(ЭЯ)</a:t>
            </a:r>
            <a:r>
              <a:rPr lang="ru-RU" sz="3600" dirty="0" smtClean="0"/>
              <a:t> – это закономерные изменения ЭЕ в процессе сохранения и развития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6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8266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101000"/>
                </a:solidFill>
              </a:rPr>
              <a:t>Молекулярно-генетический: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390736" cy="397194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101000"/>
                </a:solidFill>
              </a:rPr>
              <a:t>ЭЕ</a:t>
            </a:r>
            <a:r>
              <a:rPr lang="ru-RU" sz="3500" dirty="0" smtClean="0">
                <a:solidFill>
                  <a:srgbClr val="101000"/>
                </a:solidFill>
              </a:rPr>
              <a:t> – ген, </a:t>
            </a:r>
          </a:p>
          <a:p>
            <a:r>
              <a:rPr lang="ru-RU" sz="3500" b="1" dirty="0" smtClean="0">
                <a:solidFill>
                  <a:srgbClr val="101000"/>
                </a:solidFill>
              </a:rPr>
              <a:t>ЭЯ</a:t>
            </a:r>
            <a:r>
              <a:rPr lang="ru-RU" sz="3500" dirty="0" smtClean="0">
                <a:solidFill>
                  <a:srgbClr val="101000"/>
                </a:solidFill>
              </a:rPr>
              <a:t> – </a:t>
            </a:r>
            <a:r>
              <a:rPr lang="ru-RU" sz="3500" dirty="0" err="1" smtClean="0">
                <a:solidFill>
                  <a:srgbClr val="101000"/>
                </a:solidFill>
              </a:rPr>
              <a:t>конвариантная</a:t>
            </a:r>
            <a:r>
              <a:rPr lang="ru-RU" sz="3500" dirty="0" smtClean="0">
                <a:solidFill>
                  <a:srgbClr val="101000"/>
                </a:solidFill>
              </a:rPr>
              <a:t> редупликация</a:t>
            </a:r>
          </a:p>
          <a:p>
            <a:pPr lvl="1"/>
            <a:r>
              <a:rPr lang="ru-RU" sz="2900" dirty="0" smtClean="0"/>
              <a:t>редупликация живых частиц, включающая наследственные вариации.</a:t>
            </a:r>
          </a:p>
          <a:p>
            <a:pPr lvl="2"/>
            <a:r>
              <a:rPr lang="ru-RU" dirty="0" smtClean="0"/>
              <a:t>Понятие введено Н. В. Тимофеевым-Ресовским в начале 30-х гг. 20 в., назвавшим его вторым (после принципа естественного отбора Ч. Дарвина) общебиологическим естественноисторическим принципом.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75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101000"/>
                </a:solidFill>
              </a:rPr>
              <a:t>Клеточный: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26146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01000"/>
                </a:solidFill>
              </a:rPr>
              <a:t>ЭЕ </a:t>
            </a:r>
            <a:r>
              <a:rPr lang="ru-RU" sz="3200" dirty="0" smtClean="0">
                <a:solidFill>
                  <a:srgbClr val="101000"/>
                </a:solidFill>
              </a:rPr>
              <a:t>- клетка, </a:t>
            </a:r>
          </a:p>
          <a:p>
            <a:r>
              <a:rPr lang="ru-RU" sz="3200" b="1" dirty="0" smtClean="0">
                <a:solidFill>
                  <a:srgbClr val="101000"/>
                </a:solidFill>
              </a:rPr>
              <a:t>ЭЯ</a:t>
            </a:r>
            <a:r>
              <a:rPr lang="ru-RU" sz="3200" dirty="0" smtClean="0">
                <a:solidFill>
                  <a:srgbClr val="101000"/>
                </a:solidFill>
              </a:rPr>
              <a:t> – клеточный метаболизм (потоки вещества, энергии, информации);</a:t>
            </a:r>
            <a:endParaRPr lang="ru-RU" dirty="0" smtClean="0">
              <a:solidFill>
                <a:srgbClr val="101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7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101000"/>
                </a:solidFill>
              </a:rPr>
              <a:t>Тканевой: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34004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01000"/>
                </a:solidFill>
              </a:rPr>
              <a:t>ЭЕ</a:t>
            </a:r>
            <a:r>
              <a:rPr lang="ru-RU" sz="3200" dirty="0" smtClean="0">
                <a:solidFill>
                  <a:srgbClr val="101000"/>
                </a:solidFill>
              </a:rPr>
              <a:t> – совокупность сходных клеток, </a:t>
            </a:r>
          </a:p>
          <a:p>
            <a:r>
              <a:rPr lang="ru-RU" sz="3200" b="1" dirty="0" smtClean="0">
                <a:solidFill>
                  <a:srgbClr val="101000"/>
                </a:solidFill>
              </a:rPr>
              <a:t>ЭЯ</a:t>
            </a:r>
            <a:r>
              <a:rPr lang="ru-RU" sz="3200" dirty="0" smtClean="0">
                <a:solidFill>
                  <a:srgbClr val="101000"/>
                </a:solidFill>
              </a:rPr>
              <a:t>- становление структуры и функционирования  в едином организме</a:t>
            </a:r>
            <a:r>
              <a:rPr lang="ru-RU" dirty="0" smtClean="0">
                <a:solidFill>
                  <a:srgbClr val="101000"/>
                </a:solidFill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37110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101000"/>
                </a:solidFill>
              </a:rPr>
              <a:t>Органный: 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275749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101000"/>
                </a:solidFill>
              </a:rPr>
              <a:t>ЭЕ –</a:t>
            </a:r>
            <a:r>
              <a:rPr lang="ru-RU" sz="3200" dirty="0" smtClean="0">
                <a:solidFill>
                  <a:srgbClr val="101000"/>
                </a:solidFill>
              </a:rPr>
              <a:t> органы, </a:t>
            </a:r>
          </a:p>
          <a:p>
            <a:r>
              <a:rPr lang="ru-RU" sz="3200" b="1" dirty="0" smtClean="0">
                <a:solidFill>
                  <a:srgbClr val="101000"/>
                </a:solidFill>
              </a:rPr>
              <a:t>ЭЯ</a:t>
            </a:r>
            <a:r>
              <a:rPr lang="ru-RU" sz="3200" dirty="0" smtClean="0">
                <a:solidFill>
                  <a:srgbClr val="101000"/>
                </a:solidFill>
              </a:rPr>
              <a:t>- становление их структуры и функции</a:t>
            </a:r>
            <a:r>
              <a:rPr lang="ru-RU" dirty="0" smtClean="0">
                <a:solidFill>
                  <a:srgbClr val="101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7839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101122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101000"/>
                </a:solidFill>
              </a:rPr>
              <a:t>Организменный  (онтогенетический):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358246" cy="34004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01000"/>
                </a:solidFill>
              </a:rPr>
              <a:t>ЭЕ</a:t>
            </a:r>
            <a:r>
              <a:rPr lang="ru-RU" sz="3200" dirty="0" smtClean="0">
                <a:solidFill>
                  <a:srgbClr val="101000"/>
                </a:solidFill>
              </a:rPr>
              <a:t> – особь, </a:t>
            </a:r>
          </a:p>
          <a:p>
            <a:r>
              <a:rPr lang="ru-RU" sz="3200" b="1" dirty="0" smtClean="0">
                <a:solidFill>
                  <a:srgbClr val="101000"/>
                </a:solidFill>
              </a:rPr>
              <a:t>ЭЯ</a:t>
            </a:r>
            <a:r>
              <a:rPr lang="ru-RU" sz="3200" dirty="0" smtClean="0">
                <a:solidFill>
                  <a:srgbClr val="101000"/>
                </a:solidFill>
              </a:rPr>
              <a:t> – закономерности изменения особи в онтогенезе (рост, дифференциация частей, интеграция);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66350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101000"/>
                </a:solidFill>
              </a:rPr>
              <a:t>Популяционно-видовой: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30432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01000"/>
                </a:solidFill>
              </a:rPr>
              <a:t>ЭЕ </a:t>
            </a:r>
            <a:r>
              <a:rPr lang="ru-RU" sz="3200" dirty="0" smtClean="0">
                <a:solidFill>
                  <a:srgbClr val="101000"/>
                </a:solidFill>
              </a:rPr>
              <a:t>– популяция, </a:t>
            </a:r>
          </a:p>
          <a:p>
            <a:r>
              <a:rPr lang="ru-RU" sz="3200" b="1" dirty="0" smtClean="0">
                <a:solidFill>
                  <a:srgbClr val="101000"/>
                </a:solidFill>
              </a:rPr>
              <a:t>ЭЯ</a:t>
            </a:r>
            <a:r>
              <a:rPr lang="ru-RU" sz="3200" dirty="0" smtClean="0">
                <a:solidFill>
                  <a:srgbClr val="101000"/>
                </a:solidFill>
              </a:rPr>
              <a:t> – эволюционно-значимые изменения генофонда популяции;</a:t>
            </a:r>
          </a:p>
          <a:p>
            <a:endParaRPr lang="ru-RU" dirty="0" smtClean="0">
              <a:solidFill>
                <a:srgbClr val="101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45178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101000"/>
                </a:solidFill>
              </a:rPr>
              <a:t>Биогеоценотический: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143932" cy="390050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101000"/>
                </a:solidFill>
              </a:rPr>
              <a:t>ЭЕ</a:t>
            </a:r>
            <a:r>
              <a:rPr lang="ru-RU" sz="3200" dirty="0" smtClean="0">
                <a:solidFill>
                  <a:srgbClr val="101000"/>
                </a:solidFill>
              </a:rPr>
              <a:t> – биогеоценоз,</a:t>
            </a:r>
          </a:p>
          <a:p>
            <a:r>
              <a:rPr lang="ru-RU" sz="3200" b="1" dirty="0" smtClean="0">
                <a:solidFill>
                  <a:srgbClr val="101000"/>
                </a:solidFill>
              </a:rPr>
              <a:t>ЭЯ </a:t>
            </a:r>
            <a:r>
              <a:rPr lang="ru-RU" sz="3200" dirty="0" smtClean="0">
                <a:solidFill>
                  <a:srgbClr val="101000"/>
                </a:solidFill>
              </a:rPr>
              <a:t>– круговорот вещества, поток энергии;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1852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101000"/>
                </a:solidFill>
              </a:rPr>
              <a:t>Биосферный: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2757494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101000"/>
                </a:solidFill>
              </a:rPr>
              <a:t>ЭЕ</a:t>
            </a:r>
            <a:r>
              <a:rPr lang="ru-RU" sz="3200" dirty="0" smtClean="0">
                <a:solidFill>
                  <a:srgbClr val="101000"/>
                </a:solidFill>
              </a:rPr>
              <a:t> – живая оболочка земли,</a:t>
            </a:r>
          </a:p>
          <a:p>
            <a:r>
              <a:rPr lang="ru-RU" sz="3200" dirty="0" smtClean="0">
                <a:solidFill>
                  <a:srgbClr val="101000"/>
                </a:solidFill>
              </a:rPr>
              <a:t> </a:t>
            </a:r>
            <a:r>
              <a:rPr lang="ru-RU" sz="3200" b="1" dirty="0" smtClean="0">
                <a:solidFill>
                  <a:srgbClr val="101000"/>
                </a:solidFill>
              </a:rPr>
              <a:t>ЭЯ</a:t>
            </a:r>
            <a:r>
              <a:rPr lang="ru-RU" sz="3200" dirty="0" smtClean="0">
                <a:solidFill>
                  <a:srgbClr val="101000"/>
                </a:solidFill>
              </a:rPr>
              <a:t>- все явления жизни, активно приобретаемые живыми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101000"/>
                </a:solidFill>
              </a:rPr>
              <a:t>организмами</a:t>
            </a:r>
            <a:r>
              <a:rPr lang="ru-RU" dirty="0" smtClean="0">
                <a:solidFill>
                  <a:srgbClr val="1010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559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1448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Почему же медику необходимы общебиологические знания?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109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84615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Уровни организации отражают: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2614618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990000"/>
                </a:solidFill>
              </a:rPr>
              <a:t>важнейшие биологические явления;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990000"/>
                </a:solidFill>
              </a:rPr>
              <a:t>само существование жизни;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990000"/>
                </a:solidFill>
              </a:rPr>
              <a:t>общую структуру эволюционного процесса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54745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Мы рассмотрели роль и место биологии в системе подготовки медиков. </a:t>
            </a:r>
          </a:p>
          <a:p>
            <a:r>
              <a:rPr lang="ru-RU" dirty="0" smtClean="0"/>
              <a:t>Отметили некоторые ключевые этапы в развитии науки – биологии.</a:t>
            </a:r>
          </a:p>
          <a:p>
            <a:r>
              <a:rPr lang="ru-RU" dirty="0" smtClean="0"/>
              <a:t>Рассмотрели понятие живого, свойства и уровни организации живых организмов.</a:t>
            </a:r>
          </a:p>
          <a:p>
            <a:endParaRPr lang="ru-RU" dirty="0" smtClean="0"/>
          </a:p>
          <a:p>
            <a:r>
              <a:rPr lang="ru-RU" b="1" dirty="0" smtClean="0"/>
              <a:t>Эти понятия лежат в основе изучения курса биологии.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66425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82745" cy="18582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Тема следующей лекции: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Клетка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элементарная биологическая система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852936"/>
            <a:ext cx="7859216" cy="3621016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Возникновение клетки.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Прокариотические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эукариотические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клетки.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Строение клетки. Взаимосвязь строения и функций частей и органоидов  клетки – основа ее целостности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Строение ядра: ядерная оболочка; кариоплазма; ядрышко; хроматин (хромосомы).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345" y="2132856"/>
            <a:ext cx="3955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План лекции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5040149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274638"/>
            <a:ext cx="1224136" cy="2434282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CC3300"/>
                </a:solidFill>
              </a:rPr>
              <a:t>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212976"/>
            <a:ext cx="8258204" cy="1296144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400" dirty="0" smtClean="0">
                <a:solidFill>
                  <a:srgbClr val="004C22"/>
                </a:solidFill>
              </a:rPr>
              <a:t>Что такое ЖИЗНЬ?</a:t>
            </a:r>
          </a:p>
          <a:p>
            <a:pPr>
              <a:buNone/>
            </a:pPr>
            <a:endParaRPr lang="ru-RU" sz="4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8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59"/>
            <a:ext cx="7800972" cy="3357587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Объекты биологических исследований - </a:t>
            </a:r>
            <a:r>
              <a:rPr lang="ru-RU" sz="3200" b="1" dirty="0" smtClean="0">
                <a:latin typeface="Times New Roman" pitchFamily="18" charset="0"/>
              </a:rPr>
              <a:t>живые организмы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Главный </a:t>
            </a:r>
            <a:r>
              <a:rPr lang="ru-RU" sz="3200" b="1" dirty="0" err="1" smtClean="0"/>
              <a:t>объектй</a:t>
            </a:r>
            <a:r>
              <a:rPr lang="ru-RU" sz="3200" b="1" dirty="0" smtClean="0"/>
              <a:t> </a:t>
            </a:r>
            <a:r>
              <a:rPr lang="ru-RU" sz="3200" b="1" dirty="0" smtClean="0"/>
              <a:t>деятельности врача </a:t>
            </a:r>
            <a:r>
              <a:rPr lang="ru-RU" sz="3200" b="1" dirty="0" smtClean="0"/>
              <a:t> -  человек</a:t>
            </a:r>
            <a:r>
              <a:rPr lang="ru-RU" sz="3200" b="1" dirty="0" smtClean="0"/>
              <a:t>, живой организм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>
              <a:latin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</a:endParaRPr>
          </a:p>
          <a:p>
            <a:pPr>
              <a:buNone/>
            </a:pPr>
            <a:endParaRPr lang="ru-RU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0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Медицинская кибернетика</a:t>
            </a:r>
            <a:r>
              <a:rPr lang="ru-RU" dirty="0" smtClean="0"/>
              <a:t> является научным направлением, связанным с использованием идей, методов и технических средств </a:t>
            </a:r>
            <a:r>
              <a:rPr lang="ru-RU" b="1" dirty="0" smtClean="0"/>
              <a:t>кибернетики в медицине </a:t>
            </a:r>
            <a:r>
              <a:rPr lang="ru-RU" b="1" dirty="0" smtClean="0"/>
              <a:t>и здравоохранении.</a:t>
            </a:r>
          </a:p>
          <a:p>
            <a:r>
              <a:rPr lang="ru-RU" dirty="0" smtClean="0"/>
              <a:t>Специалисты по медицинской кибернетике работают на стыке </a:t>
            </a:r>
            <a:r>
              <a:rPr lang="ru-RU" b="1" dirty="0" smtClean="0"/>
              <a:t>информатики, физики, биологии и медицины</a:t>
            </a:r>
            <a:r>
              <a:rPr lang="ru-RU" dirty="0" smtClean="0"/>
              <a:t>.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644</TotalTime>
  <Words>1771</Words>
  <Application>Microsoft Office PowerPoint</Application>
  <PresentationFormat>Экран (4:3)</PresentationFormat>
  <Paragraphs>305</Paragraphs>
  <Slides>73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Эркер</vt:lpstr>
      <vt:lpstr>Слайд 1</vt:lpstr>
      <vt:lpstr>Цель лекции</vt:lpstr>
      <vt:lpstr>План лекции</vt:lpstr>
      <vt:lpstr>1. Биология как наука о живом, ее место в системе медицинских наук </vt:lpstr>
      <vt:lpstr>1</vt:lpstr>
      <vt:lpstr>Слайд 6</vt:lpstr>
      <vt:lpstr>Слайд 7</vt:lpstr>
      <vt:lpstr>Слайд 8</vt:lpstr>
      <vt:lpstr>Слайд 9</vt:lpstr>
      <vt:lpstr>Кибернетика = научный метод</vt:lpstr>
      <vt:lpstr>Слайд 11</vt:lpstr>
      <vt:lpstr>Из книги «Сигнал»</vt:lpstr>
      <vt:lpstr>Врачи - кибернетики</vt:lpstr>
      <vt:lpstr>1</vt:lpstr>
      <vt:lpstr>Слайд 15</vt:lpstr>
      <vt:lpstr>Свойства общие для всех систем</vt:lpstr>
      <vt:lpstr>Живые организмы - открытые системы</vt:lpstr>
      <vt:lpstr>2. Задачи биологии и методы исследования </vt:lpstr>
      <vt:lpstr>Слайд 19</vt:lpstr>
      <vt:lpstr>Слайд 20</vt:lpstr>
      <vt:lpstr>Слайд 21</vt:lpstr>
      <vt:lpstr>Задачи биологии</vt:lpstr>
      <vt:lpstr>Методы исследования в биологии</vt:lpstr>
      <vt:lpstr>Методы исследования в биологии</vt:lpstr>
      <vt:lpstr> 3. Основные этапы развития биологии </vt:lpstr>
      <vt:lpstr> Античность </vt:lpstr>
      <vt:lpstr> Средние века</vt:lpstr>
      <vt:lpstr>Возрождение</vt:lpstr>
      <vt:lpstr> Возрождение</vt:lpstr>
      <vt:lpstr> XVII век</vt:lpstr>
      <vt:lpstr>XVII век</vt:lpstr>
      <vt:lpstr>Слайд 32</vt:lpstr>
      <vt:lpstr> XVIII век</vt:lpstr>
      <vt:lpstr>Слайд 34</vt:lpstr>
      <vt:lpstr> XIX век</vt:lpstr>
      <vt:lpstr>Слайд 36</vt:lpstr>
      <vt:lpstr> XX век </vt:lpstr>
      <vt:lpstr> Классическая генетика</vt:lpstr>
      <vt:lpstr>Слайд 39</vt:lpstr>
      <vt:lpstr> Биохимия</vt:lpstr>
      <vt:lpstr>Становление молекулярной биологии</vt:lpstr>
      <vt:lpstr>Слайд 42</vt:lpstr>
      <vt:lpstr> Развитие биохимии и молекулярной биологии во второй половине ХХ века</vt:lpstr>
      <vt:lpstr>Развитие биохимии и молекулярной биологии во в   конце ХХ века</vt:lpstr>
      <vt:lpstr>4. Определение жизни.  Фундаментальные свойства живых систем</vt:lpstr>
      <vt:lpstr>Сущность жизни</vt:lpstr>
      <vt:lpstr>Слайд 47</vt:lpstr>
      <vt:lpstr>Слайд 48</vt:lpstr>
      <vt:lpstr>Слайд 49</vt:lpstr>
      <vt:lpstr>Слайд 50</vt:lpstr>
      <vt:lpstr>Слайд 51</vt:lpstr>
      <vt:lpstr>Слайд 52</vt:lpstr>
      <vt:lpstr>Современное определение ЖИЗНИ</vt:lpstr>
      <vt:lpstr>Фундаментальные свойства живого</vt:lpstr>
      <vt:lpstr>Слайд 55</vt:lpstr>
      <vt:lpstr>Слайд 56</vt:lpstr>
      <vt:lpstr>Слайд 57</vt:lpstr>
      <vt:lpstr>5. Уровни организации живого</vt:lpstr>
      <vt:lpstr>Уровни организации живого</vt:lpstr>
      <vt:lpstr>Уровни организации живого</vt:lpstr>
      <vt:lpstr>Слайд 61</vt:lpstr>
      <vt:lpstr>Молекулярно-генетический:</vt:lpstr>
      <vt:lpstr>Клеточный: </vt:lpstr>
      <vt:lpstr>Тканевой:  </vt:lpstr>
      <vt:lpstr>Органный: </vt:lpstr>
      <vt:lpstr>Организменный  (онтогенетический):</vt:lpstr>
      <vt:lpstr>Популяционно-видовой: </vt:lpstr>
      <vt:lpstr>Биогеоценотический:</vt:lpstr>
      <vt:lpstr>Биосферный: </vt:lpstr>
      <vt:lpstr>Уровни организации отражают:</vt:lpstr>
      <vt:lpstr>Заключение</vt:lpstr>
      <vt:lpstr>Тема следующей лекции:  Клетка - элементарная биологическая система </vt:lpstr>
      <vt:lpstr>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Л_1 Вводная. Биология – наука о живых ситемах. Биология как теоретическая основа медицины, её место и задачи в подготовке медицинского кибеонетика.</dc:title>
  <dc:creator>Биология</dc:creator>
  <cp:lastModifiedBy>Semen</cp:lastModifiedBy>
  <cp:revision>122</cp:revision>
  <dcterms:modified xsi:type="dcterms:W3CDTF">2015-09-03T11:23:51Z</dcterms:modified>
</cp:coreProperties>
</file>