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3" r:id="rId2"/>
    <p:sldMasterId id="2147483705" r:id="rId3"/>
    <p:sldMasterId id="2147483706" r:id="rId4"/>
    <p:sldMasterId id="2147483757" r:id="rId5"/>
  </p:sldMasterIdLst>
  <p:notesMasterIdLst>
    <p:notesMasterId r:id="rId27"/>
  </p:notesMasterIdLst>
  <p:sldIdLst>
    <p:sldId id="257" r:id="rId6"/>
    <p:sldId id="259" r:id="rId7"/>
    <p:sldId id="260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309" r:id="rId17"/>
    <p:sldId id="310" r:id="rId18"/>
    <p:sldId id="313" r:id="rId19"/>
    <p:sldId id="314" r:id="rId20"/>
    <p:sldId id="304" r:id="rId21"/>
    <p:sldId id="306" r:id="rId22"/>
    <p:sldId id="311" r:id="rId23"/>
    <p:sldId id="312" r:id="rId24"/>
    <p:sldId id="315" r:id="rId25"/>
    <p:sldId id="264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91384-9321-4C30-B7ED-B45C85E99B2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D888A6-6243-4602-AD23-66716199308D}">
      <dgm:prSet phldrT="[Текст]"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2200" b="1" i="0" u="none" dirty="0" smtClean="0">
              <a:solidFill>
                <a:schemeClr val="tx1"/>
              </a:solidFill>
            </a:rPr>
            <a:t>Коллекция вуза</a:t>
          </a:r>
          <a:endParaRPr lang="ru-RU" sz="1600" b="0" i="0" u="none" dirty="0">
            <a:solidFill>
              <a:schemeClr val="tx1"/>
            </a:solidFill>
          </a:endParaRPr>
        </a:p>
      </dgm:t>
    </dgm:pt>
    <dgm:pt modelId="{58AD62D1-3A05-4D34-860A-9662D29DBF08}" type="parTrans" cxnId="{3E4B972C-9F43-4D43-8FC3-F3173F695D54}">
      <dgm:prSet/>
      <dgm:spPr/>
      <dgm:t>
        <a:bodyPr/>
        <a:lstStyle/>
        <a:p>
          <a:endParaRPr lang="ru-RU"/>
        </a:p>
      </dgm:t>
    </dgm:pt>
    <dgm:pt modelId="{FB5CE0A0-ADF1-47DC-BA1C-A9FCF36FEBA1}" type="sibTrans" cxnId="{3E4B972C-9F43-4D43-8FC3-F3173F695D54}">
      <dgm:prSet/>
      <dgm:spPr/>
      <dgm:t>
        <a:bodyPr/>
        <a:lstStyle/>
        <a:p>
          <a:endParaRPr lang="ru-RU"/>
        </a:p>
      </dgm:t>
    </dgm:pt>
    <dgm:pt modelId="{B668067C-98E0-41CE-A617-FBCD4C308D14}">
      <dgm:prSet phldrT="[Текст]"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 tIns="144000" anchor="t" anchorCtr="0"/>
        <a:lstStyle/>
        <a:p>
          <a:pPr rtl="0"/>
          <a:r>
            <a:rPr lang="ru-RU" sz="2200" b="1" i="0" u="none" dirty="0" smtClean="0">
              <a:solidFill>
                <a:schemeClr val="tx1"/>
              </a:solidFill>
            </a:rPr>
            <a:t>Документы пользователей</a:t>
          </a:r>
        </a:p>
        <a:p>
          <a:pPr rtl="0"/>
          <a:r>
            <a:rPr lang="ru-RU" sz="1600" b="0" i="0" u="none" dirty="0" smtClean="0">
              <a:solidFill>
                <a:schemeClr val="tx1"/>
              </a:solidFill>
            </a:rPr>
            <a:t>Документы, загруженные на проверку пользователями вуза.</a:t>
          </a:r>
          <a:endParaRPr lang="ru-RU" sz="1600" dirty="0">
            <a:solidFill>
              <a:schemeClr val="tx1"/>
            </a:solidFill>
          </a:endParaRPr>
        </a:p>
      </dgm:t>
    </dgm:pt>
    <dgm:pt modelId="{2142D0AE-B1B3-4807-B718-F807971F391D}" type="parTrans" cxnId="{4BC6FC5E-C0CA-44BC-9387-65BB221BA4E5}">
      <dgm:prSet/>
      <dgm:spPr>
        <a:ln>
          <a:solidFill>
            <a:schemeClr val="accent1"/>
          </a:solidFill>
          <a:headEnd type="triangle"/>
          <a:tailEnd type="none"/>
        </a:ln>
      </dgm:spPr>
      <dgm:t>
        <a:bodyPr/>
        <a:lstStyle/>
        <a:p>
          <a:endParaRPr lang="ru-RU"/>
        </a:p>
      </dgm:t>
    </dgm:pt>
    <dgm:pt modelId="{7BD80047-FE17-4A4C-A754-3D7B4C7B8589}" type="sibTrans" cxnId="{4BC6FC5E-C0CA-44BC-9387-65BB221BA4E5}">
      <dgm:prSet/>
      <dgm:spPr/>
      <dgm:t>
        <a:bodyPr/>
        <a:lstStyle/>
        <a:p>
          <a:endParaRPr lang="ru-RU"/>
        </a:p>
      </dgm:t>
    </dgm:pt>
    <dgm:pt modelId="{C6606914-0AFA-466E-8714-DC0A05562B1F}">
      <dgm:prSet phldrT="[Текст]" phldr="1"/>
      <dgm:spPr/>
      <dgm:t>
        <a:bodyPr/>
        <a:lstStyle/>
        <a:p>
          <a:endParaRPr lang="ru-RU"/>
        </a:p>
      </dgm:t>
    </dgm:pt>
    <dgm:pt modelId="{7B4E1BC1-BE75-44AB-8E40-96D8DB123771}" type="parTrans" cxnId="{A907A83D-B4F1-48A4-8BCF-8EE5423549EE}">
      <dgm:prSet/>
      <dgm:spPr/>
      <dgm:t>
        <a:bodyPr/>
        <a:lstStyle/>
        <a:p>
          <a:endParaRPr lang="ru-RU"/>
        </a:p>
      </dgm:t>
    </dgm:pt>
    <dgm:pt modelId="{3E939503-1FCD-4472-B25D-2E8B7028AA36}" type="sibTrans" cxnId="{A907A83D-B4F1-48A4-8BCF-8EE5423549EE}">
      <dgm:prSet/>
      <dgm:spPr/>
      <dgm:t>
        <a:bodyPr/>
        <a:lstStyle/>
        <a:p>
          <a:endParaRPr lang="ru-RU"/>
        </a:p>
      </dgm:t>
    </dgm:pt>
    <dgm:pt modelId="{A26FD6A1-EF49-4192-A4AD-6D6FEF4E4B3E}">
      <dgm:prSet phldrT="[Текст]" phldr="1"/>
      <dgm:spPr/>
      <dgm:t>
        <a:bodyPr/>
        <a:lstStyle/>
        <a:p>
          <a:endParaRPr lang="ru-RU"/>
        </a:p>
      </dgm:t>
    </dgm:pt>
    <dgm:pt modelId="{E630ED26-3456-4332-BB46-AE4197A260F6}" type="parTrans" cxnId="{FDD32404-D19C-4353-B69A-11E3DC2FB1F1}">
      <dgm:prSet/>
      <dgm:spPr/>
      <dgm:t>
        <a:bodyPr/>
        <a:lstStyle/>
        <a:p>
          <a:endParaRPr lang="ru-RU"/>
        </a:p>
      </dgm:t>
    </dgm:pt>
    <dgm:pt modelId="{816B20A5-A737-42C5-942E-5220B20D8DEE}" type="sibTrans" cxnId="{FDD32404-D19C-4353-B69A-11E3DC2FB1F1}">
      <dgm:prSet/>
      <dgm:spPr/>
      <dgm:t>
        <a:bodyPr/>
        <a:lstStyle/>
        <a:p>
          <a:endParaRPr lang="ru-RU"/>
        </a:p>
      </dgm:t>
    </dgm:pt>
    <dgm:pt modelId="{3A95C920-CCB7-4131-8F30-C2C43CC9C604}">
      <dgm:prSet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 tIns="144000" anchor="t" anchorCtr="0"/>
        <a:lstStyle/>
        <a:p>
          <a:pPr rtl="0"/>
          <a:r>
            <a:rPr lang="ru-RU" sz="2200" b="1" i="0" u="none" dirty="0" smtClean="0">
              <a:solidFill>
                <a:schemeClr val="tx1"/>
              </a:solidFill>
            </a:rPr>
            <a:t>Хранилище </a:t>
          </a:r>
        </a:p>
        <a:p>
          <a:pPr rtl="0"/>
          <a:r>
            <a:rPr lang="ru-RU" sz="1600" b="0" i="0" u="none" dirty="0" smtClean="0">
              <a:solidFill>
                <a:schemeClr val="tx1"/>
              </a:solidFill>
            </a:rPr>
            <a:t>Документы вуза, загруженные администратором системы или загружаемые автоматически из внутренних источников компании</a:t>
          </a:r>
          <a:endParaRPr lang="ru-RU" sz="1600" dirty="0">
            <a:solidFill>
              <a:schemeClr val="tx1"/>
            </a:solidFill>
          </a:endParaRPr>
        </a:p>
      </dgm:t>
    </dgm:pt>
    <dgm:pt modelId="{6BBFEDFB-8A9C-4186-A8C2-5413CC3CFDD0}" type="parTrans" cxnId="{4410B3F4-9D14-47A0-B61C-9C4BA521074B}">
      <dgm:prSet/>
      <dgm:spPr>
        <a:ln>
          <a:solidFill>
            <a:schemeClr val="accent1"/>
          </a:solidFill>
          <a:headEnd type="triangle"/>
        </a:ln>
      </dgm:spPr>
      <dgm:t>
        <a:bodyPr/>
        <a:lstStyle/>
        <a:p>
          <a:endParaRPr lang="ru-RU"/>
        </a:p>
      </dgm:t>
    </dgm:pt>
    <dgm:pt modelId="{26E481B5-4B53-4400-A431-BAB7B9EA9989}" type="sibTrans" cxnId="{4410B3F4-9D14-47A0-B61C-9C4BA521074B}">
      <dgm:prSet/>
      <dgm:spPr/>
      <dgm:t>
        <a:bodyPr/>
        <a:lstStyle/>
        <a:p>
          <a:endParaRPr lang="ru-RU"/>
        </a:p>
      </dgm:t>
    </dgm:pt>
    <dgm:pt modelId="{769B99DA-A67B-4B11-AC9A-6D338E4380C9}" type="pres">
      <dgm:prSet presAssocID="{B8191384-9321-4C30-B7ED-B45C85E99B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CFF94AB-983A-468D-B5CB-6D68D27504CA}" type="pres">
      <dgm:prSet presAssocID="{6AD888A6-6243-4602-AD23-66716199308D}" presName="singleCycle" presStyleCnt="0"/>
      <dgm:spPr/>
    </dgm:pt>
    <dgm:pt modelId="{A2397BB5-7B14-4E98-A4E5-838C05F8BBD8}" type="pres">
      <dgm:prSet presAssocID="{6AD888A6-6243-4602-AD23-66716199308D}" presName="singleCenter" presStyleLbl="node1" presStyleIdx="0" presStyleCnt="3" custScaleX="548979" custScaleY="49365" custLinFactNeighborX="-14112" custLinFactNeighborY="36606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940EDE-6929-4EB2-87DD-F24E4F196231}" type="pres">
      <dgm:prSet presAssocID="{2142D0AE-B1B3-4807-B718-F807971F391D}" presName="Name56" presStyleLbl="parChTrans1D2" presStyleIdx="0" presStyleCnt="2"/>
      <dgm:spPr/>
      <dgm:t>
        <a:bodyPr/>
        <a:lstStyle/>
        <a:p>
          <a:endParaRPr lang="ru-RU"/>
        </a:p>
      </dgm:t>
    </dgm:pt>
    <dgm:pt modelId="{146644E1-1019-43E4-987B-A05401F5781D}" type="pres">
      <dgm:prSet presAssocID="{B668067C-98E0-41CE-A617-FBCD4C308D14}" presName="text0" presStyleLbl="node1" presStyleIdx="1" presStyleCnt="3" custScaleX="524536" custScaleY="249142" custRadScaleRad="173686" custRadScaleInc="-823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824849C-591E-4B61-966B-EDD46516C659}" type="pres">
      <dgm:prSet presAssocID="{6BBFEDFB-8A9C-4186-A8C2-5413CC3CFDD0}" presName="Name56" presStyleLbl="parChTrans1D2" presStyleIdx="1" presStyleCnt="2"/>
      <dgm:spPr/>
      <dgm:t>
        <a:bodyPr/>
        <a:lstStyle/>
        <a:p>
          <a:endParaRPr lang="ru-RU"/>
        </a:p>
      </dgm:t>
    </dgm:pt>
    <dgm:pt modelId="{26E265FA-5A2A-48CB-BA2C-481C105CC3E1}" type="pres">
      <dgm:prSet presAssocID="{3A95C920-CCB7-4131-8F30-C2C43CC9C604}" presName="text0" presStyleLbl="node1" presStyleIdx="2" presStyleCnt="3" custScaleX="649960" custScaleY="249654" custRadScaleRad="150110" custRadScaleInc="-1205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44CB7EF-BB55-4E49-8605-10D0E3BE17DF}" type="presOf" srcId="{2142D0AE-B1B3-4807-B718-F807971F391D}" destId="{82940EDE-6929-4EB2-87DD-F24E4F196231}" srcOrd="0" destOrd="0" presId="urn:microsoft.com/office/officeart/2008/layout/RadialCluster"/>
    <dgm:cxn modelId="{20B229A3-1F4E-4203-B183-52837220C661}" type="presOf" srcId="{B8191384-9321-4C30-B7ED-B45C85E99B23}" destId="{769B99DA-A67B-4B11-AC9A-6D338E4380C9}" srcOrd="0" destOrd="0" presId="urn:microsoft.com/office/officeart/2008/layout/RadialCluster"/>
    <dgm:cxn modelId="{BF9913A8-7D77-459C-A0A5-FDDA29723D7D}" type="presOf" srcId="{3A95C920-CCB7-4131-8F30-C2C43CC9C604}" destId="{26E265FA-5A2A-48CB-BA2C-481C105CC3E1}" srcOrd="0" destOrd="0" presId="urn:microsoft.com/office/officeart/2008/layout/RadialCluster"/>
    <dgm:cxn modelId="{2AC3E878-A56B-4A39-9283-D8DC40A847E9}" type="presOf" srcId="{B668067C-98E0-41CE-A617-FBCD4C308D14}" destId="{146644E1-1019-43E4-987B-A05401F5781D}" srcOrd="0" destOrd="0" presId="urn:microsoft.com/office/officeart/2008/layout/RadialCluster"/>
    <dgm:cxn modelId="{4BC6FC5E-C0CA-44BC-9387-65BB221BA4E5}" srcId="{6AD888A6-6243-4602-AD23-66716199308D}" destId="{B668067C-98E0-41CE-A617-FBCD4C308D14}" srcOrd="0" destOrd="0" parTransId="{2142D0AE-B1B3-4807-B718-F807971F391D}" sibTransId="{7BD80047-FE17-4A4C-A754-3D7B4C7B8589}"/>
    <dgm:cxn modelId="{4410B3F4-9D14-47A0-B61C-9C4BA521074B}" srcId="{6AD888A6-6243-4602-AD23-66716199308D}" destId="{3A95C920-CCB7-4131-8F30-C2C43CC9C604}" srcOrd="1" destOrd="0" parTransId="{6BBFEDFB-8A9C-4186-A8C2-5413CC3CFDD0}" sibTransId="{26E481B5-4B53-4400-A431-BAB7B9EA9989}"/>
    <dgm:cxn modelId="{FDD32404-D19C-4353-B69A-11E3DC2FB1F1}" srcId="{C6606914-0AFA-466E-8714-DC0A05562B1F}" destId="{A26FD6A1-EF49-4192-A4AD-6D6FEF4E4B3E}" srcOrd="0" destOrd="0" parTransId="{E630ED26-3456-4332-BB46-AE4197A260F6}" sibTransId="{816B20A5-A737-42C5-942E-5220B20D8DEE}"/>
    <dgm:cxn modelId="{AB2361CE-AFF2-4786-9F75-DC22DEC0DF28}" type="presOf" srcId="{6AD888A6-6243-4602-AD23-66716199308D}" destId="{A2397BB5-7B14-4E98-A4E5-838C05F8BBD8}" srcOrd="0" destOrd="0" presId="urn:microsoft.com/office/officeart/2008/layout/RadialCluster"/>
    <dgm:cxn modelId="{A907A83D-B4F1-48A4-8BCF-8EE5423549EE}" srcId="{B8191384-9321-4C30-B7ED-B45C85E99B23}" destId="{C6606914-0AFA-466E-8714-DC0A05562B1F}" srcOrd="1" destOrd="0" parTransId="{7B4E1BC1-BE75-44AB-8E40-96D8DB123771}" sibTransId="{3E939503-1FCD-4472-B25D-2E8B7028AA36}"/>
    <dgm:cxn modelId="{23417CB0-C32F-440D-A709-8603AF1CEB65}" type="presOf" srcId="{6BBFEDFB-8A9C-4186-A8C2-5413CC3CFDD0}" destId="{5824849C-591E-4B61-966B-EDD46516C659}" srcOrd="0" destOrd="0" presId="urn:microsoft.com/office/officeart/2008/layout/RadialCluster"/>
    <dgm:cxn modelId="{3E4B972C-9F43-4D43-8FC3-F3173F695D54}" srcId="{B8191384-9321-4C30-B7ED-B45C85E99B23}" destId="{6AD888A6-6243-4602-AD23-66716199308D}" srcOrd="0" destOrd="0" parTransId="{58AD62D1-3A05-4D34-860A-9662D29DBF08}" sibTransId="{FB5CE0A0-ADF1-47DC-BA1C-A9FCF36FEBA1}"/>
    <dgm:cxn modelId="{CA958E7D-E7D8-439A-9C95-5C685D912452}" type="presParOf" srcId="{769B99DA-A67B-4B11-AC9A-6D338E4380C9}" destId="{ECFF94AB-983A-468D-B5CB-6D68D27504CA}" srcOrd="0" destOrd="0" presId="urn:microsoft.com/office/officeart/2008/layout/RadialCluster"/>
    <dgm:cxn modelId="{6008B564-6F61-4795-ABA5-304812EEA732}" type="presParOf" srcId="{ECFF94AB-983A-468D-B5CB-6D68D27504CA}" destId="{A2397BB5-7B14-4E98-A4E5-838C05F8BBD8}" srcOrd="0" destOrd="0" presId="urn:microsoft.com/office/officeart/2008/layout/RadialCluster"/>
    <dgm:cxn modelId="{DC5295F2-4460-4CF6-9B57-DC03E3A9531B}" type="presParOf" srcId="{ECFF94AB-983A-468D-B5CB-6D68D27504CA}" destId="{82940EDE-6929-4EB2-87DD-F24E4F196231}" srcOrd="1" destOrd="0" presId="urn:microsoft.com/office/officeart/2008/layout/RadialCluster"/>
    <dgm:cxn modelId="{90DA5FF6-BFFD-4542-8BED-F6A4EBDF19E6}" type="presParOf" srcId="{ECFF94AB-983A-468D-B5CB-6D68D27504CA}" destId="{146644E1-1019-43E4-987B-A05401F5781D}" srcOrd="2" destOrd="0" presId="urn:microsoft.com/office/officeart/2008/layout/RadialCluster"/>
    <dgm:cxn modelId="{F45B89BB-6A72-459D-8D7E-85B8DF638DFB}" type="presParOf" srcId="{ECFF94AB-983A-468D-B5CB-6D68D27504CA}" destId="{5824849C-591E-4B61-966B-EDD46516C659}" srcOrd="3" destOrd="0" presId="urn:microsoft.com/office/officeart/2008/layout/RadialCluster"/>
    <dgm:cxn modelId="{4A076AA4-26EC-4A69-80CC-52B8168B0828}" type="presParOf" srcId="{ECFF94AB-983A-468D-B5CB-6D68D27504CA}" destId="{26E265FA-5A2A-48CB-BA2C-481C105CC3E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97BB5-7B14-4E98-A4E5-838C05F8BBD8}">
      <dsp:nvSpPr>
        <dsp:cNvPr id="0" name=""/>
        <dsp:cNvSpPr/>
      </dsp:nvSpPr>
      <dsp:spPr>
        <a:xfrm>
          <a:off x="869952" y="2357458"/>
          <a:ext cx="5406640" cy="48617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dirty="0" smtClean="0">
              <a:solidFill>
                <a:schemeClr val="tx1"/>
              </a:solidFill>
            </a:rPr>
            <a:t>Коллекция вуза</a:t>
          </a:r>
          <a:endParaRPr lang="ru-RU" sz="1600" b="0" i="0" u="none" kern="1200" dirty="0">
            <a:solidFill>
              <a:schemeClr val="tx1"/>
            </a:solidFill>
          </a:endParaRPr>
        </a:p>
      </dsp:txBody>
      <dsp:txXfrm>
        <a:off x="869952" y="2357458"/>
        <a:ext cx="5406640" cy="486173"/>
      </dsp:txXfrm>
    </dsp:sp>
    <dsp:sp modelId="{82940EDE-6929-4EB2-87DD-F24E4F196231}">
      <dsp:nvSpPr>
        <dsp:cNvPr id="0" name=""/>
        <dsp:cNvSpPr/>
      </dsp:nvSpPr>
      <dsp:spPr>
        <a:xfrm rot="13261659">
          <a:off x="2600682" y="2098082"/>
          <a:ext cx="7902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271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headEnd type="triangle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644E1-1019-43E4-987B-A05401F5781D}">
      <dsp:nvSpPr>
        <dsp:cNvPr id="0" name=""/>
        <dsp:cNvSpPr/>
      </dsp:nvSpPr>
      <dsp:spPr>
        <a:xfrm>
          <a:off x="22486" y="194737"/>
          <a:ext cx="3461161" cy="164396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144000" rIns="55880" bIns="55880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dirty="0" smtClean="0">
              <a:solidFill>
                <a:schemeClr val="tx1"/>
              </a:solidFill>
            </a:rPr>
            <a:t>Документы пользователей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/>
              </a:solidFill>
            </a:rPr>
            <a:t>Документы, загруженные на проверку пользователями вуза.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2486" y="194737"/>
        <a:ext cx="3461161" cy="1643968"/>
      </dsp:txXfrm>
    </dsp:sp>
    <dsp:sp modelId="{5824849C-591E-4B61-966B-EDD46516C659}">
      <dsp:nvSpPr>
        <dsp:cNvPr id="0" name=""/>
        <dsp:cNvSpPr/>
      </dsp:nvSpPr>
      <dsp:spPr>
        <a:xfrm rot="19430682">
          <a:off x="3821387" y="2098388"/>
          <a:ext cx="878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8239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265FA-5A2A-48CB-BA2C-481C105CC3E1}">
      <dsp:nvSpPr>
        <dsp:cNvPr id="0" name=""/>
        <dsp:cNvSpPr/>
      </dsp:nvSpPr>
      <dsp:spPr>
        <a:xfrm>
          <a:off x="3597925" y="191971"/>
          <a:ext cx="4288774" cy="164734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144000" rIns="55880" bIns="55880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dirty="0" smtClean="0">
              <a:solidFill>
                <a:schemeClr val="tx1"/>
              </a:solidFill>
            </a:rPr>
            <a:t>Хранилище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/>
              </a:solidFill>
            </a:rPr>
            <a:t>Документы вуза, загруженные администратором системы или загружаемые автоматически из внутренних источников компании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597925" y="191971"/>
        <a:ext cx="4288774" cy="1647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FA15A5B5-87E4-4CA7-A754-834042B3BEE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EE67C5F-C1E1-44E2-A8BF-D21619668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8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67C5F-C1E1-44E2-A8BF-D216196687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0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67C5F-C1E1-44E2-A8BF-D216196687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9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67C5F-C1E1-44E2-A8BF-D216196687C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8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7714"/>
            <a:ext cx="78867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28650" y="3267519"/>
            <a:ext cx="78867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28650" y="5018461"/>
            <a:ext cx="78867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628650" y="5694883"/>
            <a:ext cx="78867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3758" y="65057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0411D37-FE16-483E-A26C-6EF30FFC0C19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67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9174"/>
            <a:ext cx="2949178" cy="9781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9174"/>
            <a:ext cx="4629150" cy="49617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20912"/>
            <a:ext cx="2949178" cy="38000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298F-B1EC-4977-8822-5C8CB33B8427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5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прост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3714752"/>
            <a:ext cx="6500858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1357290" y="6072206"/>
            <a:ext cx="6429420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02019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296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3975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9414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0058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4"/>
          <p:cNvSpPr>
            <a:spLocks noGrp="1"/>
          </p:cNvSpPr>
          <p:nvPr>
            <p:ph type="body" idx="28"/>
          </p:nvPr>
        </p:nvSpPr>
        <p:spPr>
          <a:xfrm>
            <a:off x="457200" y="1571612"/>
            <a:ext cx="4040188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9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805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9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8367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Содержимое 20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21484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21"/>
          <p:cNvSpPr>
            <a:spLocks noGrp="1"/>
          </p:cNvSpPr>
          <p:nvPr>
            <p:ph type="body" sz="half" idx="29"/>
          </p:nvPr>
        </p:nvSpPr>
        <p:spPr>
          <a:xfrm>
            <a:off x="457200" y="2500306"/>
            <a:ext cx="3008313" cy="328614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8440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3"/>
          <p:cNvSpPr>
            <a:spLocks noGrp="1"/>
          </p:cNvSpPr>
          <p:nvPr>
            <p:ph type="pic" idx="30"/>
          </p:nvPr>
        </p:nvSpPr>
        <p:spPr>
          <a:xfrm>
            <a:off x="1792288" y="1584351"/>
            <a:ext cx="5486400" cy="3630599"/>
          </a:xfrm>
          <a:prstGeom prst="rect">
            <a:avLst/>
          </a:prstGeom>
        </p:spPr>
      </p:sp>
      <p:sp>
        <p:nvSpPr>
          <p:cNvPr id="11" name="Текст 24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4286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3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83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09075"/>
            <a:ext cx="7886700" cy="79447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F6A2-4490-4184-BD6E-452690E7261D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9416" y="2383200"/>
            <a:ext cx="3817124" cy="384521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200"/>
            <a:ext cx="3829734" cy="3845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796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72702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E1A-8C58-4F26-AB87-D37F01667043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1" y="2136098"/>
            <a:ext cx="7887890" cy="406983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6295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35C-828D-4CA1-B656-1B7C82E3753B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799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339917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041035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39917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041034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5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1FF4-7DA8-46AC-B33B-83043394047A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9917" y="185128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185128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3339917" y="404786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38799" y="404786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65956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61A9-4639-411A-A902-CD3371A257BA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10" y="2136098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136098"/>
            <a:ext cx="5057463" cy="408482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5928610" y="5239062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5928610" y="3687580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306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8"/>
            <a:ext cx="7886700" cy="7075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6F50-490A-4A7C-85D6-0AD9A720455A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8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69431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9431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68605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268605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14575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4814575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628650" y="2149767"/>
            <a:ext cx="78867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/>
              <a:t>Образец</a:t>
            </a:r>
            <a:r>
              <a:rPr lang="ru-RU" sz="2400" dirty="0" smtClean="0"/>
              <a:t> </a:t>
            </a:r>
            <a:r>
              <a:rPr lang="ru-RU" sz="2400" b="0" dirty="0" smtClean="0"/>
              <a:t>подзаголовка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235315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98B2-5757-4006-B515-2BB1A41AE72A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0344075"/>
              </p:ext>
            </p:extLst>
          </p:nvPr>
        </p:nvGraphicFramePr>
        <p:xfrm>
          <a:off x="628650" y="2405921"/>
          <a:ext cx="78867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8094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29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67DD-D644-49E9-84B9-D6480E30D706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1558951" y="2543215"/>
            <a:ext cx="6026098" cy="34702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4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E805-5D63-4866-8FD7-A72704187A81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5411449"/>
            <a:ext cx="4228163" cy="8244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799226" y="1235570"/>
            <a:ext cx="4760158" cy="32689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39456"/>
            <a:ext cx="4228163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75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4125"/>
            <a:ext cx="7772400" cy="1641423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5448"/>
            <a:ext cx="7772400" cy="30505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6E1-0F71-45DB-B35F-BC329F22A64D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16158" y="66581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98F35-048A-4180-896B-8866D05403C5}" type="datetimeFigureOut">
              <a:rPr lang="ru-RU" smtClean="0"/>
              <a:pPr/>
              <a:t>18.05.2017</a:t>
            </a:fld>
            <a:endParaRPr lang="ru-RU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662815" y="66581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11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87205"/>
            <a:ext cx="348615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6BB7-F12F-45F2-9AE5-85DA3E33A039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" y="4204741"/>
            <a:ext cx="3486150" cy="20461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4377127" y="1325953"/>
            <a:ext cx="4107305" cy="27663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377127" y="4204740"/>
            <a:ext cx="4107305" cy="20461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3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4937"/>
            <a:ext cx="78867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F002-27D1-4EF0-8067-DA3E388BDB78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96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065475"/>
            <a:ext cx="9144000" cy="57925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38E83F6-9BB1-4442-B27E-83FF0227045F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5770" y="1804312"/>
            <a:ext cx="7834520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45770" y="3403158"/>
            <a:ext cx="5454098" cy="4971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7714"/>
            <a:ext cx="78867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28650" y="3267519"/>
            <a:ext cx="78867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28650" y="5018461"/>
            <a:ext cx="78867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628650" y="5537487"/>
            <a:ext cx="78867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44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48" y="1281659"/>
            <a:ext cx="8178072" cy="1693889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748" y="3125448"/>
            <a:ext cx="8178072" cy="29005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9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ВУ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928934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285720" y="6215082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2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14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работа\АНТИплагиат\Презентация\в Севастополь\ли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78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75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546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panose="020B0604020202020204" pitchFamily="34" charset="0"/>
              </a:rPr>
              <a:t>1/11</a:t>
            </a:r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4144"/>
            <a:ext cx="7886700" cy="89191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3495"/>
            <a:ext cx="7886700" cy="39124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F0E-B589-49AD-A9F9-0F2980C6FE61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9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903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04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689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42910" y="1142984"/>
            <a:ext cx="7929618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8"/>
          </p:nvPr>
        </p:nvSpPr>
        <p:spPr>
          <a:xfrm>
            <a:off x="1142976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8"/>
          </p:nvPr>
        </p:nvSpPr>
        <p:spPr>
          <a:xfrm>
            <a:off x="357186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9"/>
          </p:nvPr>
        </p:nvSpPr>
        <p:spPr>
          <a:xfrm>
            <a:off x="571500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15188" y="6286500"/>
            <a:ext cx="1428750" cy="280988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 /11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912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про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3714752"/>
            <a:ext cx="6500858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1357290" y="6072206"/>
            <a:ext cx="6429420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7273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12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998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175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9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74165"/>
            <a:ext cx="7886700" cy="846943"/>
          </a:xfrm>
        </p:spPr>
        <p:txBody>
          <a:bodyPr anchor="b">
            <a:normAutofit/>
          </a:bodyPr>
          <a:lstStyle>
            <a:lvl1pPr>
              <a:defRPr sz="4400" b="1" i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233534"/>
            <a:ext cx="7886700" cy="40098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D605-E044-46AF-BE5A-D76DD4C4F5E6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4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4"/>
          <p:cNvSpPr>
            <a:spLocks noGrp="1"/>
          </p:cNvSpPr>
          <p:nvPr>
            <p:ph type="body" idx="28"/>
          </p:nvPr>
        </p:nvSpPr>
        <p:spPr>
          <a:xfrm>
            <a:off x="457200" y="1571612"/>
            <a:ext cx="4040188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9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584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9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8367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Содержимое 20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21484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21"/>
          <p:cNvSpPr>
            <a:spLocks noGrp="1"/>
          </p:cNvSpPr>
          <p:nvPr>
            <p:ph type="body" sz="half" idx="29"/>
          </p:nvPr>
        </p:nvSpPr>
        <p:spPr>
          <a:xfrm>
            <a:off x="457200" y="2500306"/>
            <a:ext cx="3008313" cy="328614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819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3"/>
          <p:cNvSpPr>
            <a:spLocks noGrp="1"/>
          </p:cNvSpPr>
          <p:nvPr>
            <p:ph type="pic" idx="30"/>
          </p:nvPr>
        </p:nvSpPr>
        <p:spPr>
          <a:xfrm>
            <a:off x="1792288" y="1584351"/>
            <a:ext cx="5486400" cy="3630599"/>
          </a:xfrm>
          <a:prstGeom prst="rect">
            <a:avLst/>
          </a:prstGeom>
        </p:spPr>
      </p:sp>
      <p:sp>
        <p:nvSpPr>
          <p:cNvPr id="11" name="Текст 24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4286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3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402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42910" y="1142984"/>
            <a:ext cx="7929618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8"/>
          </p:nvPr>
        </p:nvSpPr>
        <p:spPr>
          <a:xfrm>
            <a:off x="1142976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8"/>
          </p:nvPr>
        </p:nvSpPr>
        <p:spPr>
          <a:xfrm>
            <a:off x="357186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9"/>
          </p:nvPr>
        </p:nvSpPr>
        <p:spPr>
          <a:xfrm>
            <a:off x="571500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15188" y="6286500"/>
            <a:ext cx="1428750" cy="280988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 /11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996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прост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3714752"/>
            <a:ext cx="6500858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1357290" y="6072206"/>
            <a:ext cx="6429420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6279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938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56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919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04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4"/>
          <p:cNvSpPr>
            <a:spLocks noGrp="1"/>
          </p:cNvSpPr>
          <p:nvPr>
            <p:ph type="body" idx="28"/>
          </p:nvPr>
        </p:nvSpPr>
        <p:spPr>
          <a:xfrm>
            <a:off x="457200" y="1571612"/>
            <a:ext cx="4040188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9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39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1699"/>
            <a:ext cx="7886700" cy="831954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26040"/>
            <a:ext cx="3886200" cy="39798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26040"/>
            <a:ext cx="3886200" cy="39798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2AC-4FF7-4E68-B819-0605E67967C4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4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9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8367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Содержимое 20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21484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21"/>
          <p:cNvSpPr>
            <a:spLocks noGrp="1"/>
          </p:cNvSpPr>
          <p:nvPr>
            <p:ph type="body" sz="half" idx="29"/>
          </p:nvPr>
        </p:nvSpPr>
        <p:spPr>
          <a:xfrm>
            <a:off x="457200" y="2500306"/>
            <a:ext cx="3008313" cy="328614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509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3"/>
          <p:cNvSpPr>
            <a:spLocks noGrp="1"/>
          </p:cNvSpPr>
          <p:nvPr>
            <p:ph type="pic" idx="30"/>
          </p:nvPr>
        </p:nvSpPr>
        <p:spPr>
          <a:xfrm>
            <a:off x="1792288" y="1584351"/>
            <a:ext cx="5486400" cy="3630599"/>
          </a:xfrm>
          <a:prstGeom prst="rect">
            <a:avLst/>
          </a:prstGeom>
        </p:spPr>
      </p:sp>
      <p:sp>
        <p:nvSpPr>
          <p:cNvPr id="11" name="Текст 24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4286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3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470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564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068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ВУЗ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928934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285720" y="6215082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221089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862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работа\АНТИплагиат\Лого\последни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28625"/>
            <a:ext cx="2679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работа\АНТИплагиат\Презентация\в Севастополь\линия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78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19565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638176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42910" y="1142984"/>
            <a:ext cx="7929618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8"/>
          </p:nvPr>
        </p:nvSpPr>
        <p:spPr>
          <a:xfrm>
            <a:off x="1142976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8"/>
          </p:nvPr>
        </p:nvSpPr>
        <p:spPr>
          <a:xfrm>
            <a:off x="357186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9"/>
          </p:nvPr>
        </p:nvSpPr>
        <p:spPr>
          <a:xfrm>
            <a:off x="571500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15188" y="6286500"/>
            <a:ext cx="1428750" cy="280988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 /11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77843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прост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3714752"/>
            <a:ext cx="6500858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1357290" y="6072206"/>
            <a:ext cx="6429420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520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83258"/>
            <a:ext cx="7886700" cy="59640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8700"/>
            <a:ext cx="3868340" cy="6912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93085"/>
            <a:ext cx="3868340" cy="341284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8700"/>
            <a:ext cx="3887391" cy="691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93085"/>
            <a:ext cx="3887391" cy="341284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CD25-85AB-4E68-A09E-4FCA3D48E721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7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17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968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57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954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4"/>
          <p:cNvSpPr>
            <a:spLocks noGrp="1"/>
          </p:cNvSpPr>
          <p:nvPr>
            <p:ph type="body" idx="28"/>
          </p:nvPr>
        </p:nvSpPr>
        <p:spPr>
          <a:xfrm>
            <a:off x="457200" y="1571612"/>
            <a:ext cx="4040188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9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9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8367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Содержимое 20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21484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21"/>
          <p:cNvSpPr>
            <a:spLocks noGrp="1"/>
          </p:cNvSpPr>
          <p:nvPr>
            <p:ph type="body" sz="half" idx="29"/>
          </p:nvPr>
        </p:nvSpPr>
        <p:spPr>
          <a:xfrm>
            <a:off x="457200" y="2500306"/>
            <a:ext cx="3008313" cy="328614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166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3"/>
          <p:cNvSpPr>
            <a:spLocks noGrp="1"/>
          </p:cNvSpPr>
          <p:nvPr>
            <p:ph type="pic" idx="30"/>
          </p:nvPr>
        </p:nvSpPr>
        <p:spPr>
          <a:xfrm>
            <a:off x="1792288" y="1584351"/>
            <a:ext cx="5486400" cy="3630599"/>
          </a:xfrm>
          <a:prstGeom prst="rect">
            <a:avLst/>
          </a:prstGeom>
        </p:spPr>
      </p:sp>
      <p:sp>
        <p:nvSpPr>
          <p:cNvPr id="11" name="Текст 24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4286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3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616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ВУЗ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928934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285720" y="6215082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0798701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922269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работа\АНТИплагиат\Лого\последни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28625"/>
            <a:ext cx="2679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работа\АНТИплагиат\Презентация\в Севастополь\линия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78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66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AA26-60BB-4940-AE9D-9F14B050DE37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369112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74" y="316195"/>
            <a:ext cx="8627495" cy="62213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>
              <a:defRPr sz="2400"/>
            </a:lvl1pPr>
          </a:lstStyle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6037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74" y="316195"/>
            <a:ext cx="8627495" cy="62213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>
              <a:defRPr sz="2400"/>
            </a:lvl1pPr>
          </a:lstStyle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9674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ВУ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928934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285720" y="6215082"/>
            <a:ext cx="8715436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4537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46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работа\АНТИплагиат\Презентация\в Севастополь\ли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78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194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090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panose="020B0604020202020204" pitchFamily="34" charset="0"/>
              </a:rPr>
              <a:t>1/11</a:t>
            </a:r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51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826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0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0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EC8D46-3838-4CCB-914A-433177FA31D8}" type="slidenum">
              <a:rPr lang="ru-RU" sz="800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8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5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55E-B947-463E-832B-7E30F74D5D6C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30238" y="1244183"/>
            <a:ext cx="7921625" cy="49770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8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347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8701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про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3714752"/>
            <a:ext cx="6500858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1357290" y="6072206"/>
            <a:ext cx="6429420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1914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25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656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840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547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4"/>
          <p:cNvSpPr>
            <a:spLocks noGrp="1"/>
          </p:cNvSpPr>
          <p:nvPr>
            <p:ph type="body" idx="28"/>
          </p:nvPr>
        </p:nvSpPr>
        <p:spPr>
          <a:xfrm>
            <a:off x="457200" y="1571612"/>
            <a:ext cx="4040188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9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598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9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8367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Содержимое 20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21484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21"/>
          <p:cNvSpPr>
            <a:spLocks noGrp="1"/>
          </p:cNvSpPr>
          <p:nvPr>
            <p:ph type="body" sz="half" idx="29"/>
          </p:nvPr>
        </p:nvSpPr>
        <p:spPr>
          <a:xfrm>
            <a:off x="457200" y="2500306"/>
            <a:ext cx="3008313" cy="328614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1865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3"/>
          <p:cNvSpPr>
            <a:spLocks noGrp="1"/>
          </p:cNvSpPr>
          <p:nvPr>
            <p:ph type="pic" idx="30"/>
          </p:nvPr>
        </p:nvSpPr>
        <p:spPr>
          <a:xfrm>
            <a:off x="1792288" y="1584351"/>
            <a:ext cx="5486400" cy="3630599"/>
          </a:xfrm>
          <a:prstGeom prst="rect">
            <a:avLst/>
          </a:prstGeom>
        </p:spPr>
      </p:sp>
      <p:sp>
        <p:nvSpPr>
          <p:cNvPr id="11" name="Текст 24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4286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3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02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89153"/>
            <a:ext cx="2949178" cy="970613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89153"/>
            <a:ext cx="4629150" cy="4946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05920"/>
            <a:ext cx="2949178" cy="382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B8D5-6B92-404C-817A-A15B0348BA72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7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прост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3714752"/>
            <a:ext cx="6500858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/>
          </p:nvPr>
        </p:nvSpPr>
        <p:spPr>
          <a:xfrm>
            <a:off x="1357290" y="6072206"/>
            <a:ext cx="6429420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0" baseline="0">
                <a:solidFill>
                  <a:srgbClr val="216B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59991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90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0779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8258204" cy="35972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1031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40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4"/>
          <p:cNvSpPr>
            <a:spLocks noGrp="1"/>
          </p:cNvSpPr>
          <p:nvPr>
            <p:ph type="body" idx="28"/>
          </p:nvPr>
        </p:nvSpPr>
        <p:spPr>
          <a:xfrm>
            <a:off x="457200" y="1571612"/>
            <a:ext cx="4040188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57884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5750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9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6447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 19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8367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Содержимое 20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21484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Текст 21"/>
          <p:cNvSpPr>
            <a:spLocks noGrp="1"/>
          </p:cNvSpPr>
          <p:nvPr>
            <p:ph type="body" sz="half" idx="29"/>
          </p:nvPr>
        </p:nvSpPr>
        <p:spPr>
          <a:xfrm>
            <a:off x="457200" y="2500306"/>
            <a:ext cx="3008313" cy="328614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143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half" idx="19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23"/>
          <p:cNvSpPr>
            <a:spLocks noGrp="1"/>
          </p:cNvSpPr>
          <p:nvPr>
            <p:ph type="pic" idx="30"/>
          </p:nvPr>
        </p:nvSpPr>
        <p:spPr>
          <a:xfrm>
            <a:off x="1792288" y="1584351"/>
            <a:ext cx="5486400" cy="3630599"/>
          </a:xfrm>
          <a:prstGeom prst="rect">
            <a:avLst/>
          </a:prstGeom>
        </p:spPr>
      </p:sp>
      <p:sp>
        <p:nvSpPr>
          <p:cNvPr id="11" name="Текст 24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4286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3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855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500826" y="571480"/>
            <a:ext cx="214314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0"/>
          </p:nvPr>
        </p:nvSpPr>
        <p:spPr>
          <a:xfrm>
            <a:off x="500034" y="1142984"/>
            <a:ext cx="8215370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50006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7286625" y="6357938"/>
            <a:ext cx="1428750" cy="280987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1/11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382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>
            <a:spLocks noGrp="1"/>
          </p:cNvSpPr>
          <p:nvPr>
            <p:ph type="body" sz="half" idx="19"/>
          </p:nvPr>
        </p:nvSpPr>
        <p:spPr>
          <a:xfrm>
            <a:off x="642910" y="1142984"/>
            <a:ext cx="7929618" cy="2857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8"/>
          </p:nvPr>
        </p:nvSpPr>
        <p:spPr>
          <a:xfrm>
            <a:off x="1142976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8"/>
          </p:nvPr>
        </p:nvSpPr>
        <p:spPr>
          <a:xfrm>
            <a:off x="357186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9"/>
          </p:nvPr>
        </p:nvSpPr>
        <p:spPr>
          <a:xfrm>
            <a:off x="5715008" y="5929330"/>
            <a:ext cx="2071702" cy="357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30"/>
          </p:nvPr>
        </p:nvSpPr>
        <p:spPr>
          <a:xfrm>
            <a:off x="7215188" y="6286500"/>
            <a:ext cx="1428750" cy="280988"/>
          </a:xfrm>
          <a:prstGeom prst="rect">
            <a:avLst/>
          </a:prstGeom>
        </p:spPr>
        <p:txBody>
          <a:bodyPr anchor="ctr"/>
          <a:lstStyle>
            <a:lvl1pPr algn="r" eaLnBrk="0" hangingPunct="0">
              <a:defRPr sz="1100">
                <a:solidFill>
                  <a:srgbClr val="216BA9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 /11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424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image" Target="../media/image6.jpeg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8" Type="http://schemas.openxmlformats.org/officeDocument/2006/relationships/slideLayout" Target="../slideLayouts/slideLayout32.xml"/><Relationship Id="rId51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1658"/>
            <a:ext cx="7886700" cy="974361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90930"/>
            <a:ext cx="7886700" cy="384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3758" y="65057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4C2CE8D-3726-4A25-AEE0-C4EB3B4D906E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94861" y="427364"/>
            <a:ext cx="119687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u="none" dirty="0" smtClean="0">
                <a:solidFill>
                  <a:schemeClr val="accent1"/>
                </a:solidFill>
                <a:effectLst/>
              </a:rPr>
              <a:t>antiplagiat.ru</a:t>
            </a:r>
            <a:endParaRPr lang="ru-RU" sz="1400" u="none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87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1" r:id="rId21"/>
    <p:sldLayoutId id="2147483794" r:id="rId2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264" y="1326629"/>
            <a:ext cx="8200556" cy="974361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264" y="2435901"/>
            <a:ext cx="8200556" cy="371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94861" y="492164"/>
            <a:ext cx="119687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u="none" dirty="0" smtClean="0">
                <a:solidFill>
                  <a:schemeClr val="accent1"/>
                </a:solidFill>
                <a:effectLst/>
              </a:rPr>
              <a:t>antiplagiat.ru</a:t>
            </a:r>
            <a:endParaRPr lang="ru-RU" sz="1400" u="none" dirty="0">
              <a:solidFill>
                <a:schemeClr val="accent1"/>
              </a:solidFill>
              <a:effectLst/>
            </a:endParaRPr>
          </a:p>
        </p:txBody>
      </p:sp>
      <p:sp>
        <p:nvSpPr>
          <p:cNvPr id="19" name="Дата 2"/>
          <p:cNvSpPr txBox="1">
            <a:spLocks/>
          </p:cNvSpPr>
          <p:nvPr userDrawn="1"/>
        </p:nvSpPr>
        <p:spPr>
          <a:xfrm>
            <a:off x="426283" y="6483202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7F002-27D1-4EF0-8067-DA3E388BDB78}" type="datetime4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мая 2017 г.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Номер слайда 3"/>
          <p:cNvSpPr txBox="1">
            <a:spLocks/>
          </p:cNvSpPr>
          <p:nvPr userDrawn="1"/>
        </p:nvSpPr>
        <p:spPr>
          <a:xfrm>
            <a:off x="6472940" y="6483202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B109A-ABB7-4D8A-9279-0D4B97ECCE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0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6264" y="1326629"/>
            <a:ext cx="8200556" cy="974361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6264" y="2435901"/>
            <a:ext cx="8200556" cy="371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594861" y="358030"/>
            <a:ext cx="119687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u="none" dirty="0" smtClean="0">
                <a:solidFill>
                  <a:schemeClr val="accent1"/>
                </a:solidFill>
                <a:effectLst/>
              </a:rPr>
              <a:t>antiplagiat.ru</a:t>
            </a:r>
            <a:endParaRPr lang="ru-RU" sz="1400" u="none" dirty="0">
              <a:solidFill>
                <a:schemeClr val="accent1"/>
              </a:solidFill>
              <a:effectLst/>
            </a:endParaRPr>
          </a:p>
        </p:txBody>
      </p:sp>
      <p:sp>
        <p:nvSpPr>
          <p:cNvPr id="13" name="Дата 2"/>
          <p:cNvSpPr txBox="1">
            <a:spLocks/>
          </p:cNvSpPr>
          <p:nvPr userDrawn="1"/>
        </p:nvSpPr>
        <p:spPr>
          <a:xfrm>
            <a:off x="456264" y="6498236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7F002-27D1-4EF0-8067-DA3E388BDB78}" type="datetime4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мая 2017 г.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B109A-ABB7-4D8A-9279-0D4B97ECCE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6026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605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753" r:id="rId46"/>
    <p:sldLayoutId id="2147483755" r:id="rId47"/>
    <p:sldLayoutId id="2147483756" r:id="rId4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C6D9F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605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C6D9F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D9F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skor.ru/article/istoricheskie_zaimstvovaniya_33399" TargetMode="External"/><Relationship Id="rId2" Type="http://schemas.openxmlformats.org/officeDocument/2006/relationships/hyperlink" Target="https://rg.ru/2009/01/20/referaty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677568" y="495696"/>
            <a:ext cx="116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antiplagiat.ru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997201"/>
            <a:ext cx="7787390" cy="25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72854" y="2997201"/>
            <a:ext cx="7304713" cy="2501404"/>
          </a:xfr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eaLnBrk="0" hangingPunct="0">
              <a:spcBef>
                <a:spcPts val="0"/>
              </a:spcBef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Мастер класс по экспертной оценке оригинальности работ с помощью «</a:t>
            </a:r>
            <a:r>
              <a:rPr lang="ru-RU" sz="3200" dirty="0" err="1" smtClean="0">
                <a:solidFill>
                  <a:schemeClr val="accent1"/>
                </a:solidFill>
              </a:rPr>
              <a:t>Антиплагиат.ВУЗ</a:t>
            </a:r>
            <a:r>
              <a:rPr lang="ru-RU" sz="3200" dirty="0" smtClean="0">
                <a:solidFill>
                  <a:schemeClr val="accent1"/>
                </a:solidFill>
              </a:rPr>
              <a:t>»</a:t>
            </a: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Андрей Александрович Ивахненко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" name="Дата 26"/>
          <p:cNvSpPr>
            <a:spLocks noGrp="1"/>
          </p:cNvSpPr>
          <p:nvPr>
            <p:ph type="dt" sz="half" idx="10"/>
          </p:nvPr>
        </p:nvSpPr>
        <p:spPr>
          <a:xfrm>
            <a:off x="372854" y="6505731"/>
            <a:ext cx="2298206" cy="215745"/>
          </a:xfrm>
        </p:spPr>
        <p:txBody>
          <a:bodyPr/>
          <a:lstStyle/>
          <a:p>
            <a:fld id="{B6319787-1C81-4287-9AFA-60574F95A45F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1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58" y="1145978"/>
            <a:ext cx="8230537" cy="855209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Область поиска. Внешние коллекции</a:t>
            </a:r>
            <a:endParaRPr lang="ru-RU" sz="3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5336-1498-4BE1-AFAE-B09CA557AA34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99607" y="2038663"/>
            <a:ext cx="2215731" cy="1338113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</a:rPr>
              <a:t>Коллекция </a:t>
            </a:r>
            <a:r>
              <a:rPr lang="ru-RU" sz="2000" dirty="0" smtClean="0">
                <a:solidFill>
                  <a:schemeClr val="accent1"/>
                </a:solidFill>
              </a:rPr>
              <a:t>диссертаций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>Российской государственной библиотеки</a:t>
            </a:r>
            <a:endParaRPr lang="ru-RU" sz="20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600" b="1" dirty="0"/>
              <a:t>&gt; 900</a:t>
            </a:r>
            <a:r>
              <a:rPr lang="ru-RU" sz="2600" b="1" dirty="0"/>
              <a:t> тыс.</a:t>
            </a:r>
          </a:p>
        </p:txBody>
      </p:sp>
      <p:sp>
        <p:nvSpPr>
          <p:cNvPr id="15" name="Текст 7"/>
          <p:cNvSpPr txBox="1">
            <a:spLocks/>
          </p:cNvSpPr>
          <p:nvPr/>
        </p:nvSpPr>
        <p:spPr>
          <a:xfrm>
            <a:off x="3054246" y="2038663"/>
            <a:ext cx="3049559" cy="1336360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900" dirty="0">
                <a:solidFill>
                  <a:schemeClr val="accent1"/>
                </a:solidFill>
              </a:rPr>
              <a:t>Коллекция диссертаций </a:t>
            </a:r>
            <a:r>
              <a:rPr lang="ru-RU" sz="1900" b="1" dirty="0">
                <a:solidFill>
                  <a:schemeClr val="accent1"/>
                </a:solidFill>
              </a:rPr>
              <a:t>Национальной библиотеки </a:t>
            </a:r>
            <a:r>
              <a:rPr lang="ru-RU" sz="1900" b="1" dirty="0" smtClean="0">
                <a:solidFill>
                  <a:schemeClr val="accent1"/>
                </a:solidFill>
              </a:rPr>
              <a:t>Беларуси</a:t>
            </a:r>
            <a:endParaRPr lang="ru-RU" sz="19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800" b="1" dirty="0" smtClean="0"/>
              <a:t>&gt; </a:t>
            </a:r>
            <a:r>
              <a:rPr lang="ru-RU" sz="1800" b="1" dirty="0" smtClean="0"/>
              <a:t>12 тыс.</a:t>
            </a:r>
          </a:p>
        </p:txBody>
      </p:sp>
      <p:sp>
        <p:nvSpPr>
          <p:cNvPr id="17" name="Текст 7"/>
          <p:cNvSpPr txBox="1">
            <a:spLocks/>
          </p:cNvSpPr>
          <p:nvPr/>
        </p:nvSpPr>
        <p:spPr>
          <a:xfrm>
            <a:off x="6342713" y="2001187"/>
            <a:ext cx="2215730" cy="1373836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900" dirty="0" smtClean="0">
                <a:solidFill>
                  <a:schemeClr val="accent1"/>
                </a:solidFill>
              </a:rPr>
              <a:t>Коллекция</a:t>
            </a:r>
            <a:br>
              <a:rPr lang="ru-RU" sz="1900" dirty="0" smtClean="0">
                <a:solidFill>
                  <a:schemeClr val="accent1"/>
                </a:solidFill>
              </a:rPr>
            </a:br>
            <a:r>
              <a:rPr lang="ru-RU" sz="1900" dirty="0" smtClean="0">
                <a:solidFill>
                  <a:schemeClr val="accent1"/>
                </a:solidFill>
              </a:rPr>
              <a:t> </a:t>
            </a:r>
            <a:r>
              <a:rPr lang="ru-RU" sz="1900" dirty="0">
                <a:solidFill>
                  <a:schemeClr val="accent1"/>
                </a:solidFill>
              </a:rPr>
              <a:t>научных статей </a:t>
            </a:r>
            <a:r>
              <a:rPr lang="en-US" sz="1900" b="1" dirty="0" smtClean="0">
                <a:solidFill>
                  <a:schemeClr val="accent1"/>
                </a:solidFill>
              </a:rPr>
              <a:t>eLIBRARY.RU </a:t>
            </a:r>
            <a:r>
              <a:rPr lang="ru-RU" sz="1900" dirty="0" smtClean="0">
                <a:solidFill>
                  <a:schemeClr val="accent1"/>
                </a:solidFill>
              </a:rPr>
              <a:t>(РИНЦ)</a:t>
            </a:r>
            <a:endParaRPr lang="ru-RU" sz="1900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800" b="1" dirty="0" smtClean="0"/>
              <a:t>&gt; </a:t>
            </a:r>
            <a:r>
              <a:rPr lang="ru-RU" sz="1800" b="1" dirty="0" smtClean="0"/>
              <a:t>8,6 млн</a:t>
            </a:r>
          </a:p>
        </p:txBody>
      </p:sp>
      <p:sp>
        <p:nvSpPr>
          <p:cNvPr id="18" name="Текст 7"/>
          <p:cNvSpPr txBox="1">
            <a:spLocks/>
          </p:cNvSpPr>
          <p:nvPr/>
        </p:nvSpPr>
        <p:spPr>
          <a:xfrm>
            <a:off x="599607" y="5329003"/>
            <a:ext cx="2271009" cy="914400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900" dirty="0">
                <a:solidFill>
                  <a:schemeClr val="accent1"/>
                </a:solidFill>
              </a:rPr>
              <a:t>Коллекция </a:t>
            </a:r>
            <a:r>
              <a:rPr lang="ru-RU" sz="1900" b="1" dirty="0" smtClean="0">
                <a:solidFill>
                  <a:schemeClr val="accent1"/>
                </a:solidFill>
              </a:rPr>
              <a:t>Патенты</a:t>
            </a:r>
            <a:endParaRPr lang="ru-RU" sz="19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800" b="1" dirty="0" smtClean="0"/>
              <a:t>&gt; </a:t>
            </a:r>
            <a:r>
              <a:rPr lang="ru-RU" sz="1800" b="1" dirty="0" smtClean="0"/>
              <a:t>11,5 млн</a:t>
            </a:r>
          </a:p>
        </p:txBody>
      </p:sp>
      <p:sp>
        <p:nvSpPr>
          <p:cNvPr id="19" name="Текст 7"/>
          <p:cNvSpPr txBox="1">
            <a:spLocks/>
          </p:cNvSpPr>
          <p:nvPr/>
        </p:nvSpPr>
        <p:spPr>
          <a:xfrm>
            <a:off x="3039255" y="5329003"/>
            <a:ext cx="2548328" cy="914400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900" dirty="0" smtClean="0">
                <a:solidFill>
                  <a:schemeClr val="accent1"/>
                </a:solidFill>
              </a:rPr>
              <a:t>Коллекция </a:t>
            </a:r>
            <a:r>
              <a:rPr lang="ru-RU" sz="1900" b="1" dirty="0" smtClean="0">
                <a:solidFill>
                  <a:schemeClr val="accent1"/>
                </a:solidFill>
              </a:rPr>
              <a:t>Медицина</a:t>
            </a:r>
            <a:endParaRPr lang="ru-RU" sz="19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/>
              <a:t>       </a:t>
            </a:r>
            <a:r>
              <a:rPr lang="en-US" sz="1800" b="1" dirty="0" smtClean="0"/>
              <a:t>&gt; </a:t>
            </a:r>
            <a:r>
              <a:rPr lang="ru-RU" sz="1800" b="1" dirty="0" smtClean="0"/>
              <a:t>42 тыс.</a:t>
            </a:r>
          </a:p>
        </p:txBody>
      </p:sp>
      <p:sp>
        <p:nvSpPr>
          <p:cNvPr id="20" name="Текст 7"/>
          <p:cNvSpPr txBox="1">
            <a:spLocks/>
          </p:cNvSpPr>
          <p:nvPr/>
        </p:nvSpPr>
        <p:spPr>
          <a:xfrm>
            <a:off x="5756223" y="5329003"/>
            <a:ext cx="2802220" cy="914400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100" dirty="0">
                <a:solidFill>
                  <a:schemeClr val="accent1"/>
                </a:solidFill>
              </a:rPr>
              <a:t>Коллекция </a:t>
            </a:r>
            <a:r>
              <a:rPr lang="ru-RU" sz="2100" b="1" dirty="0" smtClean="0">
                <a:solidFill>
                  <a:schemeClr val="accent1"/>
                </a:solidFill>
              </a:rPr>
              <a:t>Кольцо ВУЗов</a:t>
            </a:r>
            <a:endParaRPr lang="ru-RU" sz="21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900" b="1" dirty="0" smtClean="0"/>
              <a:t>около 1 млн</a:t>
            </a:r>
          </a:p>
        </p:txBody>
      </p:sp>
      <p:sp>
        <p:nvSpPr>
          <p:cNvPr id="21" name="Текст 7"/>
          <p:cNvSpPr txBox="1">
            <a:spLocks/>
          </p:cNvSpPr>
          <p:nvPr/>
        </p:nvSpPr>
        <p:spPr>
          <a:xfrm>
            <a:off x="599607" y="3588391"/>
            <a:ext cx="3350301" cy="1528913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900" dirty="0">
                <a:solidFill>
                  <a:schemeClr val="accent1"/>
                </a:solidFill>
              </a:rPr>
              <a:t>Коллекции нормативно-правовых документов</a:t>
            </a:r>
            <a:endParaRPr lang="en-US" sz="1900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accent1"/>
                </a:solidFill>
              </a:rPr>
              <a:t>ГАРАНТ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/>
              <a:t>&gt; </a:t>
            </a:r>
            <a:r>
              <a:rPr lang="ru-RU" sz="1800" b="1" dirty="0" smtClean="0"/>
              <a:t>50 млн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/>
              <a:t>    </a:t>
            </a:r>
            <a:r>
              <a:rPr lang="en-US" sz="1800" b="1" dirty="0" smtClean="0">
                <a:solidFill>
                  <a:schemeClr val="accent1"/>
                </a:solidFill>
              </a:rPr>
              <a:t>LEXPRO</a:t>
            </a:r>
            <a:r>
              <a:rPr lang="ru-RU" sz="1800" dirty="0" smtClean="0"/>
              <a:t> </a:t>
            </a:r>
            <a:r>
              <a:rPr lang="en-US" sz="1800" b="1" dirty="0"/>
              <a:t>&gt; </a:t>
            </a:r>
            <a:r>
              <a:rPr lang="ru-RU" sz="1800" b="1" dirty="0" smtClean="0"/>
              <a:t>12,3 млн</a:t>
            </a:r>
            <a:endParaRPr lang="ru-RU" sz="1800" dirty="0" smtClean="0">
              <a:solidFill>
                <a:schemeClr val="accent1"/>
              </a:solidFill>
            </a:endParaRPr>
          </a:p>
        </p:txBody>
      </p:sp>
      <p:sp>
        <p:nvSpPr>
          <p:cNvPr id="22" name="Текст 7"/>
          <p:cNvSpPr txBox="1">
            <a:spLocks/>
          </p:cNvSpPr>
          <p:nvPr/>
        </p:nvSpPr>
        <p:spPr>
          <a:xfrm>
            <a:off x="4176000" y="3588391"/>
            <a:ext cx="4368693" cy="1527244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100" b="1" dirty="0">
                <a:solidFill>
                  <a:schemeClr val="accent1"/>
                </a:solidFill>
              </a:rPr>
              <a:t>Сводная Коллекция ЭБС </a:t>
            </a:r>
          </a:p>
          <a:p>
            <a:pPr lvl="0" algn="ctr"/>
            <a:r>
              <a:rPr lang="ru-RU" sz="1900" dirty="0">
                <a:solidFill>
                  <a:schemeClr val="accent1"/>
                </a:solidFill>
              </a:rPr>
              <a:t>«Университетская библиотека онлайн</a:t>
            </a:r>
            <a:r>
              <a:rPr lang="ru-RU" sz="1900" dirty="0" smtClean="0">
                <a:solidFill>
                  <a:schemeClr val="accent1"/>
                </a:solidFill>
              </a:rPr>
              <a:t>», «</a:t>
            </a:r>
            <a:r>
              <a:rPr lang="ru-RU" sz="1900" dirty="0">
                <a:solidFill>
                  <a:schemeClr val="accent1"/>
                </a:solidFill>
              </a:rPr>
              <a:t>Лань», «БиблиоРоссика», «Юрайт</a:t>
            </a:r>
            <a:r>
              <a:rPr lang="ru-RU" sz="1900" dirty="0" smtClean="0">
                <a:solidFill>
                  <a:schemeClr val="accent1"/>
                </a:solidFill>
              </a:rPr>
              <a:t>», «</a:t>
            </a:r>
            <a:r>
              <a:rPr lang="ru-RU" sz="1900" dirty="0">
                <a:solidFill>
                  <a:schemeClr val="accent1"/>
                </a:solidFill>
              </a:rPr>
              <a:t>Айбукс», «</a:t>
            </a:r>
            <a:r>
              <a:rPr lang="en-US" sz="1900" dirty="0">
                <a:solidFill>
                  <a:schemeClr val="accent1"/>
                </a:solidFill>
              </a:rPr>
              <a:t>Book.ru</a:t>
            </a:r>
            <a:r>
              <a:rPr lang="ru-RU" sz="1900" dirty="0">
                <a:solidFill>
                  <a:schemeClr val="accent1"/>
                </a:solidFill>
              </a:rPr>
              <a:t>» </a:t>
            </a:r>
          </a:p>
          <a:p>
            <a:pPr algn="ctr">
              <a:lnSpc>
                <a:spcPct val="100000"/>
              </a:lnSpc>
            </a:pPr>
            <a:r>
              <a:rPr lang="en-US" sz="2100" b="1" dirty="0" smtClean="0"/>
              <a:t>&gt; </a:t>
            </a:r>
            <a:r>
              <a:rPr lang="ru-RU" sz="2100" b="1" dirty="0" smtClean="0"/>
              <a:t>440 тыс.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3001780" y="3035507"/>
            <a:ext cx="824459" cy="30203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kern="1500" spc="40" dirty="0" smtClean="0"/>
              <a:t>Новинка</a:t>
            </a:r>
            <a:endParaRPr lang="ru-RU" sz="1000" b="1" kern="1500" spc="40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543155" y="4325493"/>
            <a:ext cx="824459" cy="30203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kern="1500" spc="40" dirty="0" smtClean="0"/>
              <a:t>Новинка</a:t>
            </a:r>
            <a:endParaRPr lang="ru-RU" sz="1000" b="1" kern="1500" spc="40" dirty="0"/>
          </a:p>
        </p:txBody>
      </p:sp>
      <p:sp>
        <p:nvSpPr>
          <p:cNvPr id="25" name="Пятиугольник 24"/>
          <p:cNvSpPr/>
          <p:nvPr/>
        </p:nvSpPr>
        <p:spPr>
          <a:xfrm>
            <a:off x="4127281" y="3617785"/>
            <a:ext cx="824459" cy="30203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kern="1500" spc="40" dirty="0" smtClean="0"/>
              <a:t>Новинка</a:t>
            </a:r>
            <a:endParaRPr lang="ru-RU" sz="1000" b="1" kern="1500" spc="40" dirty="0"/>
          </a:p>
        </p:txBody>
      </p:sp>
      <p:sp>
        <p:nvSpPr>
          <p:cNvPr id="26" name="Пятиугольник 25"/>
          <p:cNvSpPr/>
          <p:nvPr/>
        </p:nvSpPr>
        <p:spPr>
          <a:xfrm>
            <a:off x="2963835" y="5842615"/>
            <a:ext cx="824459" cy="30203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kern="1500" spc="40" dirty="0" smtClean="0"/>
              <a:t>Новинка</a:t>
            </a:r>
            <a:endParaRPr lang="ru-RU" sz="1000" b="1" kern="1500" spc="40" dirty="0"/>
          </a:p>
        </p:txBody>
      </p:sp>
      <p:sp>
        <p:nvSpPr>
          <p:cNvPr id="27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7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/>
              <a:t>Собственная коллекция вуза</a:t>
            </a:r>
            <a:endParaRPr lang="ru-RU" sz="3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201-F3AB-415B-A55C-4E83F20DC165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0" y="2124138"/>
            <a:ext cx="8065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/>
                </a:solidFill>
              </a:rPr>
              <a:t>Неограниченный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1"/>
                </a:solidFill>
              </a:rPr>
              <a:t>объем</a:t>
            </a:r>
            <a:r>
              <a:rPr lang="ru-RU" sz="2000" dirty="0"/>
              <a:t> по количеству и размеру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</a:t>
            </a:r>
            <a:r>
              <a:rPr lang="ru-RU" sz="2000" b="1" dirty="0">
                <a:solidFill>
                  <a:schemeClr val="accent1"/>
                </a:solidFill>
              </a:rPr>
              <a:t>пакетной </a:t>
            </a:r>
            <a:r>
              <a:rPr lang="ru-RU" sz="2000" b="1" dirty="0" smtClean="0">
                <a:solidFill>
                  <a:schemeClr val="accent1"/>
                </a:solidFill>
              </a:rPr>
              <a:t>загрузки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доступна </a:t>
            </a:r>
            <a:r>
              <a:rPr lang="ru-RU" sz="2000" b="1" dirty="0">
                <a:solidFill>
                  <a:srgbClr val="0070C0"/>
                </a:solidFill>
              </a:rPr>
              <a:t>никому, кроме пользователей </a:t>
            </a:r>
            <a:r>
              <a:rPr lang="ru-RU" sz="2000" dirty="0" smtClean="0"/>
              <a:t>вуза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853110547"/>
              </p:ext>
            </p:extLst>
          </p:nvPr>
        </p:nvGraphicFramePr>
        <p:xfrm>
          <a:off x="628650" y="3215532"/>
          <a:ext cx="7886700" cy="328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16E-AE1F-48D5-9FE3-7418CDCEC017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106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330795"/>
            <a:ext cx="7886700" cy="66387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cs typeface="Arial" charset="0"/>
              </a:rPr>
              <a:t>Возможности редактирования отчета</a:t>
            </a:r>
            <a:endParaRPr lang="ru-RU" altLang="ru-RU" sz="3600" dirty="0">
              <a:cs typeface="Arial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3888" y="2294468"/>
            <a:ext cx="7886700" cy="39114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Работа с источниками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Исключение источника заимствования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Изменение типа с «Заимствования» на «Цитирование»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Просмотр отчета по источнику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Работа с блоками заимствований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Отключение блоков заимствований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463758" y="6505731"/>
            <a:ext cx="2207302" cy="215745"/>
          </a:xfrm>
        </p:spPr>
        <p:txBody>
          <a:bodyPr/>
          <a:lstStyle/>
          <a:p>
            <a:fld id="{3534AA26-60BB-4940-AE9D-9F14B050DE37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0415" y="6505731"/>
            <a:ext cx="2183880" cy="215745"/>
          </a:xfrm>
        </p:spPr>
        <p:txBody>
          <a:bodyPr/>
          <a:lstStyle/>
          <a:p>
            <a:fld id="{C8558AA3-2FFF-4CA2-B8CA-0129220CEF99}" type="slidenum">
              <a:rPr lang="ru-RU" smtClean="0"/>
              <a:t>14</a:t>
            </a:fld>
            <a:endParaRPr lang="ru-RU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5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оригинальности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Система поиска заимствований всего лишь удобный инструмент, а не замена преподавателя-эксперта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Процент оригинальности не может быть критерием оценки работы до редактирования отчета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Каждый тип работ имеет свою специфику которую надо учитывать при оценке оригинальности (реферат должен быть не оригинальным, в кандидатской диссертации должны быть цитаты из статей)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D605-E044-46AF-BE5A-D76DD4C4F5E6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4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330795"/>
            <a:ext cx="7886700" cy="663870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cs typeface="Arial" charset="0"/>
              </a:rPr>
              <a:t>«Антиплагиат.ВУЗ» версии 3.3. Что нового?</a:t>
            </a:r>
            <a:endParaRPr lang="ru-RU" altLang="ru-RU" sz="3600" dirty="0">
              <a:cs typeface="Arial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3888" y="2294468"/>
            <a:ext cx="7886700" cy="39114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Новые </a:t>
            </a:r>
            <a:r>
              <a:rPr lang="ru-RU" dirty="0" smtClean="0"/>
              <a:t>возможности организации взаимодействия преподавателя и студента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Новый вид полного отчета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Обработка документа с помощью технологии </a:t>
            </a:r>
            <a:r>
              <a:rPr lang="en-US" dirty="0" smtClean="0"/>
              <a:t>OCR – </a:t>
            </a:r>
            <a:r>
              <a:rPr lang="ru-RU" dirty="0" smtClean="0"/>
              <a:t>система видит тот же текст, что и преподаватель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Проверки через </a:t>
            </a:r>
            <a:r>
              <a:rPr lang="en-US" dirty="0" smtClean="0"/>
              <a:t>e-mail</a:t>
            </a:r>
            <a:r>
              <a:rPr lang="ru-RU" dirty="0" smtClean="0"/>
              <a:t> (в версии 3.3)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Семантические характеристики текста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463758" y="6505731"/>
            <a:ext cx="2207302" cy="215745"/>
          </a:xfrm>
        </p:spPr>
        <p:txBody>
          <a:bodyPr/>
          <a:lstStyle/>
          <a:p>
            <a:fld id="{3534AA26-60BB-4940-AE9D-9F14B050DE37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0415" y="6505731"/>
            <a:ext cx="2183880" cy="215745"/>
          </a:xfrm>
        </p:spPr>
        <p:txBody>
          <a:bodyPr/>
          <a:lstStyle/>
          <a:p>
            <a:fld id="{C8558AA3-2FFF-4CA2-B8CA-0129220CEF99}" type="slidenum">
              <a:rPr lang="ru-RU" smtClean="0"/>
              <a:t>16</a:t>
            </a:fld>
            <a:endParaRPr lang="ru-RU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6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330795"/>
            <a:ext cx="7886700" cy="663870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cs typeface="Arial" charset="0"/>
              </a:rPr>
              <a:t>«Антиплагиат.ВУЗ». Ближайшее будущее</a:t>
            </a:r>
            <a:endParaRPr lang="ru-RU" altLang="ru-RU" sz="3600" dirty="0">
              <a:cs typeface="Arial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3888" y="2294468"/>
            <a:ext cx="7886700" cy="39114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Переводные заимствования (расширение коллекции)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Обнаружение перефразировок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Общеупотребительные выражения (названия организаций, документов, объектов, устойчивые выражения)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Собственная «белая коллекция» ВУЗа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Новые области поиска</a:t>
            </a:r>
            <a:endParaRPr lang="ru-RU" dirty="0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463758" y="6505731"/>
            <a:ext cx="2207302" cy="215745"/>
          </a:xfrm>
        </p:spPr>
        <p:txBody>
          <a:bodyPr/>
          <a:lstStyle/>
          <a:p>
            <a:fld id="{3534AA26-60BB-4940-AE9D-9F14B050DE37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0415" y="6505731"/>
            <a:ext cx="2183880" cy="215745"/>
          </a:xfrm>
        </p:spPr>
        <p:txBody>
          <a:bodyPr/>
          <a:lstStyle/>
          <a:p>
            <a:fld id="{C8558AA3-2FFF-4CA2-B8CA-0129220CEF99}" type="slidenum">
              <a:rPr lang="ru-RU" smtClean="0"/>
              <a:t>17</a:t>
            </a:fld>
            <a:endParaRPr lang="ru-RU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Регулярные </a:t>
            </a:r>
            <a:r>
              <a:rPr lang="ru-RU" dirty="0" err="1" smtClean="0"/>
              <a:t>вебинары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700" dirty="0" smtClean="0"/>
              <a:t>http://</a:t>
            </a:r>
            <a:r>
              <a:rPr lang="en-US" sz="2700" dirty="0" smtClean="0"/>
              <a:t>corp.antiplagiat.ru</a:t>
            </a:r>
            <a:endParaRPr lang="ru-RU" sz="27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365"/>
          <a:ext cx="7886700" cy="404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369">
                  <a:extLst>
                    <a:ext uri="{9D8B030D-6E8A-4147-A177-3AD203B41FA5}">
                      <a16:colId xmlns:a16="http://schemas.microsoft.com/office/drawing/2014/main" val="700577170"/>
                    </a:ext>
                  </a:extLst>
                </a:gridCol>
                <a:gridCol w="3427012">
                  <a:extLst>
                    <a:ext uri="{9D8B030D-6E8A-4147-A177-3AD203B41FA5}">
                      <a16:colId xmlns:a16="http://schemas.microsoft.com/office/drawing/2014/main" val="2186224616"/>
                    </a:ext>
                  </a:extLst>
                </a:gridCol>
                <a:gridCol w="1009319">
                  <a:extLst>
                    <a:ext uri="{9D8B030D-6E8A-4147-A177-3AD203B41FA5}">
                      <a16:colId xmlns:a16="http://schemas.microsoft.com/office/drawing/2014/main" val="78440791"/>
                    </a:ext>
                  </a:extLst>
                </a:gridCol>
              </a:tblGrid>
              <a:tr h="2385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endParaRPr lang="ru-RU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Рекомендуем</a:t>
                      </a:r>
                      <a:endParaRPr lang="ru-RU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Дата/Время</a:t>
                      </a:r>
                      <a:endParaRPr lang="ru-RU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0315"/>
                  </a:ext>
                </a:extLst>
              </a:tr>
              <a:tr h="4530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Интеграция системы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Антиплагиат.ВУЗ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информационными системами вуза через API 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IT-специалистам, администраторам системы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24.05 11:00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13715"/>
                  </a:ext>
                </a:extLst>
              </a:tr>
              <a:tr h="6084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Компания «Антиплагиат» и ЭБС «Лань»: «Современные электронные сервисы для высшего образования»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Преподавателям и специалистам образовательных организаций (вузов, техникумов, колледжей и др.)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17.05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11:00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19.05 11:00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847041"/>
                  </a:ext>
                </a:extLst>
              </a:tr>
              <a:tr h="3781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Знакомьтесь: АНТИПЛАГИАТ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Всем нашим новым и потенциальным пользователям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26.05 11:00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22.06 15:00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179486"/>
                  </a:ext>
                </a:extLst>
              </a:tr>
              <a:tr h="4088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Преподавателю: новые возможности </a:t>
                      </a: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Антиплагиат.ВУЗ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(версия 3.3)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Преподавателям и специалистам образовательных организаций (вузов, техникумов, колледжей и др.)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16.05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15:00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13.06 11:00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99946"/>
                  </a:ext>
                </a:extLst>
              </a:tr>
              <a:tr h="6084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Администратору: новые возможности </a:t>
                      </a: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Антиплагиат.ВУЗ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Антиплагиат.Эксперт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(версия 3.3)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Специалистам, отвечающим за использование системы Антиплагиат в своей организации - администраторам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23.05 15:00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21.06 11:00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78845"/>
                  </a:ext>
                </a:extLst>
              </a:tr>
              <a:tr h="4088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Пользователю системы </a:t>
                      </a: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Антиплагиат.Эксперт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(версия 3.3)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Сотрудникам НИИ, специалистам издательств, СМИ, государственных и частных корпораций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18.05 15:00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14.06 11:00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71253"/>
                  </a:ext>
                </a:extLst>
              </a:tr>
              <a:tr h="4088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Экспертная оценка ВКР с помощью системы </a:t>
                      </a: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Антиплагиат.ВУЗ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Преподавателям, научным руководителям, ответственным за проверку на заимствования ВКР, курсовых и других письменных учебных работ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31.05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11:00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20.06 15:00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091606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FF0E-B589-49AD-A9F9-0F2980C6FE61}" type="datetime4">
              <a:rPr lang="ru-RU" smtClean="0"/>
              <a:t>18 мая 2017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77" y="2030199"/>
            <a:ext cx="7244646" cy="41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6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«</a:t>
            </a:r>
            <a:r>
              <a:rPr lang="en-US" dirty="0" smtClean="0"/>
              <a:t>copy-paste»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2005 году не менее ½ дипломных работ, защищенных на «отлично», были скопированы из интернета без изменений </a:t>
            </a:r>
            <a:r>
              <a:rPr lang="ru-RU" sz="1800" dirty="0" smtClean="0"/>
              <a:t>(</a:t>
            </a:r>
            <a:r>
              <a:rPr lang="ru-RU" sz="1800" dirty="0"/>
              <a:t>по информации ряда вузов, </a:t>
            </a:r>
            <a:r>
              <a:rPr lang="ru-RU" sz="1800" dirty="0" smtClean="0"/>
              <a:t>например: </a:t>
            </a:r>
            <a:r>
              <a:rPr lang="ru-RU" sz="1800" dirty="0" smtClean="0">
                <a:hlinkClick r:id="rId2"/>
              </a:rPr>
              <a:t>https</a:t>
            </a:r>
            <a:r>
              <a:rPr lang="ru-RU" sz="1800" dirty="0">
                <a:hlinkClick r:id="rId2"/>
              </a:rPr>
              <a:t>://rg.ru/2009/01/20/referaty.html</a:t>
            </a:r>
            <a:r>
              <a:rPr lang="ru-RU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Более 1 500 диссертаций по историческим наукам, защищенных в России после 2000 года, содержат значительные заимствования из других диссертаций </a:t>
            </a:r>
            <a:br>
              <a:rPr lang="ru-RU" dirty="0"/>
            </a:br>
            <a:r>
              <a:rPr lang="ru-RU" sz="1800" dirty="0"/>
              <a:t>(по материалам исследования, проведенного в 2013 году компанией Антиплагиат по заказу РГБ: </a:t>
            </a:r>
            <a:r>
              <a:rPr lang="ru-RU" sz="1800" dirty="0">
                <a:hlinkClick r:id="rId3"/>
              </a:rPr>
              <a:t>http://www.chaskor.ru/article/istoricheskie_zaimstvovaniya_33399</a:t>
            </a:r>
            <a:r>
              <a:rPr lang="ru-RU" sz="1800" dirty="0"/>
              <a:t>)</a:t>
            </a:r>
          </a:p>
          <a:p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66E5E3-57E7-491A-B591-62E1C2380C31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Конференция «Обнаружение заимствований – 2017»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10463"/>
            <a:ext cx="7886700" cy="3966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08A00"/>
                </a:solidFill>
                <a:latin typeface="Arial" charset="0"/>
                <a:cs typeface="Arial" charset="0"/>
              </a:rPr>
              <a:t>Цель конференции </a:t>
            </a:r>
            <a:r>
              <a:rPr lang="ru-RU" dirty="0"/>
              <a:t>– формирование экспертной среды по обсуждению вопросов, обмену мнениями и выработке решений в области обнаружения заимствований на образовательном и научном пространствах</a:t>
            </a: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F08A00"/>
                </a:solidFill>
                <a:latin typeface="Arial" charset="0"/>
                <a:cs typeface="Arial" charset="0"/>
              </a:rPr>
              <a:t>Тематика конференции: </a:t>
            </a:r>
            <a:r>
              <a:rPr lang="ru-RU" dirty="0"/>
              <a:t>Нормативные основы использования средств ОЗ</a:t>
            </a:r>
            <a:r>
              <a:rPr lang="en-US" dirty="0"/>
              <a:t>.</a:t>
            </a:r>
            <a:r>
              <a:rPr lang="ru-RU" dirty="0"/>
              <a:t> Приказ № 636. Требования ВАК. Рекомендации </a:t>
            </a:r>
            <a:r>
              <a:rPr lang="ru-RU" dirty="0" err="1"/>
              <a:t>Рособрнадзора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Правовые основы и проблемы систем и средств ОЗ.  Методология внедрения и использования технических средств ОЗ.</a:t>
            </a:r>
            <a:r>
              <a:rPr lang="en-US" dirty="0"/>
              <a:t> </a:t>
            </a:r>
            <a:r>
              <a:rPr lang="ru-RU" dirty="0"/>
              <a:t>Методология экспертизы и принятия решений. Этические вопросы ОЗ. Программно-технические средства ОЗ. Алгоритмы и технологии ОЗ, поиска, обработки и анализа текстов. Средства и системы информационной поддержки ОЗ, электронно-библиотечные системы, системы открытого доступа. Образовательные программы и технологии формирования компетентностей ОЗ.</a:t>
            </a: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F08A00"/>
                </a:solidFill>
                <a:latin typeface="Arial" charset="0"/>
                <a:cs typeface="Arial" charset="0"/>
              </a:rPr>
              <a:t>Место проведение: </a:t>
            </a:r>
            <a:r>
              <a:rPr lang="ru-RU" dirty="0" smtClean="0"/>
              <a:t>Россия, г. Липецк, Институт развития образования </a:t>
            </a:r>
            <a:endParaRPr lang="ru-RU" dirty="0"/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F08A00"/>
                </a:solidFill>
                <a:latin typeface="Arial" charset="0"/>
                <a:cs typeface="Arial" charset="0"/>
              </a:rPr>
              <a:t>Время</a:t>
            </a:r>
            <a:r>
              <a:rPr lang="ru-RU" sz="2400" dirty="0">
                <a:solidFill>
                  <a:srgbClr val="F08A00"/>
                </a:solidFill>
                <a:latin typeface="Arial" charset="0"/>
                <a:cs typeface="Arial" charset="0"/>
              </a:rPr>
              <a:t>:</a:t>
            </a:r>
            <a:r>
              <a:rPr lang="ru-RU" sz="2900" dirty="0">
                <a:solidFill>
                  <a:srgbClr val="F08A00"/>
                </a:solidFill>
                <a:latin typeface="Arial" charset="0"/>
                <a:cs typeface="Arial" charset="0"/>
              </a:rPr>
              <a:t> </a:t>
            </a:r>
            <a:r>
              <a:rPr lang="ru-RU" sz="2900" dirty="0"/>
              <a:t>26-27 октября 2017 года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18.05.2017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28650" y="3117954"/>
            <a:ext cx="7886700" cy="21104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 smtClean="0"/>
              <a:t>Андрей Ивахненко</a:t>
            </a:r>
          </a:p>
          <a:p>
            <a:endParaRPr lang="ru-RU" dirty="0"/>
          </a:p>
          <a:p>
            <a:r>
              <a:rPr lang="en-US" sz="4000" b="0" dirty="0" smtClean="0">
                <a:latin typeface="+mn-lt"/>
              </a:rPr>
              <a:t>antiplagiat.ru</a:t>
            </a:r>
          </a:p>
          <a:p>
            <a:endParaRPr lang="ru-RU" b="0" dirty="0" smtClean="0"/>
          </a:p>
          <a:p>
            <a:pPr>
              <a:lnSpc>
                <a:spcPct val="120000"/>
              </a:lnSpc>
            </a:pPr>
            <a:r>
              <a:rPr lang="ru-RU" sz="3100" b="0" dirty="0"/>
              <a:t>8 (800) </a:t>
            </a:r>
            <a:r>
              <a:rPr lang="ru-RU" sz="3100" b="0" dirty="0" smtClean="0"/>
              <a:t>777</a:t>
            </a:r>
            <a:r>
              <a:rPr lang="en-US" sz="3100" b="0" dirty="0" smtClean="0"/>
              <a:t> </a:t>
            </a:r>
            <a:r>
              <a:rPr lang="ru-RU" sz="3100" b="0" dirty="0"/>
              <a:t>81</a:t>
            </a:r>
            <a:r>
              <a:rPr lang="en-US" sz="3100" b="0" dirty="0" smtClean="0"/>
              <a:t> </a:t>
            </a:r>
            <a:r>
              <a:rPr lang="ru-RU" sz="3100" b="0" dirty="0" smtClean="0"/>
              <a:t>28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0" dirty="0"/>
              <a:t>+7 (495) </a:t>
            </a:r>
            <a:r>
              <a:rPr lang="ru-RU" sz="3100" b="0" dirty="0" smtClean="0"/>
              <a:t>223</a:t>
            </a:r>
            <a:r>
              <a:rPr lang="en-US" sz="3100" b="0" dirty="0" smtClean="0"/>
              <a:t> </a:t>
            </a:r>
            <a:r>
              <a:rPr lang="ru-RU" sz="3100" b="0" dirty="0" smtClean="0"/>
              <a:t>23</a:t>
            </a:r>
            <a:r>
              <a:rPr lang="en-US" sz="3100" b="0" dirty="0" smtClean="0"/>
              <a:t> </a:t>
            </a:r>
            <a:r>
              <a:rPr lang="ru-RU" sz="3100" b="0" dirty="0" smtClean="0"/>
              <a:t>84</a:t>
            </a:r>
            <a:endParaRPr lang="ru-RU" sz="31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650" y="5831173"/>
            <a:ext cx="7886700" cy="674558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 smtClean="0"/>
              <a:t>ivakhnenko@antiplagiat.ru</a:t>
            </a:r>
            <a:endParaRPr lang="en-US" sz="2000" b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117797"/>
            <a:ext cx="7886700" cy="5746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ВАШИ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0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79095"/>
            <a:ext cx="7886700" cy="794479"/>
          </a:xfrm>
        </p:spPr>
        <p:txBody>
          <a:bodyPr/>
          <a:lstStyle/>
          <a:p>
            <a:r>
              <a:rPr lang="ru-RU" dirty="0"/>
              <a:t>Проблема «</a:t>
            </a:r>
            <a:r>
              <a:rPr lang="en-US" dirty="0"/>
              <a:t>copy-paste»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2383200"/>
            <a:ext cx="7817117" cy="384521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Основное противоречие: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подготовить несамостоятельную работу гораздо проще, чем обнаружить ее несамостоятельность</a:t>
            </a:r>
            <a:r>
              <a:rPr lang="ru-RU" sz="2400" dirty="0" smtClean="0"/>
              <a:t>….</a:t>
            </a:r>
          </a:p>
          <a:p>
            <a:endParaRPr lang="ru-RU" sz="2400" dirty="0"/>
          </a:p>
          <a:p>
            <a:pPr algn="r"/>
            <a:r>
              <a:rPr lang="ru-RU" altLang="ru-RU" sz="2400" spc="-100" dirty="0"/>
              <a:t>…если нет специальных инструментов!</a:t>
            </a:r>
          </a:p>
          <a:p>
            <a:endParaRPr lang="ru-RU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3758" y="65057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952ECD-5D19-4EDF-8DFB-B03B53206D82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/>
              <a:t>«Антиплагиат</a:t>
            </a:r>
            <a:r>
              <a:rPr lang="en-US" sz="3800" dirty="0" smtClean="0"/>
              <a:t>.</a:t>
            </a:r>
            <a:r>
              <a:rPr lang="ru-RU" sz="3800" dirty="0" smtClean="0"/>
              <a:t>ВУЗ»</a:t>
            </a:r>
            <a:endParaRPr lang="ru-RU" sz="3800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3758" y="65057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FD6D6E6-546F-4A78-8F61-EBC73D5B4ED2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7160" y="2256019"/>
            <a:ext cx="81359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/>
                </a:solidFill>
              </a:rPr>
              <a:t>Антиплагиат</a:t>
            </a:r>
            <a:r>
              <a:rPr lang="ru-RU" sz="2000" dirty="0" smtClean="0"/>
              <a:t> </a:t>
            </a:r>
            <a:r>
              <a:rPr lang="ru-RU" sz="2000" dirty="0"/>
              <a:t>– это специализированная поисковая система, предназначенная для обнаружения заимствований в текстовых документах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/>
                </a:solidFill>
              </a:rPr>
              <a:t>Запрос </a:t>
            </a:r>
            <a:r>
              <a:rPr lang="ru-RU" sz="2000" dirty="0" smtClean="0"/>
              <a:t>– это документ </a:t>
            </a:r>
            <a:r>
              <a:rPr lang="ru-RU" sz="2000" dirty="0"/>
              <a:t>любого </a:t>
            </a:r>
            <a:r>
              <a:rPr lang="ru-RU" sz="2000" dirty="0" smtClean="0"/>
              <a:t>размера </a:t>
            </a:r>
            <a:r>
              <a:rPr lang="ru-RU" sz="2000" dirty="0"/>
              <a:t>и практически любого </a:t>
            </a:r>
            <a:r>
              <a:rPr lang="ru-RU" sz="2000" dirty="0" smtClean="0"/>
              <a:t>формата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Результат </a:t>
            </a:r>
            <a:r>
              <a:rPr lang="ru-RU" sz="2000" b="1" dirty="0">
                <a:solidFill>
                  <a:srgbClr val="0070C0"/>
                </a:solidFill>
              </a:rPr>
              <a:t>проверки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интерактивный отчет</a:t>
            </a:r>
            <a:r>
              <a:rPr lang="ru-RU" sz="2000" dirty="0"/>
              <a:t>, в </a:t>
            </a:r>
            <a:r>
              <a:rPr lang="ru-RU" sz="2000" dirty="0" smtClean="0"/>
              <a:t>котором </a:t>
            </a:r>
            <a:r>
              <a:rPr lang="ru-RU" sz="2000" dirty="0"/>
              <a:t>«подсвечен» заимствованный текст, показаны источники, рассчитан «процент оригинальности</a:t>
            </a:r>
            <a:r>
              <a:rPr lang="ru-RU" sz="2000" dirty="0" smtClean="0"/>
              <a:t>»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«Антиплагиат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ВУЗ</a:t>
            </a:r>
            <a:r>
              <a:rPr lang="ru-RU" sz="2000" b="1" dirty="0" smtClean="0">
                <a:solidFill>
                  <a:srgbClr val="0070C0"/>
                </a:solidFill>
              </a:rPr>
              <a:t>» </a:t>
            </a:r>
            <a:r>
              <a:rPr lang="ru-RU" sz="2000" dirty="0" smtClean="0"/>
              <a:t>– версия системы «Антиплагиат», предназначенная для использования в учебных заведениях</a:t>
            </a:r>
            <a:endParaRPr lang="ru-RU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345608"/>
            <a:ext cx="7886700" cy="659568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О системе «Антиплагиат.ВУЗ»</a:t>
            </a:r>
            <a:endParaRPr lang="ru-RU" sz="3800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EFCE71-3942-4247-BC00-BD381E56A41A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1988" y="5516380"/>
            <a:ext cx="3902595" cy="69704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Современный эргономичный дизайн, продуманная </a:t>
            </a:r>
            <a:r>
              <a:rPr lang="ru-RU" sz="1800" b="1" dirty="0" smtClean="0">
                <a:solidFill>
                  <a:schemeClr val="accent1"/>
                </a:solidFill>
              </a:rPr>
              <a:t>навигация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3"/>
          </p:nvPr>
        </p:nvSpPr>
        <p:spPr>
          <a:xfrm>
            <a:off x="4714408" y="3702567"/>
            <a:ext cx="3868394" cy="144655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Самая большая коллекция русскоязычных </a:t>
            </a:r>
            <a:r>
              <a:rPr lang="ru-RU" sz="1800" b="1" dirty="0" smtClean="0">
                <a:solidFill>
                  <a:schemeClr val="accent1"/>
                </a:solidFill>
              </a:rPr>
              <a:t>и </a:t>
            </a:r>
            <a:r>
              <a:rPr lang="ru-RU" sz="1800" b="1" dirty="0">
                <a:solidFill>
                  <a:schemeClr val="accent1"/>
                </a:solidFill>
              </a:rPr>
              <a:t>национальных источников, </a:t>
            </a:r>
            <a:r>
              <a:rPr lang="ru-RU" sz="1800" dirty="0"/>
              <a:t>обеспечивающая качество проверки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4"/>
          </p:nvPr>
        </p:nvSpPr>
        <p:spPr>
          <a:xfrm>
            <a:off x="4714407" y="2230028"/>
            <a:ext cx="3868395" cy="132533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Удобное и простое </a:t>
            </a:r>
            <a:r>
              <a:rPr lang="ru-RU" sz="1800" b="1" dirty="0" smtClean="0">
                <a:solidFill>
                  <a:schemeClr val="accent1"/>
                </a:solidFill>
              </a:rPr>
              <a:t>в </a:t>
            </a:r>
            <a:r>
              <a:rPr lang="ru-RU" sz="1800" b="1" dirty="0">
                <a:solidFill>
                  <a:schemeClr val="accent1"/>
                </a:solidFill>
              </a:rPr>
              <a:t>эксплуатации программное обеспечение </a:t>
            </a:r>
            <a:r>
              <a:rPr lang="ru-RU" sz="1800" dirty="0"/>
              <a:t>для </a:t>
            </a:r>
            <a:r>
              <a:rPr lang="ru-RU" sz="1800" dirty="0" smtClean="0"/>
              <a:t>проверки на </a:t>
            </a:r>
            <a:r>
              <a:rPr lang="ru-RU" sz="1800" dirty="0"/>
              <a:t>заимствования </a:t>
            </a:r>
            <a:r>
              <a:rPr lang="ru-RU" sz="1800" dirty="0" smtClean="0"/>
              <a:t>и </a:t>
            </a:r>
            <a:r>
              <a:rPr lang="ru-RU" sz="1800" dirty="0"/>
              <a:t>хранение контента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32981" y="2230028"/>
            <a:ext cx="4076494" cy="1139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Профессиональное решение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для проверки на наличие заимствований </a:t>
            </a:r>
            <a:r>
              <a:rPr lang="ru-RU" sz="1800" dirty="0"/>
              <a:t>в письменных учебных, научных, авторских работ</a:t>
            </a:r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541988" y="4661938"/>
            <a:ext cx="3902596" cy="629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Мгновенный мультиязычный поиск </a:t>
            </a:r>
            <a:r>
              <a:rPr lang="ru-RU" sz="1800" dirty="0"/>
              <a:t>текстовых заимствований </a:t>
            </a:r>
          </a:p>
        </p:txBody>
      </p:sp>
      <p:sp>
        <p:nvSpPr>
          <p:cNvPr id="14" name="Текст 8"/>
          <p:cNvSpPr txBox="1">
            <a:spLocks/>
          </p:cNvSpPr>
          <p:nvPr/>
        </p:nvSpPr>
        <p:spPr>
          <a:xfrm>
            <a:off x="541988" y="3547864"/>
            <a:ext cx="3994879" cy="12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Уникальные технологии обработки текстов, </a:t>
            </a:r>
            <a:r>
              <a:rPr lang="ru-RU" sz="1800" dirty="0"/>
              <a:t>гарантирующие точность проверки документов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4714407" y="5014210"/>
            <a:ext cx="3477718" cy="981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Квалифицированная поддержка </a:t>
            </a:r>
            <a:r>
              <a:rPr lang="ru-RU" sz="1800" dirty="0"/>
              <a:t>пользователей системы в режиме </a:t>
            </a:r>
            <a:r>
              <a:rPr lang="ru-RU" sz="1800" dirty="0" smtClean="0"/>
              <a:t>5/8 (телефон) и 7/24 (</a:t>
            </a:r>
            <a:r>
              <a:rPr lang="en-US" sz="1800" dirty="0" smtClean="0"/>
              <a:t>e-mail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21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345608"/>
            <a:ext cx="7886700" cy="659568"/>
          </a:xfrm>
        </p:spPr>
        <p:txBody>
          <a:bodyPr>
            <a:normAutofit fontScale="90000"/>
          </a:bodyPr>
          <a:lstStyle/>
          <a:p>
            <a:r>
              <a:rPr lang="ru-RU" sz="3800" dirty="0" smtClean="0"/>
              <a:t>Функции системы «Антиплагиат.ВУЗ»</a:t>
            </a:r>
            <a:endParaRPr lang="ru-RU" sz="3800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0F588BB-FC88-46C9-95B6-40937E1A4527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1988" y="5516380"/>
            <a:ext cx="3902595" cy="69704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Внутренний </a:t>
            </a:r>
            <a:r>
              <a:rPr lang="ru-RU" sz="1800" b="1" dirty="0" err="1">
                <a:solidFill>
                  <a:schemeClr val="accent1"/>
                </a:solidFill>
              </a:rPr>
              <a:t>биллинг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3"/>
          </p:nvPr>
        </p:nvSpPr>
        <p:spPr>
          <a:xfrm>
            <a:off x="4714408" y="3543176"/>
            <a:ext cx="3868394" cy="6783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Поддержка конфиденциальности информации </a:t>
            </a:r>
            <a:r>
              <a:rPr lang="ru-RU" sz="1800" dirty="0"/>
              <a:t>пользователей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4"/>
          </p:nvPr>
        </p:nvSpPr>
        <p:spPr>
          <a:xfrm>
            <a:off x="4714407" y="2230028"/>
            <a:ext cx="3868395" cy="13253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Разграничение прав </a:t>
            </a:r>
            <a:r>
              <a:rPr lang="ru-RU" sz="1800" b="1" dirty="0" smtClean="0">
                <a:solidFill>
                  <a:schemeClr val="accent1"/>
                </a:solidFill>
              </a:rPr>
              <a:t>пользователей </a:t>
            </a:r>
            <a:r>
              <a:rPr lang="ru-RU" sz="1800" b="1" dirty="0">
                <a:solidFill>
                  <a:schemeClr val="accent1"/>
                </a:solidFill>
              </a:rPr>
              <a:t/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dirty="0"/>
              <a:t>в соответствии со структурой </a:t>
            </a:r>
            <a:r>
              <a:rPr lang="ru-RU" sz="1800" dirty="0" smtClean="0"/>
              <a:t>ВУЗа</a:t>
            </a:r>
            <a:endParaRPr lang="ru-RU" sz="180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32981" y="2230028"/>
            <a:ext cx="4076494" cy="1139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Поиск заимствований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dirty="0"/>
              <a:t>на русском и иностранных </a:t>
            </a:r>
            <a:br>
              <a:rPr lang="ru-RU" sz="1800" dirty="0"/>
            </a:br>
            <a:r>
              <a:rPr lang="ru-RU" sz="1800" dirty="0"/>
              <a:t>языках (в </a:t>
            </a:r>
            <a:r>
              <a:rPr lang="ru-RU" sz="1800" dirty="0" err="1"/>
              <a:t>т.ч</a:t>
            </a:r>
            <a:r>
              <a:rPr lang="ru-RU" sz="1800" dirty="0"/>
              <a:t>. я</a:t>
            </a:r>
            <a:r>
              <a:rPr lang="ru-RU" sz="1800" dirty="0" smtClean="0"/>
              <a:t>зыках стран </a:t>
            </a:r>
            <a:r>
              <a:rPr lang="ru-RU" sz="1800" dirty="0"/>
              <a:t>СНГ) </a:t>
            </a:r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541988" y="4598223"/>
            <a:ext cx="3902596" cy="629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Наличие Автономной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и Интернет-версий</a:t>
            </a:r>
          </a:p>
        </p:txBody>
      </p:sp>
      <p:sp>
        <p:nvSpPr>
          <p:cNvPr id="14" name="Текст 8"/>
          <p:cNvSpPr txBox="1">
            <a:spLocks/>
          </p:cNvSpPr>
          <p:nvPr/>
        </p:nvSpPr>
        <p:spPr>
          <a:xfrm>
            <a:off x="541988" y="3406509"/>
            <a:ext cx="3994879" cy="12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Формирование краткого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и полного отчета </a:t>
            </a:r>
            <a:r>
              <a:rPr lang="ru-RU" sz="1800" dirty="0"/>
              <a:t>по проверке документа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4714407" y="5284819"/>
            <a:ext cx="3800942" cy="981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Интеграция </a:t>
            </a:r>
            <a:r>
              <a:rPr lang="ru-RU" sz="1800" b="1" dirty="0" smtClean="0">
                <a:solidFill>
                  <a:schemeClr val="accent1"/>
                </a:solidFill>
              </a:rPr>
              <a:t>в </a:t>
            </a:r>
            <a:r>
              <a:rPr lang="ru-RU" sz="1800" b="1" dirty="0">
                <a:solidFill>
                  <a:schemeClr val="accent1"/>
                </a:solidFill>
              </a:rPr>
              <a:t>информационную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среду </a:t>
            </a:r>
            <a:r>
              <a:rPr lang="ru-RU" sz="1800" dirty="0" smtClean="0"/>
              <a:t>ВУЗа</a:t>
            </a:r>
            <a:endParaRPr lang="ru-RU" sz="1800" dirty="0"/>
          </a:p>
        </p:txBody>
      </p:sp>
      <p:sp>
        <p:nvSpPr>
          <p:cNvPr id="15" name="Текст 7"/>
          <p:cNvSpPr txBox="1">
            <a:spLocks/>
          </p:cNvSpPr>
          <p:nvPr/>
        </p:nvSpPr>
        <p:spPr>
          <a:xfrm>
            <a:off x="4714408" y="4460542"/>
            <a:ext cx="3868394" cy="666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accent1"/>
                </a:solidFill>
              </a:rPr>
              <a:t>Хранение документов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и отчётов</a:t>
            </a: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3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58" y="1345608"/>
            <a:ext cx="8230537" cy="6595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Отлаженные технологии проверки текстов</a:t>
            </a:r>
            <a:endParaRPr lang="ru-RU" sz="3200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B024F3A-0E8D-4B07-BD08-84AF5FF20C4C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70456" y="2230027"/>
            <a:ext cx="4076494" cy="1873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/>
                </a:solidFill>
              </a:rPr>
              <a:t>Проверка </a:t>
            </a:r>
            <a:r>
              <a:rPr lang="ru-RU" sz="2000" b="1" dirty="0" smtClean="0">
                <a:solidFill>
                  <a:schemeClr val="accent1"/>
                </a:solidFill>
              </a:rPr>
              <a:t>документов: 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ru-RU" dirty="0" smtClean="0"/>
              <a:t>любого размера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ru-RU" dirty="0"/>
              <a:t>на всех языках 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ru-RU" dirty="0"/>
              <a:t>во всех распространенных форматах (</a:t>
            </a:r>
            <a:r>
              <a:rPr lang="ru-RU" dirty="0" err="1"/>
              <a:t>doc</a:t>
            </a:r>
            <a:r>
              <a:rPr lang="ru-RU" dirty="0"/>
              <a:t>, </a:t>
            </a:r>
            <a:r>
              <a:rPr lang="ru-RU" dirty="0" err="1"/>
              <a:t>docx</a:t>
            </a:r>
            <a:r>
              <a:rPr lang="ru-RU" dirty="0"/>
              <a:t>, </a:t>
            </a:r>
            <a:r>
              <a:rPr lang="ru-RU" dirty="0" err="1"/>
              <a:t>pdf</a:t>
            </a:r>
            <a:r>
              <a:rPr lang="ru-RU" dirty="0"/>
              <a:t>, </a:t>
            </a:r>
            <a:r>
              <a:rPr lang="ru-RU" dirty="0" err="1"/>
              <a:t>rtf</a:t>
            </a:r>
            <a:r>
              <a:rPr lang="ru-RU" dirty="0"/>
              <a:t>, </a:t>
            </a:r>
            <a:r>
              <a:rPr lang="ru-RU" dirty="0" err="1"/>
              <a:t>txt</a:t>
            </a:r>
            <a:r>
              <a:rPr lang="ru-RU" dirty="0"/>
              <a:t>, </a:t>
            </a:r>
            <a:r>
              <a:rPr lang="ru-RU" dirty="0" err="1"/>
              <a:t>html</a:t>
            </a:r>
            <a:r>
              <a:rPr lang="ru-RU" dirty="0"/>
              <a:t>, </a:t>
            </a:r>
            <a:r>
              <a:rPr lang="ru-RU" dirty="0" err="1"/>
              <a:t>ppt</a:t>
            </a:r>
            <a:r>
              <a:rPr lang="ru-RU" dirty="0"/>
              <a:t>, </a:t>
            </a:r>
            <a:r>
              <a:rPr lang="ru-RU" dirty="0" err="1"/>
              <a:t>pptx</a:t>
            </a:r>
            <a:r>
              <a:rPr lang="ru-RU" dirty="0"/>
              <a:t>, </a:t>
            </a:r>
            <a:r>
              <a:rPr lang="ru-RU" dirty="0" err="1"/>
              <a:t>odt</a:t>
            </a:r>
            <a:r>
              <a:rPr lang="ru-RU" dirty="0"/>
              <a:t>, </a:t>
            </a:r>
            <a:r>
              <a:rPr lang="ru-RU" dirty="0" err="1"/>
              <a:t>xml</a:t>
            </a:r>
            <a:r>
              <a:rPr lang="ru-RU" dirty="0"/>
              <a:t>, </a:t>
            </a:r>
            <a:r>
              <a:rPr lang="ru-RU" dirty="0" err="1"/>
              <a:t>rar</a:t>
            </a:r>
            <a:r>
              <a:rPr lang="ru-RU" dirty="0"/>
              <a:t>, </a:t>
            </a:r>
            <a:r>
              <a:rPr lang="ru-RU" dirty="0" err="1"/>
              <a:t>zip</a:t>
            </a:r>
            <a:r>
              <a:rPr lang="ru-RU" dirty="0"/>
              <a:t>, 7z, </a:t>
            </a:r>
            <a:r>
              <a:rPr lang="ru-RU" dirty="0" err="1" smtClean="0"/>
              <a:t>gzip</a:t>
            </a:r>
            <a:r>
              <a:rPr lang="ru-RU" dirty="0" smtClean="0"/>
              <a:t>, расширяется </a:t>
            </a:r>
            <a:r>
              <a:rPr lang="ru-RU" dirty="0"/>
              <a:t>по </a:t>
            </a:r>
            <a:r>
              <a:rPr lang="ru-RU" dirty="0" smtClean="0"/>
              <a:t>требованию)</a:t>
            </a:r>
            <a:endParaRPr lang="ru-RU" dirty="0"/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570456" y="4103312"/>
            <a:ext cx="4076494" cy="1513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/>
                </a:solidFill>
              </a:rPr>
              <a:t>Обнаружение перестановок: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предложений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абзацев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страниц и т.п.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021704" y="2230028"/>
            <a:ext cx="3526957" cy="1873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/>
                </a:solidFill>
              </a:rPr>
              <a:t>Корректная обработка: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вставок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удалений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замены форм слов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правильно оформленных </a:t>
            </a:r>
            <a:r>
              <a:rPr lang="ru-RU" dirty="0" smtClean="0"/>
              <a:t>цитат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перефразировок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5021703" y="4105010"/>
            <a:ext cx="3526958" cy="830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/>
                </a:solidFill>
              </a:rPr>
              <a:t>Выявление  замены 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dirty="0"/>
              <a:t>сходных по написанию букв </a:t>
            </a:r>
            <a:br>
              <a:rPr lang="ru-RU" dirty="0"/>
            </a:br>
            <a:r>
              <a:rPr lang="ru-RU" dirty="0"/>
              <a:t>(снятие </a:t>
            </a:r>
            <a:r>
              <a:rPr lang="ru-RU" dirty="0" err="1"/>
              <a:t>омоглифии</a:t>
            </a:r>
            <a:r>
              <a:rPr lang="ru-RU" dirty="0"/>
              <a:t>)</a:t>
            </a: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5021703" y="4935996"/>
            <a:ext cx="3526958" cy="737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1"/>
                </a:solidFill>
              </a:rPr>
              <a:t>Оповещение о попытках 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«обхода» системы</a:t>
            </a: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082800" y="5719718"/>
            <a:ext cx="5105399" cy="55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Обнаружение переводных заимствований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64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3758" y="2046120"/>
            <a:ext cx="8230537" cy="4339689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58" y="1145978"/>
            <a:ext cx="8230537" cy="8552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Область поиска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9F3-0474-4057-B2AF-AFCD850A8D6C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63144" y="4084819"/>
            <a:ext cx="3486150" cy="212124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Википедия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Англоязычная </a:t>
            </a:r>
            <a:r>
              <a:rPr lang="ru-RU" dirty="0" err="1"/>
              <a:t>википедия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Cyberleninka.ru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Arxiv.org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Сайты рефератов, СМИ, </a:t>
            </a:r>
            <a:r>
              <a:rPr lang="ru-RU" dirty="0" smtClean="0"/>
              <a:t>аналитика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Сотни тысяч других сайтов</a:t>
            </a:r>
            <a:endParaRPr lang="ru-RU" dirty="0"/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1163144" y="2847080"/>
            <a:ext cx="3096405" cy="111781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1"/>
                </a:solidFill>
              </a:rPr>
              <a:t> более </a:t>
            </a:r>
            <a:r>
              <a:rPr lang="ru-RU" sz="3600" b="1" dirty="0">
                <a:solidFill>
                  <a:schemeClr val="accent1"/>
                </a:solidFill>
              </a:rPr>
              <a:t>200 </a:t>
            </a:r>
            <a:r>
              <a:rPr lang="ru-RU" sz="3600" b="1" dirty="0" smtClean="0">
                <a:solidFill>
                  <a:schemeClr val="accent1"/>
                </a:solidFill>
              </a:rPr>
              <a:t>млн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веб-страниц</a:t>
            </a:r>
            <a:endParaRPr lang="ru-RU" dirty="0"/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4945816" y="2847080"/>
            <a:ext cx="3129197" cy="111781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1"/>
                </a:solidFill>
              </a:rPr>
              <a:t> более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>
                <a:solidFill>
                  <a:schemeClr val="accent1"/>
                </a:solidFill>
              </a:rPr>
              <a:t>5 </a:t>
            </a:r>
            <a:r>
              <a:rPr lang="ru-RU" sz="3600" b="1" dirty="0" smtClean="0">
                <a:solidFill>
                  <a:schemeClr val="accent1"/>
                </a:solidFill>
              </a:rPr>
              <a:t>млн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  новых </a:t>
            </a:r>
            <a:r>
              <a:rPr lang="ru-RU" dirty="0"/>
              <a:t>источников </a:t>
            </a:r>
            <a:r>
              <a:rPr lang="ru-RU" dirty="0" smtClean="0"/>
              <a:t>ежемесячно</a:t>
            </a:r>
            <a:endParaRPr lang="ru-RU" dirty="0"/>
          </a:p>
        </p:txBody>
      </p:sp>
      <p:sp>
        <p:nvSpPr>
          <p:cNvPr id="14" name="Текст 7"/>
          <p:cNvSpPr txBox="1">
            <a:spLocks/>
          </p:cNvSpPr>
          <p:nvPr/>
        </p:nvSpPr>
        <p:spPr>
          <a:xfrm>
            <a:off x="773399" y="2168249"/>
            <a:ext cx="3486150" cy="60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Интернет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58" y="1145978"/>
            <a:ext cx="8230537" cy="8552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Область поиска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11A9-FBDB-4DE4-AA5F-7C3EDF87F297}" type="datetime4">
              <a:rPr lang="ru-RU" smtClean="0"/>
              <a:t>18 мая 2017 г.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6817" y="2046120"/>
            <a:ext cx="1599262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66817" y="3305312"/>
            <a:ext cx="1599262" cy="6745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Русский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147 млн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166079" y="2046120"/>
            <a:ext cx="1599262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765341" y="2046120"/>
            <a:ext cx="1599262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364603" y="2046120"/>
            <a:ext cx="1599262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963865" y="2046120"/>
            <a:ext cx="1599262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Текст 7"/>
          <p:cNvSpPr txBox="1">
            <a:spLocks/>
          </p:cNvSpPr>
          <p:nvPr/>
        </p:nvSpPr>
        <p:spPr>
          <a:xfrm>
            <a:off x="2166079" y="3305312"/>
            <a:ext cx="1599262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Английский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24 млн</a:t>
            </a:r>
            <a:endParaRPr lang="ru-RU" dirty="0"/>
          </a:p>
        </p:txBody>
      </p:sp>
      <p:sp>
        <p:nvSpPr>
          <p:cNvPr id="49" name="Текст 7"/>
          <p:cNvSpPr txBox="1">
            <a:spLocks/>
          </p:cNvSpPr>
          <p:nvPr/>
        </p:nvSpPr>
        <p:spPr>
          <a:xfrm>
            <a:off x="3765341" y="3305312"/>
            <a:ext cx="1599262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Французский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1,8 млн</a:t>
            </a:r>
            <a:endParaRPr lang="ru-RU" dirty="0"/>
          </a:p>
        </p:txBody>
      </p:sp>
      <p:sp>
        <p:nvSpPr>
          <p:cNvPr id="50" name="Текст 7"/>
          <p:cNvSpPr txBox="1">
            <a:spLocks/>
          </p:cNvSpPr>
          <p:nvPr/>
        </p:nvSpPr>
        <p:spPr>
          <a:xfrm>
            <a:off x="5364603" y="3305312"/>
            <a:ext cx="1599262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Немецкий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1,8 млн</a:t>
            </a:r>
            <a:endParaRPr lang="ru-RU" dirty="0"/>
          </a:p>
        </p:txBody>
      </p:sp>
      <p:sp>
        <p:nvSpPr>
          <p:cNvPr id="51" name="Текст 7"/>
          <p:cNvSpPr txBox="1">
            <a:spLocks/>
          </p:cNvSpPr>
          <p:nvPr/>
        </p:nvSpPr>
        <p:spPr>
          <a:xfrm>
            <a:off x="6963865" y="3305312"/>
            <a:ext cx="1599262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Испанский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432тыс.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53063" y="2323475"/>
            <a:ext cx="588364" cy="5883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652325" y="2323475"/>
            <a:ext cx="588364" cy="5883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251587" y="2323475"/>
            <a:ext cx="588364" cy="58836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850849" y="2323475"/>
            <a:ext cx="588364" cy="58836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450111" y="2323475"/>
            <a:ext cx="588364" cy="5883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66817" y="4144780"/>
            <a:ext cx="1284468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51285" y="4144780"/>
            <a:ext cx="1284468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130602" y="4144780"/>
            <a:ext cx="1284468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415070" y="4144780"/>
            <a:ext cx="1284468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693723" y="4144780"/>
            <a:ext cx="1284468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978190" y="4144780"/>
            <a:ext cx="1584936" cy="20986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Текст 7"/>
          <p:cNvSpPr txBox="1">
            <a:spLocks/>
          </p:cNvSpPr>
          <p:nvPr/>
        </p:nvSpPr>
        <p:spPr>
          <a:xfrm>
            <a:off x="566817" y="5403953"/>
            <a:ext cx="1284467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Казахский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1,3 млн</a:t>
            </a:r>
            <a:endParaRPr lang="ru-RU" dirty="0"/>
          </a:p>
        </p:txBody>
      </p:sp>
      <p:sp>
        <p:nvSpPr>
          <p:cNvPr id="63" name="Текст 7"/>
          <p:cNvSpPr txBox="1">
            <a:spLocks/>
          </p:cNvSpPr>
          <p:nvPr/>
        </p:nvSpPr>
        <p:spPr>
          <a:xfrm>
            <a:off x="1851284" y="5403953"/>
            <a:ext cx="1284467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Украинский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9,2 млн</a:t>
            </a:r>
            <a:endParaRPr lang="ru-RU" dirty="0"/>
          </a:p>
        </p:txBody>
      </p:sp>
      <p:sp>
        <p:nvSpPr>
          <p:cNvPr id="65" name="Текст 7"/>
          <p:cNvSpPr txBox="1">
            <a:spLocks/>
          </p:cNvSpPr>
          <p:nvPr/>
        </p:nvSpPr>
        <p:spPr>
          <a:xfrm>
            <a:off x="3143247" y="5403953"/>
            <a:ext cx="1284467" cy="674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Белорусский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104 тыс.</a:t>
            </a:r>
            <a:endParaRPr lang="ru-RU" dirty="0"/>
          </a:p>
        </p:txBody>
      </p:sp>
      <p:sp>
        <p:nvSpPr>
          <p:cNvPr id="66" name="Текст 7"/>
          <p:cNvSpPr txBox="1">
            <a:spLocks/>
          </p:cNvSpPr>
          <p:nvPr/>
        </p:nvSpPr>
        <p:spPr>
          <a:xfrm>
            <a:off x="4420219" y="5403953"/>
            <a:ext cx="1284467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Киргизский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256 тыс.</a:t>
            </a:r>
            <a:endParaRPr lang="ru-RU" dirty="0"/>
          </a:p>
        </p:txBody>
      </p:sp>
      <p:sp>
        <p:nvSpPr>
          <p:cNvPr id="67" name="Текст 7"/>
          <p:cNvSpPr txBox="1">
            <a:spLocks/>
          </p:cNvSpPr>
          <p:nvPr/>
        </p:nvSpPr>
        <p:spPr>
          <a:xfrm>
            <a:off x="5707033" y="5403953"/>
            <a:ext cx="1284467" cy="67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Таджикский</a:t>
            </a:r>
          </a:p>
          <a:p>
            <a:pPr algn="ctr"/>
            <a:r>
              <a:rPr lang="en-US" dirty="0" smtClean="0"/>
              <a:t>&gt;</a:t>
            </a:r>
            <a:r>
              <a:rPr lang="ru-RU" dirty="0" smtClean="0"/>
              <a:t> 22 тыс.</a:t>
            </a:r>
            <a:endParaRPr lang="ru-RU" dirty="0"/>
          </a:p>
        </p:txBody>
      </p:sp>
      <p:sp>
        <p:nvSpPr>
          <p:cNvPr id="68" name="Текст 7"/>
          <p:cNvSpPr txBox="1">
            <a:spLocks/>
          </p:cNvSpPr>
          <p:nvPr/>
        </p:nvSpPr>
        <p:spPr>
          <a:xfrm>
            <a:off x="6922684" y="5475137"/>
            <a:ext cx="1682641" cy="674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Азербайджанский</a:t>
            </a:r>
          </a:p>
          <a:p>
            <a:pPr algn="ctr">
              <a:lnSpc>
                <a:spcPct val="110000"/>
              </a:lnSpc>
            </a:pPr>
            <a:r>
              <a:rPr lang="en-US" sz="1900" dirty="0" smtClean="0"/>
              <a:t>&gt;</a:t>
            </a:r>
            <a:r>
              <a:rPr lang="ru-RU" sz="1900" dirty="0" smtClean="0"/>
              <a:t> 19 тыс.</a:t>
            </a:r>
            <a:endParaRPr lang="ru-RU" sz="1900" dirty="0"/>
          </a:p>
        </p:txBody>
      </p:sp>
      <p:sp>
        <p:nvSpPr>
          <p:cNvPr id="69" name="Овал 68"/>
          <p:cNvSpPr/>
          <p:nvPr/>
        </p:nvSpPr>
        <p:spPr>
          <a:xfrm>
            <a:off x="919650" y="4480184"/>
            <a:ext cx="588364" cy="58836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193154" y="4480184"/>
            <a:ext cx="588364" cy="58836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480897" y="4480184"/>
            <a:ext cx="588364" cy="588364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763122" y="4480184"/>
            <a:ext cx="588364" cy="588364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044682" y="4480184"/>
            <a:ext cx="588364" cy="588364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469314" y="4480184"/>
            <a:ext cx="588364" cy="588364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Date Placeholder 3"/>
          <p:cNvSpPr txBox="1">
            <a:spLocks/>
          </p:cNvSpPr>
          <p:nvPr/>
        </p:nvSpPr>
        <p:spPr>
          <a:xfrm>
            <a:off x="3798715" y="6500595"/>
            <a:ext cx="4711873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Красноярск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AP">
      <a:dk1>
        <a:srgbClr val="44546A"/>
      </a:dk1>
      <a:lt1>
        <a:sysClr val="window" lastClr="FFFFFF"/>
      </a:lt1>
      <a:dk2>
        <a:srgbClr val="000000"/>
      </a:dk2>
      <a:lt2>
        <a:srgbClr val="FFFFFF"/>
      </a:lt2>
      <a:accent1>
        <a:srgbClr val="1E73B7"/>
      </a:accent1>
      <a:accent2>
        <a:srgbClr val="F08A00"/>
      </a:accent2>
      <a:accent3>
        <a:srgbClr val="66B5DE"/>
      </a:accent3>
      <a:accent4>
        <a:srgbClr val="65727C"/>
      </a:accent4>
      <a:accent5>
        <a:srgbClr val="A9AFB4"/>
      </a:accent5>
      <a:accent6>
        <a:srgbClr val="F1F3F5"/>
      </a:accent6>
      <a:hlink>
        <a:srgbClr val="1E73B7"/>
      </a:hlink>
      <a:folHlink>
        <a:srgbClr val="F08A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3">
      <a:dk1>
        <a:srgbClr val="44546A"/>
      </a:dk1>
      <a:lt1>
        <a:sysClr val="window" lastClr="FFFFFF"/>
      </a:lt1>
      <a:dk2>
        <a:srgbClr val="000000"/>
      </a:dk2>
      <a:lt2>
        <a:srgbClr val="E7E6E6"/>
      </a:lt2>
      <a:accent1>
        <a:srgbClr val="1E73B7"/>
      </a:accent1>
      <a:accent2>
        <a:srgbClr val="F08A00"/>
      </a:accent2>
      <a:accent3>
        <a:srgbClr val="DFDFF0"/>
      </a:accent3>
      <a:accent4>
        <a:srgbClr val="65727C"/>
      </a:accent4>
      <a:accent5>
        <a:srgbClr val="A9AFB4"/>
      </a:accent5>
      <a:accent6>
        <a:srgbClr val="F1F3F5"/>
      </a:accent6>
      <a:hlink>
        <a:srgbClr val="F08A00"/>
      </a:hlink>
      <a:folHlink>
        <a:srgbClr val="44546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Другая 6">
      <a:dk1>
        <a:srgbClr val="44546A"/>
      </a:dk1>
      <a:lt1>
        <a:sysClr val="window" lastClr="FFFFFF"/>
      </a:lt1>
      <a:dk2>
        <a:srgbClr val="000000"/>
      </a:dk2>
      <a:lt2>
        <a:srgbClr val="FFFFFF"/>
      </a:lt2>
      <a:accent1>
        <a:srgbClr val="1E73B7"/>
      </a:accent1>
      <a:accent2>
        <a:srgbClr val="F08A00"/>
      </a:accent2>
      <a:accent3>
        <a:srgbClr val="66B5DE"/>
      </a:accent3>
      <a:accent4>
        <a:srgbClr val="65727C"/>
      </a:accent4>
      <a:accent5>
        <a:srgbClr val="A9AFB4"/>
      </a:accent5>
      <a:accent6>
        <a:srgbClr val="F1F3F5"/>
      </a:accent6>
      <a:hlink>
        <a:srgbClr val="1E73B7"/>
      </a:hlink>
      <a:folHlink>
        <a:srgbClr val="F08A0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MR_for_Bitrix_SPb_071220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ctr" defTabSz="914400" rtl="0" eaLnBrk="1" fontAlgn="auto" latinLnBrk="0" hangingPunct="1">
          <a:lnSpc>
            <a:spcPct val="8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err="1" smtClean="0">
            <a:ln>
              <a:noFill/>
            </a:ln>
            <a:solidFill>
              <a:schemeClr val="accent1">
                <a:lumMod val="60000"/>
                <a:lumOff val="40000"/>
              </a:schemeClr>
            </a:solidFill>
            <a:effectLst/>
            <a:uLnTx/>
            <a:uFillTx/>
            <a:latin typeface="Arial Narrow" pitchFamily="34" charset="0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9_DMR_for_Bitrix_SPb_071220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ctr" defTabSz="914400" rtl="0" eaLnBrk="1" fontAlgn="auto" latinLnBrk="0" hangingPunct="1">
          <a:lnSpc>
            <a:spcPct val="8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err="1" smtClean="0">
            <a:ln>
              <a:noFill/>
            </a:ln>
            <a:solidFill>
              <a:schemeClr val="accent1">
                <a:lumMod val="60000"/>
                <a:lumOff val="40000"/>
              </a:schemeClr>
            </a:solidFill>
            <a:effectLst/>
            <a:uLnTx/>
            <a:uFillTx/>
            <a:latin typeface="Arial Narrow" pitchFamily="34" charset="0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1083</Words>
  <Application>Microsoft Office PowerPoint</Application>
  <PresentationFormat>Экран (4:3)</PresentationFormat>
  <Paragraphs>243</Paragraphs>
  <Slides>21</Slides>
  <Notes>3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Wingdings</vt:lpstr>
      <vt:lpstr>Тема Office</vt:lpstr>
      <vt:lpstr>1_Тема Office</vt:lpstr>
      <vt:lpstr>Специальное оформление</vt:lpstr>
      <vt:lpstr>8_DMR_for_Bitrix_SPb_07122010</vt:lpstr>
      <vt:lpstr>9_DMR_for_Bitrix_SPb_07122010</vt:lpstr>
      <vt:lpstr>Мастер класс по экспертной оценке оригинальности работ с помощью «Антиплагиат.ВУЗ» Андрей Александрович Ивахненко</vt:lpstr>
      <vt:lpstr>Проблема «copy-paste»</vt:lpstr>
      <vt:lpstr>Проблема «copy-paste»</vt:lpstr>
      <vt:lpstr>«Антиплагиат.ВУЗ»</vt:lpstr>
      <vt:lpstr>О системе «Антиплагиат.ВУЗ»</vt:lpstr>
      <vt:lpstr>Функции системы «Антиплагиат.ВУЗ»</vt:lpstr>
      <vt:lpstr>Отлаженные технологии проверки текстов</vt:lpstr>
      <vt:lpstr>Область поиска</vt:lpstr>
      <vt:lpstr>Область поиска</vt:lpstr>
      <vt:lpstr>Область поиска. Внешние коллекции</vt:lpstr>
      <vt:lpstr>Собственная коллекция вуза</vt:lpstr>
      <vt:lpstr>Презентация PowerPoint</vt:lpstr>
      <vt:lpstr>Презентация PowerPoint</vt:lpstr>
      <vt:lpstr>Возможности редактирования отчета</vt:lpstr>
      <vt:lpstr>Критерии оценки оригинальности</vt:lpstr>
      <vt:lpstr>«Антиплагиат.ВУЗ» версии 3.3. Что нового?</vt:lpstr>
      <vt:lpstr>«Антиплагиат.ВУЗ». Ближайшее будущее</vt:lpstr>
      <vt:lpstr>Регулярные вебинары http://corp.antiplagiat.ru</vt:lpstr>
      <vt:lpstr>Контакты</vt:lpstr>
      <vt:lpstr>Конференция «Обнаружение заимствований – 2017»</vt:lpstr>
      <vt:lpstr>ВАШИ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 Shapaeva</dc:creator>
  <cp:lastModifiedBy>Andrey Ivahnenko</cp:lastModifiedBy>
  <cp:revision>126</cp:revision>
  <cp:lastPrinted>2017-02-27T09:55:48Z</cp:lastPrinted>
  <dcterms:created xsi:type="dcterms:W3CDTF">2016-12-13T13:55:38Z</dcterms:created>
  <dcterms:modified xsi:type="dcterms:W3CDTF">2017-05-18T06:21:59Z</dcterms:modified>
</cp:coreProperties>
</file>