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3"/>
  </p:notesMasterIdLst>
  <p:sldIdLst>
    <p:sldId id="258" r:id="rId3"/>
    <p:sldId id="257" r:id="rId4"/>
    <p:sldId id="262" r:id="rId5"/>
    <p:sldId id="369" r:id="rId6"/>
    <p:sldId id="370" r:id="rId7"/>
    <p:sldId id="259" r:id="rId8"/>
    <p:sldId id="371" r:id="rId9"/>
    <p:sldId id="263" r:id="rId10"/>
    <p:sldId id="264" r:id="rId11"/>
    <p:sldId id="265" r:id="rId12"/>
    <p:sldId id="266" r:id="rId13"/>
    <p:sldId id="267" r:id="rId14"/>
    <p:sldId id="372" r:id="rId15"/>
    <p:sldId id="268" r:id="rId16"/>
    <p:sldId id="373" r:id="rId17"/>
    <p:sldId id="271" r:id="rId18"/>
    <p:sldId id="375" r:id="rId19"/>
    <p:sldId id="376" r:id="rId20"/>
    <p:sldId id="377" r:id="rId21"/>
    <p:sldId id="374" r:id="rId22"/>
    <p:sldId id="272" r:id="rId23"/>
    <p:sldId id="270" r:id="rId24"/>
    <p:sldId id="275" r:id="rId25"/>
    <p:sldId id="274" r:id="rId26"/>
    <p:sldId id="276" r:id="rId27"/>
    <p:sldId id="273" r:id="rId28"/>
    <p:sldId id="278" r:id="rId29"/>
    <p:sldId id="279" r:id="rId30"/>
    <p:sldId id="280" r:id="rId31"/>
    <p:sldId id="281" r:id="rId32"/>
    <p:sldId id="378" r:id="rId33"/>
    <p:sldId id="282" r:id="rId34"/>
    <p:sldId id="283" r:id="rId35"/>
    <p:sldId id="284" r:id="rId36"/>
    <p:sldId id="285" r:id="rId37"/>
    <p:sldId id="286" r:id="rId38"/>
    <p:sldId id="287" r:id="rId39"/>
    <p:sldId id="380" r:id="rId40"/>
    <p:sldId id="288" r:id="rId41"/>
    <p:sldId id="379" r:id="rId42"/>
    <p:sldId id="291" r:id="rId43"/>
    <p:sldId id="292" r:id="rId44"/>
    <p:sldId id="293" r:id="rId45"/>
    <p:sldId id="294" r:id="rId46"/>
    <p:sldId id="295" r:id="rId47"/>
    <p:sldId id="297" r:id="rId48"/>
    <p:sldId id="296" r:id="rId49"/>
    <p:sldId id="298" r:id="rId50"/>
    <p:sldId id="299" r:id="rId51"/>
    <p:sldId id="300" r:id="rId52"/>
    <p:sldId id="381" r:id="rId53"/>
    <p:sldId id="383" r:id="rId54"/>
    <p:sldId id="301" r:id="rId55"/>
    <p:sldId id="303" r:id="rId56"/>
    <p:sldId id="384" r:id="rId57"/>
    <p:sldId id="304" r:id="rId58"/>
    <p:sldId id="305" r:id="rId59"/>
    <p:sldId id="306" r:id="rId60"/>
    <p:sldId id="409" r:id="rId61"/>
    <p:sldId id="307" r:id="rId62"/>
    <p:sldId id="308" r:id="rId63"/>
    <p:sldId id="309" r:id="rId64"/>
    <p:sldId id="310" r:id="rId65"/>
    <p:sldId id="311" r:id="rId66"/>
    <p:sldId id="385" r:id="rId67"/>
    <p:sldId id="312" r:id="rId68"/>
    <p:sldId id="313" r:id="rId69"/>
    <p:sldId id="314" r:id="rId70"/>
    <p:sldId id="315" r:id="rId71"/>
    <p:sldId id="316" r:id="rId72"/>
    <p:sldId id="317" r:id="rId73"/>
    <p:sldId id="318" r:id="rId74"/>
    <p:sldId id="320" r:id="rId75"/>
    <p:sldId id="321" r:id="rId76"/>
    <p:sldId id="319" r:id="rId77"/>
    <p:sldId id="386" r:id="rId78"/>
    <p:sldId id="322" r:id="rId79"/>
    <p:sldId id="324" r:id="rId80"/>
    <p:sldId id="325" r:id="rId81"/>
    <p:sldId id="327" r:id="rId82"/>
    <p:sldId id="326" r:id="rId83"/>
    <p:sldId id="328" r:id="rId84"/>
    <p:sldId id="388" r:id="rId85"/>
    <p:sldId id="329" r:id="rId86"/>
    <p:sldId id="387" r:id="rId87"/>
    <p:sldId id="330" r:id="rId88"/>
    <p:sldId id="331" r:id="rId89"/>
    <p:sldId id="389" r:id="rId90"/>
    <p:sldId id="390" r:id="rId91"/>
    <p:sldId id="332" r:id="rId92"/>
    <p:sldId id="333" r:id="rId93"/>
    <p:sldId id="391" r:id="rId94"/>
    <p:sldId id="392" r:id="rId95"/>
    <p:sldId id="393" r:id="rId96"/>
    <p:sldId id="323" r:id="rId97"/>
    <p:sldId id="334" r:id="rId98"/>
    <p:sldId id="336" r:id="rId99"/>
    <p:sldId id="338" r:id="rId100"/>
    <p:sldId id="337" r:id="rId101"/>
    <p:sldId id="340" r:id="rId102"/>
    <p:sldId id="335" r:id="rId103"/>
    <p:sldId id="342" r:id="rId104"/>
    <p:sldId id="394" r:id="rId105"/>
    <p:sldId id="395" r:id="rId106"/>
    <p:sldId id="343" r:id="rId107"/>
    <p:sldId id="344" r:id="rId108"/>
    <p:sldId id="345" r:id="rId109"/>
    <p:sldId id="346" r:id="rId110"/>
    <p:sldId id="347" r:id="rId111"/>
    <p:sldId id="341" r:id="rId112"/>
    <p:sldId id="348" r:id="rId113"/>
    <p:sldId id="349" r:id="rId114"/>
    <p:sldId id="351" r:id="rId115"/>
    <p:sldId id="352" r:id="rId116"/>
    <p:sldId id="353" r:id="rId117"/>
    <p:sldId id="354" r:id="rId118"/>
    <p:sldId id="399" r:id="rId119"/>
    <p:sldId id="396" r:id="rId120"/>
    <p:sldId id="398" r:id="rId121"/>
    <p:sldId id="356" r:id="rId122"/>
    <p:sldId id="357" r:id="rId124"/>
    <p:sldId id="358" r:id="rId125"/>
    <p:sldId id="400" r:id="rId126"/>
    <p:sldId id="359" r:id="rId127"/>
    <p:sldId id="360" r:id="rId128"/>
    <p:sldId id="361" r:id="rId129"/>
    <p:sldId id="362" r:id="rId130"/>
    <p:sldId id="363" r:id="rId131"/>
    <p:sldId id="401" r:id="rId132"/>
    <p:sldId id="364" r:id="rId133"/>
    <p:sldId id="406" r:id="rId134"/>
    <p:sldId id="402" r:id="rId135"/>
    <p:sldId id="403" r:id="rId136"/>
    <p:sldId id="365" r:id="rId137"/>
    <p:sldId id="367" r:id="rId138"/>
    <p:sldId id="368" r:id="rId139"/>
    <p:sldId id="404" r:id="rId140"/>
    <p:sldId id="405" r:id="rId141"/>
    <p:sldId id="407" r:id="rId142"/>
    <p:sldId id="408" r:id="rId14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90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20" y="-96"/>
      </p:cViewPr>
      <p:guideLst>
        <p:guide orient="horz" pos="2160"/>
        <p:guide pos="2902"/>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7.xml"/><Relationship Id="rId98" Type="http://schemas.openxmlformats.org/officeDocument/2006/relationships/slide" Target="slides/slide96.xml"/><Relationship Id="rId97" Type="http://schemas.openxmlformats.org/officeDocument/2006/relationships/slide" Target="slides/slide95.xml"/><Relationship Id="rId96" Type="http://schemas.openxmlformats.org/officeDocument/2006/relationships/slide" Target="slides/slide94.xml"/><Relationship Id="rId95" Type="http://schemas.openxmlformats.org/officeDocument/2006/relationships/slide" Target="slides/slide93.xml"/><Relationship Id="rId94" Type="http://schemas.openxmlformats.org/officeDocument/2006/relationships/slide" Target="slides/slide92.xml"/><Relationship Id="rId93" Type="http://schemas.openxmlformats.org/officeDocument/2006/relationships/slide" Target="slides/slide91.xml"/><Relationship Id="rId92" Type="http://schemas.openxmlformats.org/officeDocument/2006/relationships/slide" Target="slides/slide90.xml"/><Relationship Id="rId91" Type="http://schemas.openxmlformats.org/officeDocument/2006/relationships/slide" Target="slides/slide89.xml"/><Relationship Id="rId90" Type="http://schemas.openxmlformats.org/officeDocument/2006/relationships/slide" Target="slides/slide88.xml"/><Relationship Id="rId9" Type="http://schemas.openxmlformats.org/officeDocument/2006/relationships/slide" Target="slides/slide7.xml"/><Relationship Id="rId89" Type="http://schemas.openxmlformats.org/officeDocument/2006/relationships/slide" Target="slides/slide87.xml"/><Relationship Id="rId88" Type="http://schemas.openxmlformats.org/officeDocument/2006/relationships/slide" Target="slides/slide86.xml"/><Relationship Id="rId87" Type="http://schemas.openxmlformats.org/officeDocument/2006/relationships/slide" Target="slides/slide85.xml"/><Relationship Id="rId86" Type="http://schemas.openxmlformats.org/officeDocument/2006/relationships/slide" Target="slides/slide84.xml"/><Relationship Id="rId85" Type="http://schemas.openxmlformats.org/officeDocument/2006/relationships/slide" Target="slides/slide83.xml"/><Relationship Id="rId84" Type="http://schemas.openxmlformats.org/officeDocument/2006/relationships/slide" Target="slides/slide82.xml"/><Relationship Id="rId83" Type="http://schemas.openxmlformats.org/officeDocument/2006/relationships/slide" Target="slides/slide81.xml"/><Relationship Id="rId82" Type="http://schemas.openxmlformats.org/officeDocument/2006/relationships/slide" Target="slides/slide80.xml"/><Relationship Id="rId81" Type="http://schemas.openxmlformats.org/officeDocument/2006/relationships/slide" Target="slides/slide79.xml"/><Relationship Id="rId80" Type="http://schemas.openxmlformats.org/officeDocument/2006/relationships/slide" Target="slides/slide78.xml"/><Relationship Id="rId8" Type="http://schemas.openxmlformats.org/officeDocument/2006/relationships/slide" Target="slides/slide6.xml"/><Relationship Id="rId79" Type="http://schemas.openxmlformats.org/officeDocument/2006/relationships/slide" Target="slides/slide77.xml"/><Relationship Id="rId78" Type="http://schemas.openxmlformats.org/officeDocument/2006/relationships/slide" Target="slides/slide76.xml"/><Relationship Id="rId77" Type="http://schemas.openxmlformats.org/officeDocument/2006/relationships/slide" Target="slides/slide75.xml"/><Relationship Id="rId76" Type="http://schemas.openxmlformats.org/officeDocument/2006/relationships/slide" Target="slides/slide74.xml"/><Relationship Id="rId75" Type="http://schemas.openxmlformats.org/officeDocument/2006/relationships/slide" Target="slides/slide73.xml"/><Relationship Id="rId74" Type="http://schemas.openxmlformats.org/officeDocument/2006/relationships/slide" Target="slides/slide72.xml"/><Relationship Id="rId73" Type="http://schemas.openxmlformats.org/officeDocument/2006/relationships/slide" Target="slides/slide71.xml"/><Relationship Id="rId72" Type="http://schemas.openxmlformats.org/officeDocument/2006/relationships/slide" Target="slides/slide70.xml"/><Relationship Id="rId71" Type="http://schemas.openxmlformats.org/officeDocument/2006/relationships/slide" Target="slides/slide69.xml"/><Relationship Id="rId70" Type="http://schemas.openxmlformats.org/officeDocument/2006/relationships/slide" Target="slides/slide68.xml"/><Relationship Id="rId7" Type="http://schemas.openxmlformats.org/officeDocument/2006/relationships/slide" Target="slides/slide5.xml"/><Relationship Id="rId69" Type="http://schemas.openxmlformats.org/officeDocument/2006/relationships/slide" Target="slides/slide67.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6" Type="http://schemas.openxmlformats.org/officeDocument/2006/relationships/tableStyles" Target="tableStyles.xml"/><Relationship Id="rId145" Type="http://schemas.openxmlformats.org/officeDocument/2006/relationships/viewProps" Target="viewProps.xml"/><Relationship Id="rId144" Type="http://schemas.openxmlformats.org/officeDocument/2006/relationships/presProps" Target="presProps.xml"/><Relationship Id="rId143" Type="http://schemas.openxmlformats.org/officeDocument/2006/relationships/slide" Target="slides/slide140.xml"/><Relationship Id="rId142" Type="http://schemas.openxmlformats.org/officeDocument/2006/relationships/slide" Target="slides/slide139.xml"/><Relationship Id="rId141" Type="http://schemas.openxmlformats.org/officeDocument/2006/relationships/slide" Target="slides/slide138.xml"/><Relationship Id="rId140" Type="http://schemas.openxmlformats.org/officeDocument/2006/relationships/slide" Target="slides/slide137.xml"/><Relationship Id="rId14" Type="http://schemas.openxmlformats.org/officeDocument/2006/relationships/slide" Target="slides/slide12.xml"/><Relationship Id="rId139" Type="http://schemas.openxmlformats.org/officeDocument/2006/relationships/slide" Target="slides/slide136.xml"/><Relationship Id="rId138" Type="http://schemas.openxmlformats.org/officeDocument/2006/relationships/slide" Target="slides/slide135.xml"/><Relationship Id="rId137" Type="http://schemas.openxmlformats.org/officeDocument/2006/relationships/slide" Target="slides/slide134.xml"/><Relationship Id="rId136" Type="http://schemas.openxmlformats.org/officeDocument/2006/relationships/slide" Target="slides/slide133.xml"/><Relationship Id="rId135" Type="http://schemas.openxmlformats.org/officeDocument/2006/relationships/slide" Target="slides/slide132.xml"/><Relationship Id="rId134" Type="http://schemas.openxmlformats.org/officeDocument/2006/relationships/slide" Target="slides/slide131.xml"/><Relationship Id="rId133" Type="http://schemas.openxmlformats.org/officeDocument/2006/relationships/slide" Target="slides/slide130.xml"/><Relationship Id="rId132" Type="http://schemas.openxmlformats.org/officeDocument/2006/relationships/slide" Target="slides/slide129.xml"/><Relationship Id="rId131" Type="http://schemas.openxmlformats.org/officeDocument/2006/relationships/slide" Target="slides/slide128.xml"/><Relationship Id="rId130" Type="http://schemas.openxmlformats.org/officeDocument/2006/relationships/slide" Target="slides/slide127.xml"/><Relationship Id="rId13" Type="http://schemas.openxmlformats.org/officeDocument/2006/relationships/slide" Target="slides/slide11.xml"/><Relationship Id="rId129" Type="http://schemas.openxmlformats.org/officeDocument/2006/relationships/slide" Target="slides/slide126.xml"/><Relationship Id="rId128" Type="http://schemas.openxmlformats.org/officeDocument/2006/relationships/slide" Target="slides/slide125.xml"/><Relationship Id="rId127" Type="http://schemas.openxmlformats.org/officeDocument/2006/relationships/slide" Target="slides/slide124.xml"/><Relationship Id="rId126" Type="http://schemas.openxmlformats.org/officeDocument/2006/relationships/slide" Target="slides/slide123.xml"/><Relationship Id="rId125" Type="http://schemas.openxmlformats.org/officeDocument/2006/relationships/slide" Target="slides/slide122.xml"/><Relationship Id="rId124" Type="http://schemas.openxmlformats.org/officeDocument/2006/relationships/slide" Target="slides/slide121.xml"/><Relationship Id="rId123" Type="http://schemas.openxmlformats.org/officeDocument/2006/relationships/notesMaster" Target="notesMasters/notesMaster1.xml"/><Relationship Id="rId122" Type="http://schemas.openxmlformats.org/officeDocument/2006/relationships/slide" Target="slides/slide120.xml"/><Relationship Id="rId121" Type="http://schemas.openxmlformats.org/officeDocument/2006/relationships/slide" Target="slides/slide119.xml"/><Relationship Id="rId120" Type="http://schemas.openxmlformats.org/officeDocument/2006/relationships/slide" Target="slides/slide118.xml"/><Relationship Id="rId12" Type="http://schemas.openxmlformats.org/officeDocument/2006/relationships/slide" Target="slides/slide10.xml"/><Relationship Id="rId119" Type="http://schemas.openxmlformats.org/officeDocument/2006/relationships/slide" Target="slides/slide117.xml"/><Relationship Id="rId118" Type="http://schemas.openxmlformats.org/officeDocument/2006/relationships/slide" Target="slides/slide116.xml"/><Relationship Id="rId117" Type="http://schemas.openxmlformats.org/officeDocument/2006/relationships/slide" Target="slides/slide115.xml"/><Relationship Id="rId116" Type="http://schemas.openxmlformats.org/officeDocument/2006/relationships/slide" Target="slides/slide114.xml"/><Relationship Id="rId115" Type="http://schemas.openxmlformats.org/officeDocument/2006/relationships/slide" Target="slides/slide113.xml"/><Relationship Id="rId114" Type="http://schemas.openxmlformats.org/officeDocument/2006/relationships/slide" Target="slides/slide112.xml"/><Relationship Id="rId113" Type="http://schemas.openxmlformats.org/officeDocument/2006/relationships/slide" Target="slides/slide111.xml"/><Relationship Id="rId112" Type="http://schemas.openxmlformats.org/officeDocument/2006/relationships/slide" Target="slides/slide110.xml"/><Relationship Id="rId111" Type="http://schemas.openxmlformats.org/officeDocument/2006/relationships/slide" Target="slides/slide109.xml"/><Relationship Id="rId110" Type="http://schemas.openxmlformats.org/officeDocument/2006/relationships/slide" Target="slides/slide108.xml"/><Relationship Id="rId11" Type="http://schemas.openxmlformats.org/officeDocument/2006/relationships/slide" Target="slides/slide9.xml"/><Relationship Id="rId109" Type="http://schemas.openxmlformats.org/officeDocument/2006/relationships/slide" Target="slides/slide107.xml"/><Relationship Id="rId108" Type="http://schemas.openxmlformats.org/officeDocument/2006/relationships/slide" Target="slides/slide106.xml"/><Relationship Id="rId107" Type="http://schemas.openxmlformats.org/officeDocument/2006/relationships/slide" Target="slides/slide105.xml"/><Relationship Id="rId106" Type="http://schemas.openxmlformats.org/officeDocument/2006/relationships/slide" Target="slides/slide104.xml"/><Relationship Id="rId105" Type="http://schemas.openxmlformats.org/officeDocument/2006/relationships/slide" Target="slides/slide103.xml"/><Relationship Id="rId104" Type="http://schemas.openxmlformats.org/officeDocument/2006/relationships/slide" Target="slides/slide102.xml"/><Relationship Id="rId103" Type="http://schemas.openxmlformats.org/officeDocument/2006/relationships/slide" Target="slides/slide101.xml"/><Relationship Id="rId102" Type="http://schemas.openxmlformats.org/officeDocument/2006/relationships/slide" Target="slides/slide100.xml"/><Relationship Id="rId101" Type="http://schemas.openxmlformats.org/officeDocument/2006/relationships/slide" Target="slides/slide99.xml"/><Relationship Id="rId100" Type="http://schemas.openxmlformats.org/officeDocument/2006/relationships/slide" Target="slides/slide98.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E838F2-489F-4FAE-98C8-B6DA315D41CB}" type="datetimeFigureOut">
              <a:rPr lang="ru-RU" smtClean="0"/>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90BF36-C02E-4E13-8CC4-7C113985E0CA}" type="slidenum">
              <a:rPr lang="ru-RU" smtClean="0"/>
            </a:fld>
            <a:endParaRPr lang="ru-RU"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0.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490BF36-C02E-4E13-8CC4-7C113985E0CA}" type="slidenum">
              <a:rPr lang="ru-RU" smtClean="0"/>
            </a:fld>
            <a:endParaRPr lang="ru-RU"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490BF36-C02E-4E13-8CC4-7C113985E0CA}" type="slidenum">
              <a:rPr lang="ru-RU" smtClean="0"/>
            </a:fld>
            <a:endParaRPr lang="ru-RU"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490BF36-C02E-4E13-8CC4-7C113985E0CA}" type="slidenum">
              <a:rPr lang="ru-RU" smtClean="0"/>
            </a:fld>
            <a:endParaRPr lang="ru-RU"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490BF36-C02E-4E13-8CC4-7C113985E0CA}" type="slidenum">
              <a:rPr lang="ru-RU" smtClean="0"/>
            </a:fld>
            <a:endParaRPr lang="ru-RU"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490BF36-C02E-4E13-8CC4-7C113985E0CA}" type="slidenum">
              <a:rPr lang="ru-RU" smtClean="0"/>
            </a:fld>
            <a:endParaRPr lang="ru-RU"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490BF36-C02E-4E13-8CC4-7C113985E0CA}" type="slidenum">
              <a:rPr lang="ru-RU" smtClean="0"/>
            </a:fld>
            <a:endParaRPr lang="ru-RU"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490BF36-C02E-4E13-8CC4-7C113985E0CA}" type="slidenum">
              <a:rPr lang="ru-RU" smtClean="0"/>
            </a:fld>
            <a:endParaRPr lang="ru-RU"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490BF36-C02E-4E13-8CC4-7C113985E0CA}" type="slidenum">
              <a:rPr lang="ru-RU" smtClean="0"/>
            </a:fld>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490BF36-C02E-4E13-8CC4-7C113985E0CA}" type="slidenum">
              <a:rPr lang="ru-RU" smtClean="0"/>
            </a:fld>
            <a:endParaRPr lang="ru-R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490BF36-C02E-4E13-8CC4-7C113985E0CA}" type="slidenum">
              <a:rPr lang="ru-RU" smtClean="0"/>
            </a:fld>
            <a:endParaRPr lang="ru-RU"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490BF36-C02E-4E13-8CC4-7C113985E0CA}" type="slidenum">
              <a:rPr lang="ru-RU" smtClean="0"/>
            </a:fld>
            <a:endParaRPr lang="ru-RU"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490BF36-C02E-4E13-8CC4-7C113985E0CA}" type="slidenum">
              <a:rPr lang="ru-RU" smtClean="0"/>
            </a:fld>
            <a:endParaRPr lang="ru-RU"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490BF36-C02E-4E13-8CC4-7C113985E0CA}" type="slidenum">
              <a:rPr lang="ru-RU" smtClean="0"/>
            </a:fld>
            <a:endParaRPr lang="ru-RU"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490BF36-C02E-4E13-8CC4-7C113985E0CA}" type="slidenum">
              <a:rPr lang="ru-RU" smtClean="0"/>
            </a:fld>
            <a:endParaRPr lang="ru-RU"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490BF36-C02E-4E13-8CC4-7C113985E0CA}" type="slidenum">
              <a:rPr lang="ru-RU" smtClean="0"/>
            </a:fld>
            <a:endParaRPr lang="ru-RU"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490BF36-C02E-4E13-8CC4-7C113985E0CA}" type="slidenum">
              <a:rPr lang="ru-RU" smtClean="0"/>
            </a:fld>
            <a:endParaRPr lang="ru-RU"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Титульный слайд">
    <p:spTree>
      <p:nvGrpSpPr>
        <p:cNvPr id="1" name=""/>
        <p:cNvGrpSpPr/>
        <p:nvPr/>
      </p:nvGrpSpPr>
      <p:grpSpPr>
        <a:xfrm>
          <a:off x="0" y="0"/>
          <a:ext cx="0" cy="0"/>
          <a:chOff x="0" y="0"/>
          <a:chExt cx="0" cy="0"/>
        </a:xfrm>
      </p:grpSpPr>
      <p:grpSp>
        <p:nvGrpSpPr>
          <p:cNvPr id="7" name="Группа 18"/>
          <p:cNvGrpSpPr/>
          <p:nvPr/>
        </p:nvGrpSpPr>
        <p:grpSpPr>
          <a:xfrm>
            <a:off x="409575" y="-4763"/>
            <a:ext cx="3761184" cy="6862763"/>
            <a:chOff x="2928938" y="-4763"/>
            <a:chExt cx="5014912" cy="6862763"/>
          </a:xfrm>
        </p:grpSpPr>
        <p:sp>
          <p:nvSpPr>
            <p:cNvPr id="22" name="Полилиния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Полилиния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Полилиния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Полилиния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Полилиния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Полилиния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Заголовок 1"/>
          <p:cNvSpPr>
            <a:spLocks noGrp="1"/>
          </p:cNvSpPr>
          <p:nvPr>
            <p:ph type="ctrTitle"/>
          </p:nvPr>
        </p:nvSpPr>
        <p:spPr>
          <a:xfrm>
            <a:off x="2196301" y="1380069"/>
            <a:ext cx="6430967" cy="2616199"/>
          </a:xfrm>
        </p:spPr>
        <p:txBody>
          <a:bodyPr rtlCol="0" anchor="b">
            <a:normAutofit/>
          </a:bodyPr>
          <a:lstStyle>
            <a:lvl1pPr algn="r">
              <a:defRPr sz="6000">
                <a:effectLst/>
              </a:defRPr>
            </a:lvl1pPr>
          </a:lstStyle>
          <a:p>
            <a:pPr rtl="0"/>
            <a:r>
              <a:rPr lang="ru-RU" noProof="1" smtClean="0"/>
              <a:t>Образец заголовка</a:t>
            </a:r>
            <a:endParaRPr lang="ru-RU" noProof="1"/>
          </a:p>
        </p:txBody>
      </p:sp>
      <p:sp>
        <p:nvSpPr>
          <p:cNvPr id="3" name="Подзаголовок 2"/>
          <p:cNvSpPr>
            <a:spLocks noGrp="1"/>
          </p:cNvSpPr>
          <p:nvPr>
            <p:ph type="subTitle" idx="1"/>
          </p:nvPr>
        </p:nvSpPr>
        <p:spPr>
          <a:xfrm>
            <a:off x="3386533" y="3996267"/>
            <a:ext cx="5240734" cy="1388534"/>
          </a:xfrm>
        </p:spPr>
        <p:txBody>
          <a:bodyPr rtlCol="0"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ru-RU" noProof="1" smtClean="0"/>
              <a:t>Образец подзаголовка</a:t>
            </a:r>
            <a:endParaRPr lang="ru-RU" noProof="1"/>
          </a:p>
        </p:txBody>
      </p:sp>
      <p:sp>
        <p:nvSpPr>
          <p:cNvPr id="4" name="Дата 3"/>
          <p:cNvSpPr>
            <a:spLocks noGrp="1"/>
          </p:cNvSpPr>
          <p:nvPr>
            <p:ph type="dt" sz="half" idx="10"/>
          </p:nvPr>
        </p:nvSpPr>
        <p:spPr/>
        <p:txBody>
          <a:bodyPr rtlCol="0"/>
          <a:lstStyle/>
          <a:p>
            <a:fld id="{5B106E36-FD25-4E2D-B0AA-010F637433A0}" type="datetimeFigureOut">
              <a:rPr lang="ru-RU" smtClean="0"/>
            </a:fld>
            <a:endParaRPr lang="ru-RU" dirty="0"/>
          </a:p>
        </p:txBody>
      </p:sp>
      <p:sp>
        <p:nvSpPr>
          <p:cNvPr id="5" name="Нижний колонтитул 4"/>
          <p:cNvSpPr>
            <a:spLocks noGrp="1"/>
          </p:cNvSpPr>
          <p:nvPr>
            <p:ph type="ftr" sz="quarter" idx="11"/>
          </p:nvPr>
        </p:nvSpPr>
        <p:spPr>
          <a:xfrm>
            <a:off x="3999309" y="5883276"/>
            <a:ext cx="3243033" cy="365125"/>
          </a:xfrm>
        </p:spPr>
        <p:txBody>
          <a:bodyPr rtlCol="0"/>
          <a:lstStyle/>
          <a:p>
            <a:endParaRPr lang="ru-RU" dirty="0"/>
          </a:p>
        </p:txBody>
      </p:sp>
      <p:sp>
        <p:nvSpPr>
          <p:cNvPr id="6" name="Номер слайда 5"/>
          <p:cNvSpPr>
            <a:spLocks noGrp="1"/>
          </p:cNvSpPr>
          <p:nvPr>
            <p:ph type="sldNum" sz="quarter" idx="12"/>
          </p:nvPr>
        </p:nvSpPr>
        <p:spPr/>
        <p:txBody>
          <a:bodyPr rtlCol="0"/>
          <a:lstStyle/>
          <a:p>
            <a:fld id="{725C68B6-61C2-468F-89AB-4B9F7531AA68}" type="slidenum">
              <a:rPr lang="ru-RU" smtClean="0"/>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ый 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3234" y="4732865"/>
            <a:ext cx="7514033" cy="566738"/>
          </a:xfrm>
        </p:spPr>
        <p:txBody>
          <a:bodyPr rtlCol="0" anchor="b">
            <a:normAutofit/>
          </a:bodyPr>
          <a:lstStyle>
            <a:lvl1pPr algn="ctr">
              <a:defRPr sz="2400" b="0"/>
            </a:lvl1pPr>
          </a:lstStyle>
          <a:p>
            <a:pPr rtl="0"/>
            <a:r>
              <a:rPr lang="ru-RU" noProof="1" smtClean="0"/>
              <a:t>Образец заголовка</a:t>
            </a:r>
            <a:endParaRPr lang="ru-RU" noProof="1"/>
          </a:p>
        </p:txBody>
      </p:sp>
      <p:sp>
        <p:nvSpPr>
          <p:cNvPr id="3" name="Рисунок 2"/>
          <p:cNvSpPr>
            <a:spLocks noGrp="1" noChangeAspect="1"/>
          </p:cNvSpPr>
          <p:nvPr>
            <p:ph type="pic" idx="1" hasCustomPrompt="1"/>
          </p:nvPr>
        </p:nvSpPr>
        <p:spPr>
          <a:xfrm>
            <a:off x="1789509" y="932112"/>
            <a:ext cx="6169458"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ru-RU" noProof="1"/>
              <a:t>Щелкните значок, чтобы добавить изображение</a:t>
            </a:r>
            <a:endParaRPr lang="ru-RU" noProof="1"/>
          </a:p>
        </p:txBody>
      </p:sp>
      <p:sp>
        <p:nvSpPr>
          <p:cNvPr id="4" name="Текст 3"/>
          <p:cNvSpPr>
            <a:spLocks noGrp="1"/>
          </p:cNvSpPr>
          <p:nvPr>
            <p:ph type="body" sz="half" idx="2" hasCustomPrompt="1"/>
          </p:nvPr>
        </p:nvSpPr>
        <p:spPr>
          <a:xfrm>
            <a:off x="1113234" y="5299603"/>
            <a:ext cx="7514033" cy="493712"/>
          </a:xfrm>
        </p:spPr>
        <p:txBody>
          <a:bodyPr rtlCol="0">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noProof="1"/>
              <a:t>Щелкните, чтобы изменить стили текста образца слайда</a:t>
            </a:r>
            <a:endParaRPr lang="ru-RU" noProof="1"/>
          </a:p>
        </p:txBody>
      </p:sp>
      <p:sp>
        <p:nvSpPr>
          <p:cNvPr id="5" name="Дата 4"/>
          <p:cNvSpPr>
            <a:spLocks noGrp="1"/>
          </p:cNvSpPr>
          <p:nvPr>
            <p:ph type="dt" sz="half" idx="10"/>
          </p:nvPr>
        </p:nvSpPr>
        <p:spPr/>
        <p:txBody>
          <a:bodyPr rtlCol="0"/>
          <a:lstStyle/>
          <a:p>
            <a:fld id="{5B106E36-FD25-4E2D-B0AA-010F637433A0}" type="datetimeFigureOut">
              <a:rPr lang="ru-RU" smtClean="0"/>
            </a:fld>
            <a:endParaRPr lang="ru-RU" dirty="0"/>
          </a:p>
        </p:txBody>
      </p:sp>
      <p:sp>
        <p:nvSpPr>
          <p:cNvPr id="6" name="Нижний колонтитул 5"/>
          <p:cNvSpPr>
            <a:spLocks noGrp="1"/>
          </p:cNvSpPr>
          <p:nvPr>
            <p:ph type="ftr" sz="quarter" idx="11"/>
          </p:nvPr>
        </p:nvSpPr>
        <p:spPr/>
        <p:txBody>
          <a:bodyPr rtlCol="0"/>
          <a:lstStyle/>
          <a:p>
            <a:endParaRPr lang="ru-RU" dirty="0"/>
          </a:p>
        </p:txBody>
      </p:sp>
      <p:sp>
        <p:nvSpPr>
          <p:cNvPr id="7" name="Номер слайда 6"/>
          <p:cNvSpPr>
            <a:spLocks noGrp="1"/>
          </p:cNvSpPr>
          <p:nvPr>
            <p:ph type="sldNum" sz="quarter" idx="12"/>
          </p:nvPr>
        </p:nvSpPr>
        <p:spPr/>
        <p:txBody>
          <a:bodyPr rtlCol="0"/>
          <a:lstStyle/>
          <a:p>
            <a:fld id="{725C68B6-61C2-468F-89AB-4B9F7531AA68}" type="slidenum">
              <a:rPr lang="ru-RU" smtClean="0"/>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3235" y="685800"/>
            <a:ext cx="7514033" cy="3048000"/>
          </a:xfrm>
        </p:spPr>
        <p:txBody>
          <a:bodyPr rtlCol="0" anchor="ctr">
            <a:normAutofit/>
          </a:bodyPr>
          <a:lstStyle>
            <a:lvl1pPr algn="ctr">
              <a:defRPr sz="3200" b="0" cap="none"/>
            </a:lvl1pPr>
          </a:lstStyle>
          <a:p>
            <a:pPr rtl="0"/>
            <a:r>
              <a:rPr lang="ru-RU" noProof="1" smtClean="0"/>
              <a:t>Образец заголовка</a:t>
            </a:r>
            <a:endParaRPr lang="ru-RU" noProof="1"/>
          </a:p>
        </p:txBody>
      </p:sp>
      <p:sp>
        <p:nvSpPr>
          <p:cNvPr id="3" name="Текст 2"/>
          <p:cNvSpPr>
            <a:spLocks noGrp="1"/>
          </p:cNvSpPr>
          <p:nvPr>
            <p:ph type="body" idx="1" hasCustomPrompt="1"/>
          </p:nvPr>
        </p:nvSpPr>
        <p:spPr>
          <a:xfrm>
            <a:off x="1113234" y="4343400"/>
            <a:ext cx="7514035" cy="1447800"/>
          </a:xfrm>
        </p:spPr>
        <p:txBody>
          <a:bodyPr rtlCol="0"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ru-RU" noProof="1"/>
              <a:t>Щелкните, чтобы изменить стили текста образца слайда</a:t>
            </a:r>
            <a:endParaRPr lang="ru-RU" noProof="1"/>
          </a:p>
        </p:txBody>
      </p:sp>
      <p:sp>
        <p:nvSpPr>
          <p:cNvPr id="4" name="Дата 3"/>
          <p:cNvSpPr>
            <a:spLocks noGrp="1"/>
          </p:cNvSpPr>
          <p:nvPr>
            <p:ph type="dt" sz="half" idx="10"/>
          </p:nvPr>
        </p:nvSpPr>
        <p:spPr/>
        <p:txBody>
          <a:bodyPr rtlCol="0"/>
          <a:lstStyle/>
          <a:p>
            <a:fld id="{5B106E36-FD25-4E2D-B0AA-010F637433A0}" type="datetimeFigureOut">
              <a:rPr lang="ru-RU" smtClean="0"/>
            </a:fld>
            <a:endParaRPr lang="ru-RU" dirty="0"/>
          </a:p>
        </p:txBody>
      </p:sp>
      <p:sp>
        <p:nvSpPr>
          <p:cNvPr id="5" name="Нижний колонтитул 4"/>
          <p:cNvSpPr>
            <a:spLocks noGrp="1"/>
          </p:cNvSpPr>
          <p:nvPr>
            <p:ph type="ftr" sz="quarter" idx="11"/>
          </p:nvPr>
        </p:nvSpPr>
        <p:spPr/>
        <p:txBody>
          <a:bodyPr rtlCol="0"/>
          <a:lstStyle/>
          <a:p>
            <a:endParaRPr lang="ru-RU" dirty="0"/>
          </a:p>
        </p:txBody>
      </p:sp>
      <p:sp>
        <p:nvSpPr>
          <p:cNvPr id="6" name="Номер слайда 5"/>
          <p:cNvSpPr>
            <a:spLocks noGrp="1"/>
          </p:cNvSpPr>
          <p:nvPr>
            <p:ph type="sldNum" sz="quarter" idx="12"/>
          </p:nvPr>
        </p:nvSpPr>
        <p:spPr/>
        <p:txBody>
          <a:bodyPr rtlCol="0"/>
          <a:lstStyle/>
          <a:p>
            <a:fld id="{725C68B6-61C2-468F-89AB-4B9F7531AA68}" type="slidenum">
              <a:rPr lang="ru-RU" smtClean="0"/>
            </a:fld>
            <a:endParaRPr lang="ru-RU"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14" name="Надпись 13"/>
          <p:cNvSpPr txBox="1"/>
          <p:nvPr/>
        </p:nvSpPr>
        <p:spPr>
          <a:xfrm>
            <a:off x="1198959" y="863023"/>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rtl="0"/>
            <a:r>
              <a:rPr lang="ru-RU" sz="8000" noProof="1">
                <a:solidFill>
                  <a:schemeClr val="tx1"/>
                </a:solidFill>
                <a:effectLst/>
              </a:rPr>
              <a:t>«</a:t>
            </a:r>
            <a:endParaRPr lang="ru-RU" sz="8000" noProof="1">
              <a:solidFill>
                <a:schemeClr val="tx1"/>
              </a:solidFill>
              <a:effectLst/>
            </a:endParaRPr>
          </a:p>
        </p:txBody>
      </p:sp>
      <p:sp>
        <p:nvSpPr>
          <p:cNvPr id="15" name="Надпись 14"/>
          <p:cNvSpPr txBox="1"/>
          <p:nvPr/>
        </p:nvSpPr>
        <p:spPr>
          <a:xfrm>
            <a:off x="8170069" y="2819399"/>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ru-RU" sz="8000" noProof="1">
                <a:solidFill>
                  <a:schemeClr val="tx1"/>
                </a:solidFill>
                <a:effectLst/>
              </a:rPr>
              <a:t>»</a:t>
            </a:r>
            <a:endParaRPr lang="ru-RU" sz="8000" noProof="1">
              <a:solidFill>
                <a:schemeClr val="tx1"/>
              </a:solidFill>
              <a:effectLst/>
            </a:endParaRPr>
          </a:p>
        </p:txBody>
      </p:sp>
      <p:sp>
        <p:nvSpPr>
          <p:cNvPr id="2" name="Заголовок 1"/>
          <p:cNvSpPr>
            <a:spLocks noGrp="1"/>
          </p:cNvSpPr>
          <p:nvPr>
            <p:ph type="title"/>
          </p:nvPr>
        </p:nvSpPr>
        <p:spPr>
          <a:xfrm>
            <a:off x="1656159" y="685801"/>
            <a:ext cx="6742509" cy="2743199"/>
          </a:xfrm>
        </p:spPr>
        <p:txBody>
          <a:bodyPr rtlCol="0" anchor="ctr">
            <a:normAutofit/>
          </a:bodyPr>
          <a:lstStyle>
            <a:lvl1pPr algn="ctr">
              <a:defRPr sz="3200" b="0" cap="none">
                <a:solidFill>
                  <a:schemeClr val="tx1"/>
                </a:solidFill>
              </a:defRPr>
            </a:lvl1pPr>
          </a:lstStyle>
          <a:p>
            <a:pPr rtl="0"/>
            <a:r>
              <a:rPr lang="ru-RU" noProof="1" smtClean="0"/>
              <a:t>Образец заголовка</a:t>
            </a:r>
            <a:endParaRPr lang="ru-RU" noProof="1"/>
          </a:p>
        </p:txBody>
      </p:sp>
      <p:sp>
        <p:nvSpPr>
          <p:cNvPr id="10" name="Текст 9"/>
          <p:cNvSpPr>
            <a:spLocks noGrp="1"/>
          </p:cNvSpPr>
          <p:nvPr>
            <p:ph type="body" sz="quarter" idx="13" hasCustomPrompt="1"/>
          </p:nvPr>
        </p:nvSpPr>
        <p:spPr>
          <a:xfrm>
            <a:off x="1827609" y="3428999"/>
            <a:ext cx="6399611" cy="381000"/>
          </a:xfrm>
        </p:spPr>
        <p:txBody>
          <a:bodyPr rtlCol="0"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rtl="0"/>
            <a:r>
              <a:rPr lang="ru-RU" noProof="1"/>
              <a:t>Щелкните, чтобы изменить стили текста образца слайда</a:t>
            </a:r>
            <a:endParaRPr lang="ru-RU" noProof="1"/>
          </a:p>
        </p:txBody>
      </p:sp>
      <p:sp>
        <p:nvSpPr>
          <p:cNvPr id="3" name="Текст 2"/>
          <p:cNvSpPr>
            <a:spLocks noGrp="1"/>
          </p:cNvSpPr>
          <p:nvPr>
            <p:ph type="body" idx="1" hasCustomPrompt="1"/>
          </p:nvPr>
        </p:nvSpPr>
        <p:spPr>
          <a:xfrm>
            <a:off x="1113234" y="4343400"/>
            <a:ext cx="7514033" cy="1447800"/>
          </a:xfrm>
        </p:spPr>
        <p:txBody>
          <a:bodyPr rtlCol="0"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ru-RU" noProof="1"/>
              <a:t>Щелкните, чтобы изменить стили текста образца слайда</a:t>
            </a:r>
            <a:endParaRPr lang="ru-RU" noProof="1"/>
          </a:p>
        </p:txBody>
      </p:sp>
      <p:sp>
        <p:nvSpPr>
          <p:cNvPr id="4" name="Дата 3"/>
          <p:cNvSpPr>
            <a:spLocks noGrp="1"/>
          </p:cNvSpPr>
          <p:nvPr>
            <p:ph type="dt" sz="half" idx="10"/>
          </p:nvPr>
        </p:nvSpPr>
        <p:spPr/>
        <p:txBody>
          <a:bodyPr rtlCol="0"/>
          <a:lstStyle/>
          <a:p>
            <a:fld id="{5B106E36-FD25-4E2D-B0AA-010F637433A0}" type="datetimeFigureOut">
              <a:rPr lang="ru-RU" smtClean="0"/>
            </a:fld>
            <a:endParaRPr lang="ru-RU" dirty="0"/>
          </a:p>
        </p:txBody>
      </p:sp>
      <p:sp>
        <p:nvSpPr>
          <p:cNvPr id="5" name="Нижний колонтитул 4"/>
          <p:cNvSpPr>
            <a:spLocks noGrp="1"/>
          </p:cNvSpPr>
          <p:nvPr>
            <p:ph type="ftr" sz="quarter" idx="11"/>
          </p:nvPr>
        </p:nvSpPr>
        <p:spPr/>
        <p:txBody>
          <a:bodyPr rtlCol="0"/>
          <a:lstStyle/>
          <a:p>
            <a:endParaRPr lang="ru-RU" dirty="0"/>
          </a:p>
        </p:txBody>
      </p:sp>
      <p:sp>
        <p:nvSpPr>
          <p:cNvPr id="6" name="Номер слайда 5"/>
          <p:cNvSpPr>
            <a:spLocks noGrp="1"/>
          </p:cNvSpPr>
          <p:nvPr>
            <p:ph type="sldNum" sz="quarter" idx="12"/>
          </p:nvPr>
        </p:nvSpPr>
        <p:spPr/>
        <p:txBody>
          <a:bodyPr rtlCol="0"/>
          <a:lstStyle/>
          <a:p>
            <a:fld id="{725C68B6-61C2-468F-89AB-4B9F7531AA68}" type="slidenum">
              <a:rPr lang="ru-RU" smtClean="0"/>
            </a:fld>
            <a:endParaRPr lang="ru-RU"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3235" y="3308581"/>
            <a:ext cx="7514032" cy="1468800"/>
          </a:xfrm>
        </p:spPr>
        <p:txBody>
          <a:bodyPr rtlCol="0" anchor="b">
            <a:normAutofit/>
          </a:bodyPr>
          <a:lstStyle>
            <a:lvl1pPr algn="r">
              <a:defRPr sz="3200" b="0" cap="none"/>
            </a:lvl1pPr>
          </a:lstStyle>
          <a:p>
            <a:pPr rtl="0"/>
            <a:r>
              <a:rPr lang="ru-RU" noProof="1" smtClean="0"/>
              <a:t>Образец заголовка</a:t>
            </a:r>
            <a:endParaRPr lang="ru-RU" noProof="1"/>
          </a:p>
        </p:txBody>
      </p:sp>
      <p:sp>
        <p:nvSpPr>
          <p:cNvPr id="3" name="Текст 2"/>
          <p:cNvSpPr>
            <a:spLocks noGrp="1"/>
          </p:cNvSpPr>
          <p:nvPr>
            <p:ph type="body" idx="1" hasCustomPrompt="1"/>
          </p:nvPr>
        </p:nvSpPr>
        <p:spPr>
          <a:xfrm>
            <a:off x="1113234" y="4777381"/>
            <a:ext cx="7514033" cy="860400"/>
          </a:xfrm>
        </p:spPr>
        <p:txBody>
          <a:bodyPr rtlCol="0"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ru-RU" noProof="1"/>
              <a:t>Щелкните, чтобы изменить стили текста образца слайда</a:t>
            </a:r>
            <a:endParaRPr lang="ru-RU" noProof="1"/>
          </a:p>
        </p:txBody>
      </p:sp>
      <p:sp>
        <p:nvSpPr>
          <p:cNvPr id="4" name="Дата 3"/>
          <p:cNvSpPr>
            <a:spLocks noGrp="1"/>
          </p:cNvSpPr>
          <p:nvPr>
            <p:ph type="dt" sz="half" idx="10"/>
          </p:nvPr>
        </p:nvSpPr>
        <p:spPr/>
        <p:txBody>
          <a:bodyPr rtlCol="0"/>
          <a:lstStyle/>
          <a:p>
            <a:fld id="{5B106E36-FD25-4E2D-B0AA-010F637433A0}" type="datetimeFigureOut">
              <a:rPr lang="ru-RU" smtClean="0"/>
            </a:fld>
            <a:endParaRPr lang="ru-RU" dirty="0"/>
          </a:p>
        </p:txBody>
      </p:sp>
      <p:sp>
        <p:nvSpPr>
          <p:cNvPr id="5" name="Нижний колонтитул 4"/>
          <p:cNvSpPr>
            <a:spLocks noGrp="1"/>
          </p:cNvSpPr>
          <p:nvPr>
            <p:ph type="ftr" sz="quarter" idx="11"/>
          </p:nvPr>
        </p:nvSpPr>
        <p:spPr/>
        <p:txBody>
          <a:bodyPr rtlCol="0"/>
          <a:lstStyle/>
          <a:p>
            <a:endParaRPr lang="ru-RU" dirty="0"/>
          </a:p>
        </p:txBody>
      </p:sp>
      <p:sp>
        <p:nvSpPr>
          <p:cNvPr id="6" name="Номер слайда 5"/>
          <p:cNvSpPr>
            <a:spLocks noGrp="1"/>
          </p:cNvSpPr>
          <p:nvPr>
            <p:ph type="sldNum" sz="quarter" idx="12"/>
          </p:nvPr>
        </p:nvSpPr>
        <p:spPr/>
        <p:txBody>
          <a:bodyPr rtlCol="0"/>
          <a:lstStyle/>
          <a:p>
            <a:fld id="{725C68B6-61C2-468F-89AB-4B9F7531AA68}" type="slidenum">
              <a:rPr lang="ru-RU" smtClean="0"/>
            </a:fld>
            <a:endParaRPr lang="ru-RU"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Карточка имени с цитатой">
    <p:spTree>
      <p:nvGrpSpPr>
        <p:cNvPr id="1" name=""/>
        <p:cNvGrpSpPr/>
        <p:nvPr/>
      </p:nvGrpSpPr>
      <p:grpSpPr>
        <a:xfrm>
          <a:off x="0" y="0"/>
          <a:ext cx="0" cy="0"/>
          <a:chOff x="0" y="0"/>
          <a:chExt cx="0" cy="0"/>
        </a:xfrm>
      </p:grpSpPr>
      <p:sp>
        <p:nvSpPr>
          <p:cNvPr id="14" name="Надпись 13"/>
          <p:cNvSpPr txBox="1"/>
          <p:nvPr/>
        </p:nvSpPr>
        <p:spPr>
          <a:xfrm>
            <a:off x="1198959" y="863023"/>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rtl="0"/>
            <a:r>
              <a:rPr lang="ru-RU" sz="8000" noProof="1">
                <a:solidFill>
                  <a:schemeClr val="tx1"/>
                </a:solidFill>
                <a:effectLst/>
              </a:rPr>
              <a:t>«</a:t>
            </a:r>
            <a:endParaRPr lang="ru-RU" sz="8000" noProof="1">
              <a:solidFill>
                <a:schemeClr val="tx1"/>
              </a:solidFill>
              <a:effectLst/>
            </a:endParaRPr>
          </a:p>
        </p:txBody>
      </p:sp>
      <p:sp>
        <p:nvSpPr>
          <p:cNvPr id="15" name="Надпись 14"/>
          <p:cNvSpPr txBox="1"/>
          <p:nvPr/>
        </p:nvSpPr>
        <p:spPr>
          <a:xfrm>
            <a:off x="8170069" y="2819399"/>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ru-RU" sz="8000" noProof="1">
                <a:solidFill>
                  <a:schemeClr val="tx1"/>
                </a:solidFill>
                <a:effectLst/>
              </a:rPr>
              <a:t>»</a:t>
            </a:r>
            <a:endParaRPr lang="ru-RU" sz="8000" noProof="1">
              <a:solidFill>
                <a:schemeClr val="tx1"/>
              </a:solidFill>
              <a:effectLst/>
            </a:endParaRPr>
          </a:p>
        </p:txBody>
      </p:sp>
      <p:sp>
        <p:nvSpPr>
          <p:cNvPr id="2" name="Заголовок 1"/>
          <p:cNvSpPr>
            <a:spLocks noGrp="1"/>
          </p:cNvSpPr>
          <p:nvPr>
            <p:ph type="title"/>
          </p:nvPr>
        </p:nvSpPr>
        <p:spPr>
          <a:xfrm>
            <a:off x="1656159" y="685801"/>
            <a:ext cx="6742509" cy="2743199"/>
          </a:xfrm>
        </p:spPr>
        <p:txBody>
          <a:bodyPr rtlCol="0" anchor="ctr">
            <a:normAutofit/>
          </a:bodyPr>
          <a:lstStyle>
            <a:lvl1pPr algn="ctr">
              <a:defRPr sz="3200" b="0" cap="none">
                <a:solidFill>
                  <a:schemeClr val="tx1"/>
                </a:solidFill>
              </a:defRPr>
            </a:lvl1pPr>
          </a:lstStyle>
          <a:p>
            <a:pPr rtl="0"/>
            <a:r>
              <a:rPr lang="ru-RU" noProof="1" smtClean="0"/>
              <a:t>Образец заголовка</a:t>
            </a:r>
            <a:endParaRPr lang="ru-RU" noProof="1"/>
          </a:p>
        </p:txBody>
      </p:sp>
      <p:sp>
        <p:nvSpPr>
          <p:cNvPr id="10" name="Текст 9"/>
          <p:cNvSpPr>
            <a:spLocks noGrp="1"/>
          </p:cNvSpPr>
          <p:nvPr>
            <p:ph type="body" sz="quarter" idx="13" hasCustomPrompt="1"/>
          </p:nvPr>
        </p:nvSpPr>
        <p:spPr>
          <a:xfrm>
            <a:off x="1113235" y="3886200"/>
            <a:ext cx="7514033"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rtl="0">
              <a:spcBef>
                <a:spcPct val="0"/>
              </a:spcBef>
              <a:buNone/>
            </a:pPr>
            <a:r>
              <a:rPr lang="ru-RU" noProof="1"/>
              <a:t>Щелкните, чтобы изменить стили текста образца слайда</a:t>
            </a:r>
            <a:endParaRPr lang="ru-RU" noProof="1"/>
          </a:p>
        </p:txBody>
      </p:sp>
      <p:sp>
        <p:nvSpPr>
          <p:cNvPr id="3" name="Текст 2"/>
          <p:cNvSpPr>
            <a:spLocks noGrp="1"/>
          </p:cNvSpPr>
          <p:nvPr>
            <p:ph type="body" idx="1" hasCustomPrompt="1"/>
          </p:nvPr>
        </p:nvSpPr>
        <p:spPr>
          <a:xfrm>
            <a:off x="1113234" y="4775200"/>
            <a:ext cx="7514033" cy="1016000"/>
          </a:xfrm>
        </p:spPr>
        <p:txBody>
          <a:bodyPr rtlCol="0"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ru-RU" noProof="1"/>
              <a:t>Щелкните, чтобы изменить стили текста образца слайда</a:t>
            </a:r>
            <a:endParaRPr lang="ru-RU" noProof="1"/>
          </a:p>
        </p:txBody>
      </p:sp>
      <p:sp>
        <p:nvSpPr>
          <p:cNvPr id="4" name="Дата 3"/>
          <p:cNvSpPr>
            <a:spLocks noGrp="1"/>
          </p:cNvSpPr>
          <p:nvPr>
            <p:ph type="dt" sz="half" idx="10"/>
          </p:nvPr>
        </p:nvSpPr>
        <p:spPr/>
        <p:txBody>
          <a:bodyPr rtlCol="0"/>
          <a:lstStyle/>
          <a:p>
            <a:fld id="{5B106E36-FD25-4E2D-B0AA-010F637433A0}" type="datetimeFigureOut">
              <a:rPr lang="ru-RU" smtClean="0"/>
            </a:fld>
            <a:endParaRPr lang="ru-RU" dirty="0"/>
          </a:p>
        </p:txBody>
      </p:sp>
      <p:sp>
        <p:nvSpPr>
          <p:cNvPr id="5" name="Нижний колонтитул 4"/>
          <p:cNvSpPr>
            <a:spLocks noGrp="1"/>
          </p:cNvSpPr>
          <p:nvPr>
            <p:ph type="ftr" sz="quarter" idx="11"/>
          </p:nvPr>
        </p:nvSpPr>
        <p:spPr/>
        <p:txBody>
          <a:bodyPr rtlCol="0"/>
          <a:lstStyle/>
          <a:p>
            <a:endParaRPr lang="ru-RU" dirty="0"/>
          </a:p>
        </p:txBody>
      </p:sp>
      <p:sp>
        <p:nvSpPr>
          <p:cNvPr id="6" name="Номер слайда 5"/>
          <p:cNvSpPr>
            <a:spLocks noGrp="1"/>
          </p:cNvSpPr>
          <p:nvPr>
            <p:ph type="sldNum" sz="quarter" idx="12"/>
          </p:nvPr>
        </p:nvSpPr>
        <p:spPr/>
        <p:txBody>
          <a:bodyPr rtlCol="0"/>
          <a:lstStyle/>
          <a:p>
            <a:fld id="{725C68B6-61C2-468F-89AB-4B9F7531AA68}" type="slidenum">
              <a:rPr lang="ru-RU" smtClean="0"/>
            </a:fld>
            <a:endParaRPr lang="ru-RU"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3235" y="685801"/>
            <a:ext cx="7514034" cy="2727325"/>
          </a:xfrm>
        </p:spPr>
        <p:txBody>
          <a:bodyPr vert="horz" lIns="91440" tIns="45720" rIns="91440" bIns="45720" rtlCol="0" anchor="ctr">
            <a:normAutofit/>
          </a:bodyPr>
          <a:lstStyle>
            <a:lvl1pPr>
              <a:defRPr lang="en-US" b="0" dirty="0"/>
            </a:lvl1pPr>
          </a:lstStyle>
          <a:p>
            <a:pPr marL="0" lvl="0" rtl="0"/>
            <a:r>
              <a:rPr lang="ru-RU" noProof="1" smtClean="0"/>
              <a:t>Образец заголовка</a:t>
            </a:r>
            <a:endParaRPr lang="ru-RU" noProof="1"/>
          </a:p>
        </p:txBody>
      </p:sp>
      <p:sp>
        <p:nvSpPr>
          <p:cNvPr id="10" name="Текст 9"/>
          <p:cNvSpPr>
            <a:spLocks noGrp="1"/>
          </p:cNvSpPr>
          <p:nvPr>
            <p:ph type="body" sz="quarter" idx="13" hasCustomPrompt="1"/>
          </p:nvPr>
        </p:nvSpPr>
        <p:spPr>
          <a:xfrm>
            <a:off x="1113234" y="3505200"/>
            <a:ext cx="7514035"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rtl="0">
              <a:spcBef>
                <a:spcPct val="0"/>
              </a:spcBef>
              <a:buNone/>
            </a:pPr>
            <a:r>
              <a:rPr lang="ru-RU" noProof="1"/>
              <a:t>Щелкните, чтобы изменить стили текста образца слайда</a:t>
            </a:r>
            <a:endParaRPr lang="ru-RU" noProof="1"/>
          </a:p>
        </p:txBody>
      </p:sp>
      <p:sp>
        <p:nvSpPr>
          <p:cNvPr id="3" name="Текст 2"/>
          <p:cNvSpPr>
            <a:spLocks noGrp="1"/>
          </p:cNvSpPr>
          <p:nvPr>
            <p:ph type="body" idx="1" hasCustomPrompt="1"/>
          </p:nvPr>
        </p:nvSpPr>
        <p:spPr>
          <a:xfrm>
            <a:off x="1113234" y="4343400"/>
            <a:ext cx="7514035" cy="1447800"/>
          </a:xfrm>
        </p:spPr>
        <p:txBody>
          <a:bodyPr rtlCol="0"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ru-RU" noProof="1"/>
              <a:t>Щелкните, чтобы изменить стили текста образца слайда</a:t>
            </a:r>
            <a:endParaRPr lang="ru-RU" noProof="1"/>
          </a:p>
        </p:txBody>
      </p:sp>
      <p:sp>
        <p:nvSpPr>
          <p:cNvPr id="4" name="Дата 3"/>
          <p:cNvSpPr>
            <a:spLocks noGrp="1"/>
          </p:cNvSpPr>
          <p:nvPr>
            <p:ph type="dt" sz="half" idx="10"/>
          </p:nvPr>
        </p:nvSpPr>
        <p:spPr/>
        <p:txBody>
          <a:bodyPr rtlCol="0"/>
          <a:lstStyle/>
          <a:p>
            <a:fld id="{5B106E36-FD25-4E2D-B0AA-010F637433A0}" type="datetimeFigureOut">
              <a:rPr lang="ru-RU" smtClean="0"/>
            </a:fld>
            <a:endParaRPr lang="ru-RU" dirty="0"/>
          </a:p>
        </p:txBody>
      </p:sp>
      <p:sp>
        <p:nvSpPr>
          <p:cNvPr id="5" name="Нижний колонтитул 4"/>
          <p:cNvSpPr>
            <a:spLocks noGrp="1"/>
          </p:cNvSpPr>
          <p:nvPr>
            <p:ph type="ftr" sz="quarter" idx="11"/>
          </p:nvPr>
        </p:nvSpPr>
        <p:spPr/>
        <p:txBody>
          <a:bodyPr rtlCol="0"/>
          <a:lstStyle/>
          <a:p>
            <a:endParaRPr lang="ru-RU" dirty="0"/>
          </a:p>
        </p:txBody>
      </p:sp>
      <p:sp>
        <p:nvSpPr>
          <p:cNvPr id="6" name="Номер слайда 5"/>
          <p:cNvSpPr>
            <a:spLocks noGrp="1"/>
          </p:cNvSpPr>
          <p:nvPr>
            <p:ph type="sldNum" sz="quarter" idx="12"/>
          </p:nvPr>
        </p:nvSpPr>
        <p:spPr/>
        <p:txBody>
          <a:bodyPr rtlCol="0"/>
          <a:lstStyle/>
          <a:p>
            <a:fld id="{725C68B6-61C2-468F-89AB-4B9F7531AA68}" type="slidenum">
              <a:rPr lang="ru-RU" smtClean="0"/>
            </a:fld>
            <a:endParaRPr lang="ru-RU"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lvl1pPr algn="ctr">
              <a:defRPr/>
            </a:lvl1pPr>
          </a:lstStyle>
          <a:p>
            <a:pPr rtl="0"/>
            <a:r>
              <a:rPr lang="ru-RU" noProof="1" smtClean="0"/>
              <a:t>Образец заголовка</a:t>
            </a:r>
            <a:endParaRPr lang="ru-RU" noProof="1"/>
          </a:p>
        </p:txBody>
      </p:sp>
      <p:sp>
        <p:nvSpPr>
          <p:cNvPr id="3" name="Вертикальный текст 2"/>
          <p:cNvSpPr>
            <a:spLocks noGrp="1"/>
          </p:cNvSpPr>
          <p:nvPr>
            <p:ph type="body" orient="vert" idx="1" hasCustomPrompt="1"/>
          </p:nvPr>
        </p:nvSpPr>
        <p:spPr/>
        <p:txBody>
          <a:bodyPr vert="eaVert" rtlCol="0" anchor="t"/>
          <a:lstStyle/>
          <a:p>
            <a:pPr lvl="0" rtl="0"/>
            <a:r>
              <a:rPr lang="ru-RU" noProof="1"/>
              <a:t>Щелкните, чтобы изменить стили текста образца слайда</a:t>
            </a:r>
            <a:endParaRPr lang="ru-RU" noProof="1"/>
          </a:p>
          <a:p>
            <a:pPr lvl="1" rtl="0"/>
            <a:r>
              <a:rPr lang="ru-RU" noProof="1"/>
              <a:t>Второй уровень</a:t>
            </a:r>
            <a:endParaRPr lang="ru-RU" noProof="1"/>
          </a:p>
          <a:p>
            <a:pPr lvl="2" rtl="0"/>
            <a:r>
              <a:rPr lang="ru-RU" noProof="1"/>
              <a:t>Третий уровень</a:t>
            </a:r>
            <a:endParaRPr lang="ru-RU" noProof="1"/>
          </a:p>
          <a:p>
            <a:pPr lvl="3" rtl="0"/>
            <a:r>
              <a:rPr lang="ru-RU" noProof="1"/>
              <a:t>Четвертый уровень</a:t>
            </a:r>
            <a:endParaRPr lang="ru-RU" noProof="1"/>
          </a:p>
          <a:p>
            <a:pPr lvl="4" rtl="0"/>
            <a:r>
              <a:rPr lang="ru-RU" noProof="1"/>
              <a:t>Пятый уровень</a:t>
            </a:r>
            <a:endParaRPr lang="ru-RU" noProof="1"/>
          </a:p>
        </p:txBody>
      </p:sp>
      <p:sp>
        <p:nvSpPr>
          <p:cNvPr id="4" name="Дата 3"/>
          <p:cNvSpPr>
            <a:spLocks noGrp="1"/>
          </p:cNvSpPr>
          <p:nvPr>
            <p:ph type="dt" sz="half" idx="10"/>
          </p:nvPr>
        </p:nvSpPr>
        <p:spPr/>
        <p:txBody>
          <a:bodyPr rtlCol="0"/>
          <a:lstStyle/>
          <a:p>
            <a:fld id="{5B106E36-FD25-4E2D-B0AA-010F637433A0}" type="datetimeFigureOut">
              <a:rPr lang="ru-RU" smtClean="0"/>
            </a:fld>
            <a:endParaRPr lang="ru-RU" dirty="0"/>
          </a:p>
        </p:txBody>
      </p:sp>
      <p:sp>
        <p:nvSpPr>
          <p:cNvPr id="5" name="Нижний колонтитул 4"/>
          <p:cNvSpPr>
            <a:spLocks noGrp="1"/>
          </p:cNvSpPr>
          <p:nvPr>
            <p:ph type="ftr" sz="quarter" idx="11"/>
          </p:nvPr>
        </p:nvSpPr>
        <p:spPr/>
        <p:txBody>
          <a:bodyPr rtlCol="0"/>
          <a:lstStyle/>
          <a:p>
            <a:endParaRPr lang="ru-RU" dirty="0"/>
          </a:p>
        </p:txBody>
      </p:sp>
      <p:sp>
        <p:nvSpPr>
          <p:cNvPr id="6" name="Номер слайда 5"/>
          <p:cNvSpPr>
            <a:spLocks noGrp="1"/>
          </p:cNvSpPr>
          <p:nvPr>
            <p:ph type="sldNum" sz="quarter" idx="12"/>
          </p:nvPr>
        </p:nvSpPr>
        <p:spPr/>
        <p:txBody>
          <a:bodyPr rtlCol="0"/>
          <a:lstStyle/>
          <a:p>
            <a:fld id="{725C68B6-61C2-468F-89AB-4B9F7531AA68}" type="slidenum">
              <a:rPr lang="ru-RU" smtClean="0"/>
            </a:fld>
            <a:endParaRPr lang="ru-RU"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299492" y="685800"/>
            <a:ext cx="1327777" cy="5105400"/>
          </a:xfrm>
        </p:spPr>
        <p:txBody>
          <a:bodyPr vert="eaVert" rtlCol="0"/>
          <a:lstStyle/>
          <a:p>
            <a:pPr rtl="0"/>
            <a:r>
              <a:rPr lang="ru-RU" noProof="1" smtClean="0"/>
              <a:t>Образец заголовка</a:t>
            </a:r>
            <a:endParaRPr lang="ru-RU" noProof="1"/>
          </a:p>
        </p:txBody>
      </p:sp>
      <p:sp>
        <p:nvSpPr>
          <p:cNvPr id="3" name="Вертикальный текст 2"/>
          <p:cNvSpPr>
            <a:spLocks noGrp="1"/>
          </p:cNvSpPr>
          <p:nvPr>
            <p:ph type="body" orient="vert" idx="1" hasCustomPrompt="1"/>
          </p:nvPr>
        </p:nvSpPr>
        <p:spPr>
          <a:xfrm>
            <a:off x="1113234" y="685800"/>
            <a:ext cx="6014807" cy="5105400"/>
          </a:xfrm>
        </p:spPr>
        <p:txBody>
          <a:bodyPr vert="eaVert" rtlCol="0" anchor="t"/>
          <a:lstStyle/>
          <a:p>
            <a:pPr lvl="0" rtl="0"/>
            <a:r>
              <a:rPr lang="ru-RU" noProof="1"/>
              <a:t>Щелкните, чтобы изменить стили текста образца слайда</a:t>
            </a:r>
            <a:endParaRPr lang="ru-RU" noProof="1"/>
          </a:p>
          <a:p>
            <a:pPr lvl="1" rtl="0"/>
            <a:r>
              <a:rPr lang="ru-RU" noProof="1"/>
              <a:t>Второй уровень</a:t>
            </a:r>
            <a:endParaRPr lang="ru-RU" noProof="1"/>
          </a:p>
          <a:p>
            <a:pPr lvl="2" rtl="0"/>
            <a:r>
              <a:rPr lang="ru-RU" noProof="1"/>
              <a:t>Третий уровень</a:t>
            </a:r>
            <a:endParaRPr lang="ru-RU" noProof="1"/>
          </a:p>
          <a:p>
            <a:pPr lvl="3" rtl="0"/>
            <a:r>
              <a:rPr lang="ru-RU" noProof="1"/>
              <a:t>Четвертый уровень</a:t>
            </a:r>
            <a:endParaRPr lang="ru-RU" noProof="1"/>
          </a:p>
          <a:p>
            <a:pPr lvl="4" rtl="0"/>
            <a:r>
              <a:rPr lang="ru-RU" noProof="1"/>
              <a:t>Пятый уровень</a:t>
            </a:r>
            <a:endParaRPr lang="ru-RU" noProof="1"/>
          </a:p>
        </p:txBody>
      </p:sp>
      <p:sp>
        <p:nvSpPr>
          <p:cNvPr id="4" name="Дата 3"/>
          <p:cNvSpPr>
            <a:spLocks noGrp="1"/>
          </p:cNvSpPr>
          <p:nvPr>
            <p:ph type="dt" sz="half" idx="10"/>
          </p:nvPr>
        </p:nvSpPr>
        <p:spPr/>
        <p:txBody>
          <a:bodyPr rtlCol="0"/>
          <a:lstStyle/>
          <a:p>
            <a:fld id="{5B106E36-FD25-4E2D-B0AA-010F637433A0}" type="datetimeFigureOut">
              <a:rPr lang="ru-RU" smtClean="0"/>
            </a:fld>
            <a:endParaRPr lang="ru-RU" dirty="0"/>
          </a:p>
        </p:txBody>
      </p:sp>
      <p:sp>
        <p:nvSpPr>
          <p:cNvPr id="5" name="Нижний колонтитул 4"/>
          <p:cNvSpPr>
            <a:spLocks noGrp="1"/>
          </p:cNvSpPr>
          <p:nvPr>
            <p:ph type="ftr" sz="quarter" idx="11"/>
          </p:nvPr>
        </p:nvSpPr>
        <p:spPr/>
        <p:txBody>
          <a:bodyPr rtlCol="0"/>
          <a:lstStyle/>
          <a:p>
            <a:endParaRPr lang="ru-RU" dirty="0"/>
          </a:p>
        </p:txBody>
      </p:sp>
      <p:sp>
        <p:nvSpPr>
          <p:cNvPr id="6" name="Номер слайда 5"/>
          <p:cNvSpPr>
            <a:spLocks noGrp="1"/>
          </p:cNvSpPr>
          <p:nvPr>
            <p:ph type="sldNum" sz="quarter" idx="12"/>
          </p:nvPr>
        </p:nvSpPr>
        <p:spPr/>
        <p:txBody>
          <a:bodyPr rtlCol="0"/>
          <a:lstStyle/>
          <a:p>
            <a:fld id="{725C68B6-61C2-468F-89AB-4B9F7531AA68}" type="slidenum">
              <a:rPr lang="ru-RU" smtClean="0"/>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1" smtClean="0"/>
              <a:t>Образец заголовка</a:t>
            </a:r>
            <a:endParaRPr lang="ru-RU" noProof="1"/>
          </a:p>
        </p:txBody>
      </p:sp>
      <p:sp>
        <p:nvSpPr>
          <p:cNvPr id="3" name="Объект 2"/>
          <p:cNvSpPr>
            <a:spLocks noGrp="1"/>
          </p:cNvSpPr>
          <p:nvPr>
            <p:ph idx="1" hasCustomPrompt="1"/>
          </p:nvPr>
        </p:nvSpPr>
        <p:spPr/>
        <p:txBody>
          <a:bodyPr rtlCol="0" anchor="ctr"/>
          <a:lstStyle/>
          <a:p>
            <a:pPr lvl="0" rtl="0"/>
            <a:r>
              <a:rPr lang="ru-RU" noProof="1"/>
              <a:t>Щелкните, чтобы изменить стили текста образца слайда</a:t>
            </a:r>
            <a:endParaRPr lang="ru-RU" noProof="1"/>
          </a:p>
          <a:p>
            <a:pPr lvl="1" rtl="0"/>
            <a:r>
              <a:rPr lang="ru-RU" noProof="1"/>
              <a:t>Второй уровень</a:t>
            </a:r>
            <a:endParaRPr lang="ru-RU" noProof="1"/>
          </a:p>
          <a:p>
            <a:pPr lvl="2" rtl="0"/>
            <a:r>
              <a:rPr lang="ru-RU" noProof="1"/>
              <a:t>Третий уровень</a:t>
            </a:r>
            <a:endParaRPr lang="ru-RU" noProof="1"/>
          </a:p>
          <a:p>
            <a:pPr lvl="3" rtl="0"/>
            <a:r>
              <a:rPr lang="ru-RU" noProof="1"/>
              <a:t>Четвертый уровень</a:t>
            </a:r>
            <a:endParaRPr lang="ru-RU" noProof="1"/>
          </a:p>
          <a:p>
            <a:pPr lvl="4" rtl="0"/>
            <a:r>
              <a:rPr lang="ru-RU" noProof="1"/>
              <a:t>Пятый уровень</a:t>
            </a:r>
            <a:endParaRPr lang="ru-RU" noProof="1"/>
          </a:p>
        </p:txBody>
      </p:sp>
      <p:sp>
        <p:nvSpPr>
          <p:cNvPr id="4" name="Дата 3"/>
          <p:cNvSpPr>
            <a:spLocks noGrp="1"/>
          </p:cNvSpPr>
          <p:nvPr>
            <p:ph type="dt" sz="half" idx="10"/>
          </p:nvPr>
        </p:nvSpPr>
        <p:spPr/>
        <p:txBody>
          <a:bodyPr rtlCol="0"/>
          <a:lstStyle/>
          <a:p>
            <a:fld id="{5B106E36-FD25-4E2D-B0AA-010F637433A0}" type="datetimeFigureOut">
              <a:rPr lang="ru-RU" smtClean="0"/>
            </a:fld>
            <a:endParaRPr lang="ru-RU" dirty="0"/>
          </a:p>
        </p:txBody>
      </p:sp>
      <p:sp>
        <p:nvSpPr>
          <p:cNvPr id="5" name="Нижний колонтитул 4"/>
          <p:cNvSpPr>
            <a:spLocks noGrp="1"/>
          </p:cNvSpPr>
          <p:nvPr>
            <p:ph type="ftr" sz="quarter" idx="11"/>
          </p:nvPr>
        </p:nvSpPr>
        <p:spPr/>
        <p:txBody>
          <a:bodyPr rtlCol="0"/>
          <a:lstStyle/>
          <a:p>
            <a:endParaRPr lang="ru-RU" dirty="0"/>
          </a:p>
        </p:txBody>
      </p:sp>
      <p:sp>
        <p:nvSpPr>
          <p:cNvPr id="6" name="Номер слайда 5"/>
          <p:cNvSpPr>
            <a:spLocks noGrp="1"/>
          </p:cNvSpPr>
          <p:nvPr>
            <p:ph type="sldNum" sz="quarter" idx="12"/>
          </p:nvPr>
        </p:nvSpPr>
        <p:spPr>
          <a:xfrm>
            <a:off x="8213893" y="5867132"/>
            <a:ext cx="413375" cy="365125"/>
          </a:xfrm>
        </p:spPr>
        <p:txBody>
          <a:bodyPr rtlCol="0"/>
          <a:lstStyle/>
          <a:p>
            <a:fld id="{725C68B6-61C2-468F-89AB-4B9F7531AA68}" type="slidenum">
              <a:rPr lang="ru-RU" smtClean="0"/>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29210" y="2666999"/>
            <a:ext cx="6698060" cy="2110382"/>
          </a:xfrm>
        </p:spPr>
        <p:txBody>
          <a:bodyPr rtlCol="0" anchor="b"/>
          <a:lstStyle>
            <a:lvl1pPr algn="r">
              <a:defRPr sz="4000" b="0" cap="none"/>
            </a:lvl1pPr>
          </a:lstStyle>
          <a:p>
            <a:pPr rtl="0"/>
            <a:r>
              <a:rPr lang="ru-RU" noProof="1" smtClean="0"/>
              <a:t>Образец заголовка</a:t>
            </a:r>
            <a:endParaRPr lang="ru-RU" noProof="1"/>
          </a:p>
        </p:txBody>
      </p:sp>
      <p:sp>
        <p:nvSpPr>
          <p:cNvPr id="3" name="Текст 2"/>
          <p:cNvSpPr>
            <a:spLocks noGrp="1"/>
          </p:cNvSpPr>
          <p:nvPr>
            <p:ph type="body" idx="1" hasCustomPrompt="1"/>
          </p:nvPr>
        </p:nvSpPr>
        <p:spPr>
          <a:xfrm>
            <a:off x="1929209" y="4777381"/>
            <a:ext cx="6698061" cy="860400"/>
          </a:xfrm>
        </p:spPr>
        <p:txBody>
          <a:bodyPr rtlCol="0"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ru-RU" noProof="1"/>
              <a:t>Щелкните, чтобы изменить стили текста образца слайда</a:t>
            </a:r>
            <a:endParaRPr lang="ru-RU" noProof="1"/>
          </a:p>
        </p:txBody>
      </p:sp>
      <p:sp>
        <p:nvSpPr>
          <p:cNvPr id="4" name="Дата 3"/>
          <p:cNvSpPr>
            <a:spLocks noGrp="1"/>
          </p:cNvSpPr>
          <p:nvPr>
            <p:ph type="dt" sz="half" idx="10"/>
          </p:nvPr>
        </p:nvSpPr>
        <p:spPr/>
        <p:txBody>
          <a:bodyPr rtlCol="0"/>
          <a:lstStyle/>
          <a:p>
            <a:fld id="{5B106E36-FD25-4E2D-B0AA-010F637433A0}" type="datetimeFigureOut">
              <a:rPr lang="ru-RU" smtClean="0"/>
            </a:fld>
            <a:endParaRPr lang="ru-RU" dirty="0"/>
          </a:p>
        </p:txBody>
      </p:sp>
      <p:sp>
        <p:nvSpPr>
          <p:cNvPr id="5" name="Нижний колонтитул 4"/>
          <p:cNvSpPr>
            <a:spLocks noGrp="1"/>
          </p:cNvSpPr>
          <p:nvPr>
            <p:ph type="ftr" sz="quarter" idx="11"/>
          </p:nvPr>
        </p:nvSpPr>
        <p:spPr/>
        <p:txBody>
          <a:bodyPr rtlCol="0"/>
          <a:lstStyle/>
          <a:p>
            <a:endParaRPr lang="ru-RU" dirty="0"/>
          </a:p>
        </p:txBody>
      </p:sp>
      <p:sp>
        <p:nvSpPr>
          <p:cNvPr id="6" name="Номер слайда 5"/>
          <p:cNvSpPr>
            <a:spLocks noGrp="1"/>
          </p:cNvSpPr>
          <p:nvPr>
            <p:ph type="sldNum" sz="quarter" idx="12"/>
          </p:nvPr>
        </p:nvSpPr>
        <p:spPr/>
        <p:txBody>
          <a:bodyPr rtlCol="0"/>
          <a:lstStyle/>
          <a:p>
            <a:fld id="{725C68B6-61C2-468F-89AB-4B9F7531AA68}" type="slidenum">
              <a:rPr lang="ru-RU" smtClean="0"/>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3234" y="685801"/>
            <a:ext cx="7514035" cy="1752599"/>
          </a:xfrm>
        </p:spPr>
        <p:txBody>
          <a:bodyPr rtlCol="0"/>
          <a:lstStyle/>
          <a:p>
            <a:pPr rtl="0"/>
            <a:r>
              <a:rPr lang="ru-RU" noProof="1" smtClean="0"/>
              <a:t>Образец заголовка</a:t>
            </a:r>
            <a:endParaRPr lang="ru-RU" noProof="1"/>
          </a:p>
        </p:txBody>
      </p:sp>
      <p:sp>
        <p:nvSpPr>
          <p:cNvPr id="3" name="Объект 2"/>
          <p:cNvSpPr>
            <a:spLocks noGrp="1"/>
          </p:cNvSpPr>
          <p:nvPr>
            <p:ph sz="half" idx="1" hasCustomPrompt="1"/>
          </p:nvPr>
        </p:nvSpPr>
        <p:spPr>
          <a:xfrm>
            <a:off x="1113235" y="2667000"/>
            <a:ext cx="3671291" cy="3124201"/>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ru-RU" noProof="1"/>
              <a:t>Щелкните, чтобы изменить стили текста образца слайда</a:t>
            </a:r>
            <a:endParaRPr lang="ru-RU" noProof="1"/>
          </a:p>
          <a:p>
            <a:pPr lvl="1" rtl="0"/>
            <a:r>
              <a:rPr lang="ru-RU" noProof="1"/>
              <a:t>Второй уровень</a:t>
            </a:r>
            <a:endParaRPr lang="ru-RU" noProof="1"/>
          </a:p>
          <a:p>
            <a:pPr lvl="2" rtl="0"/>
            <a:r>
              <a:rPr lang="ru-RU" noProof="1"/>
              <a:t>Третий уровень</a:t>
            </a:r>
            <a:endParaRPr lang="ru-RU" noProof="1"/>
          </a:p>
          <a:p>
            <a:pPr lvl="3" rtl="0"/>
            <a:r>
              <a:rPr lang="ru-RU" noProof="1"/>
              <a:t>Четвертый уровень</a:t>
            </a:r>
            <a:endParaRPr lang="ru-RU" noProof="1"/>
          </a:p>
          <a:p>
            <a:pPr lvl="4" rtl="0"/>
            <a:r>
              <a:rPr lang="ru-RU" noProof="1"/>
              <a:t>Пятый уровень</a:t>
            </a:r>
            <a:endParaRPr lang="ru-RU" noProof="1"/>
          </a:p>
        </p:txBody>
      </p:sp>
      <p:sp>
        <p:nvSpPr>
          <p:cNvPr id="4" name="Объект 3"/>
          <p:cNvSpPr>
            <a:spLocks noGrp="1"/>
          </p:cNvSpPr>
          <p:nvPr>
            <p:ph sz="half" idx="2" hasCustomPrompt="1"/>
          </p:nvPr>
        </p:nvSpPr>
        <p:spPr>
          <a:xfrm>
            <a:off x="4955975" y="2667000"/>
            <a:ext cx="3671292" cy="3124200"/>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ru-RU" noProof="1"/>
              <a:t>Щелкните, чтобы изменить стили текста образца слайда</a:t>
            </a:r>
            <a:endParaRPr lang="ru-RU" noProof="1"/>
          </a:p>
          <a:p>
            <a:pPr lvl="1" rtl="0"/>
            <a:r>
              <a:rPr lang="ru-RU" noProof="1"/>
              <a:t>Второй уровень</a:t>
            </a:r>
            <a:endParaRPr lang="ru-RU" noProof="1"/>
          </a:p>
          <a:p>
            <a:pPr lvl="2" rtl="0"/>
            <a:r>
              <a:rPr lang="ru-RU" noProof="1"/>
              <a:t>Третий уровень</a:t>
            </a:r>
            <a:endParaRPr lang="ru-RU" noProof="1"/>
          </a:p>
          <a:p>
            <a:pPr lvl="3" rtl="0"/>
            <a:r>
              <a:rPr lang="ru-RU" noProof="1"/>
              <a:t>Четвертый уровень</a:t>
            </a:r>
            <a:endParaRPr lang="ru-RU" noProof="1"/>
          </a:p>
          <a:p>
            <a:pPr lvl="4" rtl="0"/>
            <a:r>
              <a:rPr lang="ru-RU" noProof="1"/>
              <a:t>Пятый уровень</a:t>
            </a:r>
            <a:endParaRPr lang="ru-RU" noProof="1"/>
          </a:p>
        </p:txBody>
      </p:sp>
      <p:sp>
        <p:nvSpPr>
          <p:cNvPr id="5" name="Дата 4"/>
          <p:cNvSpPr>
            <a:spLocks noGrp="1"/>
          </p:cNvSpPr>
          <p:nvPr>
            <p:ph type="dt" sz="half" idx="10"/>
          </p:nvPr>
        </p:nvSpPr>
        <p:spPr/>
        <p:txBody>
          <a:bodyPr rtlCol="0"/>
          <a:lstStyle/>
          <a:p>
            <a:fld id="{5B106E36-FD25-4E2D-B0AA-010F637433A0}" type="datetimeFigureOut">
              <a:rPr lang="ru-RU" smtClean="0"/>
            </a:fld>
            <a:endParaRPr lang="ru-RU" dirty="0"/>
          </a:p>
        </p:txBody>
      </p:sp>
      <p:sp>
        <p:nvSpPr>
          <p:cNvPr id="6" name="Нижний колонтитул 5"/>
          <p:cNvSpPr>
            <a:spLocks noGrp="1"/>
          </p:cNvSpPr>
          <p:nvPr>
            <p:ph type="ftr" sz="quarter" idx="11"/>
          </p:nvPr>
        </p:nvSpPr>
        <p:spPr/>
        <p:txBody>
          <a:bodyPr rtlCol="0"/>
          <a:lstStyle/>
          <a:p>
            <a:endParaRPr lang="ru-RU" dirty="0"/>
          </a:p>
        </p:txBody>
      </p:sp>
      <p:sp>
        <p:nvSpPr>
          <p:cNvPr id="7" name="Номер слайда 6"/>
          <p:cNvSpPr>
            <a:spLocks noGrp="1"/>
          </p:cNvSpPr>
          <p:nvPr>
            <p:ph type="sldNum" sz="quarter" idx="12"/>
          </p:nvPr>
        </p:nvSpPr>
        <p:spPr/>
        <p:txBody>
          <a:bodyPr rtlCol="0"/>
          <a:lstStyle/>
          <a:p>
            <a:fld id="{725C68B6-61C2-468F-89AB-4B9F7531AA68}" type="slidenum">
              <a:rPr lang="ru-RU" smtClean="0"/>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lvl1pPr>
              <a:defRPr/>
            </a:lvl1pPr>
          </a:lstStyle>
          <a:p>
            <a:pPr rtl="0"/>
            <a:r>
              <a:rPr lang="ru-RU" noProof="1" smtClean="0"/>
              <a:t>Образец заголовка</a:t>
            </a:r>
            <a:endParaRPr lang="ru-RU" noProof="1"/>
          </a:p>
        </p:txBody>
      </p:sp>
      <p:sp>
        <p:nvSpPr>
          <p:cNvPr id="3" name="Текст 2"/>
          <p:cNvSpPr>
            <a:spLocks noGrp="1"/>
          </p:cNvSpPr>
          <p:nvPr>
            <p:ph type="body" idx="1" hasCustomPrompt="1"/>
          </p:nvPr>
        </p:nvSpPr>
        <p:spPr>
          <a:xfrm>
            <a:off x="1329134" y="2658533"/>
            <a:ext cx="3455391" cy="576262"/>
          </a:xfrm>
        </p:spPr>
        <p:txBody>
          <a:bodyPr rtlCol="0"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1"/>
              <a:t>Щелкните, чтобы изменить стили текста образца слайда</a:t>
            </a:r>
            <a:endParaRPr lang="ru-RU" noProof="1"/>
          </a:p>
        </p:txBody>
      </p:sp>
      <p:sp>
        <p:nvSpPr>
          <p:cNvPr id="4" name="Объект 3"/>
          <p:cNvSpPr>
            <a:spLocks noGrp="1"/>
          </p:cNvSpPr>
          <p:nvPr>
            <p:ph sz="half" idx="2" hasCustomPrompt="1"/>
          </p:nvPr>
        </p:nvSpPr>
        <p:spPr>
          <a:xfrm>
            <a:off x="1113233" y="3335337"/>
            <a:ext cx="3671292" cy="2455862"/>
          </a:xfrm>
        </p:spPr>
        <p:txBody>
          <a:bodyPr rtlCol="0"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ru-RU" noProof="1"/>
              <a:t>Щелкните, чтобы изменить стили текста образца слайда</a:t>
            </a:r>
            <a:endParaRPr lang="ru-RU" noProof="1"/>
          </a:p>
          <a:p>
            <a:pPr lvl="1" rtl="0"/>
            <a:r>
              <a:rPr lang="ru-RU" noProof="1"/>
              <a:t>Второй уровень</a:t>
            </a:r>
            <a:endParaRPr lang="ru-RU" noProof="1"/>
          </a:p>
          <a:p>
            <a:pPr lvl="2" rtl="0"/>
            <a:r>
              <a:rPr lang="ru-RU" noProof="1"/>
              <a:t>Третий уровень</a:t>
            </a:r>
            <a:endParaRPr lang="ru-RU" noProof="1"/>
          </a:p>
          <a:p>
            <a:pPr lvl="3" rtl="0"/>
            <a:r>
              <a:rPr lang="ru-RU" noProof="1"/>
              <a:t>Четвертый уровень</a:t>
            </a:r>
            <a:endParaRPr lang="ru-RU" noProof="1"/>
          </a:p>
          <a:p>
            <a:pPr lvl="4" rtl="0"/>
            <a:r>
              <a:rPr lang="ru-RU" noProof="1"/>
              <a:t>Пятый уровень</a:t>
            </a:r>
            <a:endParaRPr lang="ru-RU" noProof="1"/>
          </a:p>
        </p:txBody>
      </p:sp>
      <p:sp>
        <p:nvSpPr>
          <p:cNvPr id="5" name="Текст 4"/>
          <p:cNvSpPr>
            <a:spLocks noGrp="1"/>
          </p:cNvSpPr>
          <p:nvPr>
            <p:ph type="body" sz="quarter" idx="3" hasCustomPrompt="1"/>
          </p:nvPr>
        </p:nvSpPr>
        <p:spPr>
          <a:xfrm>
            <a:off x="5160366" y="2667000"/>
            <a:ext cx="3466903" cy="576262"/>
          </a:xfrm>
        </p:spPr>
        <p:txBody>
          <a:bodyPr rtlCol="0"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1"/>
              <a:t>Щелкните, чтобы изменить стили текста образца слайда</a:t>
            </a:r>
            <a:endParaRPr lang="ru-RU" noProof="1"/>
          </a:p>
        </p:txBody>
      </p:sp>
      <p:sp>
        <p:nvSpPr>
          <p:cNvPr id="6" name="Объект 5"/>
          <p:cNvSpPr>
            <a:spLocks noGrp="1"/>
          </p:cNvSpPr>
          <p:nvPr>
            <p:ph sz="quarter" idx="4" hasCustomPrompt="1"/>
          </p:nvPr>
        </p:nvSpPr>
        <p:spPr>
          <a:xfrm>
            <a:off x="4955975" y="3335337"/>
            <a:ext cx="3671292" cy="2455862"/>
          </a:xfrm>
        </p:spPr>
        <p:txBody>
          <a:bodyPr rtlCol="0"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ru-RU" noProof="1"/>
              <a:t>Щелкните, чтобы изменить стили текста образца слайда</a:t>
            </a:r>
            <a:endParaRPr lang="ru-RU" noProof="1"/>
          </a:p>
          <a:p>
            <a:pPr lvl="1" rtl="0"/>
            <a:r>
              <a:rPr lang="ru-RU" noProof="1"/>
              <a:t>Второй уровень</a:t>
            </a:r>
            <a:endParaRPr lang="ru-RU" noProof="1"/>
          </a:p>
          <a:p>
            <a:pPr lvl="2" rtl="0"/>
            <a:r>
              <a:rPr lang="ru-RU" noProof="1"/>
              <a:t>Третий уровень</a:t>
            </a:r>
            <a:endParaRPr lang="ru-RU" noProof="1"/>
          </a:p>
          <a:p>
            <a:pPr lvl="3" rtl="0"/>
            <a:r>
              <a:rPr lang="ru-RU" noProof="1"/>
              <a:t>Четвертый уровень</a:t>
            </a:r>
            <a:endParaRPr lang="ru-RU" noProof="1"/>
          </a:p>
          <a:p>
            <a:pPr lvl="4" rtl="0"/>
            <a:r>
              <a:rPr lang="ru-RU" noProof="1"/>
              <a:t>Пятый уровень</a:t>
            </a:r>
            <a:endParaRPr lang="ru-RU" noProof="1"/>
          </a:p>
        </p:txBody>
      </p:sp>
      <p:sp>
        <p:nvSpPr>
          <p:cNvPr id="7" name="Дата 6"/>
          <p:cNvSpPr>
            <a:spLocks noGrp="1"/>
          </p:cNvSpPr>
          <p:nvPr>
            <p:ph type="dt" sz="half" idx="10"/>
          </p:nvPr>
        </p:nvSpPr>
        <p:spPr/>
        <p:txBody>
          <a:bodyPr rtlCol="0"/>
          <a:lstStyle/>
          <a:p>
            <a:fld id="{5B106E36-FD25-4E2D-B0AA-010F637433A0}" type="datetimeFigureOut">
              <a:rPr lang="ru-RU" smtClean="0"/>
            </a:fld>
            <a:endParaRPr lang="ru-RU" dirty="0"/>
          </a:p>
        </p:txBody>
      </p:sp>
      <p:sp>
        <p:nvSpPr>
          <p:cNvPr id="8" name="Нижний колонтитул 7"/>
          <p:cNvSpPr>
            <a:spLocks noGrp="1"/>
          </p:cNvSpPr>
          <p:nvPr>
            <p:ph type="ftr" sz="quarter" idx="11"/>
          </p:nvPr>
        </p:nvSpPr>
        <p:spPr/>
        <p:txBody>
          <a:bodyPr rtlCol="0"/>
          <a:lstStyle/>
          <a:p>
            <a:endParaRPr lang="ru-RU" dirty="0"/>
          </a:p>
        </p:txBody>
      </p:sp>
      <p:sp>
        <p:nvSpPr>
          <p:cNvPr id="9" name="Номер слайда 8"/>
          <p:cNvSpPr>
            <a:spLocks noGrp="1"/>
          </p:cNvSpPr>
          <p:nvPr>
            <p:ph type="sldNum" sz="quarter" idx="12"/>
          </p:nvPr>
        </p:nvSpPr>
        <p:spPr/>
        <p:txBody>
          <a:bodyPr rtlCol="0"/>
          <a:lstStyle/>
          <a:p>
            <a:fld id="{725C68B6-61C2-468F-89AB-4B9F7531AA68}" type="slidenum">
              <a:rPr lang="ru-RU" smtClean="0"/>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1" smtClean="0"/>
              <a:t>Образец заголовка</a:t>
            </a:r>
            <a:endParaRPr lang="ru-RU" noProof="1"/>
          </a:p>
        </p:txBody>
      </p:sp>
      <p:sp>
        <p:nvSpPr>
          <p:cNvPr id="3" name="Дата 2"/>
          <p:cNvSpPr>
            <a:spLocks noGrp="1"/>
          </p:cNvSpPr>
          <p:nvPr>
            <p:ph type="dt" sz="half" idx="10"/>
          </p:nvPr>
        </p:nvSpPr>
        <p:spPr/>
        <p:txBody>
          <a:bodyPr rtlCol="0"/>
          <a:lstStyle/>
          <a:p>
            <a:fld id="{5B106E36-FD25-4E2D-B0AA-010F637433A0}" type="datetimeFigureOut">
              <a:rPr lang="ru-RU" smtClean="0"/>
            </a:fld>
            <a:endParaRPr lang="ru-RU" dirty="0"/>
          </a:p>
        </p:txBody>
      </p:sp>
      <p:sp>
        <p:nvSpPr>
          <p:cNvPr id="4" name="Нижний колонтитул 3"/>
          <p:cNvSpPr>
            <a:spLocks noGrp="1"/>
          </p:cNvSpPr>
          <p:nvPr>
            <p:ph type="ftr" sz="quarter" idx="11"/>
          </p:nvPr>
        </p:nvSpPr>
        <p:spPr/>
        <p:txBody>
          <a:bodyPr rtlCol="0"/>
          <a:lstStyle/>
          <a:p>
            <a:endParaRPr lang="ru-RU" dirty="0"/>
          </a:p>
        </p:txBody>
      </p:sp>
      <p:sp>
        <p:nvSpPr>
          <p:cNvPr id="5" name="Номер слайда 4"/>
          <p:cNvSpPr>
            <a:spLocks noGrp="1"/>
          </p:cNvSpPr>
          <p:nvPr>
            <p:ph type="sldNum" sz="quarter" idx="12"/>
          </p:nvPr>
        </p:nvSpPr>
        <p:spPr/>
        <p:txBody>
          <a:bodyPr rtlCol="0"/>
          <a:lstStyle/>
          <a:p>
            <a:fld id="{725C68B6-61C2-468F-89AB-4B9F7531AA68}" type="slidenum">
              <a:rPr lang="ru-RU" smtClean="0"/>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rtlCol="0"/>
          <a:lstStyle/>
          <a:p>
            <a:fld id="{5B106E36-FD25-4E2D-B0AA-010F637433A0}" type="datetimeFigureOut">
              <a:rPr lang="ru-RU" smtClean="0"/>
            </a:fld>
            <a:endParaRPr lang="ru-RU" dirty="0"/>
          </a:p>
        </p:txBody>
      </p:sp>
      <p:sp>
        <p:nvSpPr>
          <p:cNvPr id="3" name="Нижний колонтитул 2"/>
          <p:cNvSpPr>
            <a:spLocks noGrp="1"/>
          </p:cNvSpPr>
          <p:nvPr>
            <p:ph type="ftr" sz="quarter" idx="11"/>
          </p:nvPr>
        </p:nvSpPr>
        <p:spPr/>
        <p:txBody>
          <a:bodyPr rtlCol="0"/>
          <a:lstStyle/>
          <a:p>
            <a:endParaRPr lang="ru-RU" dirty="0"/>
          </a:p>
        </p:txBody>
      </p:sp>
      <p:sp>
        <p:nvSpPr>
          <p:cNvPr id="4" name="Номер слайда 3"/>
          <p:cNvSpPr>
            <a:spLocks noGrp="1"/>
          </p:cNvSpPr>
          <p:nvPr>
            <p:ph type="sldNum" sz="quarter" idx="12"/>
          </p:nvPr>
        </p:nvSpPr>
        <p:spPr/>
        <p:txBody>
          <a:bodyPr rtlCol="0"/>
          <a:lstStyle/>
          <a:p>
            <a:fld id="{725C68B6-61C2-468F-89AB-4B9F7531AA68}" type="slidenum">
              <a:rPr lang="ru-RU" smtClean="0"/>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3234" y="1600200"/>
            <a:ext cx="2661841" cy="1371600"/>
          </a:xfrm>
        </p:spPr>
        <p:txBody>
          <a:bodyPr rtlCol="0" anchor="b">
            <a:normAutofit/>
          </a:bodyPr>
          <a:lstStyle>
            <a:lvl1pPr algn="ctr">
              <a:defRPr sz="2400" b="0"/>
            </a:lvl1pPr>
          </a:lstStyle>
          <a:p>
            <a:pPr rtl="0"/>
            <a:r>
              <a:rPr lang="ru-RU" noProof="1" smtClean="0"/>
              <a:t>Образец заголовка</a:t>
            </a:r>
            <a:endParaRPr lang="ru-RU" noProof="1"/>
          </a:p>
        </p:txBody>
      </p:sp>
      <p:sp>
        <p:nvSpPr>
          <p:cNvPr id="3" name="Объект 2"/>
          <p:cNvSpPr>
            <a:spLocks noGrp="1"/>
          </p:cNvSpPr>
          <p:nvPr>
            <p:ph idx="1" hasCustomPrompt="1"/>
          </p:nvPr>
        </p:nvSpPr>
        <p:spPr>
          <a:xfrm>
            <a:off x="3946525" y="685800"/>
            <a:ext cx="4680743" cy="5105401"/>
          </a:xfrm>
        </p:spPr>
        <p:txBody>
          <a:bodyPr rtlCol="0"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ru-RU" noProof="1"/>
              <a:t>Щелкните, чтобы изменить стили текста образца слайда</a:t>
            </a:r>
            <a:endParaRPr lang="ru-RU" noProof="1"/>
          </a:p>
          <a:p>
            <a:pPr lvl="1" rtl="0"/>
            <a:r>
              <a:rPr lang="ru-RU" noProof="1"/>
              <a:t>Второй уровень</a:t>
            </a:r>
            <a:endParaRPr lang="ru-RU" noProof="1"/>
          </a:p>
          <a:p>
            <a:pPr lvl="2" rtl="0"/>
            <a:r>
              <a:rPr lang="ru-RU" noProof="1"/>
              <a:t>Третий уровень</a:t>
            </a:r>
            <a:endParaRPr lang="ru-RU" noProof="1"/>
          </a:p>
          <a:p>
            <a:pPr lvl="3" rtl="0"/>
            <a:r>
              <a:rPr lang="ru-RU" noProof="1"/>
              <a:t>Четвертый уровень</a:t>
            </a:r>
            <a:endParaRPr lang="ru-RU" noProof="1"/>
          </a:p>
          <a:p>
            <a:pPr lvl="4" rtl="0"/>
            <a:r>
              <a:rPr lang="ru-RU" noProof="1"/>
              <a:t>Пятый уровень</a:t>
            </a:r>
            <a:endParaRPr lang="ru-RU" noProof="1"/>
          </a:p>
        </p:txBody>
      </p:sp>
      <p:sp>
        <p:nvSpPr>
          <p:cNvPr id="4" name="Текст 3"/>
          <p:cNvSpPr>
            <a:spLocks noGrp="1"/>
          </p:cNvSpPr>
          <p:nvPr>
            <p:ph type="body" sz="half" idx="2" hasCustomPrompt="1"/>
          </p:nvPr>
        </p:nvSpPr>
        <p:spPr>
          <a:xfrm>
            <a:off x="1113234" y="2971800"/>
            <a:ext cx="2661841" cy="1828800"/>
          </a:xfrm>
        </p:spPr>
        <p:txBody>
          <a:bodyPr rtlCol="0">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noProof="1"/>
              <a:t>Щелкните, чтобы изменить стили текста образца слайда</a:t>
            </a:r>
            <a:endParaRPr lang="ru-RU" noProof="1"/>
          </a:p>
        </p:txBody>
      </p:sp>
      <p:sp>
        <p:nvSpPr>
          <p:cNvPr id="5" name="Дата 4"/>
          <p:cNvSpPr>
            <a:spLocks noGrp="1"/>
          </p:cNvSpPr>
          <p:nvPr>
            <p:ph type="dt" sz="half" idx="10"/>
          </p:nvPr>
        </p:nvSpPr>
        <p:spPr/>
        <p:txBody>
          <a:bodyPr rtlCol="0"/>
          <a:lstStyle/>
          <a:p>
            <a:fld id="{5B106E36-FD25-4E2D-B0AA-010F637433A0}" type="datetimeFigureOut">
              <a:rPr lang="ru-RU" smtClean="0"/>
            </a:fld>
            <a:endParaRPr lang="ru-RU" dirty="0"/>
          </a:p>
        </p:txBody>
      </p:sp>
      <p:sp>
        <p:nvSpPr>
          <p:cNvPr id="6" name="Нижний колонтитул 5"/>
          <p:cNvSpPr>
            <a:spLocks noGrp="1"/>
          </p:cNvSpPr>
          <p:nvPr>
            <p:ph type="ftr" sz="quarter" idx="11"/>
          </p:nvPr>
        </p:nvSpPr>
        <p:spPr/>
        <p:txBody>
          <a:bodyPr rtlCol="0"/>
          <a:lstStyle/>
          <a:p>
            <a:endParaRPr lang="ru-RU" dirty="0"/>
          </a:p>
        </p:txBody>
      </p:sp>
      <p:sp>
        <p:nvSpPr>
          <p:cNvPr id="7" name="Номер слайда 6"/>
          <p:cNvSpPr>
            <a:spLocks noGrp="1"/>
          </p:cNvSpPr>
          <p:nvPr>
            <p:ph type="sldNum" sz="quarter" idx="12"/>
          </p:nvPr>
        </p:nvSpPr>
        <p:spPr/>
        <p:txBody>
          <a:bodyPr rtlCol="0"/>
          <a:lstStyle/>
          <a:p>
            <a:fld id="{725C68B6-61C2-468F-89AB-4B9F7531AA68}" type="slidenum">
              <a:rPr lang="ru-RU" smtClean="0"/>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2043" y="1752599"/>
            <a:ext cx="4069619" cy="1371600"/>
          </a:xfrm>
        </p:spPr>
        <p:txBody>
          <a:bodyPr rtlCol="0" anchor="b">
            <a:normAutofit/>
          </a:bodyPr>
          <a:lstStyle>
            <a:lvl1pPr algn="ctr">
              <a:defRPr sz="2800" b="0"/>
            </a:lvl1pPr>
          </a:lstStyle>
          <a:p>
            <a:pPr rtl="0"/>
            <a:r>
              <a:rPr lang="ru-RU" noProof="1" smtClean="0"/>
              <a:t>Образец заголовка</a:t>
            </a:r>
            <a:endParaRPr lang="ru-RU" noProof="1"/>
          </a:p>
        </p:txBody>
      </p:sp>
      <p:sp>
        <p:nvSpPr>
          <p:cNvPr id="14" name="Рисунок 2"/>
          <p:cNvSpPr>
            <a:spLocks noGrp="1" noChangeAspect="1"/>
          </p:cNvSpPr>
          <p:nvPr>
            <p:ph type="pic" idx="1" hasCustomPrompt="1"/>
          </p:nvPr>
        </p:nvSpPr>
        <p:spPr>
          <a:xfrm>
            <a:off x="5696011" y="914400"/>
            <a:ext cx="246073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ru-RU" noProof="1"/>
              <a:t>Щелкните значок, чтобы добавить изображение</a:t>
            </a:r>
            <a:endParaRPr lang="ru-RU" noProof="1"/>
          </a:p>
        </p:txBody>
      </p:sp>
      <p:sp>
        <p:nvSpPr>
          <p:cNvPr id="4" name="Текст 3"/>
          <p:cNvSpPr>
            <a:spLocks noGrp="1"/>
          </p:cNvSpPr>
          <p:nvPr>
            <p:ph type="body" sz="half" idx="2" hasCustomPrompt="1"/>
          </p:nvPr>
        </p:nvSpPr>
        <p:spPr>
          <a:xfrm>
            <a:off x="1112043" y="3124199"/>
            <a:ext cx="4069619" cy="1828800"/>
          </a:xfrm>
        </p:spPr>
        <p:txBody>
          <a:bodyPr rtlCol="0">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noProof="1"/>
              <a:t>Щелкните, чтобы изменить стили текста образца слайда</a:t>
            </a:r>
            <a:endParaRPr lang="ru-RU" noProof="1"/>
          </a:p>
        </p:txBody>
      </p:sp>
      <p:sp>
        <p:nvSpPr>
          <p:cNvPr id="5" name="Дата 4"/>
          <p:cNvSpPr>
            <a:spLocks noGrp="1"/>
          </p:cNvSpPr>
          <p:nvPr>
            <p:ph type="dt" sz="half" idx="10"/>
          </p:nvPr>
        </p:nvSpPr>
        <p:spPr/>
        <p:txBody>
          <a:bodyPr rtlCol="0"/>
          <a:lstStyle/>
          <a:p>
            <a:fld id="{5B106E36-FD25-4E2D-B0AA-010F637433A0}" type="datetimeFigureOut">
              <a:rPr lang="ru-RU" smtClean="0"/>
            </a:fld>
            <a:endParaRPr lang="ru-RU" dirty="0"/>
          </a:p>
        </p:txBody>
      </p:sp>
      <p:sp>
        <p:nvSpPr>
          <p:cNvPr id="6" name="Нижний колонтитул 5"/>
          <p:cNvSpPr>
            <a:spLocks noGrp="1"/>
          </p:cNvSpPr>
          <p:nvPr>
            <p:ph type="ftr" sz="quarter" idx="11"/>
          </p:nvPr>
        </p:nvSpPr>
        <p:spPr/>
        <p:txBody>
          <a:bodyPr rtlCol="0"/>
          <a:lstStyle/>
          <a:p>
            <a:endParaRPr lang="ru-RU" dirty="0"/>
          </a:p>
        </p:txBody>
      </p:sp>
      <p:sp>
        <p:nvSpPr>
          <p:cNvPr id="7" name="Номер слайда 6"/>
          <p:cNvSpPr>
            <a:spLocks noGrp="1"/>
          </p:cNvSpPr>
          <p:nvPr>
            <p:ph type="sldNum" sz="quarter" idx="12"/>
          </p:nvPr>
        </p:nvSpPr>
        <p:spPr/>
        <p:txBody>
          <a:bodyPr rtlCol="0"/>
          <a:lstStyle/>
          <a:p>
            <a:fld id="{725C68B6-61C2-468F-89AB-4B9F7531AA68}" type="slidenum">
              <a:rPr lang="ru-RU" smtClean="0"/>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Группа 6"/>
          <p:cNvGrpSpPr/>
          <p:nvPr/>
        </p:nvGrpSpPr>
        <p:grpSpPr>
          <a:xfrm>
            <a:off x="113109" y="1"/>
            <a:ext cx="1827610" cy="6858001"/>
            <a:chOff x="1320800" y="0"/>
            <a:chExt cx="2436813" cy="6858001"/>
          </a:xfrm>
        </p:grpSpPr>
        <p:sp>
          <p:nvSpPr>
            <p:cNvPr id="8" name="Полилиния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Полилиния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Полилиния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Полилиния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Полилиния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Полилиния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Заголовок 1"/>
          <p:cNvSpPr>
            <a:spLocks noGrp="1"/>
          </p:cNvSpPr>
          <p:nvPr>
            <p:ph type="title"/>
          </p:nvPr>
        </p:nvSpPr>
        <p:spPr>
          <a:xfrm>
            <a:off x="1113234" y="685801"/>
            <a:ext cx="7514035" cy="1752599"/>
          </a:xfrm>
          <a:prstGeom prst="rect">
            <a:avLst/>
          </a:prstGeom>
          <a:effectLst/>
        </p:spPr>
        <p:txBody>
          <a:bodyPr vert="horz" lIns="91440" tIns="45720" rIns="91440" bIns="45720" rtlCol="0" anchor="ctr">
            <a:normAutofit/>
          </a:bodyPr>
          <a:lstStyle/>
          <a:p>
            <a:pPr rtl="0"/>
            <a:r>
              <a:rPr lang="ru-RU" noProof="1"/>
              <a:t>Образец заголовка</a:t>
            </a:r>
            <a:endParaRPr lang="ru-RU" noProof="1"/>
          </a:p>
        </p:txBody>
      </p:sp>
      <p:sp>
        <p:nvSpPr>
          <p:cNvPr id="3" name="Текст 2"/>
          <p:cNvSpPr>
            <a:spLocks noGrp="1"/>
          </p:cNvSpPr>
          <p:nvPr>
            <p:ph type="body" idx="1"/>
          </p:nvPr>
        </p:nvSpPr>
        <p:spPr>
          <a:xfrm>
            <a:off x="1113233" y="2667000"/>
            <a:ext cx="7514035" cy="3124201"/>
          </a:xfrm>
          <a:prstGeom prst="rect">
            <a:avLst/>
          </a:prstGeom>
        </p:spPr>
        <p:txBody>
          <a:bodyPr vert="horz" lIns="91440" tIns="45720" rIns="91440" bIns="45720" rtlCol="0" anchor="ctr">
            <a:normAutofit/>
          </a:bodyPr>
          <a:lstStyle/>
          <a:p>
            <a:pPr lvl="0" rtl="0"/>
            <a:r>
              <a:rPr lang="ru-RU" noProof="1"/>
              <a:t>Щелкните, чтобы изменить стили текста образца слайда</a:t>
            </a:r>
            <a:endParaRPr lang="ru-RU" noProof="1"/>
          </a:p>
          <a:p>
            <a:pPr lvl="1" rtl="0"/>
            <a:r>
              <a:rPr lang="ru-RU" noProof="1"/>
              <a:t>Второй уровень</a:t>
            </a:r>
            <a:endParaRPr lang="ru-RU" noProof="1"/>
          </a:p>
          <a:p>
            <a:pPr lvl="2" rtl="0"/>
            <a:r>
              <a:rPr lang="ru-RU" noProof="1"/>
              <a:t>Третий уровень</a:t>
            </a:r>
            <a:endParaRPr lang="ru-RU" noProof="1"/>
          </a:p>
          <a:p>
            <a:pPr lvl="3" rtl="0"/>
            <a:r>
              <a:rPr lang="ru-RU" noProof="1"/>
              <a:t>Четвертый уровень</a:t>
            </a:r>
            <a:endParaRPr lang="ru-RU" noProof="1"/>
          </a:p>
          <a:p>
            <a:pPr lvl="4" rtl="0"/>
            <a:r>
              <a:rPr lang="ru-RU" noProof="1"/>
              <a:t>Пятый уровень</a:t>
            </a:r>
            <a:endParaRPr lang="ru-RU" noProof="1"/>
          </a:p>
        </p:txBody>
      </p:sp>
      <p:sp>
        <p:nvSpPr>
          <p:cNvPr id="4" name="Дата 3"/>
          <p:cNvSpPr>
            <a:spLocks noGrp="1"/>
          </p:cNvSpPr>
          <p:nvPr>
            <p:ph type="dt" sz="half" idx="2"/>
          </p:nvPr>
        </p:nvSpPr>
        <p:spPr>
          <a:xfrm>
            <a:off x="7299492" y="5883276"/>
            <a:ext cx="85725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B106E36-FD25-4E2D-B0AA-010F637433A0}" type="datetimeFigureOut">
              <a:rPr lang="ru-RU" smtClean="0"/>
            </a:fld>
            <a:endParaRPr lang="ru-RU" dirty="0"/>
          </a:p>
        </p:txBody>
      </p:sp>
      <p:sp>
        <p:nvSpPr>
          <p:cNvPr id="5" name="Нижний колонтитул 4"/>
          <p:cNvSpPr>
            <a:spLocks noGrp="1"/>
          </p:cNvSpPr>
          <p:nvPr>
            <p:ph type="ftr" sz="quarter" idx="3"/>
          </p:nvPr>
        </p:nvSpPr>
        <p:spPr>
          <a:xfrm>
            <a:off x="1929210" y="5883276"/>
            <a:ext cx="5313133"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ru-RU" dirty="0"/>
          </a:p>
        </p:txBody>
      </p:sp>
      <p:sp>
        <p:nvSpPr>
          <p:cNvPr id="6" name="Номер слайда 5"/>
          <p:cNvSpPr>
            <a:spLocks noGrp="1"/>
          </p:cNvSpPr>
          <p:nvPr>
            <p:ph type="sldNum" sz="quarter" idx="4"/>
          </p:nvPr>
        </p:nvSpPr>
        <p:spPr>
          <a:xfrm>
            <a:off x="8213893" y="5883276"/>
            <a:ext cx="413375"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25C68B6-61C2-468F-89AB-4B9F7531AA68}" type="slidenum">
              <a:rPr lang="ru-RU" smtClean="0"/>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panose="020B0604020202020204"/>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panose="020B0604020202020204"/>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panose="020B0604020202020204"/>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panose="020B0604020202020204"/>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panose="020B0604020202020204"/>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panose="020B0604020202020204"/>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panose="020B0604020202020204"/>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panose="020B0604020202020204"/>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panose="020B0604020202020204"/>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7.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8.jpeg"/></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9.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0.jpeg"/></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1.jpeg"/></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2.png"/></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4.jpeg"/><Relationship Id="rId1" Type="http://schemas.openxmlformats.org/officeDocument/2006/relationships/image" Target="../media/image7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5.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6.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7.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78.jpe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79.jpe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0.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jpe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1.jpe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2.jpe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83.png"/></Relationships>
</file>

<file path=ppt/slides/_rels/slide137.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xml"/><Relationship Id="rId2" Type="http://schemas.openxmlformats.org/officeDocument/2006/relationships/image" Target="../media/image85.jpeg"/><Relationship Id="rId1" Type="http://schemas.openxmlformats.org/officeDocument/2006/relationships/image" Target="../media/image84.jpe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jpeg"/><Relationship Id="rId1"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jpeg"/><Relationship Id="rId1" Type="http://schemas.openxmlformats.org/officeDocument/2006/relationships/image" Target="../media/image18.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3.jpeg"/><Relationship Id="rId1" Type="http://schemas.openxmlformats.org/officeDocument/2006/relationships/image" Target="../media/image2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png"/><Relationship Id="rId1" Type="http://schemas.openxmlformats.org/officeDocument/2006/relationships/image" Target="../media/image2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2.jpeg"/><Relationship Id="rId1" Type="http://schemas.openxmlformats.org/officeDocument/2006/relationships/image" Target="../media/image3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3.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4.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6.jpeg"/><Relationship Id="rId1" Type="http://schemas.openxmlformats.org/officeDocument/2006/relationships/image" Target="../media/image35.jpe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jpe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8.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jpe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jpe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4.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5.jpe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6.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9.jpeg"/><Relationship Id="rId1" Type="http://schemas.openxmlformats.org/officeDocument/2006/relationships/image" Target="../media/image48.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0.jpeg"/></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1.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2.jpeg"/></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3.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jpeg"/><Relationship Id="rId1" Type="http://schemas.openxmlformats.org/officeDocument/2006/relationships/image" Target="../media/image4.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4.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5.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6.png"/></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7.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jpeg"/></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9.png"/></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0.jpeg"/></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1.png"/></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2.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4.jpeg"/><Relationship Id="rId1" Type="http://schemas.openxmlformats.org/officeDocument/2006/relationships/image" Target="../media/image63.png"/></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6.jpeg"/><Relationship Id="rId1" Type="http://schemas.openxmlformats.org/officeDocument/2006/relationships/image" Target="../media/image6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785918" y="2214554"/>
            <a:ext cx="6891783" cy="1928826"/>
          </a:xfrm>
        </p:spPr>
        <p:txBody>
          <a:bodyPr>
            <a:normAutofit fontScale="90000"/>
          </a:bodyPr>
          <a:lstStyle/>
          <a:p>
            <a:pPr algn="ctr"/>
            <a:r>
              <a:rPr lang="en-US" sz="3200" b="1" i="1" dirty="0">
                <a:solidFill>
                  <a:schemeClr val="tx2">
                    <a:lumMod val="75000"/>
                    <a:lumOff val="25000"/>
                  </a:schemeClr>
                </a:solidFill>
              </a:rPr>
              <a:t>Diagnosis and prevention of complications and errors during orthopedic treatment with various types of dentures and devices.</a:t>
            </a:r>
            <a:endParaRPr lang="ru-RU" sz="2900" b="1" i="1" dirty="0">
              <a:solidFill>
                <a:schemeClr val="tx2">
                  <a:lumMod val="75000"/>
                  <a:lumOff val="25000"/>
                </a:schemeClr>
              </a:solidFill>
            </a:endParaRPr>
          </a:p>
        </p:txBody>
      </p:sp>
      <p:sp>
        <p:nvSpPr>
          <p:cNvPr id="3" name="Подзаголовок 2"/>
          <p:cNvSpPr>
            <a:spLocks noGrp="1"/>
          </p:cNvSpPr>
          <p:nvPr>
            <p:ph type="subTitle" idx="1"/>
          </p:nvPr>
        </p:nvSpPr>
        <p:spPr>
          <a:xfrm>
            <a:off x="4786314" y="4786322"/>
            <a:ext cx="3744416" cy="1436206"/>
          </a:xfrm>
        </p:spPr>
        <p:txBody>
          <a:bodyPr>
            <a:normAutofit/>
          </a:bodyPr>
          <a:lstStyle/>
          <a:p>
            <a:r>
              <a:rPr lang="fr-FR" sz="2400" i="1" dirty="0" smtClean="0"/>
              <a:t>Lecturer</a:t>
            </a:r>
            <a:r>
              <a:rPr lang="fr-FR" sz="2400" i="1" dirty="0"/>
              <a:t>: Associate Professor, Ph.D.</a:t>
            </a:r>
            <a:endParaRPr lang="fr-FR" sz="2400" i="1" dirty="0"/>
          </a:p>
          <a:p>
            <a:r>
              <a:rPr lang="fr-FR" sz="2400" i="1" dirty="0"/>
              <a:t>Kostenko </a:t>
            </a:r>
            <a:r>
              <a:rPr lang="fr-FR" sz="2400" i="1" dirty="0" smtClean="0"/>
              <a:t>O.Yu.</a:t>
            </a:r>
            <a:endParaRPr lang="ru-RU" sz="2400" i="1" dirty="0"/>
          </a:p>
        </p:txBody>
      </p:sp>
      <p:sp>
        <p:nvSpPr>
          <p:cNvPr id="4" name="TextBox 3"/>
          <p:cNvSpPr txBox="1"/>
          <p:nvPr/>
        </p:nvSpPr>
        <p:spPr>
          <a:xfrm>
            <a:off x="3851920" y="6235052"/>
            <a:ext cx="1861535" cy="369332"/>
          </a:xfrm>
          <a:prstGeom prst="rect">
            <a:avLst/>
          </a:prstGeom>
          <a:noFill/>
        </p:spPr>
        <p:txBody>
          <a:bodyPr wrap="none" rtlCol="0">
            <a:spAutoFit/>
          </a:bodyPr>
          <a:lstStyle/>
          <a:p>
            <a:r>
              <a:rPr lang="en-US" dirty="0"/>
              <a:t>Krasnoyarsk 2022</a:t>
            </a:r>
            <a:endParaRPr lang="ru-RU" dirty="0"/>
          </a:p>
        </p:txBody>
      </p:sp>
      <p:sp>
        <p:nvSpPr>
          <p:cNvPr id="5" name="TextBox 4"/>
          <p:cNvSpPr txBox="1"/>
          <p:nvPr/>
        </p:nvSpPr>
        <p:spPr>
          <a:xfrm>
            <a:off x="1785918" y="1857364"/>
            <a:ext cx="6643734" cy="369332"/>
          </a:xfrm>
          <a:prstGeom prst="rect">
            <a:avLst/>
          </a:prstGeom>
          <a:noFill/>
        </p:spPr>
        <p:txBody>
          <a:bodyPr wrap="square" rtlCol="0">
            <a:spAutoFit/>
          </a:bodyPr>
          <a:lstStyle/>
          <a:p>
            <a:pPr algn="ctr"/>
            <a:r>
              <a:rPr lang="en-US" dirty="0" smtClean="0"/>
              <a:t>Department </a:t>
            </a:r>
            <a:r>
              <a:rPr lang="en-US" dirty="0"/>
              <a:t>of Orthopedic Dentistry</a:t>
            </a:r>
            <a:endParaRPr lang="ru-RU" dirty="0"/>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00562" y="690534"/>
            <a:ext cx="1143008" cy="1143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1357290" y="0"/>
            <a:ext cx="7786710" cy="646331"/>
          </a:xfrm>
          <a:prstGeom prst="rect">
            <a:avLst/>
          </a:prstGeom>
        </p:spPr>
        <p:txBody>
          <a:bodyPr wrap="square">
            <a:spAutoFit/>
          </a:bodyPr>
          <a:lstStyle/>
          <a:p>
            <a:pPr algn="ctr"/>
            <a:r>
              <a:rPr lang="en-US" dirty="0"/>
              <a:t>GBOU HPE Krasnoyarsk State Medical University named after Professor V.F. </a:t>
            </a:r>
            <a:r>
              <a:rPr lang="en-US" dirty="0" err="1"/>
              <a:t>Voino-Yasenetsky</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000364" y="1214422"/>
            <a:ext cx="6143636" cy="5643578"/>
          </a:xfrm>
        </p:spPr>
        <p:txBody>
          <a:bodyPr>
            <a:normAutofit/>
          </a:bodyPr>
          <a:lstStyle/>
          <a:p>
            <a:pPr algn="ctr">
              <a:buNone/>
            </a:pPr>
            <a:r>
              <a:rPr lang="en-US" sz="3800" b="1" i="1" dirty="0">
                <a:solidFill>
                  <a:schemeClr val="accent2">
                    <a:lumMod val="50000"/>
                  </a:schemeClr>
                </a:solidFill>
              </a:rPr>
              <a:t>Complications</a:t>
            </a:r>
            <a:r>
              <a:rPr lang="en-US" sz="3800" b="1" i="1" dirty="0" smtClean="0">
                <a:solidFill>
                  <a:schemeClr val="accent2">
                    <a:lumMod val="50000"/>
                  </a:schemeClr>
                </a:solidFill>
              </a:rPr>
              <a:t>:</a:t>
            </a:r>
            <a:endParaRPr lang="ru-RU" sz="3800" b="1" i="1" dirty="0" smtClean="0">
              <a:solidFill>
                <a:schemeClr val="accent2">
                  <a:lumMod val="50000"/>
                </a:schemeClr>
              </a:solidFill>
            </a:endParaRPr>
          </a:p>
          <a:p>
            <a:r>
              <a:rPr lang="en-US" sz="3100" dirty="0"/>
              <a:t>opening of the tooth cavity</a:t>
            </a:r>
            <a:r>
              <a:rPr lang="en-US" sz="3100" dirty="0" smtClean="0"/>
              <a:t>;</a:t>
            </a:r>
            <a:endParaRPr lang="ru-RU" sz="3100" dirty="0" smtClean="0"/>
          </a:p>
          <a:p>
            <a:r>
              <a:rPr lang="en-US" sz="3100" dirty="0"/>
              <a:t>mechanical or thermal trauma to the pulp</a:t>
            </a:r>
            <a:r>
              <a:rPr lang="en-US" sz="3100" dirty="0" smtClean="0"/>
              <a:t>;</a:t>
            </a:r>
            <a:endParaRPr lang="ru-RU" sz="3100" dirty="0" smtClean="0"/>
          </a:p>
          <a:p>
            <a:r>
              <a:rPr lang="en-US" sz="3100" dirty="0"/>
              <a:t>unsatisfactory aesthetic results (mismatch in color, shape, size</a:t>
            </a:r>
            <a:r>
              <a:rPr lang="en-US" sz="3100" dirty="0" smtClean="0"/>
              <a:t>);</a:t>
            </a:r>
            <a:endParaRPr lang="ru-RU" sz="3100" dirty="0" smtClean="0"/>
          </a:p>
          <a:p>
            <a:r>
              <a:rPr lang="en-US" sz="3100" dirty="0"/>
              <a:t>fixation disorder</a:t>
            </a:r>
            <a:r>
              <a:rPr lang="en-US" sz="3100" dirty="0" smtClean="0"/>
              <a:t>;</a:t>
            </a:r>
            <a:endParaRPr lang="ru-RU" sz="3100" dirty="0" smtClean="0"/>
          </a:p>
          <a:p>
            <a:r>
              <a:rPr lang="en-US" sz="3100" dirty="0"/>
              <a:t>chip</a:t>
            </a:r>
            <a:r>
              <a:rPr lang="en-US" sz="3100" dirty="0" smtClean="0"/>
              <a:t>;</a:t>
            </a:r>
            <a:endParaRPr lang="ru-RU" sz="3100" dirty="0" smtClean="0"/>
          </a:p>
          <a:p>
            <a:r>
              <a:rPr lang="en-US" sz="3100" dirty="0"/>
              <a:t>gingivitis.</a:t>
            </a:r>
            <a:endParaRPr lang="ru-RU" sz="2200" dirty="0"/>
          </a:p>
        </p:txBody>
      </p:sp>
      <p:sp>
        <p:nvSpPr>
          <p:cNvPr id="4" name="Скругленный прямоугольник 3"/>
          <p:cNvSpPr/>
          <p:nvPr/>
        </p:nvSpPr>
        <p:spPr>
          <a:xfrm>
            <a:off x="2000232" y="142852"/>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i="1" dirty="0">
                <a:solidFill>
                  <a:srgbClr val="FF0000"/>
                </a:solidFill>
              </a:rPr>
              <a:t>Prosthetics with veneers</a:t>
            </a:r>
            <a:endParaRPr lang="en-US" sz="3200" b="1" i="1" dirty="0">
              <a:solidFill>
                <a:srgbClr val="FF0000"/>
              </a:solidFill>
            </a:endParaRPr>
          </a:p>
        </p:txBody>
      </p:sp>
      <p:pic>
        <p:nvPicPr>
          <p:cNvPr id="5" name="Picture 2" descr="https://promo.ortos.biz/upload/medialibrary/618/61808dea023728eb9193bab6df3eec25.jpg"/>
          <p:cNvPicPr>
            <a:picLocks noChangeAspect="1" noChangeArrowheads="1"/>
          </p:cNvPicPr>
          <p:nvPr/>
        </p:nvPicPr>
        <p:blipFill>
          <a:blip r:embed="rId1" cstate="print"/>
          <a:srcRect/>
          <a:stretch>
            <a:fillRect/>
          </a:stretch>
        </p:blipFill>
        <p:spPr bwMode="auto">
          <a:xfrm>
            <a:off x="142844" y="1071546"/>
            <a:ext cx="2667019" cy="2000264"/>
          </a:xfrm>
          <a:prstGeom prst="rect">
            <a:avLst/>
          </a:prstGeom>
          <a:noFill/>
        </p:spPr>
      </p:pic>
      <p:pic>
        <p:nvPicPr>
          <p:cNvPr id="77826" name="Picture 2" descr="https://www.frauklinik.ru/photogallery/stomatologia/ustanovka2.jpg"/>
          <p:cNvPicPr>
            <a:picLocks noChangeAspect="1" noChangeArrowheads="1"/>
          </p:cNvPicPr>
          <p:nvPr/>
        </p:nvPicPr>
        <p:blipFill>
          <a:blip r:embed="rId2"/>
          <a:srcRect/>
          <a:stretch>
            <a:fillRect/>
          </a:stretch>
        </p:blipFill>
        <p:spPr bwMode="auto">
          <a:xfrm>
            <a:off x="142844" y="3214686"/>
            <a:ext cx="2658324" cy="1711297"/>
          </a:xfrm>
          <a:prstGeom prst="rect">
            <a:avLst/>
          </a:prstGeom>
          <a:noFill/>
        </p:spPr>
      </p:pic>
      <p:sp>
        <p:nvSpPr>
          <p:cNvPr id="77830" name="AutoShape 6" descr="https://www.designerforsmiles.com/wp-content/uploads/2021/02/veneers-2-1536x1029.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ru-RU" dirty="0"/>
          </a:p>
        </p:txBody>
      </p:sp>
      <p:pic>
        <p:nvPicPr>
          <p:cNvPr id="77832" name="Picture 8" descr="https://i.pinimg.com/736x/e4/e2/bf/e4e2bf36099f8f0f7175364a599c788e--bleach-php.jpg"/>
          <p:cNvPicPr>
            <a:picLocks noChangeAspect="1" noChangeArrowheads="1"/>
          </p:cNvPicPr>
          <p:nvPr/>
        </p:nvPicPr>
        <p:blipFill>
          <a:blip r:embed="rId3"/>
          <a:srcRect/>
          <a:stretch>
            <a:fillRect/>
          </a:stretch>
        </p:blipFill>
        <p:spPr bwMode="auto">
          <a:xfrm>
            <a:off x="142844" y="5031678"/>
            <a:ext cx="2714644" cy="1534364"/>
          </a:xfrm>
          <a:prstGeom prst="rect">
            <a:avLst/>
          </a:prstGeom>
          <a:noFill/>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1214414" y="1142984"/>
            <a:ext cx="7643866" cy="523220"/>
          </a:xfrm>
          <a:prstGeom prst="rect">
            <a:avLst/>
          </a:prstGeom>
          <a:noFill/>
        </p:spPr>
        <p:txBody>
          <a:bodyPr wrap="square" rtlCol="0">
            <a:spAutoFit/>
          </a:bodyPr>
          <a:lstStyle/>
          <a:p>
            <a:pPr algn="ctr"/>
            <a:endParaRPr lang="ru-RU" sz="2800" b="1" i="1" dirty="0">
              <a:solidFill>
                <a:schemeClr val="accent2">
                  <a:lumMod val="50000"/>
                </a:schemeClr>
              </a:solidFill>
            </a:endParaRPr>
          </a:p>
        </p:txBody>
      </p:sp>
      <p:sp>
        <p:nvSpPr>
          <p:cNvPr id="6" name="Прямоугольник 5"/>
          <p:cNvSpPr/>
          <p:nvPr/>
        </p:nvSpPr>
        <p:spPr>
          <a:xfrm>
            <a:off x="1000100" y="1643050"/>
            <a:ext cx="8001056" cy="461665"/>
          </a:xfrm>
          <a:prstGeom prst="rect">
            <a:avLst/>
          </a:prstGeom>
        </p:spPr>
        <p:txBody>
          <a:bodyPr wrap="square">
            <a:spAutoFit/>
          </a:bodyPr>
          <a:lstStyle/>
          <a:p>
            <a:pPr indent="263525"/>
            <a:endParaRPr lang="ru-RU" sz="2400" dirty="0"/>
          </a:p>
        </p:txBody>
      </p:sp>
      <p:sp>
        <p:nvSpPr>
          <p:cNvPr id="7" name="Скругленный прямоугольник 6"/>
          <p:cNvSpPr/>
          <p:nvPr/>
        </p:nvSpPr>
        <p:spPr>
          <a:xfrm>
            <a:off x="214282" y="285728"/>
            <a:ext cx="8715436" cy="564360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2400" b="1" i="1" dirty="0" smtClean="0">
                <a:solidFill>
                  <a:srgbClr val="FFC000"/>
                </a:solidFill>
              </a:rPr>
              <a:t>3. Complications resulting from errors at the clinical and technical stages:</a:t>
            </a:r>
            <a:endParaRPr lang="ru-RU" sz="2400" b="1" i="1" dirty="0" smtClean="0">
              <a:solidFill>
                <a:srgbClr val="FFC000"/>
              </a:solidFill>
            </a:endParaRPr>
          </a:p>
          <a:p>
            <a:pPr>
              <a:buFont typeface="Wingdings" panose="05000000000000000000" pitchFamily="2" charset="2"/>
              <a:buChar char="q"/>
            </a:pPr>
            <a:r>
              <a:rPr lang="ru-RU" sz="2000" dirty="0" smtClean="0"/>
              <a:t>dysfunction of the temporomandibular joint;</a:t>
            </a:r>
            <a:endParaRPr lang="ru-RU" sz="2000" dirty="0" smtClean="0"/>
          </a:p>
          <a:p>
            <a:pPr>
              <a:buFont typeface="Wingdings" panose="05000000000000000000" pitchFamily="2" charset="2"/>
              <a:buChar char="q"/>
            </a:pPr>
            <a:r>
              <a:rPr lang="ru-RU" sz="2000" dirty="0" smtClean="0"/>
              <a:t>knocks from the contact of artificial teeth during the function;</a:t>
            </a:r>
            <a:endParaRPr lang="ru-RU" sz="2000" dirty="0" smtClean="0"/>
          </a:p>
          <a:p>
            <a:pPr>
              <a:buFont typeface="Wingdings" panose="05000000000000000000" pitchFamily="2" charset="2"/>
              <a:buChar char="q"/>
            </a:pPr>
            <a:r>
              <a:rPr lang="ru-RU" sz="2000" dirty="0" smtClean="0"/>
              <a:t>violation of diction;</a:t>
            </a:r>
            <a:endParaRPr lang="ru-RU" sz="2000" dirty="0" smtClean="0"/>
          </a:p>
          <a:p>
            <a:pPr>
              <a:buFont typeface="Wingdings" panose="05000000000000000000" pitchFamily="2" charset="2"/>
              <a:buChar char="q"/>
            </a:pPr>
            <a:r>
              <a:rPr lang="ru-RU" sz="2000" dirty="0" smtClean="0"/>
              <a:t>aesthetic disorders (the shape, color and size of artificial teeth are incorrectly chosen; the upper teeth are not visible during conversation or protrude strongly from under the lip);</a:t>
            </a:r>
            <a:endParaRPr lang="ru-RU" sz="2000" dirty="0" smtClean="0"/>
          </a:p>
          <a:p>
            <a:pPr>
              <a:buFont typeface="Wingdings" panose="05000000000000000000" pitchFamily="2" charset="2"/>
              <a:buChar char="q"/>
            </a:pPr>
            <a:r>
              <a:rPr lang="ru-RU" sz="2000" dirty="0" smtClean="0"/>
              <a:t>violations of occlusive contacts;</a:t>
            </a:r>
            <a:endParaRPr lang="ru-RU" sz="2000" dirty="0" smtClean="0"/>
          </a:p>
          <a:p>
            <a:pPr>
              <a:buFont typeface="Wingdings" panose="05000000000000000000" pitchFamily="2" charset="2"/>
              <a:buChar char="q"/>
            </a:pPr>
            <a:r>
              <a:rPr lang="ru-RU" sz="2000" dirty="0" smtClean="0"/>
              <a:t>lowering or overestimating the height of the lower face;</a:t>
            </a:r>
            <a:endParaRPr lang="ru-RU" sz="2000" dirty="0" smtClean="0"/>
          </a:p>
          <a:p>
            <a:pPr>
              <a:buFont typeface="Wingdings" panose="05000000000000000000" pitchFamily="2" charset="2"/>
              <a:buChar char="q"/>
            </a:pPr>
            <a:r>
              <a:rPr lang="ru-RU" sz="2000" dirty="0" smtClean="0"/>
              <a:t>poor fixation and stabilization of prostheses;</a:t>
            </a:r>
            <a:endParaRPr lang="ru-RU" sz="2000" dirty="0" smtClean="0"/>
          </a:p>
          <a:p>
            <a:pPr>
              <a:buFont typeface="Wingdings" panose="05000000000000000000" pitchFamily="2" charset="2"/>
              <a:buChar char="q"/>
            </a:pPr>
            <a:r>
              <a:rPr lang="ru-RU" sz="2000" dirty="0" smtClean="0"/>
              <a:t>balancing the prosthesis base;</a:t>
            </a:r>
            <a:endParaRPr lang="ru-RU" sz="2000" dirty="0" smtClean="0"/>
          </a:p>
          <a:p>
            <a:pPr>
              <a:buFont typeface="Wingdings" panose="05000000000000000000" pitchFamily="2" charset="2"/>
              <a:buChar char="q"/>
            </a:pPr>
            <a:r>
              <a:rPr lang="ru-RU" sz="2000" dirty="0" smtClean="0"/>
              <a:t>decubital ulcers, erosions;</a:t>
            </a:r>
            <a:endParaRPr lang="ru-RU" sz="2000" dirty="0" smtClean="0"/>
          </a:p>
          <a:p>
            <a:pPr>
              <a:buFont typeface="Wingdings" panose="05000000000000000000" pitchFamily="2" charset="2"/>
              <a:buChar char="q"/>
            </a:pPr>
            <a:r>
              <a:rPr lang="ru-RU" sz="2000" dirty="0" smtClean="0"/>
              <a:t>traumatic papillomatosis;</a:t>
            </a:r>
            <a:endParaRPr lang="ru-RU" sz="2000" dirty="0" smtClean="0"/>
          </a:p>
          <a:p>
            <a:pPr>
              <a:buFont typeface="Wingdings" panose="05000000000000000000" pitchFamily="2" charset="2"/>
              <a:buChar char="q"/>
            </a:pPr>
            <a:r>
              <a:rPr lang="ru-RU" sz="2000" dirty="0" smtClean="0"/>
              <a:t>formation of a "dangling" alveolar ridge;</a:t>
            </a:r>
            <a:endParaRPr lang="ru-RU" sz="2000" dirty="0" smtClean="0"/>
          </a:p>
          <a:p>
            <a:pPr>
              <a:buFont typeface="Wingdings" panose="05000000000000000000" pitchFamily="2" charset="2"/>
              <a:buChar char="q"/>
            </a:pPr>
            <a:r>
              <a:rPr lang="ru-RU" sz="2000" dirty="0" smtClean="0"/>
              <a:t>multiple corrections.</a:t>
            </a:r>
            <a:endParaRPr lang="ru-RU" sz="2000" dirty="0" smtClean="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285852" y="214290"/>
            <a:ext cx="7500990"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Complete removable prosthetics</a:t>
            </a:r>
            <a:endParaRPr lang="ru-RU" sz="3200" b="1" i="1" dirty="0" smtClean="0">
              <a:solidFill>
                <a:srgbClr val="FF0000"/>
              </a:solidFill>
            </a:endParaRPr>
          </a:p>
        </p:txBody>
      </p:sp>
      <p:sp>
        <p:nvSpPr>
          <p:cNvPr id="7" name="Прямоугольник 6"/>
          <p:cNvSpPr/>
          <p:nvPr/>
        </p:nvSpPr>
        <p:spPr>
          <a:xfrm>
            <a:off x="1214414" y="1214422"/>
            <a:ext cx="7715304" cy="1383665"/>
          </a:xfrm>
          <a:prstGeom prst="rect">
            <a:avLst/>
          </a:prstGeom>
        </p:spPr>
        <p:txBody>
          <a:bodyPr wrap="square">
            <a:spAutoFit/>
          </a:bodyPr>
          <a:lstStyle/>
          <a:p>
            <a:pPr algn="ctr"/>
            <a:r>
              <a:rPr lang="ru-RU" sz="2800" dirty="0" smtClean="0"/>
              <a:t>When prosthetics of toothless jaws, it is important to remember that the manufacture of prostheses is impossible without the use of individual spoons.</a:t>
            </a:r>
            <a:endParaRPr lang="ru-RU" sz="2800" dirty="0" smtClean="0"/>
          </a:p>
        </p:txBody>
      </p:sp>
      <p:pic>
        <p:nvPicPr>
          <p:cNvPr id="28674" name="Picture 2" descr="https://dostupnayastomatologiya.kmarket43.ru/media/cache/offers/org-1508/123347/d8b362028c4866afefed7b74dd51a2f7/968x504_d8b362028c4866afefed7b74dd51a2f7.jpg"/>
          <p:cNvPicPr>
            <a:picLocks noChangeAspect="1" noChangeArrowheads="1"/>
          </p:cNvPicPr>
          <p:nvPr/>
        </p:nvPicPr>
        <p:blipFill>
          <a:blip r:embed="rId1"/>
          <a:srcRect/>
          <a:stretch>
            <a:fillRect/>
          </a:stretch>
        </p:blipFill>
        <p:spPr bwMode="auto">
          <a:xfrm>
            <a:off x="1928794" y="3071810"/>
            <a:ext cx="5715040" cy="3571900"/>
          </a:xfrm>
          <a:prstGeom prst="rect">
            <a:avLst/>
          </a:prstGeom>
          <a:noFill/>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285852" y="214290"/>
            <a:ext cx="7500990"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Complete removable prosthetics</a:t>
            </a:r>
            <a:endParaRPr lang="ru-RU" sz="3200" b="1" i="1" dirty="0" smtClean="0">
              <a:solidFill>
                <a:srgbClr val="FF0000"/>
              </a:solidFill>
            </a:endParaRPr>
          </a:p>
        </p:txBody>
      </p:sp>
      <p:sp>
        <p:nvSpPr>
          <p:cNvPr id="7" name="Прямоугольник 6"/>
          <p:cNvSpPr/>
          <p:nvPr/>
        </p:nvSpPr>
        <p:spPr>
          <a:xfrm>
            <a:off x="1214414" y="1214422"/>
            <a:ext cx="7715304" cy="2245360"/>
          </a:xfrm>
          <a:prstGeom prst="rect">
            <a:avLst/>
          </a:prstGeom>
        </p:spPr>
        <p:txBody>
          <a:bodyPr wrap="square">
            <a:spAutoFit/>
          </a:bodyPr>
          <a:lstStyle/>
          <a:p>
            <a:pPr algn="ctr"/>
            <a:r>
              <a:rPr lang="ru-RU" sz="2800" dirty="0" smtClean="0"/>
              <a:t>If the doctor does not know the technique of packing an individual spoon using Gerbst samples in strict sequence, then one should not expect to achieve a high effect not only of fixation, but also stabilization of prostheses.</a:t>
            </a:r>
            <a:endParaRPr lang="ru-RU" sz="2800" dirty="0" smtClean="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9986" name="Picture 2" descr="https://mypresentation.ru/documents_5/8231ea1d7e7f6d656b9a54419f441236/img9.jpg"/>
          <p:cNvPicPr>
            <a:picLocks noChangeAspect="1" noChangeArrowheads="1"/>
          </p:cNvPicPr>
          <p:nvPr/>
        </p:nvPicPr>
        <p:blipFill>
          <a:blip r:embed="rId1"/>
          <a:srcRect/>
          <a:stretch>
            <a:fillRect/>
          </a:stretch>
        </p:blipFill>
        <p:spPr bwMode="auto">
          <a:xfrm>
            <a:off x="0" y="0"/>
            <a:ext cx="9144000" cy="6858000"/>
          </a:xfrm>
          <a:prstGeom prst="rect">
            <a:avLst/>
          </a:prstGeom>
          <a:noFill/>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8962" name="Picture 2" descr="https://1a-med.ru/_pu/2/71424081.jpg"/>
          <p:cNvPicPr>
            <a:picLocks noChangeAspect="1" noChangeArrowheads="1"/>
          </p:cNvPicPr>
          <p:nvPr/>
        </p:nvPicPr>
        <p:blipFill>
          <a:blip r:embed="rId1"/>
          <a:srcRect/>
          <a:stretch>
            <a:fillRect/>
          </a:stretch>
        </p:blipFill>
        <p:spPr bwMode="auto">
          <a:xfrm>
            <a:off x="0" y="0"/>
            <a:ext cx="9144000" cy="6858000"/>
          </a:xfrm>
          <a:prstGeom prst="rect">
            <a:avLst/>
          </a:prstGeom>
          <a:noFill/>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285852" y="214290"/>
            <a:ext cx="7500990"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Complete removable prosthetics</a:t>
            </a:r>
            <a:endParaRPr lang="ru-RU" sz="3200" b="1" i="1" dirty="0" smtClean="0">
              <a:solidFill>
                <a:srgbClr val="FF0000"/>
              </a:solidFill>
            </a:endParaRPr>
          </a:p>
        </p:txBody>
      </p:sp>
      <p:sp>
        <p:nvSpPr>
          <p:cNvPr id="7" name="Прямоугольник 6"/>
          <p:cNvSpPr/>
          <p:nvPr/>
        </p:nvSpPr>
        <p:spPr>
          <a:xfrm>
            <a:off x="1214414" y="1214422"/>
            <a:ext cx="7715304" cy="953135"/>
          </a:xfrm>
          <a:prstGeom prst="rect">
            <a:avLst/>
          </a:prstGeom>
        </p:spPr>
        <p:txBody>
          <a:bodyPr wrap="square">
            <a:spAutoFit/>
          </a:bodyPr>
          <a:lstStyle/>
          <a:p>
            <a:pPr algn="ctr"/>
            <a:r>
              <a:rPr lang="ru-RU" sz="2800" b="1" i="1" dirty="0" smtClean="0">
                <a:solidFill>
                  <a:srgbClr val="00B050"/>
                </a:solidFill>
              </a:rPr>
              <a:t>Errors at the stage of determining and fixing the central ratio of the jaws</a:t>
            </a:r>
            <a:endParaRPr lang="ru-RU" sz="2800" b="1" i="1" dirty="0" smtClean="0">
              <a:solidFill>
                <a:srgbClr val="00B050"/>
              </a:solidFill>
            </a:endParaRPr>
          </a:p>
        </p:txBody>
      </p:sp>
      <p:sp>
        <p:nvSpPr>
          <p:cNvPr id="5" name="Прямоугольник 4"/>
          <p:cNvSpPr/>
          <p:nvPr/>
        </p:nvSpPr>
        <p:spPr>
          <a:xfrm>
            <a:off x="1142976" y="2214554"/>
            <a:ext cx="7643866" cy="2061210"/>
          </a:xfrm>
          <a:prstGeom prst="rect">
            <a:avLst/>
          </a:prstGeom>
        </p:spPr>
        <p:txBody>
          <a:bodyPr wrap="square">
            <a:spAutoFit/>
          </a:bodyPr>
          <a:lstStyle/>
          <a:p>
            <a:pPr algn="ctr"/>
            <a:r>
              <a:rPr lang="ru-RU" sz="3200" dirty="0" smtClean="0"/>
              <a:t>This stage consists of determining and recreating on occlusal rollers the main anthropometric landmarks for the construction of artificial dentitions.</a:t>
            </a:r>
            <a:endParaRPr lang="ru-RU" sz="3200" dirty="0" smtClean="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Скругленный прямоугольник 3"/>
          <p:cNvSpPr/>
          <p:nvPr/>
        </p:nvSpPr>
        <p:spPr>
          <a:xfrm>
            <a:off x="928662" y="214290"/>
            <a:ext cx="7500990"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Complete removable prosthetics</a:t>
            </a:r>
            <a:endParaRPr lang="ru-RU" sz="3200" b="1" i="1" dirty="0" smtClean="0">
              <a:solidFill>
                <a:srgbClr val="FF0000"/>
              </a:solidFill>
            </a:endParaRPr>
          </a:p>
        </p:txBody>
      </p:sp>
      <p:sp>
        <p:nvSpPr>
          <p:cNvPr id="5" name="Прямоугольник 4"/>
          <p:cNvSpPr/>
          <p:nvPr/>
        </p:nvSpPr>
        <p:spPr>
          <a:xfrm>
            <a:off x="285720" y="1214422"/>
            <a:ext cx="8572560" cy="1014730"/>
          </a:xfrm>
          <a:prstGeom prst="rect">
            <a:avLst/>
          </a:prstGeom>
        </p:spPr>
        <p:txBody>
          <a:bodyPr wrap="square">
            <a:spAutoFit/>
          </a:bodyPr>
          <a:lstStyle/>
          <a:p>
            <a:pPr algn="ctr"/>
            <a:r>
              <a:rPr lang="ru-RU" sz="2000" dirty="0" smtClean="0"/>
              <a:t>In order to avoid mistakes, it is necessary to strictly adhere to the sequence of actions to create anthropometric landmarks, which are the starting points for a dental technician.</a:t>
            </a:r>
            <a:endParaRPr lang="ru-RU" sz="2000" dirty="0" smtClean="0"/>
          </a:p>
        </p:txBody>
      </p:sp>
      <p:sp>
        <p:nvSpPr>
          <p:cNvPr id="6" name="Скругленный прямоугольник 5"/>
          <p:cNvSpPr/>
          <p:nvPr/>
        </p:nvSpPr>
        <p:spPr>
          <a:xfrm>
            <a:off x="142844" y="2357430"/>
            <a:ext cx="4429156" cy="450057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buFont typeface="Arial" panose="020B0604020202020204" pitchFamily="34" charset="0"/>
              <a:buChar char="•"/>
            </a:pPr>
            <a:r>
              <a:rPr lang="ru-RU" dirty="0" smtClean="0"/>
              <a:t>Assessment of the quality and correctness of the manufacture of wax bases with occlusive rollers.</a:t>
            </a:r>
            <a:endParaRPr lang="ru-RU" dirty="0" smtClean="0"/>
          </a:p>
          <a:p>
            <a:pPr>
              <a:buFont typeface="Arial" panose="020B0604020202020204" pitchFamily="34" charset="0"/>
              <a:buChar char="•"/>
            </a:pPr>
            <a:r>
              <a:rPr lang="ru-RU" dirty="0" smtClean="0"/>
              <a:t>Design of the relief of the vestibular surface and the level of the prosthetic plane of the occlusal roller on the upper base: creating a reference point for the level of the cutting edges of the front teeth, determining the direction of the long axis of the crowns of the teeth and the level of the prosthetic plane.</a:t>
            </a:r>
            <a:endParaRPr lang="ru-RU" dirty="0" smtClean="0"/>
          </a:p>
        </p:txBody>
      </p:sp>
      <p:pic>
        <p:nvPicPr>
          <p:cNvPr id="25602" name="Picture 2" descr="https://studfile.net/html/2706/203/html_f7yo814BdQ.vIIX/img-jMTVt_.jpg"/>
          <p:cNvPicPr>
            <a:picLocks noChangeAspect="1" noChangeArrowheads="1"/>
          </p:cNvPicPr>
          <p:nvPr/>
        </p:nvPicPr>
        <p:blipFill>
          <a:blip r:embed="rId1"/>
          <a:srcRect/>
          <a:stretch>
            <a:fillRect/>
          </a:stretch>
        </p:blipFill>
        <p:spPr bwMode="auto">
          <a:xfrm>
            <a:off x="4714876" y="2357430"/>
            <a:ext cx="4368708" cy="4214842"/>
          </a:xfrm>
          <a:prstGeom prst="rect">
            <a:avLst/>
          </a:prstGeom>
          <a:noFill/>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Скругленный прямоугольник 3"/>
          <p:cNvSpPr/>
          <p:nvPr/>
        </p:nvSpPr>
        <p:spPr>
          <a:xfrm>
            <a:off x="928662" y="214290"/>
            <a:ext cx="7500990"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Complete removable prosthetics</a:t>
            </a:r>
            <a:endParaRPr lang="ru-RU" sz="3200" b="1" i="1" dirty="0" smtClean="0">
              <a:solidFill>
                <a:srgbClr val="FF0000"/>
              </a:solidFill>
            </a:endParaRPr>
          </a:p>
        </p:txBody>
      </p:sp>
      <p:sp>
        <p:nvSpPr>
          <p:cNvPr id="6" name="Скругленный прямоугольник 5"/>
          <p:cNvSpPr/>
          <p:nvPr/>
        </p:nvSpPr>
        <p:spPr>
          <a:xfrm>
            <a:off x="214282" y="1142984"/>
            <a:ext cx="4143404" cy="557216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buFont typeface="Arial" panose="020B0604020202020204" pitchFamily="34" charset="0"/>
              <a:buChar char="•"/>
            </a:pPr>
            <a:r>
              <a:rPr lang="ru-RU" sz="2400" dirty="0" smtClean="0"/>
              <a:t>Formation of a prosthetic plane throughout the occlusal roller on the upper base.</a:t>
            </a:r>
            <a:endParaRPr lang="ru-RU" sz="2400" dirty="0" smtClean="0"/>
          </a:p>
          <a:p>
            <a:pPr>
              <a:buFont typeface="Arial" panose="020B0604020202020204" pitchFamily="34" charset="0"/>
              <a:buChar char="•"/>
            </a:pPr>
            <a:r>
              <a:rPr lang="ru-RU" sz="2400" dirty="0" smtClean="0"/>
              <a:t>Determination of the size of the lower part of the face by randomly selected points at the position of the lower jaw in a state of physiological rest and in central occlusion.</a:t>
            </a:r>
            <a:endParaRPr lang="ru-RU" sz="2400" dirty="0" smtClean="0"/>
          </a:p>
        </p:txBody>
      </p:sp>
      <p:pic>
        <p:nvPicPr>
          <p:cNvPr id="3074" name="Picture 2" descr="https://studfile.net/html/2706/203/html_f7yo814BdQ.vIIX/img-q4cbHO.jpg"/>
          <p:cNvPicPr>
            <a:picLocks noChangeAspect="1" noChangeArrowheads="1"/>
          </p:cNvPicPr>
          <p:nvPr/>
        </p:nvPicPr>
        <p:blipFill>
          <a:blip r:embed="rId1"/>
          <a:srcRect/>
          <a:stretch>
            <a:fillRect/>
          </a:stretch>
        </p:blipFill>
        <p:spPr bwMode="auto">
          <a:xfrm>
            <a:off x="4488643" y="1357298"/>
            <a:ext cx="4655357" cy="4437046"/>
          </a:xfrm>
          <a:prstGeom prst="rect">
            <a:avLst/>
          </a:prstGeom>
          <a:noFill/>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Скругленный прямоугольник 3"/>
          <p:cNvSpPr/>
          <p:nvPr/>
        </p:nvSpPr>
        <p:spPr>
          <a:xfrm>
            <a:off x="928662" y="214290"/>
            <a:ext cx="7500990"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Complete removable prosthetics</a:t>
            </a:r>
            <a:endParaRPr lang="ru-RU" sz="3200" b="1" i="1" dirty="0" smtClean="0">
              <a:solidFill>
                <a:srgbClr val="FF0000"/>
              </a:solidFill>
            </a:endParaRPr>
          </a:p>
        </p:txBody>
      </p:sp>
      <p:sp>
        <p:nvSpPr>
          <p:cNvPr id="6" name="Скругленный прямоугольник 5"/>
          <p:cNvSpPr/>
          <p:nvPr/>
        </p:nvSpPr>
        <p:spPr>
          <a:xfrm>
            <a:off x="4572000" y="1142984"/>
            <a:ext cx="4572000" cy="378621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r>
              <a:rPr lang="ru-RU" dirty="0" smtClean="0"/>
              <a:t>•  Determination of the vertical size of the occlusal roller on the lower jaw and the creation of a prosthetic plane throughout its entire length, the design of its vestibular relief in the anterior part.</a:t>
            </a:r>
            <a:endParaRPr lang="ru-RU" dirty="0" smtClean="0"/>
          </a:p>
          <a:p>
            <a:r>
              <a:rPr lang="ru-RU" dirty="0" smtClean="0"/>
              <a:t>•  Checking the correct dimensions of the height of the lower face with the position of the lower jaw in the central ratio.</a:t>
            </a:r>
            <a:endParaRPr lang="ru-RU" dirty="0" smtClean="0"/>
          </a:p>
          <a:p>
            <a:r>
              <a:rPr lang="ru-RU" dirty="0" smtClean="0"/>
              <a:t>• Fixation of the central jaw ratio.</a:t>
            </a:r>
            <a:endParaRPr lang="ru-RU" dirty="0" smtClean="0"/>
          </a:p>
        </p:txBody>
      </p:sp>
      <p:sp>
        <p:nvSpPr>
          <p:cNvPr id="2050" name="AutoShape 2" descr="https://dentaltechnic.info/Kopejkin-Oshibki%20v%20ortopedicheskoj%20stomatologii_files/xKopejkin-Oshibki,P20v,P20ortopedicheskoj,P20stomatologii-1.png.pagespeed.ic._0dXDkzT7z.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ru-RU" dirty="0"/>
          </a:p>
        </p:txBody>
      </p:sp>
      <p:sp>
        <p:nvSpPr>
          <p:cNvPr id="2052" name="AutoShape 4" descr="https://dentaltechnic.info/Kopejkin-Oshibki%20v%20ortopedicheskoj%20stomatologii_files/xKopejkin-Oshibki,P20v,P20ortopedicheskoj,P20stomatologii-1.png.pagespeed.ic._0dXDkzT7z.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ru-RU" dirty="0"/>
          </a:p>
        </p:txBody>
      </p:sp>
      <p:pic>
        <p:nvPicPr>
          <p:cNvPr id="7" name="Picture 3"/>
          <p:cNvPicPr>
            <a:picLocks noChangeAspect="1" noChangeArrowheads="1"/>
          </p:cNvPicPr>
          <p:nvPr/>
        </p:nvPicPr>
        <p:blipFill>
          <a:blip r:embed="rId1"/>
          <a:srcRect l="22852" t="9375" r="39062" b="9374"/>
          <a:stretch>
            <a:fillRect/>
          </a:stretch>
        </p:blipFill>
        <p:spPr bwMode="auto">
          <a:xfrm>
            <a:off x="0" y="1142984"/>
            <a:ext cx="4357686" cy="5229223"/>
          </a:xfrm>
          <a:prstGeom prst="rect">
            <a:avLst/>
          </a:prstGeom>
          <a:noFill/>
          <a:ln w="9525">
            <a:noFill/>
            <a:miter lim="800000"/>
            <a:headEnd/>
            <a:tailEnd/>
          </a:ln>
          <a:effectLst/>
        </p:spPr>
      </p:pic>
      <p:sp>
        <p:nvSpPr>
          <p:cNvPr id="8" name="Прямоугольник 7"/>
          <p:cNvSpPr/>
          <p:nvPr/>
        </p:nvSpPr>
        <p:spPr>
          <a:xfrm>
            <a:off x="4572000" y="5072074"/>
            <a:ext cx="4572000" cy="1198880"/>
          </a:xfrm>
          <a:prstGeom prst="rect">
            <a:avLst/>
          </a:prstGeom>
        </p:spPr>
        <p:txBody>
          <a:bodyPr>
            <a:spAutoFit/>
          </a:bodyPr>
          <a:lstStyle/>
          <a:p>
            <a:r>
              <a:rPr lang="ru-RU" dirty="0" smtClean="0"/>
              <a:t>Measurement of the height of the lower part of the face:</a:t>
            </a:r>
            <a:endParaRPr lang="ru-RU" dirty="0" smtClean="0"/>
          </a:p>
          <a:p>
            <a:r>
              <a:rPr lang="ru-RU" dirty="0" smtClean="0"/>
              <a:t>A – in a state of relative physiological rest;</a:t>
            </a:r>
            <a:endParaRPr lang="ru-RU" dirty="0" smtClean="0"/>
          </a:p>
          <a:p>
            <a:r>
              <a:rPr lang="ru-RU" dirty="0" smtClean="0"/>
              <a:t>B – in the central occlusion.</a:t>
            </a:r>
            <a:endParaRPr lang="ru-RU" dirty="0" smtClean="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Скругленный прямоугольник 3"/>
          <p:cNvSpPr/>
          <p:nvPr/>
        </p:nvSpPr>
        <p:spPr>
          <a:xfrm>
            <a:off x="928662" y="214290"/>
            <a:ext cx="7500990"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Complete removable prosthetics</a:t>
            </a:r>
            <a:endParaRPr lang="ru-RU" sz="3200" b="1" i="1" dirty="0" smtClean="0">
              <a:solidFill>
                <a:srgbClr val="FF0000"/>
              </a:solidFill>
            </a:endParaRPr>
          </a:p>
        </p:txBody>
      </p:sp>
      <p:sp>
        <p:nvSpPr>
          <p:cNvPr id="6" name="Скругленный прямоугольник 5"/>
          <p:cNvSpPr/>
          <p:nvPr/>
        </p:nvSpPr>
        <p:spPr>
          <a:xfrm>
            <a:off x="0" y="1142984"/>
            <a:ext cx="5286380" cy="557216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r>
              <a:rPr lang="ru-RU" dirty="0" smtClean="0"/>
              <a:t>•   Checking and correction of the ratio of occlusal rollers in the anterior section in accordance with the ratio of the interalveolar lines (the ratio of the vertices of the alveolar ridges).</a:t>
            </a:r>
            <a:endParaRPr lang="ru-RU" dirty="0" smtClean="0"/>
          </a:p>
          <a:p>
            <a:r>
              <a:rPr lang="ru-RU" dirty="0" smtClean="0"/>
              <a:t>•  Applying the remaining landmarks (the middle line of the face, the line of fangs, the smile line) to the occlusal rollers.</a:t>
            </a:r>
            <a:endParaRPr lang="ru-RU" dirty="0" smtClean="0"/>
          </a:p>
          <a:p>
            <a:r>
              <a:rPr lang="ru-RU" dirty="0" smtClean="0"/>
              <a:t>•  Checking the correct fixation of the central jaw ratio. Due to the incorrect determination of the level of the location of the upper and lower artificial teeth, i.e. the level of the prosthetic plane, prostheses do not satisfy patients aesthetically. Guided by incorrectly defined landmarks, the dental technician sets longer upper teeth and shorter lower teeth, or vice versa.</a:t>
            </a:r>
            <a:endParaRPr lang="ru-RU" dirty="0" smtClean="0"/>
          </a:p>
        </p:txBody>
      </p:sp>
      <p:pic>
        <p:nvPicPr>
          <p:cNvPr id="1026" name="Picture 2" descr="https://i0.wp.com/ohi-s.com/wp-content/uploads/2016/10/orientiry.jpg"/>
          <p:cNvPicPr>
            <a:picLocks noChangeAspect="1" noChangeArrowheads="1"/>
          </p:cNvPicPr>
          <p:nvPr/>
        </p:nvPicPr>
        <p:blipFill>
          <a:blip r:embed="rId1"/>
          <a:srcRect/>
          <a:stretch>
            <a:fillRect/>
          </a:stretch>
        </p:blipFill>
        <p:spPr bwMode="auto">
          <a:xfrm>
            <a:off x="5500694" y="1142984"/>
            <a:ext cx="3313928" cy="2500330"/>
          </a:xfrm>
          <a:prstGeom prst="rect">
            <a:avLst/>
          </a:prstGeom>
          <a:noFill/>
        </p:spPr>
      </p:pic>
      <p:pic>
        <p:nvPicPr>
          <p:cNvPr id="1028" name="Picture 4" descr="https://za-rozhdenie.ru/wp-content/uploads/2019/08/njebfd5n.jpg"/>
          <p:cNvPicPr>
            <a:picLocks noChangeAspect="1" noChangeArrowheads="1"/>
          </p:cNvPicPr>
          <p:nvPr/>
        </p:nvPicPr>
        <p:blipFill>
          <a:blip r:embed="rId2"/>
          <a:srcRect/>
          <a:stretch>
            <a:fillRect/>
          </a:stretch>
        </p:blipFill>
        <p:spPr bwMode="auto">
          <a:xfrm>
            <a:off x="5429256" y="3857628"/>
            <a:ext cx="3500430" cy="2625323"/>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928662" y="1214422"/>
            <a:ext cx="8030799" cy="4857784"/>
          </a:xfrm>
        </p:spPr>
        <p:txBody>
          <a:bodyPr>
            <a:normAutofit fontScale="70000" lnSpcReduction="20000"/>
          </a:bodyPr>
          <a:lstStyle/>
          <a:p>
            <a:pPr algn="ctr">
              <a:buNone/>
            </a:pPr>
            <a:r>
              <a:rPr lang="en-US" sz="4000" dirty="0"/>
              <a:t>Features of orthopedic treatment with veneers are mainly related to the structural material and fixation method used</a:t>
            </a:r>
            <a:r>
              <a:rPr lang="en-US" sz="4000" dirty="0" smtClean="0"/>
              <a:t>.</a:t>
            </a:r>
            <a:endParaRPr lang="ru-RU" sz="4000" dirty="0" smtClean="0"/>
          </a:p>
          <a:p>
            <a:pPr algn="ctr">
              <a:buNone/>
            </a:pPr>
            <a:r>
              <a:rPr lang="en-US" sz="4000" dirty="0"/>
              <a:t>It is necessary to strive to complete the preparation at the level of the gum without immersion under it, so as not to complicate the marginal fit, subsequent hygienic care and the possibility of high-quality fixation of the dentures</a:t>
            </a:r>
            <a:r>
              <a:rPr lang="en-US" sz="4000" dirty="0" smtClean="0"/>
              <a:t>.</a:t>
            </a:r>
            <a:endParaRPr lang="ru-RU" sz="4000" dirty="0" smtClean="0"/>
          </a:p>
          <a:p>
            <a:pPr algn="ctr">
              <a:buNone/>
            </a:pPr>
            <a:r>
              <a:rPr lang="en-US" sz="4000" dirty="0"/>
              <a:t>When fixing, it is mandatory to use “try-on” pastes to predict the color of the veneer after fixation.</a:t>
            </a:r>
            <a:endParaRPr lang="ru-RU" sz="2200" dirty="0"/>
          </a:p>
        </p:txBody>
      </p:sp>
      <p:sp>
        <p:nvSpPr>
          <p:cNvPr id="4" name="Скругленный прямоугольник 3"/>
          <p:cNvSpPr/>
          <p:nvPr/>
        </p:nvSpPr>
        <p:spPr>
          <a:xfrm>
            <a:off x="2000232" y="142852"/>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i="1" dirty="0">
                <a:solidFill>
                  <a:srgbClr val="FF0000"/>
                </a:solidFill>
              </a:rPr>
              <a:t>Prosthetics with veneers</a:t>
            </a:r>
            <a:endParaRPr lang="en-US" sz="3200" b="1" i="1" dirty="0">
              <a:solidFill>
                <a:srgbClr val="FF0000"/>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285852" y="214290"/>
            <a:ext cx="7500990"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Complete removable prosthetics</a:t>
            </a:r>
            <a:endParaRPr lang="ru-RU" sz="3200" b="1" i="1" dirty="0" smtClean="0">
              <a:solidFill>
                <a:srgbClr val="FF0000"/>
              </a:solidFill>
            </a:endParaRPr>
          </a:p>
        </p:txBody>
      </p:sp>
      <p:sp>
        <p:nvSpPr>
          <p:cNvPr id="6" name="Прямоугольник 5"/>
          <p:cNvSpPr/>
          <p:nvPr/>
        </p:nvSpPr>
        <p:spPr>
          <a:xfrm>
            <a:off x="1142944" y="1214422"/>
            <a:ext cx="8001056" cy="3415030"/>
          </a:xfrm>
          <a:prstGeom prst="rect">
            <a:avLst/>
          </a:prstGeom>
        </p:spPr>
        <p:txBody>
          <a:bodyPr wrap="square">
            <a:spAutoFit/>
          </a:bodyPr>
          <a:lstStyle/>
          <a:p>
            <a:pPr indent="263525" algn="ctr"/>
            <a:r>
              <a:rPr lang="ru-RU" sz="2400" dirty="0" smtClean="0"/>
              <a:t>Incorrect identification and application of the middle line of the face to wax rollers leads to a violation not only of the symmetry of the arrangement of artificial teeth on the right and left sides, but also of occlusive contacts and, as a result, violation of aesthetic norms. This error is most often due to the fact that this landmark is determined not by the middle line of the face, but by the position of the frenulum of the upper lip. In some cases, the frenulum of the upper lip does not coincide with the middle of the face.</a:t>
            </a:r>
            <a:endParaRPr lang="ru-RU" sz="2400" dirty="0" smtClean="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285852" y="214290"/>
            <a:ext cx="7500990"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Complete removable prosthetics</a:t>
            </a:r>
            <a:endParaRPr lang="ru-RU" sz="3200" b="1" i="1" dirty="0" smtClean="0">
              <a:solidFill>
                <a:srgbClr val="FF0000"/>
              </a:solidFill>
            </a:endParaRPr>
          </a:p>
        </p:txBody>
      </p:sp>
      <p:sp>
        <p:nvSpPr>
          <p:cNvPr id="6" name="Прямоугольник 5"/>
          <p:cNvSpPr/>
          <p:nvPr/>
        </p:nvSpPr>
        <p:spPr>
          <a:xfrm>
            <a:off x="928662" y="1285860"/>
            <a:ext cx="8001056" cy="1568450"/>
          </a:xfrm>
          <a:prstGeom prst="rect">
            <a:avLst/>
          </a:prstGeom>
        </p:spPr>
        <p:txBody>
          <a:bodyPr wrap="square">
            <a:spAutoFit/>
          </a:bodyPr>
          <a:lstStyle/>
          <a:p>
            <a:pPr indent="263525" algn="ctr"/>
            <a:r>
              <a:rPr lang="ru-RU" sz="2400" dirty="0" smtClean="0"/>
              <a:t>Aesthetic defects detected by patients are often associated with a mismatch in the color, size or shape of teeth, an unnatural color of artificial gums, as well as with the unaesthetic setting of artificial teeth.</a:t>
            </a:r>
            <a:endParaRPr lang="ru-RU" sz="2400" dirty="0" smtClean="0"/>
          </a:p>
        </p:txBody>
      </p:sp>
      <p:pic>
        <p:nvPicPr>
          <p:cNvPr id="5" name="Picture 2" descr="https://avatars.mds.yandex.net/get-zen_doc/97540/pub_5b6d76bf14b36d00a91c15f8_5b6d77e74ab6ed00a909b7df/scale_1200"/>
          <p:cNvPicPr>
            <a:picLocks noChangeAspect="1" noChangeArrowheads="1"/>
          </p:cNvPicPr>
          <p:nvPr/>
        </p:nvPicPr>
        <p:blipFill>
          <a:blip r:embed="rId1"/>
          <a:srcRect/>
          <a:stretch>
            <a:fillRect/>
          </a:stretch>
        </p:blipFill>
        <p:spPr bwMode="auto">
          <a:xfrm>
            <a:off x="1857356" y="3000372"/>
            <a:ext cx="5798499" cy="3571876"/>
          </a:xfrm>
          <a:prstGeom prst="rect">
            <a:avLst/>
          </a:prstGeom>
          <a:noFill/>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285852" y="214290"/>
            <a:ext cx="7500990"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Complete removable prosthetics</a:t>
            </a:r>
            <a:endParaRPr lang="ru-RU" sz="3200" b="1" i="1" dirty="0" smtClean="0">
              <a:solidFill>
                <a:srgbClr val="FF0000"/>
              </a:solidFill>
            </a:endParaRPr>
          </a:p>
        </p:txBody>
      </p:sp>
      <p:sp>
        <p:nvSpPr>
          <p:cNvPr id="6" name="Прямоугольник 5"/>
          <p:cNvSpPr/>
          <p:nvPr/>
        </p:nvSpPr>
        <p:spPr>
          <a:xfrm>
            <a:off x="1000100" y="1142984"/>
            <a:ext cx="8001056" cy="1938020"/>
          </a:xfrm>
          <a:prstGeom prst="rect">
            <a:avLst/>
          </a:prstGeom>
        </p:spPr>
        <p:txBody>
          <a:bodyPr wrap="square">
            <a:spAutoFit/>
          </a:bodyPr>
          <a:lstStyle/>
          <a:p>
            <a:pPr indent="263525"/>
            <a:r>
              <a:rPr lang="ru-RU" sz="2400" dirty="0" smtClean="0"/>
              <a:t>Errors in fixing the central ratio of the jaws may occur due to poor fixation of wax bases with occlusive rollers in the oral cavity. In addition, when a foreign body is inserted into the oral cavity, the patient often cannot leave the lower jaw in the correct position.</a:t>
            </a:r>
            <a:endParaRPr lang="ru-RU" sz="2400" dirty="0" smtClean="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Скругленный прямоугольник 3"/>
          <p:cNvSpPr/>
          <p:nvPr/>
        </p:nvSpPr>
        <p:spPr>
          <a:xfrm>
            <a:off x="1071538" y="214290"/>
            <a:ext cx="7500990"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Complete removable prosthetics</a:t>
            </a:r>
            <a:endParaRPr lang="ru-RU" sz="3200" b="1" i="1" dirty="0" smtClean="0">
              <a:solidFill>
                <a:srgbClr val="FF0000"/>
              </a:solidFill>
            </a:endParaRPr>
          </a:p>
        </p:txBody>
      </p:sp>
      <p:sp>
        <p:nvSpPr>
          <p:cNvPr id="6" name="Прямоугольник 5"/>
          <p:cNvSpPr/>
          <p:nvPr/>
        </p:nvSpPr>
        <p:spPr>
          <a:xfrm>
            <a:off x="285720" y="1285860"/>
            <a:ext cx="8715436" cy="1568450"/>
          </a:xfrm>
          <a:prstGeom prst="rect">
            <a:avLst/>
          </a:prstGeom>
        </p:spPr>
        <p:txBody>
          <a:bodyPr wrap="square">
            <a:spAutoFit/>
          </a:bodyPr>
          <a:lstStyle/>
          <a:p>
            <a:pPr indent="263525"/>
            <a:r>
              <a:rPr lang="ru-RU" sz="2400" dirty="0" smtClean="0"/>
              <a:t>Improper fixation of the lower jaw is also facilitated by excessive pressure of the doctor's hand on the chin at the moment of closing the jaws due to the natural reflex reaction of countering the force of the muscular system.</a:t>
            </a:r>
            <a:endParaRPr lang="ru-RU" sz="2400" dirty="0" smtClean="0"/>
          </a:p>
        </p:txBody>
      </p:sp>
      <p:pic>
        <p:nvPicPr>
          <p:cNvPr id="10241" name="Picture 1"/>
          <p:cNvPicPr>
            <a:picLocks noChangeAspect="1" noChangeArrowheads="1"/>
          </p:cNvPicPr>
          <p:nvPr/>
        </p:nvPicPr>
        <p:blipFill>
          <a:blip r:embed="rId1"/>
          <a:srcRect/>
          <a:stretch>
            <a:fillRect/>
          </a:stretch>
        </p:blipFill>
        <p:spPr bwMode="auto">
          <a:xfrm>
            <a:off x="357158" y="3071810"/>
            <a:ext cx="8520128" cy="2786082"/>
          </a:xfrm>
          <a:prstGeom prst="rect">
            <a:avLst/>
          </a:prstGeom>
          <a:noFill/>
          <a:ln w="9525">
            <a:noFill/>
            <a:miter lim="800000"/>
            <a:headEnd/>
            <a:tailEnd/>
          </a:ln>
          <a:effec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285852" y="214290"/>
            <a:ext cx="7500990"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Complete removable prosthetics</a:t>
            </a:r>
            <a:endParaRPr lang="ru-RU" sz="3200" b="1" i="1" dirty="0" smtClean="0">
              <a:solidFill>
                <a:srgbClr val="FF0000"/>
              </a:solidFill>
            </a:endParaRPr>
          </a:p>
        </p:txBody>
      </p:sp>
      <p:sp>
        <p:nvSpPr>
          <p:cNvPr id="6" name="Прямоугольник 5"/>
          <p:cNvSpPr/>
          <p:nvPr/>
        </p:nvSpPr>
        <p:spPr>
          <a:xfrm>
            <a:off x="1000100" y="1214422"/>
            <a:ext cx="8001056" cy="1568450"/>
          </a:xfrm>
          <a:prstGeom prst="rect">
            <a:avLst/>
          </a:prstGeom>
        </p:spPr>
        <p:txBody>
          <a:bodyPr wrap="square">
            <a:spAutoFit/>
          </a:bodyPr>
          <a:lstStyle/>
          <a:p>
            <a:pPr algn="ctr"/>
            <a:r>
              <a:rPr lang="ru-RU" sz="2400" dirty="0" smtClean="0"/>
              <a:t>Errors that are made in determining and fixing the central ratio of the jaws can be identified and eliminated at the stage of checking the prosthesis designs. They can be divided into 4 main groups.</a:t>
            </a:r>
            <a:endParaRPr lang="ru-RU" sz="2400" dirty="0" smtClean="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285852" y="214290"/>
            <a:ext cx="7500990"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Complete removable prosthetics</a:t>
            </a:r>
            <a:endParaRPr lang="ru-RU" sz="3200" b="1" i="1" dirty="0" smtClean="0">
              <a:solidFill>
                <a:srgbClr val="FF0000"/>
              </a:solidFill>
            </a:endParaRPr>
          </a:p>
        </p:txBody>
      </p:sp>
      <p:sp>
        <p:nvSpPr>
          <p:cNvPr id="6" name="Прямоугольник 5"/>
          <p:cNvSpPr/>
          <p:nvPr/>
        </p:nvSpPr>
        <p:spPr>
          <a:xfrm>
            <a:off x="1142944" y="2500306"/>
            <a:ext cx="8001056" cy="2676525"/>
          </a:xfrm>
          <a:prstGeom prst="rect">
            <a:avLst/>
          </a:prstGeom>
        </p:spPr>
        <p:txBody>
          <a:bodyPr wrap="square">
            <a:spAutoFit/>
          </a:bodyPr>
          <a:lstStyle/>
          <a:p>
            <a:pPr indent="263525"/>
            <a:r>
              <a:rPr lang="ru-RU" sz="2400" dirty="0" smtClean="0"/>
              <a:t>At the moment of fixation of the central jaw ratio, the patient pushes the lower jaw forward or shifts it to the side, i.e. one of the sagittal or lateral occlusions is fixed. </a:t>
            </a:r>
            <a:endParaRPr lang="ru-RU" sz="2400" dirty="0" smtClean="0"/>
          </a:p>
          <a:p>
            <a:pPr indent="263525"/>
            <a:r>
              <a:rPr lang="ru-RU" sz="2400" dirty="0" smtClean="0"/>
              <a:t>In the first case, the front teeth of the upper jaw significantly overlap the teeth of the lower jaw, and there is no occlusal contact between them. The lateral teeth are closed, but the fissure-tubercle contact is usually absent.</a:t>
            </a:r>
            <a:endParaRPr lang="ru-RU" sz="2400" dirty="0" smtClean="0"/>
          </a:p>
        </p:txBody>
      </p:sp>
      <p:sp>
        <p:nvSpPr>
          <p:cNvPr id="5" name="Прямоугольник 4"/>
          <p:cNvSpPr/>
          <p:nvPr/>
        </p:nvSpPr>
        <p:spPr>
          <a:xfrm>
            <a:off x="1142976" y="1214422"/>
            <a:ext cx="7786742" cy="953135"/>
          </a:xfrm>
          <a:prstGeom prst="rect">
            <a:avLst/>
          </a:prstGeom>
        </p:spPr>
        <p:txBody>
          <a:bodyPr wrap="square">
            <a:spAutoFit/>
          </a:bodyPr>
          <a:lstStyle/>
          <a:p>
            <a:pPr algn="ctr"/>
            <a:r>
              <a:rPr lang="ru-RU" sz="2800" b="1" i="1" dirty="0" smtClean="0">
                <a:solidFill>
                  <a:schemeClr val="accent2">
                    <a:lumMod val="50000"/>
                  </a:schemeClr>
                </a:solidFill>
              </a:rPr>
              <a:t>1. Fixation of the lower jaw is not in the central, but in the anterior or lateral (right, left) ratio.</a:t>
            </a:r>
            <a:endParaRPr lang="ru-RU" sz="2800" b="1" i="1" dirty="0" smtClean="0">
              <a:solidFill>
                <a:schemeClr val="accent2">
                  <a:lumMod val="50000"/>
                </a:schemeClr>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285852" y="214290"/>
            <a:ext cx="7500990"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Complete removable prosthetics</a:t>
            </a:r>
            <a:endParaRPr lang="ru-RU" sz="3200" b="1" i="1" dirty="0" smtClean="0">
              <a:solidFill>
                <a:srgbClr val="FF0000"/>
              </a:solidFill>
            </a:endParaRPr>
          </a:p>
        </p:txBody>
      </p:sp>
      <p:sp>
        <p:nvSpPr>
          <p:cNvPr id="6" name="Прямоугольник 5"/>
          <p:cNvSpPr/>
          <p:nvPr/>
        </p:nvSpPr>
        <p:spPr>
          <a:xfrm>
            <a:off x="1000100" y="1214422"/>
            <a:ext cx="8001056" cy="3415030"/>
          </a:xfrm>
          <a:prstGeom prst="rect">
            <a:avLst/>
          </a:prstGeom>
        </p:spPr>
        <p:txBody>
          <a:bodyPr wrap="square">
            <a:spAutoFit/>
          </a:bodyPr>
          <a:lstStyle/>
          <a:p>
            <a:pPr indent="360680"/>
            <a:r>
              <a:rPr lang="ru-RU" sz="2400" dirty="0" smtClean="0"/>
              <a:t>In the second case, occlusal contact is noted on the side opposite to the displacement, and on the other side the teeth are separated, and the segments of the midline passing between the upper and lower central teeth do not coincide. </a:t>
            </a:r>
            <a:endParaRPr lang="ru-RU" sz="2400" dirty="0" smtClean="0"/>
          </a:p>
          <a:p>
            <a:pPr indent="360680"/>
            <a:r>
              <a:rPr lang="ru-RU" sz="2400" dirty="0" smtClean="0"/>
              <a:t>For control, the lower jaw should be moved in the direction of the intended displacement, which will lead to a coincidence of the closing pattern with the nature of the contacts in the articulator.</a:t>
            </a:r>
            <a:endParaRPr lang="ru-RU" sz="2400" dirty="0" smtClean="0"/>
          </a:p>
          <a:p>
            <a:endParaRPr lang="ru-RU" sz="2400"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1010" name="Picture 2" descr="https://dental-revue.ru/Article/Photogallery/Images/Anc/anc47.JPG"/>
          <p:cNvPicPr>
            <a:picLocks noChangeAspect="1" noChangeArrowheads="1"/>
          </p:cNvPicPr>
          <p:nvPr/>
        </p:nvPicPr>
        <p:blipFill>
          <a:blip r:embed="rId1"/>
          <a:srcRect/>
          <a:stretch>
            <a:fillRect/>
          </a:stretch>
        </p:blipFill>
        <p:spPr bwMode="auto">
          <a:xfrm>
            <a:off x="785786" y="214290"/>
            <a:ext cx="7848600" cy="5819776"/>
          </a:xfrm>
          <a:prstGeom prst="rect">
            <a:avLst/>
          </a:prstGeom>
          <a:noFill/>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285852" y="214290"/>
            <a:ext cx="7500990"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Complete removable prosthetics</a:t>
            </a:r>
            <a:endParaRPr lang="ru-RU" sz="3200" b="1" i="1" dirty="0" smtClean="0">
              <a:solidFill>
                <a:srgbClr val="FF0000"/>
              </a:solidFill>
            </a:endParaRPr>
          </a:p>
        </p:txBody>
      </p:sp>
      <p:sp>
        <p:nvSpPr>
          <p:cNvPr id="6" name="Прямоугольник 5"/>
          <p:cNvSpPr/>
          <p:nvPr/>
        </p:nvSpPr>
        <p:spPr>
          <a:xfrm>
            <a:off x="1000100" y="1225689"/>
            <a:ext cx="8001056" cy="1568450"/>
          </a:xfrm>
          <a:prstGeom prst="rect">
            <a:avLst/>
          </a:prstGeom>
        </p:spPr>
        <p:txBody>
          <a:bodyPr wrap="square">
            <a:spAutoFit/>
          </a:bodyPr>
          <a:lstStyle/>
          <a:p>
            <a:pPr algn="ctr"/>
            <a:r>
              <a:rPr lang="ru-RU" sz="2400" dirty="0" smtClean="0"/>
              <a:t>Correction of inaccuracies in determining the central ratio of the jaws consists in removing artificial teeth from the lower wax base, manufacturing a new occlusal roller and re-determining the central ratio of the jaws.</a:t>
            </a:r>
            <a:endParaRPr lang="ru-RU" sz="2400" dirty="0" smtClean="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Скругленный прямоугольник 3"/>
          <p:cNvSpPr/>
          <p:nvPr/>
        </p:nvSpPr>
        <p:spPr>
          <a:xfrm>
            <a:off x="928662" y="214290"/>
            <a:ext cx="7500990"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Complete removable prosthetics</a:t>
            </a:r>
            <a:endParaRPr lang="ru-RU" sz="3200" b="1" i="1" dirty="0" smtClean="0">
              <a:solidFill>
                <a:srgbClr val="FF0000"/>
              </a:solidFill>
            </a:endParaRPr>
          </a:p>
        </p:txBody>
      </p:sp>
      <p:sp>
        <p:nvSpPr>
          <p:cNvPr id="6" name="Прямоугольник 5"/>
          <p:cNvSpPr/>
          <p:nvPr/>
        </p:nvSpPr>
        <p:spPr>
          <a:xfrm>
            <a:off x="285720" y="3143248"/>
            <a:ext cx="8643998" cy="3046095"/>
          </a:xfrm>
          <a:prstGeom prst="rect">
            <a:avLst/>
          </a:prstGeom>
        </p:spPr>
        <p:txBody>
          <a:bodyPr wrap="square">
            <a:spAutoFit/>
          </a:bodyPr>
          <a:lstStyle/>
          <a:p>
            <a:pPr indent="263525" algn="ctr"/>
            <a:r>
              <a:rPr lang="ru-RU" sz="2400" dirty="0" smtClean="0"/>
              <a:t>In the second and third groups of errors, the absence of dense fissure-tubercle occlusal contact may be a consequence of deformation of the bases or their displacement during fixation of the central jaw ratio. </a:t>
            </a:r>
            <a:endParaRPr lang="ru-RU" sz="2400" dirty="0" smtClean="0"/>
          </a:p>
          <a:p>
            <a:pPr indent="263525" algn="ctr"/>
            <a:r>
              <a:rPr lang="ru-RU" sz="2400" dirty="0" smtClean="0"/>
              <a:t>At the same time, various types of tooth closure are possible: closure of the lateral and separation of the front teeth, or, conversely, the appearance of a gap between the teeth on only one side and tubercle contact on the other, etc.</a:t>
            </a:r>
            <a:endParaRPr lang="ru-RU" sz="2400" dirty="0" smtClean="0"/>
          </a:p>
        </p:txBody>
      </p:sp>
      <p:sp>
        <p:nvSpPr>
          <p:cNvPr id="5" name="Прямоугольник 4"/>
          <p:cNvSpPr/>
          <p:nvPr/>
        </p:nvSpPr>
        <p:spPr>
          <a:xfrm>
            <a:off x="285720" y="1214422"/>
            <a:ext cx="8572560" cy="1568450"/>
          </a:xfrm>
          <a:prstGeom prst="rect">
            <a:avLst/>
          </a:prstGeom>
        </p:spPr>
        <p:txBody>
          <a:bodyPr wrap="square">
            <a:spAutoFit/>
          </a:bodyPr>
          <a:lstStyle/>
          <a:p>
            <a:r>
              <a:rPr lang="ru-RU" sz="2400" b="1" i="1" dirty="0" smtClean="0">
                <a:solidFill>
                  <a:schemeClr val="accent2">
                    <a:lumMod val="50000"/>
                  </a:schemeClr>
                </a:solidFill>
              </a:rPr>
              <a:t>2. Fixation of the central ratio at the moment of displacement of one of the wax bases.</a:t>
            </a:r>
            <a:endParaRPr lang="ru-RU" sz="2400" b="1" i="1" dirty="0" smtClean="0">
              <a:solidFill>
                <a:schemeClr val="accent2">
                  <a:lumMod val="50000"/>
                </a:schemeClr>
              </a:solidFill>
            </a:endParaRPr>
          </a:p>
          <a:p>
            <a:r>
              <a:rPr lang="ru-RU" sz="2400" b="1" i="1" dirty="0" smtClean="0">
                <a:solidFill>
                  <a:schemeClr val="accent2">
                    <a:lumMod val="50000"/>
                  </a:schemeClr>
                </a:solidFill>
              </a:rPr>
              <a:t>3. Fixation of the central ratio with simultaneous crushing of the wax base or occlusal roller.</a:t>
            </a:r>
            <a:endParaRPr lang="ru-RU" sz="2400" b="1" i="1" dirty="0" smtClean="0">
              <a:solidFill>
                <a:schemeClr val="accent2">
                  <a:lumMod val="50000"/>
                </a:scheme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928662" y="1142984"/>
            <a:ext cx="8030799" cy="4929222"/>
          </a:xfrm>
        </p:spPr>
        <p:txBody>
          <a:bodyPr>
            <a:normAutofit fontScale="77500" lnSpcReduction="20000"/>
          </a:bodyPr>
          <a:lstStyle/>
          <a:p>
            <a:pPr marL="0" indent="363855">
              <a:buNone/>
            </a:pPr>
            <a:r>
              <a:rPr lang="en-US" sz="3200" dirty="0"/>
              <a:t>During orthopedic treatment with inlays, a complex of interdependent factors should be analyzed</a:t>
            </a:r>
            <a:r>
              <a:rPr lang="en-US" sz="3200" dirty="0" smtClean="0"/>
              <a:t>:</a:t>
            </a:r>
            <a:endParaRPr lang="ru-RU" sz="3200" dirty="0" smtClean="0"/>
          </a:p>
          <a:p>
            <a:pPr>
              <a:buFont typeface="Wingdings" panose="05000000000000000000" pitchFamily="2" charset="2"/>
              <a:buChar char="q"/>
            </a:pPr>
            <a:r>
              <a:rPr lang="en-US" sz="3200" dirty="0"/>
              <a:t>location of the hard tissue defect in relation to the dental pulp</a:t>
            </a:r>
            <a:r>
              <a:rPr lang="en-US" sz="3200" dirty="0" smtClean="0"/>
              <a:t>;</a:t>
            </a:r>
            <a:endParaRPr lang="ru-RU" sz="3200" dirty="0" smtClean="0"/>
          </a:p>
          <a:p>
            <a:pPr>
              <a:buFont typeface="Wingdings" panose="05000000000000000000" pitchFamily="2" charset="2"/>
              <a:buChar char="q"/>
            </a:pPr>
            <a:r>
              <a:rPr lang="en-US" sz="3200" dirty="0"/>
              <a:t>thickness and presence of dentin in the walls delimiting the defect</a:t>
            </a:r>
            <a:r>
              <a:rPr lang="en-US" sz="3200" dirty="0" smtClean="0"/>
              <a:t>;</a:t>
            </a:r>
            <a:endParaRPr lang="ru-RU" sz="3200" dirty="0" smtClean="0"/>
          </a:p>
          <a:p>
            <a:pPr>
              <a:buFont typeface="Wingdings" panose="05000000000000000000" pitchFamily="2" charset="2"/>
              <a:buChar char="q"/>
            </a:pPr>
            <a:r>
              <a:rPr lang="en-US" sz="3200" dirty="0"/>
              <a:t>topography of the defect and its relationship to occlusal loads, taking into account the nature of the action of chewing forces on the tooth tissue and the future prosthesis</a:t>
            </a:r>
            <a:r>
              <a:rPr lang="en-US" sz="3200" dirty="0" smtClean="0"/>
              <a:t>;</a:t>
            </a:r>
            <a:endParaRPr lang="ru-RU" sz="3200" dirty="0" smtClean="0"/>
          </a:p>
          <a:p>
            <a:pPr>
              <a:buFont typeface="Wingdings" panose="05000000000000000000" pitchFamily="2" charset="2"/>
              <a:buChar char="q"/>
            </a:pPr>
            <a:r>
              <a:rPr lang="en-US" sz="3200" dirty="0"/>
              <a:t>the position of the tooth in the dentition and its axial relationship in relation to antagonists and neighboring teeth.</a:t>
            </a:r>
            <a:endParaRPr lang="ru-RU" sz="3200" dirty="0"/>
          </a:p>
        </p:txBody>
      </p:sp>
      <p:sp>
        <p:nvSpPr>
          <p:cNvPr id="4" name="Скругленный прямоугольник 3"/>
          <p:cNvSpPr/>
          <p:nvPr/>
        </p:nvSpPr>
        <p:spPr>
          <a:xfrm>
            <a:off x="2000232" y="142852"/>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i="1" dirty="0">
                <a:solidFill>
                  <a:srgbClr val="FF0000"/>
                </a:solidFill>
              </a:rPr>
              <a:t>Prosthetics with inlays</a:t>
            </a:r>
            <a:endParaRPr lang="ru-RU" sz="3200" b="1" i="1" dirty="0">
              <a:solidFill>
                <a:srgbClr val="FF0000"/>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285852" y="214290"/>
            <a:ext cx="7500990"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Complete removable prosthetics</a:t>
            </a:r>
            <a:endParaRPr lang="ru-RU" sz="3200" b="1" i="1" dirty="0" smtClean="0">
              <a:solidFill>
                <a:srgbClr val="FF0000"/>
              </a:solidFill>
            </a:endParaRPr>
          </a:p>
        </p:txBody>
      </p:sp>
      <p:sp>
        <p:nvSpPr>
          <p:cNvPr id="6" name="Прямоугольник 5"/>
          <p:cNvSpPr/>
          <p:nvPr/>
        </p:nvSpPr>
        <p:spPr>
          <a:xfrm>
            <a:off x="928662" y="2643182"/>
            <a:ext cx="8001056" cy="1938020"/>
          </a:xfrm>
          <a:prstGeom prst="rect">
            <a:avLst/>
          </a:prstGeom>
        </p:spPr>
        <p:txBody>
          <a:bodyPr wrap="square">
            <a:spAutoFit/>
          </a:bodyPr>
          <a:lstStyle/>
          <a:p>
            <a:pPr indent="360680"/>
            <a:r>
              <a:rPr lang="ru-RU" sz="2400" dirty="0" smtClean="0"/>
              <a:t>In the fourth group of errors, when applied to a toothless jaw, the base may be shifted in the horizontal plane, and in some areas it may rise or fall. It is characterized by the absence of dense fissure-tubercle contact during movements of the lower jaw.</a:t>
            </a:r>
            <a:endParaRPr lang="ru-RU" sz="2400" dirty="0" smtClean="0"/>
          </a:p>
        </p:txBody>
      </p:sp>
      <p:sp>
        <p:nvSpPr>
          <p:cNvPr id="5" name="Прямоугольник 4"/>
          <p:cNvSpPr/>
          <p:nvPr/>
        </p:nvSpPr>
        <p:spPr>
          <a:xfrm>
            <a:off x="1285852" y="1142984"/>
            <a:ext cx="7572428" cy="953135"/>
          </a:xfrm>
          <a:prstGeom prst="rect">
            <a:avLst/>
          </a:prstGeom>
        </p:spPr>
        <p:txBody>
          <a:bodyPr wrap="square">
            <a:spAutoFit/>
          </a:bodyPr>
          <a:lstStyle/>
          <a:p>
            <a:r>
              <a:rPr lang="ru-RU" sz="2800" b="1" i="1" dirty="0" smtClean="0">
                <a:solidFill>
                  <a:schemeClr val="accent2">
                    <a:lumMod val="50000"/>
                  </a:schemeClr>
                </a:solidFill>
              </a:rPr>
              <a:t>4. Fixation of the central ratio when one of the wax bases is shifted in the horizontal plane.</a:t>
            </a:r>
            <a:endParaRPr lang="ru-RU" sz="2800" b="1" i="1" dirty="0" smtClean="0">
              <a:solidFill>
                <a:schemeClr val="accent2">
                  <a:lumMod val="50000"/>
                </a:schemeClr>
              </a:solidFil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285852" y="214290"/>
            <a:ext cx="7500990"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Complete removable prosthetics</a:t>
            </a:r>
            <a:endParaRPr lang="ru-RU" sz="3200" b="1" i="1" dirty="0" smtClean="0">
              <a:solidFill>
                <a:srgbClr val="FF0000"/>
              </a:solidFill>
            </a:endParaRPr>
          </a:p>
        </p:txBody>
      </p:sp>
      <p:sp>
        <p:nvSpPr>
          <p:cNvPr id="6" name="Прямоугольник 5"/>
          <p:cNvSpPr/>
          <p:nvPr/>
        </p:nvSpPr>
        <p:spPr>
          <a:xfrm>
            <a:off x="1142944" y="1214422"/>
            <a:ext cx="8001056" cy="1198880"/>
          </a:xfrm>
          <a:prstGeom prst="rect">
            <a:avLst/>
          </a:prstGeom>
        </p:spPr>
        <p:txBody>
          <a:bodyPr wrap="square">
            <a:spAutoFit/>
          </a:bodyPr>
          <a:lstStyle/>
          <a:p>
            <a:pPr algn="ctr"/>
            <a:r>
              <a:rPr lang="ru-RU" sz="2400" dirty="0" smtClean="0"/>
              <a:t>In all cases involving the displacement of the base on the upper jaw, it is necessary to re-determine the central ratio of the jaws using new wax bases, sometimes rigid.</a:t>
            </a:r>
            <a:endParaRPr lang="ru-RU" sz="2400" dirty="0" smtClean="0"/>
          </a:p>
        </p:txBody>
      </p:sp>
      <p:pic>
        <p:nvPicPr>
          <p:cNvPr id="12290" name="Picture 2" descr="https://live.staticflickr.com/5222/5829547544_6c75433c2c_b.jpg"/>
          <p:cNvPicPr>
            <a:picLocks noChangeAspect="1" noChangeArrowheads="1"/>
          </p:cNvPicPr>
          <p:nvPr/>
        </p:nvPicPr>
        <p:blipFill>
          <a:blip r:embed="rId1"/>
          <a:srcRect/>
          <a:stretch>
            <a:fillRect/>
          </a:stretch>
        </p:blipFill>
        <p:spPr bwMode="auto">
          <a:xfrm>
            <a:off x="1857356" y="2857496"/>
            <a:ext cx="5786478" cy="3859536"/>
          </a:xfrm>
          <a:prstGeom prst="rect">
            <a:avLst/>
          </a:prstGeom>
          <a:noFill/>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285852" y="214290"/>
            <a:ext cx="7500990"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Complete removable prosthetics</a:t>
            </a:r>
            <a:endParaRPr lang="ru-RU" sz="3200" b="1" i="1" dirty="0" smtClean="0">
              <a:solidFill>
                <a:srgbClr val="FF0000"/>
              </a:solidFill>
            </a:endParaRPr>
          </a:p>
        </p:txBody>
      </p:sp>
      <p:sp>
        <p:nvSpPr>
          <p:cNvPr id="6" name="Прямоугольник 5"/>
          <p:cNvSpPr/>
          <p:nvPr/>
        </p:nvSpPr>
        <p:spPr>
          <a:xfrm>
            <a:off x="928662" y="1214422"/>
            <a:ext cx="8001056" cy="3046095"/>
          </a:xfrm>
          <a:prstGeom prst="rect">
            <a:avLst/>
          </a:prstGeom>
        </p:spPr>
        <p:txBody>
          <a:bodyPr wrap="square">
            <a:spAutoFit/>
          </a:bodyPr>
          <a:lstStyle/>
          <a:p>
            <a:pPr algn="ctr"/>
            <a:r>
              <a:rPr lang="ru-RU" sz="2400" dirty="0" smtClean="0"/>
              <a:t>The elimination of these errors is possible only at the stage of checking the wax composition of the prosthesis and the correctness of the placement of teeth. If errors are detected related to the displacement of the jaw or wax bases, it is necessary to remove the lower lateral teeth, and sometimes canines from the wax base, make wax rollers on these areas and re-determine the central ratio with subsequent re-plastering of the upper jaw model in the articulator.</a:t>
            </a:r>
            <a:endParaRPr lang="ru-RU" sz="2400" dirty="0" smtClean="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285852" y="214290"/>
            <a:ext cx="7500990"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Complete removable prosthetics</a:t>
            </a:r>
            <a:endParaRPr lang="ru-RU" sz="3200" b="1" i="1" dirty="0" smtClean="0">
              <a:solidFill>
                <a:srgbClr val="FF0000"/>
              </a:solidFill>
            </a:endParaRPr>
          </a:p>
        </p:txBody>
      </p:sp>
      <p:sp>
        <p:nvSpPr>
          <p:cNvPr id="6" name="Прямоугольник 5"/>
          <p:cNvSpPr/>
          <p:nvPr/>
        </p:nvSpPr>
        <p:spPr>
          <a:xfrm>
            <a:off x="1142944" y="1214422"/>
            <a:ext cx="8001056" cy="3046095"/>
          </a:xfrm>
          <a:prstGeom prst="rect">
            <a:avLst/>
          </a:prstGeom>
        </p:spPr>
        <p:txBody>
          <a:bodyPr wrap="square">
            <a:spAutoFit/>
          </a:bodyPr>
          <a:lstStyle/>
          <a:p>
            <a:pPr algn="ctr"/>
            <a:r>
              <a:rPr lang="ru-RU" sz="2400" dirty="0" smtClean="0"/>
              <a:t>The central and lateral incisors are left to control the correctness of fixing the central ratio when re-determining it: if, after re-determination, the incisors are in the occlusion established when checking the wax composition (the center line does not match, open bite, etc.), then it can be assumed that the correct ratio is fixed. If, after repeated fixation, the incisors are in the same ratio as in the articulator, then the same mistake is repeated.</a:t>
            </a:r>
            <a:endParaRPr lang="ru-RU" sz="2400" dirty="0" smtClean="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285852" y="214290"/>
            <a:ext cx="7500990"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Complete removable prosthetics</a:t>
            </a:r>
            <a:endParaRPr lang="ru-RU" sz="3200" b="1" i="1" dirty="0" smtClean="0">
              <a:solidFill>
                <a:srgbClr val="FF0000"/>
              </a:solidFill>
            </a:endParaRPr>
          </a:p>
        </p:txBody>
      </p:sp>
      <p:sp>
        <p:nvSpPr>
          <p:cNvPr id="6" name="Прямоугольник 5"/>
          <p:cNvSpPr/>
          <p:nvPr/>
        </p:nvSpPr>
        <p:spPr>
          <a:xfrm>
            <a:off x="928662" y="1214422"/>
            <a:ext cx="8001056" cy="4154170"/>
          </a:xfrm>
          <a:prstGeom prst="rect">
            <a:avLst/>
          </a:prstGeom>
        </p:spPr>
        <p:txBody>
          <a:bodyPr wrap="square">
            <a:spAutoFit/>
          </a:bodyPr>
          <a:lstStyle/>
          <a:p>
            <a:pPr algn="ctr"/>
            <a:r>
              <a:rPr lang="ru-RU" sz="2400" dirty="0" smtClean="0"/>
              <a:t>The imposition of prostheses, artificial dentitions of which incorrectly restore occlusal contacts (first of all, contacts in the central occlusion), is a gross medical error. </a:t>
            </a:r>
            <a:endParaRPr lang="ru-RU" sz="2400" dirty="0" smtClean="0"/>
          </a:p>
          <a:p>
            <a:pPr algn="ctr"/>
            <a:endParaRPr lang="ru-RU" sz="2400" dirty="0" smtClean="0"/>
          </a:p>
          <a:p>
            <a:pPr algn="ctr"/>
            <a:r>
              <a:rPr lang="ru-RU" sz="2400" dirty="0" smtClean="0"/>
              <a:t>Correction of occlusal contacts, which may result in a decrease in the height of the lower face and, as a result, complete grinding of the chewing tubercles, is also unacceptable. </a:t>
            </a:r>
            <a:endParaRPr lang="ru-RU" sz="2400" dirty="0" smtClean="0"/>
          </a:p>
          <a:p>
            <a:pPr algn="ctr"/>
            <a:endParaRPr lang="ru-RU" sz="2400" dirty="0" smtClean="0"/>
          </a:p>
          <a:p>
            <a:pPr algn="ctr"/>
            <a:r>
              <a:rPr lang="ru-RU" sz="2400" dirty="0" smtClean="0"/>
              <a:t>Occlusion correction using self-hardening plastics should not be resorted to, since as a result, the prosthesis turns out to be of poor quality.</a:t>
            </a:r>
            <a:endParaRPr lang="ru-RU" sz="2400" dirty="0" smtClean="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285852" y="214290"/>
            <a:ext cx="7500990"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Complete removable prosthetics</a:t>
            </a:r>
            <a:endParaRPr lang="ru-RU" sz="3200" b="1" i="1" dirty="0" smtClean="0">
              <a:solidFill>
                <a:srgbClr val="FF0000"/>
              </a:solidFill>
            </a:endParaRPr>
          </a:p>
        </p:txBody>
      </p:sp>
      <p:sp>
        <p:nvSpPr>
          <p:cNvPr id="6" name="Прямоугольник 5"/>
          <p:cNvSpPr/>
          <p:nvPr/>
        </p:nvSpPr>
        <p:spPr>
          <a:xfrm>
            <a:off x="928662" y="1285860"/>
            <a:ext cx="8001056" cy="1198880"/>
          </a:xfrm>
          <a:prstGeom prst="rect">
            <a:avLst/>
          </a:prstGeom>
        </p:spPr>
        <p:txBody>
          <a:bodyPr wrap="square">
            <a:spAutoFit/>
          </a:bodyPr>
          <a:lstStyle/>
          <a:p>
            <a:pPr algn="ctr"/>
            <a:r>
              <a:rPr lang="ru-RU" sz="2400" dirty="0" smtClean="0"/>
              <a:t>Changing the volume of the edge of the prosthesis or normalizing its length in cases where the dental technician made a mistake must be carried out in a laboratory way.</a:t>
            </a:r>
            <a:endParaRPr lang="ru-RU" sz="2400" dirty="0" smtClean="0"/>
          </a:p>
        </p:txBody>
      </p:sp>
      <p:pic>
        <p:nvPicPr>
          <p:cNvPr id="20482" name="Picture 2" descr="https://i.ytimg.com/vi/bRjzKqmmQmY/maxresdefault.jpg"/>
          <p:cNvPicPr>
            <a:picLocks noChangeAspect="1" noChangeArrowheads="1"/>
          </p:cNvPicPr>
          <p:nvPr/>
        </p:nvPicPr>
        <p:blipFill>
          <a:blip r:embed="rId1"/>
          <a:srcRect/>
          <a:stretch>
            <a:fillRect/>
          </a:stretch>
        </p:blipFill>
        <p:spPr bwMode="auto">
          <a:xfrm>
            <a:off x="1928794" y="2643182"/>
            <a:ext cx="6390178" cy="3594476"/>
          </a:xfrm>
          <a:prstGeom prst="rect">
            <a:avLst/>
          </a:prstGeom>
          <a:noFill/>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285852" y="214290"/>
            <a:ext cx="7500990"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Complete removable prosthetics</a:t>
            </a:r>
            <a:endParaRPr lang="ru-RU" sz="3200" b="1" i="1" dirty="0" smtClean="0">
              <a:solidFill>
                <a:srgbClr val="FF0000"/>
              </a:solidFill>
            </a:endParaRPr>
          </a:p>
        </p:txBody>
      </p:sp>
      <p:sp>
        <p:nvSpPr>
          <p:cNvPr id="6" name="Прямоугольник 5"/>
          <p:cNvSpPr/>
          <p:nvPr/>
        </p:nvSpPr>
        <p:spPr>
          <a:xfrm>
            <a:off x="785786" y="1643050"/>
            <a:ext cx="8215370" cy="3661410"/>
          </a:xfrm>
          <a:prstGeom prst="rect">
            <a:avLst/>
          </a:prstGeom>
        </p:spPr>
        <p:txBody>
          <a:bodyPr wrap="square">
            <a:spAutoFit/>
          </a:bodyPr>
          <a:lstStyle/>
          <a:p>
            <a:pPr algn="ctr"/>
            <a:r>
              <a:rPr lang="ru-RU" sz="3200" b="1" i="1" dirty="0" smtClean="0">
                <a:solidFill>
                  <a:srgbClr val="FF0000"/>
                </a:solidFill>
              </a:rPr>
              <a:t>Prostheses that have a balance are also not subject to fixation!</a:t>
            </a:r>
            <a:endParaRPr lang="ru-RU" sz="3200" b="1" i="1" dirty="0" smtClean="0">
              <a:solidFill>
                <a:srgbClr val="FF0000"/>
              </a:solidFill>
            </a:endParaRPr>
          </a:p>
          <a:p>
            <a:pPr algn="ctr"/>
            <a:r>
              <a:rPr lang="ru-RU" sz="2400" dirty="0" smtClean="0"/>
              <a:t>Recommendations for eliminating the balance by rebasing using self-hardening plastics should be considered untenable. Partial or complete relocation of prostheses in the oral cavity using these plastics is harmful, since, in addition to burning the oral mucosa, the body may develop sensitization to acrylic group plastics or their individual ingredients (primarily monomer).</a:t>
            </a:r>
            <a:endParaRPr lang="ru-RU" sz="2400" dirty="0" smtClean="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285852" y="214290"/>
            <a:ext cx="7500990"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Complete removable prosthetics</a:t>
            </a:r>
            <a:endParaRPr lang="ru-RU" sz="3200" b="1" i="1" dirty="0" smtClean="0">
              <a:solidFill>
                <a:srgbClr val="FF0000"/>
              </a:solidFill>
            </a:endParaRPr>
          </a:p>
        </p:txBody>
      </p:sp>
      <p:sp>
        <p:nvSpPr>
          <p:cNvPr id="6" name="Прямоугольник 5"/>
          <p:cNvSpPr/>
          <p:nvPr/>
        </p:nvSpPr>
        <p:spPr>
          <a:xfrm>
            <a:off x="928662" y="1357298"/>
            <a:ext cx="8001056" cy="1938020"/>
          </a:xfrm>
          <a:prstGeom prst="rect">
            <a:avLst/>
          </a:prstGeom>
        </p:spPr>
        <p:txBody>
          <a:bodyPr wrap="square">
            <a:spAutoFit/>
          </a:bodyPr>
          <a:lstStyle/>
          <a:p>
            <a:pPr algn="ctr"/>
            <a:r>
              <a:rPr lang="ru-RU" sz="2400" dirty="0" smtClean="0"/>
              <a:t>Self-hardening plastics are strictly forbidden to be used in cases where the patient suffers from bronchial asthma. Complications combined in the general concept of </a:t>
            </a:r>
            <a:r>
              <a:rPr lang="ru-RU" sz="2400" dirty="0" smtClean="0">
                <a:solidFill>
                  <a:srgbClr val="FF0000"/>
                </a:solidFill>
              </a:rPr>
              <a:t>"intolerance to plate prostheses"</a:t>
            </a:r>
            <a:r>
              <a:rPr lang="ru-RU" sz="2400" dirty="0" smtClean="0"/>
              <a:t> can be both an allergic reaction and a reaction to other influences.</a:t>
            </a:r>
            <a:endParaRPr lang="ru-RU" sz="2400" dirty="0" smtClean="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285852" y="214290"/>
            <a:ext cx="7500990"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Complete removable prosthetics</a:t>
            </a:r>
            <a:endParaRPr lang="ru-RU" sz="3200" b="1" i="1" dirty="0" smtClean="0">
              <a:solidFill>
                <a:srgbClr val="FF0000"/>
              </a:solidFill>
            </a:endParaRPr>
          </a:p>
        </p:txBody>
      </p:sp>
      <p:sp>
        <p:nvSpPr>
          <p:cNvPr id="6" name="Прямоугольник 5"/>
          <p:cNvSpPr/>
          <p:nvPr/>
        </p:nvSpPr>
        <p:spPr>
          <a:xfrm>
            <a:off x="928662" y="1285860"/>
            <a:ext cx="8001056" cy="3046095"/>
          </a:xfrm>
          <a:prstGeom prst="rect">
            <a:avLst/>
          </a:prstGeom>
        </p:spPr>
        <p:txBody>
          <a:bodyPr wrap="square">
            <a:spAutoFit/>
          </a:bodyPr>
          <a:lstStyle/>
          <a:p>
            <a:pPr algn="ctr"/>
            <a:r>
              <a:rPr lang="ru-RU" sz="2400" dirty="0" smtClean="0"/>
              <a:t>Initially, the factor of mechanical injury, violations of the heat exchange of the tissues of the prosthetic bed, chemical damage to the mucous membrane by a monomer or an allergic reaction to it are excluded. </a:t>
            </a:r>
            <a:endParaRPr lang="ru-RU" sz="2400" dirty="0" smtClean="0"/>
          </a:p>
          <a:p>
            <a:pPr algn="ctr"/>
            <a:endParaRPr lang="ru-RU" sz="2400" dirty="0" smtClean="0"/>
          </a:p>
          <a:p>
            <a:pPr algn="ctr"/>
            <a:r>
              <a:rPr lang="ru-RU" sz="2400" dirty="0" smtClean="0"/>
              <a:t>For this purpose, a thin layer of silver is chemically applied to the inner and outer surfaces of the base of a high-quality prosthesis in all parameters.</a:t>
            </a:r>
            <a:endParaRPr lang="ru-RU" sz="2400" dirty="0" smtClean="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7154" name="Picture 2"/>
          <p:cNvPicPr>
            <a:picLocks noChangeAspect="1" noChangeArrowheads="1"/>
          </p:cNvPicPr>
          <p:nvPr/>
        </p:nvPicPr>
        <p:blipFill>
          <a:blip r:embed="rId1"/>
          <a:srcRect l="7337" t="46377" r="73098" b="30435"/>
          <a:stretch>
            <a:fillRect/>
          </a:stretch>
        </p:blipFill>
        <p:spPr bwMode="auto">
          <a:xfrm>
            <a:off x="357158" y="285728"/>
            <a:ext cx="8358246" cy="5572164"/>
          </a:xfrm>
          <a:prstGeom prst="rect">
            <a:avLst/>
          </a:prstGeom>
          <a:noFill/>
          <a:ln w="9525">
            <a:noFill/>
            <a:miter lim="800000"/>
            <a:headEnd/>
            <a:tailEnd/>
          </a:ln>
          <a:effectLst/>
        </p:spPr>
      </p:pic>
      <p:sp>
        <p:nvSpPr>
          <p:cNvPr id="3" name="Прямоугольник 2"/>
          <p:cNvSpPr/>
          <p:nvPr/>
        </p:nvSpPr>
        <p:spPr>
          <a:xfrm>
            <a:off x="2143108" y="5929330"/>
            <a:ext cx="4572000" cy="645160"/>
          </a:xfrm>
          <a:prstGeom prst="rect">
            <a:avLst/>
          </a:prstGeom>
        </p:spPr>
        <p:txBody>
          <a:bodyPr>
            <a:spAutoFit/>
          </a:bodyPr>
          <a:lstStyle/>
          <a:p>
            <a:pPr algn="ctr"/>
            <a:r>
              <a:rPr lang="ru-RU" dirty="0" smtClean="0"/>
              <a:t>Contact allergic stomatitis in the area of the arch of the denture</a:t>
            </a:r>
            <a:endParaRPr lang="ru-RU" dirty="0" smtClean="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0530" name="Picture 2" descr="https://konspekta.net/mydocxru/baza10/468097393921.files/image004.jpg"/>
          <p:cNvPicPr>
            <a:picLocks noChangeAspect="1" noChangeArrowheads="1"/>
          </p:cNvPicPr>
          <p:nvPr/>
        </p:nvPicPr>
        <p:blipFill>
          <a:blip r:embed="rId1"/>
          <a:srcRect/>
          <a:stretch>
            <a:fillRect/>
          </a:stretch>
        </p:blipFill>
        <p:spPr bwMode="auto">
          <a:xfrm>
            <a:off x="61841" y="642918"/>
            <a:ext cx="9082159" cy="5268534"/>
          </a:xfrm>
          <a:prstGeom prst="rect">
            <a:avLst/>
          </a:prstGeom>
          <a:noFill/>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285852" y="214290"/>
            <a:ext cx="7500990"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Complete removable prosthetics</a:t>
            </a:r>
            <a:endParaRPr lang="ru-RU" sz="3200" b="1" i="1" dirty="0" smtClean="0">
              <a:solidFill>
                <a:srgbClr val="FF0000"/>
              </a:solidFill>
            </a:endParaRPr>
          </a:p>
        </p:txBody>
      </p:sp>
      <p:sp>
        <p:nvSpPr>
          <p:cNvPr id="6" name="Прямоугольник 5"/>
          <p:cNvSpPr/>
          <p:nvPr/>
        </p:nvSpPr>
        <p:spPr>
          <a:xfrm>
            <a:off x="928662" y="1142984"/>
            <a:ext cx="8001056" cy="1568450"/>
          </a:xfrm>
          <a:prstGeom prst="rect">
            <a:avLst/>
          </a:prstGeom>
        </p:spPr>
        <p:txBody>
          <a:bodyPr wrap="square">
            <a:spAutoFit/>
          </a:bodyPr>
          <a:lstStyle/>
          <a:p>
            <a:pPr algn="ctr"/>
            <a:r>
              <a:rPr lang="ru-RU" sz="2400" dirty="0" smtClean="0"/>
              <a:t>With increased sensitivity of the mucous membrane, in addition to the destructive method of obtaining an impression, it is necessary to use a two-layer base of the prosthesis (with a soft elastic layer of the base).</a:t>
            </a:r>
            <a:endParaRPr lang="ru-RU" sz="2400" dirty="0" smtClean="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1250" name="Picture 2" descr="https://cf.ppt-online.org/files1/slide/t/tTNA8rGSPgK6jLndxVpW3vfskY92C1b7BmU4yl/slide-17.jpg"/>
          <p:cNvPicPr>
            <a:picLocks noChangeAspect="1" noChangeArrowheads="1"/>
          </p:cNvPicPr>
          <p:nvPr/>
        </p:nvPicPr>
        <p:blipFill>
          <a:blip r:embed="rId1"/>
          <a:srcRect/>
          <a:stretch>
            <a:fillRect/>
          </a:stretch>
        </p:blipFill>
        <p:spPr bwMode="auto">
          <a:xfrm>
            <a:off x="0" y="0"/>
            <a:ext cx="9144000" cy="6849070"/>
          </a:xfrm>
          <a:prstGeom prst="rect">
            <a:avLst/>
          </a:prstGeom>
          <a:noFill/>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285852" y="214290"/>
            <a:ext cx="7500990"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Complete removable prosthetics</a:t>
            </a:r>
            <a:endParaRPr lang="ru-RU" sz="3200" b="1" i="1" dirty="0" smtClean="0">
              <a:solidFill>
                <a:srgbClr val="FF0000"/>
              </a:solidFill>
            </a:endParaRPr>
          </a:p>
        </p:txBody>
      </p:sp>
      <p:sp>
        <p:nvSpPr>
          <p:cNvPr id="6" name="Прямоугольник 5"/>
          <p:cNvSpPr/>
          <p:nvPr/>
        </p:nvSpPr>
        <p:spPr>
          <a:xfrm>
            <a:off x="928662" y="1214422"/>
            <a:ext cx="8001056" cy="2676525"/>
          </a:xfrm>
          <a:prstGeom prst="rect">
            <a:avLst/>
          </a:prstGeom>
        </p:spPr>
        <p:txBody>
          <a:bodyPr wrap="square">
            <a:spAutoFit/>
          </a:bodyPr>
          <a:lstStyle/>
          <a:p>
            <a:pPr algn="ctr"/>
            <a:r>
              <a:rPr lang="ru-RU" sz="2400" dirty="0" smtClean="0"/>
              <a:t>In all these cases, the main base material should be colorless, uncluttered acrylic plastic (for the prevention of allergic reactions). </a:t>
            </a:r>
            <a:endParaRPr lang="ru-RU" sz="2400" dirty="0" smtClean="0"/>
          </a:p>
          <a:p>
            <a:pPr algn="ctr"/>
            <a:r>
              <a:rPr lang="ru-RU" sz="2400" dirty="0" smtClean="0"/>
              <a:t>For the same purpose, it is possible to apply electroplating of the prosthesis base from colorless plastic with gold or an all-cast base is made (preferably from titanium or cobalt-chromium alloy).</a:t>
            </a:r>
            <a:endParaRPr lang="ru-RU" sz="2400" dirty="0" smtClean="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8178" name="Picture 2" descr="https://guide-dental.com.ua/wp-content/uploads/2016/04/Sjomniy-protez-018.jpg"/>
          <p:cNvPicPr>
            <a:picLocks noChangeAspect="1" noChangeArrowheads="1"/>
          </p:cNvPicPr>
          <p:nvPr/>
        </p:nvPicPr>
        <p:blipFill>
          <a:blip r:embed="rId1"/>
          <a:srcRect/>
          <a:stretch>
            <a:fillRect/>
          </a:stretch>
        </p:blipFill>
        <p:spPr bwMode="auto">
          <a:xfrm>
            <a:off x="214282" y="214289"/>
            <a:ext cx="8715436" cy="5806519"/>
          </a:xfrm>
          <a:prstGeom prst="rect">
            <a:avLst/>
          </a:prstGeom>
          <a:noFill/>
        </p:spPr>
      </p:pic>
      <p:sp>
        <p:nvSpPr>
          <p:cNvPr id="3" name="Прямоугольник 2"/>
          <p:cNvSpPr/>
          <p:nvPr/>
        </p:nvSpPr>
        <p:spPr>
          <a:xfrm>
            <a:off x="1857356" y="6072206"/>
            <a:ext cx="5036820" cy="368300"/>
          </a:xfrm>
          <a:prstGeom prst="rect">
            <a:avLst/>
          </a:prstGeom>
        </p:spPr>
        <p:txBody>
          <a:bodyPr wrap="none">
            <a:spAutoFit/>
          </a:bodyPr>
          <a:lstStyle/>
          <a:p>
            <a:pPr algn="l"/>
            <a:r>
              <a:rPr lang="ru-RU" dirty="0" smtClean="0"/>
              <a:t>Removable plate prosthesis with a transparent base</a:t>
            </a:r>
            <a:endParaRPr lang="ru-RU" dirty="0" smtClean="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285852" y="214290"/>
            <a:ext cx="7500990"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Complete removable prosthetics</a:t>
            </a:r>
            <a:endParaRPr lang="ru-RU" sz="3200" b="1" i="1" dirty="0" smtClean="0">
              <a:solidFill>
                <a:srgbClr val="FF0000"/>
              </a:solidFill>
            </a:endParaRPr>
          </a:p>
        </p:txBody>
      </p:sp>
      <p:sp>
        <p:nvSpPr>
          <p:cNvPr id="6" name="Прямоугольник 5"/>
          <p:cNvSpPr/>
          <p:nvPr/>
        </p:nvSpPr>
        <p:spPr>
          <a:xfrm>
            <a:off x="1142944" y="1285860"/>
            <a:ext cx="8001056" cy="2306955"/>
          </a:xfrm>
          <a:prstGeom prst="rect">
            <a:avLst/>
          </a:prstGeom>
        </p:spPr>
        <p:txBody>
          <a:bodyPr wrap="square">
            <a:spAutoFit/>
          </a:bodyPr>
          <a:lstStyle/>
          <a:p>
            <a:pPr algn="ctr"/>
            <a:r>
              <a:rPr lang="ru-RU" sz="2400" dirty="0" smtClean="0"/>
              <a:t>The method of gilding the base of a prosthesis made of colorless plastic is also effective in case of chemical irritation (damage) of the mucous membrane by a residual monomer emerging from the thickness of the base. However, before this, it is necessary to differentiate two types of complications - chemical damage and an allergic reaction.</a:t>
            </a:r>
            <a:endParaRPr lang="ru-RU" sz="2400" dirty="0" smtClean="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928662" y="928670"/>
            <a:ext cx="8001056" cy="2306955"/>
          </a:xfrm>
          <a:prstGeom prst="rect">
            <a:avLst/>
          </a:prstGeom>
        </p:spPr>
        <p:txBody>
          <a:bodyPr wrap="square">
            <a:spAutoFit/>
          </a:bodyPr>
          <a:lstStyle/>
          <a:p>
            <a:pPr algn="ctr"/>
            <a:r>
              <a:rPr lang="ru-RU" sz="3600" dirty="0" smtClean="0"/>
              <a:t>Only an accurate diagnosis, a targeted technique for taking impressions, the choice of basic material and high-quality materials can relieve allergic phenomena.</a:t>
            </a:r>
            <a:endParaRPr lang="ru-RU" sz="3600" dirty="0" smtClean="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142944" y="1285860"/>
            <a:ext cx="8001056" cy="1383665"/>
          </a:xfrm>
          <a:prstGeom prst="rect">
            <a:avLst/>
          </a:prstGeom>
        </p:spPr>
        <p:txBody>
          <a:bodyPr wrap="square">
            <a:spAutoFit/>
          </a:bodyPr>
          <a:lstStyle/>
          <a:p>
            <a:pPr algn="ctr"/>
            <a:r>
              <a:rPr lang="ru-RU" sz="2800" dirty="0" smtClean="0"/>
              <a:t>Poor oral hygiene, lack of control of bone atrophy under the basis of the prosthesis can negate all the successes of orthopedic treatment.</a:t>
            </a:r>
            <a:endParaRPr lang="ru-RU" sz="2800" dirty="0" smtClean="0"/>
          </a:p>
        </p:txBody>
      </p:sp>
      <p:sp>
        <p:nvSpPr>
          <p:cNvPr id="5" name="Прямоугольник 4"/>
          <p:cNvSpPr/>
          <p:nvPr/>
        </p:nvSpPr>
        <p:spPr>
          <a:xfrm>
            <a:off x="1285852" y="142852"/>
            <a:ext cx="7643866" cy="583565"/>
          </a:xfrm>
          <a:prstGeom prst="rect">
            <a:avLst/>
          </a:prstGeom>
        </p:spPr>
        <p:txBody>
          <a:bodyPr wrap="square">
            <a:spAutoFit/>
          </a:bodyPr>
          <a:lstStyle/>
          <a:p>
            <a:pPr algn="ctr"/>
            <a:r>
              <a:rPr lang="ru-RU" sz="3200" b="1" i="1" dirty="0" smtClean="0">
                <a:solidFill>
                  <a:schemeClr val="tx2">
                    <a:lumMod val="75000"/>
                    <a:lumOff val="25000"/>
                  </a:schemeClr>
                </a:solidFill>
              </a:rPr>
              <a:t>Rehabilitation and preventive stage</a:t>
            </a:r>
            <a:endParaRPr lang="ru-RU" sz="3200" b="1" i="1" dirty="0" smtClean="0">
              <a:solidFill>
                <a:schemeClr val="tx2">
                  <a:lumMod val="75000"/>
                  <a:lumOff val="25000"/>
                </a:schemeClr>
              </a:solidFill>
            </a:endParaRPr>
          </a:p>
        </p:txBody>
      </p:sp>
      <p:sp>
        <p:nvSpPr>
          <p:cNvPr id="62466" name="AutoShape 2" descr="http://plomba911.ru/wp-content/uploads/2017/10/uxod-za-semnymi-zubnymi-protezami-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ru-RU" dirty="0"/>
          </a:p>
        </p:txBody>
      </p:sp>
      <p:sp>
        <p:nvSpPr>
          <p:cNvPr id="62468" name="AutoShape 4" descr="http://plomba911.ru/wp-content/uploads/2017/10/uxod-za-semnymi-zubnymi-protezami-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ru-RU" dirty="0"/>
          </a:p>
        </p:txBody>
      </p:sp>
      <p:pic>
        <p:nvPicPr>
          <p:cNvPr id="62469" name="Picture 5"/>
          <p:cNvPicPr>
            <a:picLocks noChangeAspect="1" noChangeArrowheads="1"/>
          </p:cNvPicPr>
          <p:nvPr/>
        </p:nvPicPr>
        <p:blipFill>
          <a:blip r:embed="rId1"/>
          <a:srcRect/>
          <a:stretch>
            <a:fillRect/>
          </a:stretch>
        </p:blipFill>
        <p:spPr bwMode="auto">
          <a:xfrm>
            <a:off x="2000232" y="3143248"/>
            <a:ext cx="6143668" cy="3481412"/>
          </a:xfrm>
          <a:prstGeom prst="rect">
            <a:avLst/>
          </a:prstGeom>
          <a:noFill/>
          <a:ln w="9525">
            <a:noFill/>
            <a:miter lim="800000"/>
            <a:headEnd/>
            <a:tailEnd/>
          </a:ln>
          <a:effec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Прямоугольник 5"/>
          <p:cNvSpPr/>
          <p:nvPr/>
        </p:nvSpPr>
        <p:spPr>
          <a:xfrm>
            <a:off x="0" y="1142984"/>
            <a:ext cx="4786314" cy="4892675"/>
          </a:xfrm>
          <a:prstGeom prst="rect">
            <a:avLst/>
          </a:prstGeom>
        </p:spPr>
        <p:txBody>
          <a:bodyPr wrap="square">
            <a:spAutoFit/>
          </a:bodyPr>
          <a:lstStyle/>
          <a:p>
            <a:r>
              <a:rPr lang="ru-RU" sz="2400" dirty="0" smtClean="0"/>
              <a:t>In the treatment of patients with complete absence of teeth, it is necessary to carry out a number of measures.</a:t>
            </a:r>
            <a:endParaRPr lang="ru-RU" sz="2400" dirty="0" smtClean="0"/>
          </a:p>
          <a:p>
            <a:pPr>
              <a:buFont typeface="Wingdings" panose="05000000000000000000" pitchFamily="2" charset="2"/>
              <a:buChar char="ü"/>
            </a:pPr>
            <a:r>
              <a:rPr lang="ru-RU" sz="2400" dirty="0" smtClean="0"/>
              <a:t> Correction of the basis of the prosthesis in the presence of complaints from the patient and the identification of areas of acute inflammation during the first 1-3 hours of use.</a:t>
            </a:r>
            <a:endParaRPr lang="ru-RU" sz="2400" dirty="0" smtClean="0"/>
          </a:p>
          <a:p>
            <a:pPr>
              <a:buFont typeface="Wingdings" panose="05000000000000000000" pitchFamily="2" charset="2"/>
              <a:buChar char="ü"/>
            </a:pPr>
            <a:r>
              <a:rPr lang="ru-RU" sz="2400" dirty="0" smtClean="0"/>
              <a:t> Thorough training of patients in the rules of using prostheses, storing and caring for them.</a:t>
            </a:r>
            <a:endParaRPr lang="ru-RU" sz="2400" dirty="0" smtClean="0"/>
          </a:p>
        </p:txBody>
      </p:sp>
      <p:sp>
        <p:nvSpPr>
          <p:cNvPr id="5" name="Прямоугольник 4"/>
          <p:cNvSpPr/>
          <p:nvPr/>
        </p:nvSpPr>
        <p:spPr>
          <a:xfrm>
            <a:off x="1285852" y="142852"/>
            <a:ext cx="7643866" cy="583565"/>
          </a:xfrm>
          <a:prstGeom prst="rect">
            <a:avLst/>
          </a:prstGeom>
        </p:spPr>
        <p:txBody>
          <a:bodyPr wrap="square">
            <a:spAutoFit/>
          </a:bodyPr>
          <a:lstStyle/>
          <a:p>
            <a:pPr algn="ctr"/>
            <a:r>
              <a:rPr lang="ru-RU" sz="3200" b="1" i="1" dirty="0" smtClean="0">
                <a:solidFill>
                  <a:schemeClr val="tx2">
                    <a:lumMod val="75000"/>
                    <a:lumOff val="25000"/>
                  </a:schemeClr>
                </a:solidFill>
              </a:rPr>
              <a:t>Rehabilitation and preventive stage</a:t>
            </a:r>
            <a:endParaRPr lang="ru-RU" sz="3200" b="1" i="1" dirty="0" smtClean="0">
              <a:solidFill>
                <a:schemeClr val="tx2">
                  <a:lumMod val="75000"/>
                  <a:lumOff val="25000"/>
                </a:schemeClr>
              </a:solidFill>
            </a:endParaRPr>
          </a:p>
        </p:txBody>
      </p:sp>
      <p:pic>
        <p:nvPicPr>
          <p:cNvPr id="185348" name="Picture 4" descr="https://temperaturka.com/wp-content/uploads/4/8/c/48cbab6fb3441b6fb32da685cde61a36.jpe"/>
          <p:cNvPicPr>
            <a:picLocks noChangeAspect="1" noChangeArrowheads="1"/>
          </p:cNvPicPr>
          <p:nvPr/>
        </p:nvPicPr>
        <p:blipFill>
          <a:blip r:embed="rId1"/>
          <a:srcRect/>
          <a:stretch>
            <a:fillRect/>
          </a:stretch>
        </p:blipFill>
        <p:spPr bwMode="auto">
          <a:xfrm>
            <a:off x="4857752" y="1285860"/>
            <a:ext cx="4000496" cy="2666998"/>
          </a:xfrm>
          <a:prstGeom prst="rect">
            <a:avLst/>
          </a:prstGeom>
          <a:noFill/>
        </p:spPr>
      </p:pic>
      <p:sp>
        <p:nvSpPr>
          <p:cNvPr id="185350" name="AutoShape 6" descr="C:\Users\User\Desktop\i.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ru-RU" dirty="0"/>
          </a:p>
        </p:txBody>
      </p:sp>
      <p:pic>
        <p:nvPicPr>
          <p:cNvPr id="185352" name="Picture 8" descr="https://fb.ru/misc/i/gallery/28660/2434195.jpg"/>
          <p:cNvPicPr>
            <a:picLocks noChangeAspect="1" noChangeArrowheads="1"/>
          </p:cNvPicPr>
          <p:nvPr/>
        </p:nvPicPr>
        <p:blipFill>
          <a:blip r:embed="rId2"/>
          <a:srcRect/>
          <a:stretch>
            <a:fillRect/>
          </a:stretch>
        </p:blipFill>
        <p:spPr bwMode="auto">
          <a:xfrm>
            <a:off x="4929190" y="4071942"/>
            <a:ext cx="3927695" cy="2608235"/>
          </a:xfrm>
          <a:prstGeom prst="rect">
            <a:avLst/>
          </a:prstGeom>
          <a:noFill/>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142976" y="1142984"/>
            <a:ext cx="8001024" cy="3415030"/>
          </a:xfrm>
          <a:prstGeom prst="rect">
            <a:avLst/>
          </a:prstGeom>
        </p:spPr>
        <p:txBody>
          <a:bodyPr wrap="square">
            <a:spAutoFit/>
          </a:bodyPr>
          <a:lstStyle/>
          <a:p>
            <a:pPr>
              <a:buFont typeface="Wingdings" panose="05000000000000000000" pitchFamily="2" charset="2"/>
              <a:buChar char="ü"/>
            </a:pPr>
            <a:r>
              <a:rPr lang="ru-RU" sz="2400" dirty="0" smtClean="0"/>
              <a:t>Check-ups 1 time every six months:</a:t>
            </a:r>
            <a:endParaRPr lang="ru-RU" sz="2400" dirty="0" smtClean="0"/>
          </a:p>
          <a:p>
            <a:pPr>
              <a:buFont typeface="Wingdings" panose="05000000000000000000" pitchFamily="2" charset="2"/>
              <a:buChar char="q"/>
            </a:pPr>
            <a:r>
              <a:rPr lang="ru-RU" sz="2400" dirty="0" smtClean="0"/>
              <a:t>to control the rules of use of the prosthesis;</a:t>
            </a:r>
            <a:endParaRPr lang="ru-RU" sz="2400" dirty="0" smtClean="0"/>
          </a:p>
          <a:p>
            <a:pPr>
              <a:buFont typeface="Wingdings" panose="05000000000000000000" pitchFamily="2" charset="2"/>
              <a:buChar char="q"/>
            </a:pPr>
            <a:r>
              <a:rPr lang="ru-RU" sz="2400" dirty="0" smtClean="0"/>
              <a:t>to control the stability of the prosthesis (laboratory relocation if necessary);</a:t>
            </a:r>
            <a:endParaRPr lang="ru-RU" sz="2400" dirty="0" smtClean="0"/>
          </a:p>
          <a:p>
            <a:pPr>
              <a:buFont typeface="Wingdings" panose="05000000000000000000" pitchFamily="2" charset="2"/>
              <a:buChar char="q"/>
            </a:pPr>
            <a:r>
              <a:rPr lang="ru-RU" sz="2400" dirty="0" smtClean="0"/>
              <a:t>to control occlusal contacts of artificial dentition and height of the lower face;</a:t>
            </a:r>
            <a:endParaRPr lang="ru-RU" sz="2400" dirty="0" smtClean="0"/>
          </a:p>
          <a:p>
            <a:pPr>
              <a:buFont typeface="Wingdings" panose="05000000000000000000" pitchFamily="2" charset="2"/>
              <a:buChar char="q"/>
            </a:pPr>
            <a:r>
              <a:rPr lang="ru-RU" sz="2400" dirty="0" smtClean="0"/>
              <a:t>with significant abrasion of artificial teeth and a decrease in the height of the lower part of the face, the prosthesis is redesigned.</a:t>
            </a:r>
            <a:endParaRPr lang="ru-RU" sz="2400" dirty="0" smtClean="0"/>
          </a:p>
        </p:txBody>
      </p:sp>
      <p:sp>
        <p:nvSpPr>
          <p:cNvPr id="5" name="Прямоугольник 4"/>
          <p:cNvSpPr/>
          <p:nvPr/>
        </p:nvSpPr>
        <p:spPr>
          <a:xfrm>
            <a:off x="1285852" y="142852"/>
            <a:ext cx="7643866" cy="583565"/>
          </a:xfrm>
          <a:prstGeom prst="rect">
            <a:avLst/>
          </a:prstGeom>
        </p:spPr>
        <p:txBody>
          <a:bodyPr wrap="square">
            <a:spAutoFit/>
          </a:bodyPr>
          <a:lstStyle/>
          <a:p>
            <a:pPr algn="ctr"/>
            <a:r>
              <a:rPr lang="ru-RU" sz="3200" b="1" i="1" dirty="0" smtClean="0">
                <a:solidFill>
                  <a:schemeClr val="tx2">
                    <a:lumMod val="75000"/>
                    <a:lumOff val="25000"/>
                  </a:schemeClr>
                </a:solidFill>
              </a:rPr>
              <a:t>Rehabilitation and preventive stage</a:t>
            </a:r>
            <a:endParaRPr lang="ru-RU" sz="3200" b="1" i="1" dirty="0" smtClean="0">
              <a:solidFill>
                <a:schemeClr val="tx2">
                  <a:lumMod val="75000"/>
                  <a:lumOff val="25000"/>
                </a:schemeClr>
              </a:solidFil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642910" y="1571612"/>
            <a:ext cx="7929618" cy="2799715"/>
          </a:xfrm>
          <a:prstGeom prst="rect">
            <a:avLst/>
          </a:prstGeom>
          <a:noFill/>
        </p:spPr>
        <p:txBody>
          <a:bodyPr wrap="square" rtlCol="0">
            <a:spAutoFit/>
          </a:bodyPr>
          <a:lstStyle/>
          <a:p>
            <a:pPr algn="ctr"/>
            <a:r>
              <a:rPr lang="ru-RU" sz="8800" b="1" i="1" dirty="0" smtClean="0"/>
              <a:t>Thank you for your attention!</a:t>
            </a:r>
            <a:endParaRPr lang="ru-RU" sz="8800" b="1" i="1" dirty="0" smtClean="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42844" y="928670"/>
            <a:ext cx="8816617" cy="928694"/>
          </a:xfrm>
        </p:spPr>
        <p:txBody>
          <a:bodyPr>
            <a:normAutofit fontScale="85000" lnSpcReduction="10000"/>
          </a:bodyPr>
          <a:lstStyle/>
          <a:p>
            <a:pPr algn="ctr">
              <a:buNone/>
            </a:pPr>
            <a:r>
              <a:rPr lang="en-US" sz="5100" b="1" i="1" dirty="0">
                <a:solidFill>
                  <a:schemeClr val="accent2">
                    <a:lumMod val="50000"/>
                  </a:schemeClr>
                </a:solidFill>
              </a:rPr>
              <a:t>Possible tactical and technical errors:</a:t>
            </a:r>
            <a:endParaRPr lang="ru-RU" sz="5100" b="1" i="1" dirty="0" smtClean="0">
              <a:solidFill>
                <a:schemeClr val="accent2">
                  <a:lumMod val="50000"/>
                </a:schemeClr>
              </a:solidFill>
            </a:endParaRPr>
          </a:p>
        </p:txBody>
      </p:sp>
      <p:sp>
        <p:nvSpPr>
          <p:cNvPr id="4" name="Скругленный прямоугольник 3"/>
          <p:cNvSpPr/>
          <p:nvPr/>
        </p:nvSpPr>
        <p:spPr>
          <a:xfrm>
            <a:off x="1714480" y="142852"/>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i="1" dirty="0">
                <a:solidFill>
                  <a:srgbClr val="FF0000"/>
                </a:solidFill>
              </a:rPr>
              <a:t>Prosthetics with inlays</a:t>
            </a:r>
            <a:endParaRPr lang="ru-RU" sz="3200" b="1" i="1" dirty="0">
              <a:solidFill>
                <a:srgbClr val="FF0000"/>
              </a:solidFill>
            </a:endParaRPr>
          </a:p>
        </p:txBody>
      </p:sp>
      <p:sp>
        <p:nvSpPr>
          <p:cNvPr id="5" name="Прямоугольник 4"/>
          <p:cNvSpPr/>
          <p:nvPr/>
        </p:nvSpPr>
        <p:spPr>
          <a:xfrm>
            <a:off x="214282" y="1785926"/>
            <a:ext cx="8715436" cy="485778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514350" indent="-514350">
              <a:buFont typeface="+mj-lt"/>
              <a:buAutoNum type="arabicParenR"/>
            </a:pPr>
            <a:r>
              <a:rPr lang="en-US" sz="2000" dirty="0"/>
              <a:t>Preparation without water cooling, poorly centered instrument</a:t>
            </a:r>
            <a:r>
              <a:rPr lang="en-US" sz="2000" dirty="0" smtClean="0"/>
              <a:t>;</a:t>
            </a:r>
            <a:endParaRPr lang="ru-RU" sz="2000" dirty="0" smtClean="0"/>
          </a:p>
          <a:p>
            <a:pPr marL="514350" indent="-514350">
              <a:buFont typeface="+mj-lt"/>
              <a:buAutoNum type="arabicParenR"/>
            </a:pPr>
            <a:r>
              <a:rPr lang="en-US" sz="2000" dirty="0"/>
              <a:t>Incomplete removal of infected dentin</a:t>
            </a:r>
            <a:r>
              <a:rPr lang="en-US" sz="2000" dirty="0" smtClean="0"/>
              <a:t>;</a:t>
            </a:r>
            <a:endParaRPr lang="ru-RU" sz="2000" dirty="0" smtClean="0"/>
          </a:p>
          <a:p>
            <a:pPr marL="514350" indent="-514350">
              <a:buFont typeface="+mj-lt"/>
              <a:buAutoNum type="arabicParenR"/>
            </a:pPr>
            <a:r>
              <a:rPr lang="en-US" sz="2000" dirty="0"/>
              <a:t>Preparation of a tooth cavity without taking into account the creation of retention points</a:t>
            </a:r>
            <a:r>
              <a:rPr lang="en-US" sz="2000" dirty="0" smtClean="0"/>
              <a:t>;</a:t>
            </a:r>
            <a:endParaRPr lang="ru-RU" sz="2000" dirty="0" smtClean="0"/>
          </a:p>
          <a:p>
            <a:pPr marL="514350" indent="-514350">
              <a:buFont typeface="+mj-lt"/>
              <a:buAutoNum type="arabicParenR"/>
            </a:pPr>
            <a:r>
              <a:rPr lang="en-US" sz="2000" dirty="0"/>
              <a:t>Insufficient removal of hard tissue</a:t>
            </a:r>
            <a:r>
              <a:rPr lang="en-US" sz="2000" dirty="0" smtClean="0"/>
              <a:t>;</a:t>
            </a:r>
            <a:endParaRPr lang="ru-RU" sz="2000" dirty="0" smtClean="0"/>
          </a:p>
          <a:p>
            <a:pPr marL="514350" indent="-514350">
              <a:buFont typeface="+mj-lt"/>
              <a:buAutoNum type="arabicParenR"/>
            </a:pPr>
            <a:r>
              <a:rPr lang="en-US" sz="2000" dirty="0"/>
              <a:t>There is no overlap of the supporting tubercles when they are destroyed by more than 1/2</a:t>
            </a:r>
            <a:r>
              <a:rPr lang="en-US" sz="2000" dirty="0" smtClean="0"/>
              <a:t>;</a:t>
            </a:r>
            <a:endParaRPr lang="ru-RU" sz="2000" dirty="0" smtClean="0"/>
          </a:p>
          <a:p>
            <a:pPr marL="514350" indent="-514350">
              <a:buFont typeface="+mj-lt"/>
              <a:buAutoNum type="arabicParenR"/>
            </a:pPr>
            <a:r>
              <a:rPr lang="en-US" sz="2000" dirty="0"/>
              <a:t>Deep subgingival preparation</a:t>
            </a:r>
            <a:r>
              <a:rPr lang="en-US" sz="2000" dirty="0" smtClean="0"/>
              <a:t>;</a:t>
            </a:r>
            <a:endParaRPr lang="ru-RU" sz="2000" dirty="0" smtClean="0"/>
          </a:p>
          <a:p>
            <a:pPr marL="514350" indent="-514350">
              <a:buFont typeface="+mj-lt"/>
              <a:buAutoNum type="arabicParenR"/>
            </a:pPr>
            <a:r>
              <a:rPr lang="en-US" sz="2000" dirty="0"/>
              <a:t>Preparation with undercuts</a:t>
            </a:r>
            <a:r>
              <a:rPr lang="en-US" sz="2000" dirty="0" smtClean="0"/>
              <a:t>;</a:t>
            </a:r>
            <a:endParaRPr lang="ru-RU" sz="2000" dirty="0" smtClean="0"/>
          </a:p>
          <a:p>
            <a:pPr marL="514350" indent="-514350">
              <a:buFont typeface="+mj-lt"/>
              <a:buAutoNum type="arabicParenR"/>
            </a:pPr>
            <a:r>
              <a:rPr lang="en-US" sz="2000" dirty="0"/>
              <a:t>Obtaining a fuzzy impression</a:t>
            </a:r>
            <a:r>
              <a:rPr lang="en-US" sz="2000" dirty="0" smtClean="0"/>
              <a:t>;</a:t>
            </a:r>
            <a:endParaRPr lang="ru-RU" sz="2000" dirty="0" smtClean="0"/>
          </a:p>
          <a:p>
            <a:pPr marL="514350" indent="-514350">
              <a:buFont typeface="+mj-lt"/>
              <a:buAutoNum type="arabicParenR"/>
            </a:pPr>
            <a:r>
              <a:rPr lang="en-US" sz="2000" dirty="0"/>
              <a:t>The prepared cavity is not protected by temporary material</a:t>
            </a:r>
            <a:r>
              <a:rPr lang="en-US" sz="2000" dirty="0" smtClean="0"/>
              <a:t>;</a:t>
            </a:r>
            <a:endParaRPr lang="ru-RU" sz="2000" dirty="0" smtClean="0"/>
          </a:p>
          <a:p>
            <a:pPr marL="514350" indent="-514350">
              <a:buFont typeface="+mj-lt"/>
              <a:buAutoNum type="arabicParenR"/>
            </a:pPr>
            <a:r>
              <a:rPr lang="en-US" sz="2000" dirty="0"/>
              <a:t>Inability to evaluate the quality of the manufactured tab</a:t>
            </a:r>
            <a:r>
              <a:rPr lang="en-US" sz="2000" dirty="0" smtClean="0"/>
              <a:t>;</a:t>
            </a:r>
            <a:endParaRPr lang="ru-RU" sz="2000" dirty="0" smtClean="0"/>
          </a:p>
          <a:p>
            <a:pPr marL="514350" indent="-514350">
              <a:buFont typeface="+mj-lt"/>
              <a:buAutoNum type="arabicParenR"/>
            </a:pPr>
            <a:r>
              <a:rPr lang="en-US" sz="2000" dirty="0"/>
              <a:t>Errors in the fit of the tab</a:t>
            </a:r>
            <a:r>
              <a:rPr lang="en-US" sz="2000" dirty="0" smtClean="0"/>
              <a:t>;</a:t>
            </a:r>
            <a:endParaRPr lang="ru-RU" sz="2000" dirty="0" smtClean="0"/>
          </a:p>
          <a:p>
            <a:pPr marL="514350" indent="-514350">
              <a:buFont typeface="+mj-lt"/>
              <a:buAutoNum type="arabicParenR"/>
            </a:pPr>
            <a:r>
              <a:rPr lang="en-US" sz="2000" dirty="0"/>
              <a:t>Errors when fixing the tab.</a:t>
            </a:r>
            <a:endParaRPr lang="ru-RU" sz="2000" dirty="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85852" y="1"/>
            <a:ext cx="7514035" cy="1000108"/>
          </a:xfrm>
        </p:spPr>
        <p:txBody>
          <a:bodyPr/>
          <a:lstStyle/>
          <a:p>
            <a:r>
              <a:rPr lang="ru-RU" b="1" dirty="0" smtClean="0"/>
              <a:t>List of literature</a:t>
            </a:r>
            <a:endParaRPr lang="ru-RU" b="1" dirty="0" smtClean="0"/>
          </a:p>
        </p:txBody>
      </p:sp>
      <p:sp>
        <p:nvSpPr>
          <p:cNvPr id="3" name="Содержимое 2"/>
          <p:cNvSpPr>
            <a:spLocks noGrp="1"/>
          </p:cNvSpPr>
          <p:nvPr>
            <p:ph idx="1"/>
          </p:nvPr>
        </p:nvSpPr>
        <p:spPr>
          <a:xfrm>
            <a:off x="1113233" y="928670"/>
            <a:ext cx="7745047" cy="3786214"/>
          </a:xfrm>
        </p:spPr>
        <p:txBody>
          <a:bodyPr>
            <a:normAutofit fontScale="82500"/>
          </a:bodyPr>
          <a:lstStyle/>
          <a:p>
            <a:pPr>
              <a:buNone/>
            </a:pPr>
            <a:r>
              <a:rPr lang="ru-RU" dirty="0" smtClean="0"/>
              <a:t>Basic literature:</a:t>
            </a:r>
            <a:endParaRPr lang="ru-RU" dirty="0" smtClean="0"/>
          </a:p>
          <a:p>
            <a:r>
              <a:rPr lang="ru-RU" dirty="0" smtClean="0"/>
              <a:t>Ортопедическая стоматология : учебник ред. И. Ю. Лебеденко, Э. С. Каливраджиян М. : ГЭОТАР-Медиа, 2016.</a:t>
            </a:r>
            <a:endParaRPr lang="ru-RU" dirty="0" smtClean="0"/>
          </a:p>
          <a:p>
            <a:r>
              <a:rPr lang="ru-RU" dirty="0" smtClean="0"/>
              <a:t>Ортопедическая стоматология [Электронный ресурс] : учебник. - Режим доступа: http://www.studmedlib.ru/ru/book/ISBN9785970437223.html ред. И. Ю. Лебеденко, Э. С. КаливраджиянМ. : ГЭОТАР-Медиа, 2016.</a:t>
            </a:r>
            <a:endParaRPr lang="ru-RU" dirty="0" smtClean="0"/>
          </a:p>
          <a:p>
            <a:r>
              <a:rPr lang="ru-RU" dirty="0" smtClean="0"/>
              <a:t>Загорский В.А. // Протезирование при полной адентии. 2-е изд., дополненное. — М.: Издательский дом БИНОМ, 2017. — 440 с.: ил.</a:t>
            </a:r>
            <a:endParaRPr lang="ru-RU"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42845" y="928670"/>
            <a:ext cx="3929090" cy="928694"/>
          </a:xfrm>
        </p:spPr>
        <p:txBody>
          <a:bodyPr>
            <a:normAutofit/>
          </a:bodyPr>
          <a:lstStyle/>
          <a:p>
            <a:pPr algn="ctr">
              <a:buNone/>
            </a:pPr>
            <a:r>
              <a:rPr lang="en-US" sz="3600" b="1" i="1" dirty="0">
                <a:solidFill>
                  <a:schemeClr val="accent2">
                    <a:lumMod val="50000"/>
                  </a:schemeClr>
                </a:solidFill>
              </a:rPr>
              <a:t>Complications:</a:t>
            </a:r>
            <a:endParaRPr lang="ru-RU" sz="3600" b="1" i="1" dirty="0" smtClean="0">
              <a:solidFill>
                <a:schemeClr val="accent2">
                  <a:lumMod val="50000"/>
                </a:schemeClr>
              </a:solidFill>
            </a:endParaRPr>
          </a:p>
        </p:txBody>
      </p:sp>
      <p:sp>
        <p:nvSpPr>
          <p:cNvPr id="4" name="Скругленный прямоугольник 3"/>
          <p:cNvSpPr/>
          <p:nvPr/>
        </p:nvSpPr>
        <p:spPr>
          <a:xfrm>
            <a:off x="1714480" y="142852"/>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i="1" dirty="0">
                <a:solidFill>
                  <a:srgbClr val="FF0000"/>
                </a:solidFill>
              </a:rPr>
              <a:t>Prosthetics with inlays</a:t>
            </a:r>
            <a:endParaRPr lang="ru-RU" sz="3200" b="1" i="1" dirty="0">
              <a:solidFill>
                <a:srgbClr val="FF0000"/>
              </a:solidFill>
            </a:endParaRPr>
          </a:p>
        </p:txBody>
      </p:sp>
      <p:sp>
        <p:nvSpPr>
          <p:cNvPr id="5" name="Прямоугольник 4"/>
          <p:cNvSpPr/>
          <p:nvPr/>
        </p:nvSpPr>
        <p:spPr>
          <a:xfrm>
            <a:off x="0" y="1785926"/>
            <a:ext cx="4500562" cy="492922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457200" indent="-457200">
              <a:buFont typeface="Wingdings" panose="05000000000000000000" pitchFamily="2" charset="2"/>
              <a:buChar char="q"/>
            </a:pPr>
            <a:r>
              <a:rPr lang="en-US" sz="2400" dirty="0" smtClean="0"/>
              <a:t>opening </a:t>
            </a:r>
            <a:r>
              <a:rPr lang="en-US" sz="2400" dirty="0"/>
              <a:t>of the tooth cavity</a:t>
            </a:r>
            <a:r>
              <a:rPr lang="en-US" sz="2400" dirty="0" smtClean="0"/>
              <a:t>;</a:t>
            </a:r>
            <a:endParaRPr lang="ru-RU" sz="2400" dirty="0" smtClean="0"/>
          </a:p>
          <a:p>
            <a:pPr marL="457200" indent="-457200">
              <a:buFont typeface="Wingdings" panose="05000000000000000000" pitchFamily="2" charset="2"/>
              <a:buChar char="q"/>
            </a:pPr>
            <a:r>
              <a:rPr lang="en-US" sz="2400" dirty="0"/>
              <a:t>traumatic pulp burn</a:t>
            </a:r>
            <a:r>
              <a:rPr lang="en-US" sz="2400" dirty="0" smtClean="0"/>
              <a:t>;</a:t>
            </a:r>
            <a:endParaRPr lang="ru-RU" sz="2400" dirty="0" smtClean="0"/>
          </a:p>
          <a:p>
            <a:pPr marL="457200" indent="-457200">
              <a:buFont typeface="Wingdings" panose="05000000000000000000" pitchFamily="2" charset="2"/>
              <a:buChar char="q"/>
            </a:pPr>
            <a:r>
              <a:rPr lang="en-US" sz="2400" dirty="0" smtClean="0"/>
              <a:t>fixation </a:t>
            </a:r>
            <a:r>
              <a:rPr lang="en-US" sz="2400" dirty="0"/>
              <a:t>disorder</a:t>
            </a:r>
            <a:r>
              <a:rPr lang="en-US" sz="2400" dirty="0" smtClean="0"/>
              <a:t>;</a:t>
            </a:r>
            <a:endParaRPr lang="ru-RU" sz="2400" dirty="0" smtClean="0"/>
          </a:p>
          <a:p>
            <a:pPr marL="457200" indent="-457200">
              <a:buFont typeface="Wingdings" panose="05000000000000000000" pitchFamily="2" charset="2"/>
              <a:buChar char="q"/>
            </a:pPr>
            <a:r>
              <a:rPr lang="en-US" sz="2400" dirty="0" smtClean="0"/>
              <a:t>secondary </a:t>
            </a:r>
            <a:r>
              <a:rPr lang="en-US" sz="2400" dirty="0"/>
              <a:t>caries</a:t>
            </a:r>
            <a:r>
              <a:rPr lang="en-US" sz="2400" dirty="0" smtClean="0"/>
              <a:t>;</a:t>
            </a:r>
            <a:endParaRPr lang="ru-RU" sz="2400" dirty="0" smtClean="0"/>
          </a:p>
          <a:p>
            <a:pPr marL="457200" indent="-457200">
              <a:buFont typeface="Wingdings" panose="05000000000000000000" pitchFamily="2" charset="2"/>
              <a:buChar char="q"/>
            </a:pPr>
            <a:r>
              <a:rPr lang="en-US" sz="2400" dirty="0" smtClean="0"/>
              <a:t>fracture </a:t>
            </a:r>
            <a:r>
              <a:rPr lang="en-US" sz="2400" dirty="0"/>
              <a:t>of the tooth wall during the formation of a cavity, modeling or fixation of an inlay</a:t>
            </a:r>
            <a:r>
              <a:rPr lang="en-US" sz="2400" dirty="0" smtClean="0"/>
              <a:t>;</a:t>
            </a:r>
            <a:endParaRPr lang="ru-RU" sz="2400" dirty="0" smtClean="0"/>
          </a:p>
          <a:p>
            <a:pPr marL="457200" indent="-457200">
              <a:buFont typeface="Wingdings" panose="05000000000000000000" pitchFamily="2" charset="2"/>
              <a:buChar char="q"/>
            </a:pPr>
            <a:r>
              <a:rPr lang="en-US" sz="2400" dirty="0" smtClean="0"/>
              <a:t>cracks </a:t>
            </a:r>
            <a:r>
              <a:rPr lang="en-US" sz="2400" dirty="0"/>
              <a:t>and chips of the tab</a:t>
            </a:r>
            <a:r>
              <a:rPr lang="en-US" sz="2400" dirty="0" smtClean="0"/>
              <a:t>;</a:t>
            </a:r>
            <a:endParaRPr lang="ru-RU" sz="2400" dirty="0" smtClean="0"/>
          </a:p>
          <a:p>
            <a:pPr marL="457200" indent="-457200">
              <a:buFont typeface="Wingdings" panose="05000000000000000000" pitchFamily="2" charset="2"/>
              <a:buChar char="q"/>
            </a:pPr>
            <a:r>
              <a:rPr lang="en-US" sz="2400" dirty="0" smtClean="0"/>
              <a:t>traumatic </a:t>
            </a:r>
            <a:r>
              <a:rPr lang="en-US" sz="2400" dirty="0"/>
              <a:t>periodontitis.</a:t>
            </a:r>
            <a:endParaRPr lang="ru-RU" sz="2400" dirty="0"/>
          </a:p>
        </p:txBody>
      </p:sp>
      <p:pic>
        <p:nvPicPr>
          <p:cNvPr id="152578" name="Picture 2" descr="https://avatars.mds.yandex.net/get-zen_doc/3384412/pub_5fe4501f9fa5af00d1e5e0be_5fe456deb28ab778a7dae2e8/scale_1200"/>
          <p:cNvPicPr>
            <a:picLocks noChangeAspect="1" noChangeArrowheads="1"/>
          </p:cNvPicPr>
          <p:nvPr/>
        </p:nvPicPr>
        <p:blipFill>
          <a:blip r:embed="rId1"/>
          <a:srcRect/>
          <a:stretch>
            <a:fillRect/>
          </a:stretch>
        </p:blipFill>
        <p:spPr bwMode="auto">
          <a:xfrm>
            <a:off x="4643438" y="1142984"/>
            <a:ext cx="4322112" cy="1862110"/>
          </a:xfrm>
          <a:prstGeom prst="rect">
            <a:avLst/>
          </a:prstGeom>
          <a:noFill/>
        </p:spPr>
      </p:pic>
      <p:pic>
        <p:nvPicPr>
          <p:cNvPr id="152580" name="Picture 4" descr="https://temperaturka.com/wp-content/uploads/0/1/f/01f9945de40265e4f19ad2a9941e4399.jpg"/>
          <p:cNvPicPr>
            <a:picLocks noChangeAspect="1" noChangeArrowheads="1"/>
          </p:cNvPicPr>
          <p:nvPr/>
        </p:nvPicPr>
        <p:blipFill>
          <a:blip r:embed="rId2"/>
          <a:srcRect/>
          <a:stretch>
            <a:fillRect/>
          </a:stretch>
        </p:blipFill>
        <p:spPr bwMode="auto">
          <a:xfrm rot="16200000">
            <a:off x="5103851" y="2897149"/>
            <a:ext cx="3365456" cy="3857654"/>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928662" y="1071546"/>
            <a:ext cx="8030799" cy="3786214"/>
          </a:xfrm>
        </p:spPr>
        <p:txBody>
          <a:bodyPr>
            <a:normAutofit/>
          </a:bodyPr>
          <a:lstStyle/>
          <a:p>
            <a:pPr algn="ctr">
              <a:buNone/>
            </a:pPr>
            <a:r>
              <a:rPr lang="en-US" dirty="0"/>
              <a:t>Regardless of the type of artificial crown, errors may occur at the stages of preparation, fitting and fixation, leading to the development of complications. </a:t>
            </a:r>
            <a:endParaRPr lang="ru-RU" dirty="0" smtClean="0"/>
          </a:p>
          <a:p>
            <a:pPr algn="ctr">
              <a:buNone/>
            </a:pPr>
            <a:r>
              <a:rPr lang="en-US" dirty="0" smtClean="0"/>
              <a:t>Errors </a:t>
            </a:r>
            <a:r>
              <a:rPr lang="en-US" dirty="0"/>
              <a:t>also occur during the technical production of crowns in a dental laboratory, however, these errors should be regarded as medical errors, since ultimately the doctor is the controller of the technical quality of the prosthesis and bears full responsibility for the results of treatment.</a:t>
            </a:r>
            <a:endParaRPr lang="ru-RU" sz="2000" dirty="0" smtClean="0"/>
          </a:p>
        </p:txBody>
      </p:sp>
      <p:sp>
        <p:nvSpPr>
          <p:cNvPr id="4" name="Скругленный прямоугольник 3"/>
          <p:cNvSpPr/>
          <p:nvPr/>
        </p:nvSpPr>
        <p:spPr>
          <a:xfrm>
            <a:off x="2000232" y="142852"/>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i="1" dirty="0">
                <a:solidFill>
                  <a:srgbClr val="FF0000"/>
                </a:solidFill>
              </a:rPr>
              <a:t>Prosthetics with crowns</a:t>
            </a:r>
            <a:endParaRPr lang="ru-RU" sz="3200" b="1" i="1" dirty="0">
              <a:solidFill>
                <a:srgbClr val="FF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928662" y="1000108"/>
            <a:ext cx="8030799" cy="785818"/>
          </a:xfrm>
        </p:spPr>
        <p:txBody>
          <a:bodyPr>
            <a:normAutofit/>
          </a:bodyPr>
          <a:lstStyle/>
          <a:p>
            <a:pPr algn="ctr">
              <a:buNone/>
            </a:pPr>
            <a:r>
              <a:rPr lang="en-US" sz="3200" b="1" i="1" dirty="0">
                <a:solidFill>
                  <a:schemeClr val="accent2">
                    <a:lumMod val="50000"/>
                  </a:schemeClr>
                </a:solidFill>
              </a:rPr>
              <a:t>Tactical mistakes:</a:t>
            </a:r>
            <a:endParaRPr lang="ru-RU" sz="3200" b="1" i="1" dirty="0" smtClean="0">
              <a:solidFill>
                <a:schemeClr val="accent2">
                  <a:lumMod val="50000"/>
                </a:schemeClr>
              </a:solidFill>
            </a:endParaRPr>
          </a:p>
        </p:txBody>
      </p:sp>
      <p:sp>
        <p:nvSpPr>
          <p:cNvPr id="4" name="Скругленный прямоугольник 3"/>
          <p:cNvSpPr/>
          <p:nvPr/>
        </p:nvSpPr>
        <p:spPr>
          <a:xfrm>
            <a:off x="2000232" y="142852"/>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i="1" dirty="0">
                <a:solidFill>
                  <a:srgbClr val="FF0000"/>
                </a:solidFill>
              </a:rPr>
              <a:t>Prosthetics with crowns</a:t>
            </a:r>
            <a:endParaRPr lang="ru-RU" sz="3200" b="1" i="1" dirty="0">
              <a:solidFill>
                <a:srgbClr val="FF0000"/>
              </a:solidFill>
            </a:endParaRPr>
          </a:p>
        </p:txBody>
      </p:sp>
      <p:sp>
        <p:nvSpPr>
          <p:cNvPr id="5" name="Скругленный прямоугольник 4"/>
          <p:cNvSpPr/>
          <p:nvPr/>
        </p:nvSpPr>
        <p:spPr>
          <a:xfrm>
            <a:off x="1142976" y="1714488"/>
            <a:ext cx="7786742" cy="464347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342900" indent="-342900">
              <a:buFont typeface="+mj-lt"/>
              <a:buAutoNum type="arabicParenR"/>
            </a:pPr>
            <a:r>
              <a:rPr lang="en-US" sz="2000" dirty="0" smtClean="0"/>
              <a:t>Preparation </a:t>
            </a:r>
            <a:r>
              <a:rPr lang="en-US" sz="2000" dirty="0"/>
              <a:t>without water cooling, poorly centered instrument</a:t>
            </a:r>
            <a:r>
              <a:rPr lang="en-US" sz="2000" dirty="0" smtClean="0"/>
              <a:t>;</a:t>
            </a:r>
            <a:endParaRPr lang="ru-RU" sz="2000" dirty="0" smtClean="0"/>
          </a:p>
          <a:p>
            <a:pPr marL="342900" indent="-342900">
              <a:buFont typeface="+mj-lt"/>
              <a:buAutoNum type="arabicParenR"/>
            </a:pPr>
            <a:r>
              <a:rPr lang="en-US" sz="2000" dirty="0" smtClean="0"/>
              <a:t>Excessive </a:t>
            </a:r>
            <a:r>
              <a:rPr lang="en-US" sz="2000" dirty="0"/>
              <a:t>taper of the tooth crown stump</a:t>
            </a:r>
            <a:r>
              <a:rPr lang="en-US" sz="2000" dirty="0" smtClean="0"/>
              <a:t>;</a:t>
            </a:r>
            <a:endParaRPr lang="ru-RU" sz="2000" dirty="0" smtClean="0"/>
          </a:p>
          <a:p>
            <a:pPr marL="342900" indent="-342900">
              <a:buFont typeface="+mj-lt"/>
              <a:buAutoNum type="arabicParenR"/>
            </a:pPr>
            <a:r>
              <a:rPr lang="en-US" sz="2000" dirty="0" smtClean="0"/>
              <a:t>Insufficient </a:t>
            </a:r>
            <a:r>
              <a:rPr lang="en-US" sz="2000" dirty="0"/>
              <a:t>taper of the tooth crown stump</a:t>
            </a:r>
            <a:r>
              <a:rPr lang="en-US" sz="2000" dirty="0" smtClean="0"/>
              <a:t>;</a:t>
            </a:r>
            <a:endParaRPr lang="ru-RU" sz="2000" dirty="0" smtClean="0"/>
          </a:p>
          <a:p>
            <a:pPr marL="342900" indent="-342900">
              <a:buFont typeface="+mj-lt"/>
              <a:buAutoNum type="arabicParenR"/>
            </a:pPr>
            <a:r>
              <a:rPr lang="en-US" sz="2000" dirty="0" smtClean="0"/>
              <a:t>Insufficient </a:t>
            </a:r>
            <a:r>
              <a:rPr lang="en-US" sz="2000" dirty="0"/>
              <a:t>removal of hard tissue from the occlusal surface</a:t>
            </a:r>
            <a:r>
              <a:rPr lang="en-US" sz="2000" dirty="0" smtClean="0"/>
              <a:t>;</a:t>
            </a:r>
            <a:endParaRPr lang="ru-RU" sz="2000" dirty="0" smtClean="0"/>
          </a:p>
          <a:p>
            <a:pPr marL="342900" indent="-342900">
              <a:buFont typeface="+mj-lt"/>
              <a:buAutoNum type="arabicParenR"/>
            </a:pPr>
            <a:r>
              <a:rPr lang="en-US" sz="2000" dirty="0" smtClean="0"/>
              <a:t>Preparation </a:t>
            </a:r>
            <a:r>
              <a:rPr lang="en-US" sz="2000" dirty="0"/>
              <a:t>of the vestibular surface in one plane</a:t>
            </a:r>
            <a:r>
              <a:rPr lang="en-US" sz="2000" dirty="0" smtClean="0"/>
              <a:t>;</a:t>
            </a:r>
            <a:endParaRPr lang="ru-RU" sz="2000" dirty="0" smtClean="0"/>
          </a:p>
          <a:p>
            <a:pPr marL="342900" indent="-342900">
              <a:buFont typeface="+mj-lt"/>
              <a:buAutoNum type="arabicParenR"/>
            </a:pPr>
            <a:r>
              <a:rPr lang="en-US" sz="2000" dirty="0" smtClean="0"/>
              <a:t>Deep </a:t>
            </a:r>
            <a:r>
              <a:rPr lang="en-US" sz="2000" dirty="0"/>
              <a:t>subgingival preparation</a:t>
            </a:r>
            <a:r>
              <a:rPr lang="en-US" sz="2000" dirty="0" smtClean="0"/>
              <a:t>;</a:t>
            </a:r>
            <a:endParaRPr lang="ru-RU" sz="2000" dirty="0" smtClean="0"/>
          </a:p>
          <a:p>
            <a:pPr marL="342900" indent="-342900">
              <a:buFont typeface="+mj-lt"/>
              <a:buAutoNum type="arabicParenR"/>
            </a:pPr>
            <a:r>
              <a:rPr lang="en-US" sz="2000" dirty="0" smtClean="0"/>
              <a:t>Obtaining </a:t>
            </a:r>
            <a:r>
              <a:rPr lang="en-US" sz="2000" dirty="0"/>
              <a:t>a fuzzy impression</a:t>
            </a:r>
            <a:r>
              <a:rPr lang="en-US" sz="2000" dirty="0" smtClean="0"/>
              <a:t>;</a:t>
            </a:r>
            <a:endParaRPr lang="ru-RU" sz="2000" dirty="0" smtClean="0"/>
          </a:p>
          <a:p>
            <a:pPr marL="342900" indent="-342900">
              <a:buFont typeface="+mj-lt"/>
              <a:buAutoNum type="arabicParenR"/>
            </a:pPr>
            <a:r>
              <a:rPr lang="en-US" sz="2000" dirty="0" smtClean="0"/>
              <a:t>No </a:t>
            </a:r>
            <a:r>
              <a:rPr lang="en-US" sz="2000" dirty="0"/>
              <a:t>temporary crowns</a:t>
            </a:r>
            <a:r>
              <a:rPr lang="en-US" sz="2000" dirty="0" smtClean="0"/>
              <a:t>;</a:t>
            </a:r>
            <a:endParaRPr lang="ru-RU" sz="2000" dirty="0" smtClean="0"/>
          </a:p>
          <a:p>
            <a:pPr marL="342900" indent="-342900">
              <a:buFont typeface="+mj-lt"/>
              <a:buAutoNum type="arabicParenR"/>
            </a:pPr>
            <a:r>
              <a:rPr lang="en-US" sz="2000" dirty="0" smtClean="0"/>
              <a:t>Inability </a:t>
            </a:r>
            <a:r>
              <a:rPr lang="en-US" sz="2000" dirty="0"/>
              <a:t>to evaluate the quality of the manufactured crown</a:t>
            </a:r>
            <a:r>
              <a:rPr lang="en-US" sz="2000" dirty="0" smtClean="0"/>
              <a:t>;</a:t>
            </a:r>
            <a:endParaRPr lang="ru-RU" sz="2000" dirty="0" smtClean="0"/>
          </a:p>
          <a:p>
            <a:pPr marL="342900" indent="-342900">
              <a:buFont typeface="+mj-lt"/>
              <a:buAutoNum type="arabicParenR"/>
            </a:pPr>
            <a:r>
              <a:rPr lang="en-US" sz="2000" dirty="0" smtClean="0"/>
              <a:t>Errors </a:t>
            </a:r>
            <a:r>
              <a:rPr lang="en-US" sz="2000" dirty="0"/>
              <a:t>in crown fitting</a:t>
            </a:r>
            <a:r>
              <a:rPr lang="en-US" sz="2000" dirty="0" smtClean="0"/>
              <a:t>;</a:t>
            </a:r>
            <a:endParaRPr lang="ru-RU" sz="2000" dirty="0" smtClean="0"/>
          </a:p>
          <a:p>
            <a:pPr marL="342900" indent="-342900">
              <a:buFont typeface="+mj-lt"/>
              <a:buAutoNum type="arabicParenR"/>
            </a:pPr>
            <a:r>
              <a:rPr lang="en-US" sz="2000" dirty="0" smtClean="0"/>
              <a:t>Errors </a:t>
            </a:r>
            <a:r>
              <a:rPr lang="en-US" sz="2000" dirty="0"/>
              <a:t>in fixation.</a:t>
            </a:r>
            <a:endParaRPr lang="ru-RU" sz="2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571868" y="1000108"/>
            <a:ext cx="5387593" cy="5857892"/>
          </a:xfrm>
        </p:spPr>
        <p:txBody>
          <a:bodyPr>
            <a:normAutofit lnSpcReduction="10000"/>
          </a:bodyPr>
          <a:lstStyle/>
          <a:p>
            <a:pPr algn="ctr">
              <a:buNone/>
            </a:pPr>
            <a:r>
              <a:rPr lang="en-US" sz="3200" b="1" i="1" dirty="0">
                <a:solidFill>
                  <a:schemeClr val="accent2">
                    <a:lumMod val="50000"/>
                  </a:schemeClr>
                </a:solidFill>
              </a:rPr>
              <a:t>Complications</a:t>
            </a:r>
            <a:r>
              <a:rPr lang="en-US" sz="3200" b="1" i="1" dirty="0" smtClean="0">
                <a:solidFill>
                  <a:schemeClr val="accent2">
                    <a:lumMod val="50000"/>
                  </a:schemeClr>
                </a:solidFill>
              </a:rPr>
              <a:t>:</a:t>
            </a:r>
            <a:endParaRPr lang="ru-RU" sz="3200" b="1" i="1" dirty="0" smtClean="0">
              <a:solidFill>
                <a:schemeClr val="accent2">
                  <a:lumMod val="50000"/>
                </a:schemeClr>
              </a:solidFill>
            </a:endParaRPr>
          </a:p>
          <a:p>
            <a:r>
              <a:rPr lang="en-US" sz="3200" dirty="0" smtClean="0"/>
              <a:t>opening </a:t>
            </a:r>
            <a:r>
              <a:rPr lang="en-US" sz="3200" dirty="0"/>
              <a:t>of the tooth cavity</a:t>
            </a:r>
            <a:r>
              <a:rPr lang="en-US" sz="3200" dirty="0" smtClean="0"/>
              <a:t>;</a:t>
            </a:r>
            <a:endParaRPr lang="ru-RU" sz="3200" dirty="0" smtClean="0"/>
          </a:p>
          <a:p>
            <a:r>
              <a:rPr lang="en-US" sz="3200" dirty="0" smtClean="0"/>
              <a:t>mechanical </a:t>
            </a:r>
            <a:r>
              <a:rPr lang="en-US" sz="3200" dirty="0"/>
              <a:t>and thermal trauma of the pulp</a:t>
            </a:r>
            <a:r>
              <a:rPr lang="en-US" sz="3200" dirty="0" smtClean="0"/>
              <a:t>;</a:t>
            </a:r>
            <a:endParaRPr lang="ru-RU" sz="3200" dirty="0" smtClean="0"/>
          </a:p>
          <a:p>
            <a:r>
              <a:rPr lang="en-US" sz="3200" dirty="0" smtClean="0"/>
              <a:t>insufficient </a:t>
            </a:r>
            <a:r>
              <a:rPr lang="en-US" sz="3200" dirty="0"/>
              <a:t>fixation</a:t>
            </a:r>
            <a:r>
              <a:rPr lang="en-US" sz="3200" dirty="0" smtClean="0"/>
              <a:t>;</a:t>
            </a:r>
            <a:endParaRPr lang="ru-RU" sz="3200" dirty="0" smtClean="0"/>
          </a:p>
          <a:p>
            <a:r>
              <a:rPr lang="en-US" sz="3200" dirty="0" smtClean="0"/>
              <a:t>cervical </a:t>
            </a:r>
            <a:r>
              <a:rPr lang="en-US" sz="3200" dirty="0"/>
              <a:t>caries</a:t>
            </a:r>
            <a:r>
              <a:rPr lang="en-US" sz="3200" dirty="0" smtClean="0"/>
              <a:t>;</a:t>
            </a:r>
            <a:endParaRPr lang="ru-RU" sz="3200" dirty="0" smtClean="0"/>
          </a:p>
          <a:p>
            <a:r>
              <a:rPr lang="en-US" sz="3200" dirty="0" smtClean="0"/>
              <a:t>necrosis </a:t>
            </a:r>
            <a:r>
              <a:rPr lang="en-US" sz="3200" dirty="0"/>
              <a:t>of hard tissues under the crown</a:t>
            </a:r>
            <a:r>
              <a:rPr lang="en-US" sz="3200" dirty="0" smtClean="0"/>
              <a:t>;</a:t>
            </a:r>
            <a:endParaRPr lang="ru-RU" sz="3200" dirty="0" smtClean="0"/>
          </a:p>
          <a:p>
            <a:r>
              <a:rPr lang="en-US" sz="3200" dirty="0" smtClean="0"/>
              <a:t>traumatic </a:t>
            </a:r>
            <a:r>
              <a:rPr lang="en-US" sz="3200" dirty="0"/>
              <a:t>periodontitis</a:t>
            </a:r>
            <a:r>
              <a:rPr lang="en-US" sz="3200" dirty="0" smtClean="0"/>
              <a:t>;</a:t>
            </a:r>
            <a:endParaRPr lang="ru-RU" sz="3200" dirty="0" smtClean="0"/>
          </a:p>
          <a:p>
            <a:r>
              <a:rPr lang="en-US" sz="3200" dirty="0" smtClean="0"/>
              <a:t>gingivitis</a:t>
            </a:r>
            <a:r>
              <a:rPr lang="en-US" sz="3200" dirty="0"/>
              <a:t>.</a:t>
            </a:r>
            <a:endParaRPr lang="ru-RU" sz="3200" dirty="0"/>
          </a:p>
        </p:txBody>
      </p:sp>
      <p:sp>
        <p:nvSpPr>
          <p:cNvPr id="4" name="Скругленный прямоугольник 3"/>
          <p:cNvSpPr/>
          <p:nvPr/>
        </p:nvSpPr>
        <p:spPr>
          <a:xfrm>
            <a:off x="2000232" y="142852"/>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i="1" dirty="0">
                <a:solidFill>
                  <a:srgbClr val="FF0000"/>
                </a:solidFill>
              </a:rPr>
              <a:t>Prosthetics with crowns</a:t>
            </a:r>
            <a:endParaRPr lang="ru-RU" sz="3200" b="1" i="1" dirty="0">
              <a:solidFill>
                <a:srgbClr val="FF0000"/>
              </a:solidFill>
            </a:endParaRPr>
          </a:p>
        </p:txBody>
      </p:sp>
      <p:pic>
        <p:nvPicPr>
          <p:cNvPr id="153602" name="Picture 2" descr="https://www.profistom.ru/wp-content/uploads/2019/11/501E92A1-37E9-4C1D-AD42-80A36852F0EB-e1573310276796.jpeg"/>
          <p:cNvPicPr>
            <a:picLocks noChangeAspect="1" noChangeArrowheads="1"/>
          </p:cNvPicPr>
          <p:nvPr/>
        </p:nvPicPr>
        <p:blipFill>
          <a:blip r:embed="rId1"/>
          <a:srcRect/>
          <a:stretch>
            <a:fillRect/>
          </a:stretch>
        </p:blipFill>
        <p:spPr bwMode="auto">
          <a:xfrm>
            <a:off x="214282" y="1428736"/>
            <a:ext cx="3143272" cy="317961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42910" y="1000108"/>
            <a:ext cx="8501090" cy="3714776"/>
          </a:xfrm>
        </p:spPr>
        <p:txBody>
          <a:bodyPr>
            <a:normAutofit/>
          </a:bodyPr>
          <a:lstStyle/>
          <a:p>
            <a:pPr algn="ctr">
              <a:buNone/>
            </a:pPr>
            <a:r>
              <a:rPr lang="en-US" sz="2800" dirty="0"/>
              <a:t>It should be emphasized that if the doctor fixed a crown made poorly by a dental technician, this indicates his inability to assess the quality of the artificial crown</a:t>
            </a:r>
            <a:r>
              <a:rPr lang="en-US" sz="2800" dirty="0" smtClean="0"/>
              <a:t>.</a:t>
            </a:r>
            <a:endParaRPr lang="ru-RU" sz="2800" dirty="0" smtClean="0"/>
          </a:p>
          <a:p>
            <a:pPr algn="ctr">
              <a:buNone/>
            </a:pPr>
            <a:r>
              <a:rPr lang="en-US" sz="2600" dirty="0"/>
              <a:t>The quality of crowns is affected by</a:t>
            </a:r>
            <a:r>
              <a:rPr lang="en-US" sz="2600" dirty="0" smtClean="0"/>
              <a:t>:</a:t>
            </a:r>
            <a:endParaRPr lang="ru-RU" sz="2600" dirty="0" smtClean="0"/>
          </a:p>
          <a:p>
            <a:pPr algn="ctr">
              <a:buFont typeface="Wingdings" panose="05000000000000000000" pitchFamily="2" charset="2"/>
              <a:buChar char="ü"/>
            </a:pPr>
            <a:r>
              <a:rPr lang="en-US" sz="2600" dirty="0" smtClean="0"/>
              <a:t>accuracy </a:t>
            </a:r>
            <a:r>
              <a:rPr lang="en-US" sz="2600" dirty="0"/>
              <a:t>of the surgical technique of tooth preparation</a:t>
            </a:r>
            <a:r>
              <a:rPr lang="en-US" sz="2600" dirty="0" smtClean="0"/>
              <a:t>,</a:t>
            </a:r>
            <a:endParaRPr lang="ru-RU" sz="2600" dirty="0" smtClean="0"/>
          </a:p>
          <a:p>
            <a:pPr algn="ctr">
              <a:buFont typeface="Wingdings" panose="05000000000000000000" pitchFamily="2" charset="2"/>
              <a:buChar char="ü"/>
            </a:pPr>
            <a:r>
              <a:rPr lang="en-US" sz="2600" dirty="0" smtClean="0"/>
              <a:t>taking </a:t>
            </a:r>
            <a:r>
              <a:rPr lang="en-US" sz="2600" dirty="0"/>
              <a:t>impressions and determining central occlusion</a:t>
            </a:r>
            <a:r>
              <a:rPr lang="en-US" sz="2600" dirty="0" smtClean="0"/>
              <a:t>,</a:t>
            </a:r>
            <a:endParaRPr lang="ru-RU" sz="2600" dirty="0" smtClean="0"/>
          </a:p>
          <a:p>
            <a:pPr algn="ctr">
              <a:buFont typeface="Wingdings" panose="05000000000000000000" pitchFamily="2" charset="2"/>
              <a:buChar char="ü"/>
            </a:pPr>
            <a:r>
              <a:rPr lang="en-US" sz="2600" dirty="0" smtClean="0"/>
              <a:t>ability </a:t>
            </a:r>
            <a:r>
              <a:rPr lang="en-US" sz="2600" dirty="0"/>
              <a:t>to fit and fix prostheses.</a:t>
            </a:r>
            <a:endParaRPr lang="ru-RU" sz="2600" dirty="0"/>
          </a:p>
        </p:txBody>
      </p:sp>
      <p:sp>
        <p:nvSpPr>
          <p:cNvPr id="4" name="Скругленный прямоугольник 3"/>
          <p:cNvSpPr/>
          <p:nvPr/>
        </p:nvSpPr>
        <p:spPr>
          <a:xfrm>
            <a:off x="2000232" y="142852"/>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i="1" dirty="0">
                <a:solidFill>
                  <a:srgbClr val="FF0000"/>
                </a:solidFill>
              </a:rPr>
              <a:t>Prosthetics with crowns</a:t>
            </a:r>
            <a:endParaRPr lang="ru-RU" sz="3200" b="1" i="1" dirty="0">
              <a:solidFill>
                <a:srgbClr val="FF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4414" y="1"/>
            <a:ext cx="7514035" cy="1000107"/>
          </a:xfrm>
        </p:spPr>
        <p:txBody>
          <a:bodyPr/>
          <a:lstStyle/>
          <a:p>
            <a:r>
              <a:rPr lang="en-US" b="1" i="1" dirty="0">
                <a:solidFill>
                  <a:schemeClr val="tx2">
                    <a:lumMod val="75000"/>
                    <a:lumOff val="25000"/>
                  </a:schemeClr>
                </a:solidFill>
              </a:rPr>
              <a:t>Purpose of the lecture</a:t>
            </a:r>
            <a:endParaRPr lang="ru-RU" b="1" i="1" dirty="0">
              <a:solidFill>
                <a:schemeClr val="tx2">
                  <a:lumMod val="75000"/>
                  <a:lumOff val="25000"/>
                </a:schemeClr>
              </a:solidFill>
            </a:endParaRPr>
          </a:p>
        </p:txBody>
      </p:sp>
      <p:sp>
        <p:nvSpPr>
          <p:cNvPr id="3" name="Содержимое 2"/>
          <p:cNvSpPr>
            <a:spLocks noGrp="1"/>
          </p:cNvSpPr>
          <p:nvPr>
            <p:ph idx="1"/>
          </p:nvPr>
        </p:nvSpPr>
        <p:spPr>
          <a:xfrm>
            <a:off x="1071538" y="928671"/>
            <a:ext cx="7929618" cy="2286015"/>
          </a:xfrm>
        </p:spPr>
        <p:txBody>
          <a:bodyPr>
            <a:normAutofit fontScale="92500"/>
          </a:bodyPr>
          <a:lstStyle/>
          <a:p>
            <a:r>
              <a:rPr lang="en-US" sz="3200" dirty="0" smtClean="0">
                <a:solidFill>
                  <a:schemeClr val="tx2"/>
                </a:solidFill>
              </a:rPr>
              <a:t>Consider the features of complications and errors when restoring occlusion and articulation of teeth with various types of dentures and devices in an orthopedic dentistry clinic</a:t>
            </a:r>
            <a:endParaRPr lang="ru-RU" sz="3200" dirty="0" smtClean="0">
              <a:solidFill>
                <a:schemeClr val="tx2"/>
              </a:solidFill>
            </a:endParaRPr>
          </a:p>
          <a:p>
            <a:pPr marL="0" indent="0">
              <a:buNone/>
            </a:pPr>
            <a:endParaRPr lang="en-US" sz="3200" dirty="0">
              <a:solidFill>
                <a:schemeClr val="tx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928662" y="1071546"/>
            <a:ext cx="8030799" cy="2357454"/>
          </a:xfrm>
        </p:spPr>
        <p:txBody>
          <a:bodyPr>
            <a:normAutofit/>
          </a:bodyPr>
          <a:lstStyle/>
          <a:p>
            <a:pPr algn="ctr">
              <a:buNone/>
            </a:pPr>
            <a:r>
              <a:rPr lang="ru-RU" b="1" i="1" dirty="0" smtClean="0">
                <a:solidFill>
                  <a:schemeClr val="accent1">
                    <a:lumMod val="50000"/>
                  </a:schemeClr>
                </a:solidFill>
              </a:rPr>
              <a:t>Opening of the tooth cavity</a:t>
            </a:r>
            <a:endParaRPr lang="ru-RU" b="1" i="1" dirty="0" smtClean="0">
              <a:solidFill>
                <a:schemeClr val="accent1">
                  <a:lumMod val="50000"/>
                </a:schemeClr>
              </a:solidFill>
            </a:endParaRPr>
          </a:p>
          <a:p>
            <a:pPr marL="0" indent="450850">
              <a:buNone/>
            </a:pPr>
            <a:r>
              <a:rPr lang="ru-RU" sz="2000" dirty="0" smtClean="0"/>
              <a:t>It occurs as a result of significant grinding of hard tissues. Therefore, there is a need to prevent the general pain response of the body to dissection. The best means of such prevention is complex anesthesia: a combination of a highly effective anesthetic with premedication and psychological preparation of the patient for dental manipulations.</a:t>
            </a:r>
            <a:endParaRPr lang="ru-RU" sz="2000" dirty="0" smtClean="0"/>
          </a:p>
        </p:txBody>
      </p:sp>
      <p:sp>
        <p:nvSpPr>
          <p:cNvPr id="4" name="Скругленный прямоугольник 3"/>
          <p:cNvSpPr/>
          <p:nvPr/>
        </p:nvSpPr>
        <p:spPr>
          <a:xfrm>
            <a:off x="2000232" y="142852"/>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i="1" dirty="0">
                <a:solidFill>
                  <a:srgbClr val="FF0000"/>
                </a:solidFill>
              </a:rPr>
              <a:t>Prosthetics with crowns</a:t>
            </a:r>
            <a:endParaRPr lang="ru-RU" sz="3200" b="1" i="1" dirty="0">
              <a:solidFill>
                <a:srgbClr val="FF0000"/>
              </a:solidFill>
            </a:endParaRPr>
          </a:p>
        </p:txBody>
      </p:sp>
      <p:pic>
        <p:nvPicPr>
          <p:cNvPr id="73730" name="Picture 2" descr="http://medpuls.net/sites/default/files/sites/default/files/images/guide/stomat_content_clip_image002_0001_0.jpg"/>
          <p:cNvPicPr>
            <a:picLocks noChangeAspect="1" noChangeArrowheads="1"/>
          </p:cNvPicPr>
          <p:nvPr/>
        </p:nvPicPr>
        <p:blipFill>
          <a:blip r:embed="rId1"/>
          <a:srcRect/>
          <a:stretch>
            <a:fillRect/>
          </a:stretch>
        </p:blipFill>
        <p:spPr bwMode="auto">
          <a:xfrm>
            <a:off x="1142976" y="3500438"/>
            <a:ext cx="7329983" cy="2928958"/>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928662" y="1071546"/>
            <a:ext cx="8030799" cy="5000660"/>
          </a:xfrm>
        </p:spPr>
        <p:txBody>
          <a:bodyPr>
            <a:normAutofit/>
          </a:bodyPr>
          <a:lstStyle/>
          <a:p>
            <a:pPr algn="ctr">
              <a:buNone/>
            </a:pPr>
            <a:r>
              <a:rPr lang="en-US" sz="3000" b="1" i="1" dirty="0">
                <a:solidFill>
                  <a:schemeClr val="accent1">
                    <a:lumMod val="50000"/>
                  </a:schemeClr>
                </a:solidFill>
              </a:rPr>
              <a:t>Traumatic pulp </a:t>
            </a:r>
            <a:r>
              <a:rPr lang="en-US" sz="3000" b="1" i="1" dirty="0" smtClean="0">
                <a:solidFill>
                  <a:schemeClr val="accent1">
                    <a:lumMod val="50000"/>
                  </a:schemeClr>
                </a:solidFill>
              </a:rPr>
              <a:t>burn</a:t>
            </a:r>
            <a:endParaRPr lang="ru-RU" sz="3000" b="1" i="1" dirty="0" smtClean="0">
              <a:solidFill>
                <a:schemeClr val="accent1">
                  <a:lumMod val="50000"/>
                </a:schemeClr>
              </a:solidFill>
            </a:endParaRPr>
          </a:p>
          <a:p>
            <a:pPr algn="ctr">
              <a:buNone/>
            </a:pPr>
            <a:r>
              <a:rPr lang="en-US" dirty="0"/>
              <a:t>May be a consequence</a:t>
            </a:r>
            <a:r>
              <a:rPr lang="en-US" dirty="0" smtClean="0"/>
              <a:t>:</a:t>
            </a:r>
            <a:endParaRPr lang="ru-RU" dirty="0" smtClean="0"/>
          </a:p>
          <a:p>
            <a:pPr marL="0" indent="450850"/>
            <a:r>
              <a:rPr lang="en-US" dirty="0" smtClean="0"/>
              <a:t>lack </a:t>
            </a:r>
            <a:r>
              <a:rPr lang="en-US" dirty="0"/>
              <a:t>of water cooling</a:t>
            </a:r>
            <a:r>
              <a:rPr lang="en-US" dirty="0" smtClean="0"/>
              <a:t>,</a:t>
            </a:r>
            <a:endParaRPr lang="ru-RU" dirty="0" smtClean="0"/>
          </a:p>
          <a:p>
            <a:pPr marL="0" indent="450850"/>
            <a:r>
              <a:rPr lang="en-US" dirty="0" smtClean="0"/>
              <a:t>continuity </a:t>
            </a:r>
            <a:r>
              <a:rPr lang="en-US" dirty="0"/>
              <a:t>of preparation</a:t>
            </a:r>
            <a:r>
              <a:rPr lang="en-US" dirty="0" smtClean="0"/>
              <a:t>,</a:t>
            </a:r>
            <a:endParaRPr lang="ru-RU" dirty="0" smtClean="0"/>
          </a:p>
          <a:p>
            <a:pPr marL="0" indent="450850"/>
            <a:r>
              <a:rPr lang="en-US" dirty="0" smtClean="0"/>
              <a:t>preparation </a:t>
            </a:r>
            <a:r>
              <a:rPr lang="en-US" dirty="0"/>
              <a:t>with a poorly centered cutting instrument.</a:t>
            </a:r>
            <a:endParaRPr lang="ru-RU" dirty="0" smtClean="0"/>
          </a:p>
          <a:p>
            <a:pPr marL="0" indent="450850">
              <a:buNone/>
            </a:pPr>
            <a:r>
              <a:rPr lang="en-US" dirty="0"/>
              <a:t>Traumatic pulpitis can develop in the long term after preparation, if temporary protective covering of the prepared teeth is not carried out; temporary crowns are made of fast-hardening acrylates. During the manufacturing period, temporary crowns are precariously fixed with medicinal pastes.</a:t>
            </a:r>
            <a:endParaRPr lang="ru-RU" dirty="0" smtClean="0"/>
          </a:p>
        </p:txBody>
      </p:sp>
      <p:sp>
        <p:nvSpPr>
          <p:cNvPr id="4" name="Скругленный прямоугольник 3"/>
          <p:cNvSpPr/>
          <p:nvPr/>
        </p:nvSpPr>
        <p:spPr>
          <a:xfrm>
            <a:off x="2000232" y="142852"/>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i="1" dirty="0">
                <a:solidFill>
                  <a:srgbClr val="FF0000"/>
                </a:solidFill>
              </a:rPr>
              <a:t>Prosthetics with crowns</a:t>
            </a:r>
            <a:endParaRPr lang="ru-RU" sz="3200" b="1" i="1" dirty="0">
              <a:solidFill>
                <a:srgbClr val="FF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928662" y="928670"/>
            <a:ext cx="8030799" cy="2928958"/>
          </a:xfrm>
        </p:spPr>
        <p:txBody>
          <a:bodyPr>
            <a:normAutofit/>
          </a:bodyPr>
          <a:lstStyle/>
          <a:p>
            <a:pPr algn="ctr">
              <a:buNone/>
            </a:pPr>
            <a:r>
              <a:rPr lang="en-US" sz="2800" b="1" i="1" dirty="0">
                <a:solidFill>
                  <a:schemeClr val="accent1">
                    <a:lumMod val="50000"/>
                  </a:schemeClr>
                </a:solidFill>
              </a:rPr>
              <a:t>Fixation failure</a:t>
            </a:r>
            <a:endParaRPr lang="ru-RU" sz="2800" b="1" i="1" dirty="0" smtClean="0">
              <a:solidFill>
                <a:schemeClr val="accent1">
                  <a:lumMod val="50000"/>
                </a:schemeClr>
              </a:solidFill>
            </a:endParaRPr>
          </a:p>
          <a:p>
            <a:pPr algn="ctr">
              <a:buNone/>
            </a:pPr>
            <a:r>
              <a:rPr lang="en-US" sz="2800" dirty="0"/>
              <a:t>When preparing teeth, regardless of the condition of the pulp, the general requirement is the correct formation of the core of the prosthetic teeth. Errors can be observed when creating the shape and size of the stump of abutment teeth.</a:t>
            </a:r>
            <a:endParaRPr lang="ru-RU" sz="2800" b="1" i="1" dirty="0" smtClean="0">
              <a:solidFill>
                <a:schemeClr val="accent1">
                  <a:lumMod val="50000"/>
                </a:schemeClr>
              </a:solidFill>
            </a:endParaRPr>
          </a:p>
        </p:txBody>
      </p:sp>
      <p:sp>
        <p:nvSpPr>
          <p:cNvPr id="4" name="Скругленный прямоугольник 3"/>
          <p:cNvSpPr/>
          <p:nvPr/>
        </p:nvSpPr>
        <p:spPr>
          <a:xfrm>
            <a:off x="2000232" y="142852"/>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i="1" dirty="0">
                <a:solidFill>
                  <a:srgbClr val="FF0000"/>
                </a:solidFill>
              </a:rPr>
              <a:t>Prosthetics with crowns</a:t>
            </a:r>
            <a:endParaRPr lang="ru-RU" sz="3200" b="1" i="1" dirty="0">
              <a:solidFill>
                <a:srgbClr val="FF0000"/>
              </a:solidFill>
            </a:endParaRPr>
          </a:p>
        </p:txBody>
      </p:sp>
      <p:pic>
        <p:nvPicPr>
          <p:cNvPr id="71682" name="Picture 2" descr="https://xn----7sbbmwdimhtcb5aabbrd6w.xn--p1ai/800/600/https/crystal-dental.com.ua/image/catalog/Stati/8_DAN%20LAZAR_SNAP%20SET_TECHNOLOGY_IN_THE_VPS/6.jpg"/>
          <p:cNvPicPr>
            <a:picLocks noChangeAspect="1" noChangeArrowheads="1"/>
          </p:cNvPicPr>
          <p:nvPr/>
        </p:nvPicPr>
        <p:blipFill>
          <a:blip r:embed="rId1" cstate="print"/>
          <a:srcRect/>
          <a:stretch>
            <a:fillRect/>
          </a:stretch>
        </p:blipFill>
        <p:spPr bwMode="auto">
          <a:xfrm>
            <a:off x="2357422" y="3763880"/>
            <a:ext cx="5143536" cy="2893603"/>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20" y="1142984"/>
            <a:ext cx="8673741" cy="2500330"/>
          </a:xfrm>
        </p:spPr>
        <p:txBody>
          <a:bodyPr>
            <a:normAutofit fontScale="70000" lnSpcReduction="20000"/>
          </a:bodyPr>
          <a:lstStyle/>
          <a:p>
            <a:pPr marL="0" indent="450850">
              <a:buNone/>
            </a:pPr>
            <a:r>
              <a:rPr lang="en-US" sz="2800" dirty="0"/>
              <a:t>In the manufacture of metal-ceramic prostheses, the taper of the stump of the abutment tooth after preparation is important.</a:t>
            </a:r>
            <a:endParaRPr lang="ru-RU" sz="2800" dirty="0" smtClean="0"/>
          </a:p>
          <a:p>
            <a:pPr marL="0" indent="363855"/>
            <a:r>
              <a:rPr lang="en-US" sz="2800" dirty="0"/>
              <a:t>If the taper is small, difficulties may arise when applying the prosthesis or more force will be required to apply the prosthesis, which leads to internal stress in the lining of the prosthesis and, as a result, to chipping of the ceramic coating.</a:t>
            </a:r>
            <a:endParaRPr lang="ru-RU" sz="2800" dirty="0" smtClean="0"/>
          </a:p>
          <a:p>
            <a:pPr marL="0" indent="363855">
              <a:buNone/>
            </a:pPr>
            <a:r>
              <a:rPr lang="en-US" sz="2800" dirty="0"/>
              <a:t>A small taper of the prepared tooth stump can lead to insufficient fixation of the prosthesis due to the fact that the exit of excess cement from the cavity of the artificial crown is difficult.</a:t>
            </a:r>
            <a:endParaRPr lang="ru-RU" sz="2800" dirty="0" smtClean="0"/>
          </a:p>
        </p:txBody>
      </p:sp>
      <p:sp>
        <p:nvSpPr>
          <p:cNvPr id="4" name="Скругленный прямоугольник 3"/>
          <p:cNvSpPr/>
          <p:nvPr/>
        </p:nvSpPr>
        <p:spPr>
          <a:xfrm>
            <a:off x="2000232" y="142852"/>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i="1" dirty="0">
                <a:solidFill>
                  <a:srgbClr val="FF0000"/>
                </a:solidFill>
              </a:rPr>
              <a:t>Prosthetics with crowns</a:t>
            </a:r>
            <a:endParaRPr lang="ru-RU" sz="3200" b="1" i="1" dirty="0">
              <a:solidFill>
                <a:srgbClr val="FF0000"/>
              </a:solidFill>
            </a:endParaRPr>
          </a:p>
        </p:txBody>
      </p:sp>
      <p:sp>
        <p:nvSpPr>
          <p:cNvPr id="70658" name="AutoShape 2" descr="https://pulsstom.ru/wp-content/uploads/2019/11/5ac613049f8bd2fc622612757141e64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ru-RU" dirty="0"/>
          </a:p>
        </p:txBody>
      </p:sp>
      <p:pic>
        <p:nvPicPr>
          <p:cNvPr id="70660" name="Picture 4" descr="http://konspekta.net/poisk-ruru/baza9/3512809275442.files/image004.png"/>
          <p:cNvPicPr>
            <a:picLocks noChangeAspect="1" noChangeArrowheads="1"/>
          </p:cNvPicPr>
          <p:nvPr/>
        </p:nvPicPr>
        <p:blipFill>
          <a:blip r:embed="rId1"/>
          <a:srcRect/>
          <a:stretch>
            <a:fillRect/>
          </a:stretch>
        </p:blipFill>
        <p:spPr bwMode="auto">
          <a:xfrm>
            <a:off x="2857487" y="3643314"/>
            <a:ext cx="3475843" cy="3000396"/>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071538" y="928670"/>
            <a:ext cx="7887923" cy="4857784"/>
          </a:xfrm>
        </p:spPr>
        <p:txBody>
          <a:bodyPr>
            <a:normAutofit lnSpcReduction="10000"/>
          </a:bodyPr>
          <a:lstStyle/>
          <a:p>
            <a:r>
              <a:rPr lang="en-US" sz="2800" dirty="0"/>
              <a:t>If the taper is excessive, the tooth stump becomes wedge-shaped, which significantly weakens the fixation of the prosthesis.</a:t>
            </a:r>
            <a:endParaRPr lang="ru-RU" sz="2800" dirty="0" smtClean="0"/>
          </a:p>
          <a:p>
            <a:pPr marL="0" indent="363855">
              <a:buNone/>
            </a:pPr>
            <a:r>
              <a:rPr lang="en-US" sz="2800" dirty="0"/>
              <a:t>In addition, tooth preparation with the formation of excessive taper may entail a corresponding technical error - modeling the metal frame of the supporting crown of a cone shape and, as a result, chipping of the ceramic coating in the long term after fixation of the dentures, which is due to the lack of metal support for the ceramic coating with a vertical direction of forces chewing pressure.</a:t>
            </a:r>
            <a:endParaRPr lang="ru-RU" sz="2800" dirty="0" smtClean="0"/>
          </a:p>
        </p:txBody>
      </p:sp>
      <p:sp>
        <p:nvSpPr>
          <p:cNvPr id="4" name="Скругленный прямоугольник 3"/>
          <p:cNvSpPr/>
          <p:nvPr/>
        </p:nvSpPr>
        <p:spPr>
          <a:xfrm>
            <a:off x="2000232" y="142852"/>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i="1" dirty="0">
                <a:solidFill>
                  <a:srgbClr val="FF0000"/>
                </a:solidFill>
              </a:rPr>
              <a:t>Prosthetics with crowns</a:t>
            </a:r>
            <a:endParaRPr lang="ru-RU" sz="3200" b="1" i="1" dirty="0">
              <a:solidFill>
                <a:srgbClr val="FF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113201" y="1000108"/>
            <a:ext cx="8030799" cy="2714644"/>
          </a:xfrm>
        </p:spPr>
        <p:txBody>
          <a:bodyPr>
            <a:normAutofit fontScale="92500"/>
          </a:bodyPr>
          <a:lstStyle/>
          <a:p>
            <a:r>
              <a:rPr lang="en-US" sz="2800" dirty="0"/>
              <a:t>If the stump of the tooth being prepared is excessively shortened, poor fixation of the prosthesis can often be a complication.</a:t>
            </a:r>
            <a:endParaRPr lang="ru-RU" sz="2800" dirty="0" smtClean="0"/>
          </a:p>
          <a:p>
            <a:pPr marL="0" indent="263525">
              <a:buNone/>
            </a:pPr>
            <a:r>
              <a:rPr lang="en-US" sz="2800" dirty="0" smtClean="0"/>
              <a:t>It </a:t>
            </a:r>
            <a:r>
              <a:rPr lang="en-US" sz="2800" dirty="0"/>
              <a:t>is also possible for the ceramic coating to chip if, with a shortened stump, the required height is restored due to a thickened layer of coating rather than a metal frame.</a:t>
            </a:r>
            <a:endParaRPr lang="ru-RU" sz="2800" dirty="0"/>
          </a:p>
        </p:txBody>
      </p:sp>
      <p:sp>
        <p:nvSpPr>
          <p:cNvPr id="4" name="Скругленный прямоугольник 3"/>
          <p:cNvSpPr/>
          <p:nvPr/>
        </p:nvSpPr>
        <p:spPr>
          <a:xfrm>
            <a:off x="2000232" y="142852"/>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i="1" dirty="0">
                <a:solidFill>
                  <a:srgbClr val="FF0000"/>
                </a:solidFill>
              </a:rPr>
              <a:t>Prosthetics with crowns</a:t>
            </a:r>
            <a:endParaRPr lang="ru-RU" sz="3200" b="1" i="1" dirty="0">
              <a:solidFill>
                <a:srgbClr val="FF0000"/>
              </a:solidFill>
            </a:endParaRPr>
          </a:p>
        </p:txBody>
      </p:sp>
      <p:sp>
        <p:nvSpPr>
          <p:cNvPr id="68610" name="AutoShape 2" descr="https://denterum.ru/images/%D0%BF%D0%BE%D0%B4%D0%B3%D0%BE%D1%82%D0%BE%D0%B2%D0%BA%D0%B0%20%D0%B7%D1%83%D0%B1%D0%B0%20%D0%BA%20%D0%BF%D1%80%D0%BE%D1%82%D0%B5%D0%B7%D0%B8%D1%80%D0%BE%D0%B2%D0%B0%D0%BD%D0%B8%D1%8E.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ru-RU" dirty="0"/>
          </a:p>
        </p:txBody>
      </p:sp>
      <p:sp>
        <p:nvSpPr>
          <p:cNvPr id="68612" name="AutoShape 4" descr="https://denterum.ru/images/%D0%BF%D0%BE%D0%B4%D0%B3%D0%BE%D1%82%D0%BE%D0%B2%D0%BA%D0%B0%20%D0%B7%D1%83%D0%B1%D0%B0%20%D0%BA%20%D0%BF%D1%80%D0%BE%D1%82%D0%B5%D0%B7%D0%B8%D1%80%D0%BE%D0%B2%D0%B0%D0%BD%D0%B8%D1%8E.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ru-RU" dirty="0"/>
          </a:p>
        </p:txBody>
      </p:sp>
      <p:pic>
        <p:nvPicPr>
          <p:cNvPr id="68614" name="Picture 6" descr="https://younico.by/278-home_default/bory-dlya-turbinnogo-nakonechnika.jpg"/>
          <p:cNvPicPr>
            <a:picLocks noChangeAspect="1" noChangeArrowheads="1"/>
          </p:cNvPicPr>
          <p:nvPr/>
        </p:nvPicPr>
        <p:blipFill>
          <a:blip r:embed="rId1"/>
          <a:srcRect/>
          <a:stretch>
            <a:fillRect/>
          </a:stretch>
        </p:blipFill>
        <p:spPr bwMode="auto">
          <a:xfrm>
            <a:off x="1785918" y="3714752"/>
            <a:ext cx="3143272" cy="2983653"/>
          </a:xfrm>
          <a:prstGeom prst="rect">
            <a:avLst/>
          </a:prstGeom>
          <a:noFill/>
        </p:spPr>
      </p:pic>
      <p:sp>
        <p:nvSpPr>
          <p:cNvPr id="68616" name="AutoShape 8" descr="https://pulsstom.ru/wp-content/uploads/2019/11/5ac613049f8bd2fc622612757141e64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ru-RU" dirty="0"/>
          </a:p>
        </p:txBody>
      </p:sp>
      <p:pic>
        <p:nvPicPr>
          <p:cNvPr id="68618" name="Picture 10" descr="https://lechenie-boli-nn.ru/wp-content/uploads/19-14.jpg"/>
          <p:cNvPicPr>
            <a:picLocks noChangeAspect="1" noChangeArrowheads="1"/>
          </p:cNvPicPr>
          <p:nvPr/>
        </p:nvPicPr>
        <p:blipFill>
          <a:blip r:embed="rId2"/>
          <a:srcRect/>
          <a:stretch>
            <a:fillRect/>
          </a:stretch>
        </p:blipFill>
        <p:spPr bwMode="auto">
          <a:xfrm>
            <a:off x="5508104" y="3690812"/>
            <a:ext cx="3024336" cy="3024336"/>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928662" y="928670"/>
            <a:ext cx="8030799" cy="4000528"/>
          </a:xfrm>
        </p:spPr>
        <p:txBody>
          <a:bodyPr>
            <a:normAutofit fontScale="62500" lnSpcReduction="20000"/>
          </a:bodyPr>
          <a:lstStyle/>
          <a:p>
            <a:pPr algn="ctr">
              <a:buNone/>
            </a:pPr>
            <a:r>
              <a:rPr lang="en-US" sz="4000" b="1" i="1" dirty="0">
                <a:solidFill>
                  <a:schemeClr val="accent1">
                    <a:lumMod val="50000"/>
                  </a:schemeClr>
                </a:solidFill>
              </a:rPr>
              <a:t>Secondary caries</a:t>
            </a:r>
            <a:endParaRPr lang="ru-RU" sz="4000" b="1" i="1" dirty="0" smtClean="0">
              <a:solidFill>
                <a:schemeClr val="accent1">
                  <a:lumMod val="50000"/>
                </a:schemeClr>
              </a:solidFill>
            </a:endParaRPr>
          </a:p>
          <a:p>
            <a:pPr marL="0" indent="363855">
              <a:buNone/>
            </a:pPr>
            <a:r>
              <a:rPr lang="en-US" sz="2800" dirty="0"/>
              <a:t>Secondary dental caries can also be caused by errors not related to preparation:</a:t>
            </a:r>
            <a:endParaRPr lang="ru-RU" sz="2800" dirty="0" smtClean="0"/>
          </a:p>
          <a:p>
            <a:r>
              <a:rPr lang="en-US" sz="2800" dirty="0" smtClean="0"/>
              <a:t>errors </a:t>
            </a:r>
            <a:r>
              <a:rPr lang="en-US" sz="2800" dirty="0"/>
              <a:t>when fixing with a thick consistency of the fixing material and, as a result, exposure of the cervical area of the tooth</a:t>
            </a:r>
            <a:r>
              <a:rPr lang="en-US" sz="2800" dirty="0" smtClean="0"/>
              <a:t>;</a:t>
            </a:r>
            <a:endParaRPr lang="ru-RU" sz="2800" dirty="0" smtClean="0"/>
          </a:p>
          <a:p>
            <a:r>
              <a:rPr lang="en-US" sz="2800" dirty="0" smtClean="0"/>
              <a:t>poor-quality</a:t>
            </a:r>
            <a:r>
              <a:rPr lang="en-US" sz="2800" dirty="0"/>
              <a:t>, wide crowns (caps) as a result of errors in taking impressions (pulls) and obtaining models (excessively thick layer of compensation varnish, applying varnish to the cervical area, engraving a model of the prepared tooth</a:t>
            </a:r>
            <a:r>
              <a:rPr lang="en-US" sz="2800" dirty="0" smtClean="0"/>
              <a:t>);</a:t>
            </a:r>
            <a:endParaRPr lang="ru-RU" sz="2800" dirty="0" smtClean="0"/>
          </a:p>
          <a:p>
            <a:r>
              <a:rPr lang="en-US" sz="2800" dirty="0" smtClean="0"/>
              <a:t>absence </a:t>
            </a:r>
            <a:r>
              <a:rPr lang="en-US" sz="2800" dirty="0"/>
              <a:t>of a cervical wax detailing rim or its deformation when removing the wax blank from the model</a:t>
            </a:r>
            <a:r>
              <a:rPr lang="en-US" sz="2800" dirty="0" smtClean="0"/>
              <a:t>;</a:t>
            </a:r>
            <a:endParaRPr lang="ru-RU" sz="2800" dirty="0" smtClean="0"/>
          </a:p>
          <a:p>
            <a:r>
              <a:rPr lang="en-US" sz="2800" dirty="0" smtClean="0"/>
              <a:t>poor </a:t>
            </a:r>
            <a:r>
              <a:rPr lang="en-US" sz="2800" dirty="0"/>
              <a:t>quality casting</a:t>
            </a:r>
            <a:r>
              <a:rPr lang="en-US" sz="2800" dirty="0" smtClean="0"/>
              <a:t>;</a:t>
            </a:r>
            <a:endParaRPr lang="ru-RU" sz="2800" dirty="0" smtClean="0"/>
          </a:p>
          <a:p>
            <a:r>
              <a:rPr lang="en-US" sz="2800" dirty="0" smtClean="0"/>
              <a:t>mechanical </a:t>
            </a:r>
            <a:r>
              <a:rPr lang="en-US" sz="2800" dirty="0"/>
              <a:t>expansion of the crown when grinding the metal from inside the crown during the correction stages.</a:t>
            </a:r>
            <a:endParaRPr lang="ru-RU" sz="2800" b="1" i="1" dirty="0" smtClean="0">
              <a:solidFill>
                <a:schemeClr val="accent1">
                  <a:lumMod val="50000"/>
                </a:schemeClr>
              </a:solidFill>
            </a:endParaRPr>
          </a:p>
        </p:txBody>
      </p:sp>
      <p:sp>
        <p:nvSpPr>
          <p:cNvPr id="4" name="Скругленный прямоугольник 3"/>
          <p:cNvSpPr/>
          <p:nvPr/>
        </p:nvSpPr>
        <p:spPr>
          <a:xfrm>
            <a:off x="2000232" y="142852"/>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i="1" dirty="0">
                <a:solidFill>
                  <a:srgbClr val="FF0000"/>
                </a:solidFill>
              </a:rPr>
              <a:t>Prosthetics with crowns</a:t>
            </a:r>
            <a:endParaRPr lang="ru-RU" sz="3200" b="1" i="1" dirty="0">
              <a:solidFill>
                <a:srgbClr val="FF0000"/>
              </a:solidFill>
            </a:endParaRPr>
          </a:p>
        </p:txBody>
      </p:sp>
      <p:pic>
        <p:nvPicPr>
          <p:cNvPr id="67586" name="Picture 2" descr="Причиной кариеса, среди прочего, является диета, богатая."/>
          <p:cNvPicPr>
            <a:picLocks noChangeAspect="1" noChangeArrowheads="1"/>
          </p:cNvPicPr>
          <p:nvPr/>
        </p:nvPicPr>
        <p:blipFill>
          <a:blip r:embed="rId1"/>
          <a:srcRect/>
          <a:stretch>
            <a:fillRect/>
          </a:stretch>
        </p:blipFill>
        <p:spPr bwMode="auto">
          <a:xfrm>
            <a:off x="5436096" y="4532836"/>
            <a:ext cx="3707904" cy="2325164"/>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928662" y="928670"/>
            <a:ext cx="8030799" cy="3786214"/>
          </a:xfrm>
        </p:spPr>
        <p:txBody>
          <a:bodyPr>
            <a:normAutofit/>
          </a:bodyPr>
          <a:lstStyle/>
          <a:p>
            <a:pPr algn="ctr">
              <a:buNone/>
            </a:pPr>
            <a:r>
              <a:rPr lang="en-US" sz="2000" dirty="0"/>
              <a:t>All of the above errors are identified at the fitting stage. For fitting, the clinic should receive only flawlessly manufactured prosthetic frames, otherwise initial errors will lead to more significant complications, even irreversible ones. When fitting, it is necessary to carefully check whether the edges of the artificial crowns fit tightly to the preparation border and whether there is no pressure on the cervical part of the gum. The most common mistakes are pinching of the gingival papilla and trauma to the marginal periodontium by the expanded edge of the metal-ceramic crown.</a:t>
            </a:r>
            <a:endParaRPr lang="ru-RU" sz="2800" b="1" i="1" dirty="0" smtClean="0">
              <a:solidFill>
                <a:schemeClr val="accent1">
                  <a:lumMod val="50000"/>
                </a:schemeClr>
              </a:solidFill>
            </a:endParaRPr>
          </a:p>
        </p:txBody>
      </p:sp>
      <p:sp>
        <p:nvSpPr>
          <p:cNvPr id="4" name="Скругленный прямоугольник 3"/>
          <p:cNvSpPr/>
          <p:nvPr/>
        </p:nvSpPr>
        <p:spPr>
          <a:xfrm>
            <a:off x="2000232" y="142852"/>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i="1" dirty="0">
                <a:solidFill>
                  <a:srgbClr val="FF0000"/>
                </a:solidFill>
              </a:rPr>
              <a:t>Prosthetics with crowns</a:t>
            </a:r>
            <a:endParaRPr lang="ru-RU" sz="3200" b="1" i="1" dirty="0">
              <a:solidFill>
                <a:srgbClr val="FF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113201" y="1428736"/>
            <a:ext cx="8030799" cy="2928958"/>
          </a:xfrm>
        </p:spPr>
        <p:txBody>
          <a:bodyPr>
            <a:normAutofit lnSpcReduction="10000"/>
          </a:bodyPr>
          <a:lstStyle/>
          <a:p>
            <a:pPr algn="ctr">
              <a:buNone/>
            </a:pPr>
            <a:r>
              <a:rPr lang="en-US" sz="2800" b="1" i="1" dirty="0">
                <a:solidFill>
                  <a:schemeClr val="accent1">
                    <a:lumMod val="50000"/>
                  </a:schemeClr>
                </a:solidFill>
              </a:rPr>
              <a:t>Ceramic coating chips</a:t>
            </a:r>
            <a:endParaRPr lang="ru-RU" sz="2800" b="1" i="1" dirty="0" smtClean="0">
              <a:solidFill>
                <a:schemeClr val="accent1">
                  <a:lumMod val="50000"/>
                </a:schemeClr>
              </a:solidFill>
            </a:endParaRPr>
          </a:p>
          <a:p>
            <a:pPr>
              <a:buNone/>
            </a:pPr>
            <a:r>
              <a:rPr lang="en-US" sz="2800" dirty="0"/>
              <a:t>Conventionally, for systematization, they are divided:</a:t>
            </a:r>
            <a:endParaRPr lang="ru-RU" sz="2800" dirty="0" smtClean="0"/>
          </a:p>
          <a:p>
            <a:r>
              <a:rPr lang="en-US" sz="2800" dirty="0" smtClean="0"/>
              <a:t>for </a:t>
            </a:r>
            <a:r>
              <a:rPr lang="en-US" sz="2800" dirty="0"/>
              <a:t>chips of ceramic coating in the cervical area</a:t>
            </a:r>
            <a:r>
              <a:rPr lang="en-US" sz="2800" dirty="0" smtClean="0"/>
              <a:t>;</a:t>
            </a:r>
            <a:endParaRPr lang="ru-RU" sz="2800" dirty="0" smtClean="0"/>
          </a:p>
          <a:p>
            <a:r>
              <a:rPr lang="en-US" sz="2800" dirty="0" smtClean="0"/>
              <a:t>chips </a:t>
            </a:r>
            <a:r>
              <a:rPr lang="en-US" sz="2800" dirty="0"/>
              <a:t>in the cutting edge area</a:t>
            </a:r>
            <a:r>
              <a:rPr lang="en-US" sz="2800" dirty="0" smtClean="0"/>
              <a:t>;</a:t>
            </a:r>
            <a:endParaRPr lang="ru-RU" sz="2800" dirty="0" smtClean="0"/>
          </a:p>
          <a:p>
            <a:r>
              <a:rPr lang="en-US" sz="2800" dirty="0" smtClean="0"/>
              <a:t>chipping </a:t>
            </a:r>
            <a:r>
              <a:rPr lang="en-US" sz="2800" dirty="0"/>
              <a:t>of a large mass of coating.</a:t>
            </a:r>
            <a:endParaRPr lang="ru-RU" sz="2800" b="1" i="1" dirty="0" smtClean="0">
              <a:solidFill>
                <a:schemeClr val="accent1">
                  <a:lumMod val="50000"/>
                </a:schemeClr>
              </a:solidFill>
            </a:endParaRPr>
          </a:p>
          <a:p>
            <a:pPr algn="ctr">
              <a:buNone/>
            </a:pPr>
            <a:endParaRPr lang="ru-RU" sz="2800" b="1" i="1" dirty="0" smtClean="0">
              <a:solidFill>
                <a:schemeClr val="accent1">
                  <a:lumMod val="50000"/>
                </a:schemeClr>
              </a:solidFill>
            </a:endParaRPr>
          </a:p>
        </p:txBody>
      </p:sp>
      <p:sp>
        <p:nvSpPr>
          <p:cNvPr id="4" name="Скругленный прямоугольник 3"/>
          <p:cNvSpPr/>
          <p:nvPr/>
        </p:nvSpPr>
        <p:spPr>
          <a:xfrm>
            <a:off x="2000232" y="142852"/>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i="1" dirty="0">
                <a:solidFill>
                  <a:srgbClr val="FF0000"/>
                </a:solidFill>
              </a:rPr>
              <a:t>Prosthetics with crowns</a:t>
            </a:r>
            <a:endParaRPr lang="ru-RU" sz="3200" b="1" i="1" dirty="0">
              <a:solidFill>
                <a:srgbClr val="FF0000"/>
              </a:solidFill>
            </a:endParaRPr>
          </a:p>
        </p:txBody>
      </p:sp>
      <p:pic>
        <p:nvPicPr>
          <p:cNvPr id="64514" name="Picture 2" descr="https://www.implantate.com/fileadmin/_processed_/1/e/csm_Verblendkrone_Abplatzung_g_cfb830fc09.jpg"/>
          <p:cNvPicPr>
            <a:picLocks noChangeAspect="1" noChangeArrowheads="1"/>
          </p:cNvPicPr>
          <p:nvPr/>
        </p:nvPicPr>
        <p:blipFill>
          <a:blip r:embed="rId1"/>
          <a:srcRect/>
          <a:stretch>
            <a:fillRect/>
          </a:stretch>
        </p:blipFill>
        <p:spPr bwMode="auto">
          <a:xfrm>
            <a:off x="2987824" y="3995682"/>
            <a:ext cx="4320480" cy="2862318"/>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071538" y="1142984"/>
            <a:ext cx="7887923" cy="4929222"/>
          </a:xfrm>
        </p:spPr>
        <p:txBody>
          <a:bodyPr>
            <a:normAutofit fontScale="55000" lnSpcReduction="20000"/>
          </a:bodyPr>
          <a:lstStyle/>
          <a:p>
            <a:pPr>
              <a:buNone/>
            </a:pPr>
            <a:r>
              <a:rPr lang="en-US" sz="4400" b="1" i="1" dirty="0"/>
              <a:t>Chips of ceramic coating in the cervical area</a:t>
            </a:r>
            <a:endParaRPr lang="ru-RU" sz="4400" b="1" i="1" dirty="0" smtClean="0"/>
          </a:p>
          <a:p>
            <a:pPr>
              <a:buNone/>
            </a:pPr>
            <a:r>
              <a:rPr lang="en-US" sz="2800" dirty="0"/>
              <a:t>Three errors can lead to this complication:</a:t>
            </a:r>
            <a:endParaRPr lang="ru-RU" sz="2800" dirty="0" smtClean="0"/>
          </a:p>
          <a:p>
            <a:r>
              <a:rPr lang="en-US" sz="2800" dirty="0" smtClean="0"/>
              <a:t>stress </a:t>
            </a:r>
            <a:r>
              <a:rPr lang="en-US" sz="2800" dirty="0"/>
              <a:t>in the frame</a:t>
            </a:r>
            <a:r>
              <a:rPr lang="en-US" sz="2800" dirty="0" smtClean="0"/>
              <a:t>;</a:t>
            </a:r>
            <a:endParaRPr lang="ru-RU" sz="2800" dirty="0" smtClean="0"/>
          </a:p>
          <a:p>
            <a:r>
              <a:rPr lang="en-US" sz="2800" dirty="0" smtClean="0"/>
              <a:t>frame </a:t>
            </a:r>
            <a:r>
              <a:rPr lang="en-US" sz="2800" dirty="0"/>
              <a:t>too thin</a:t>
            </a:r>
            <a:r>
              <a:rPr lang="en-US" sz="2800" dirty="0" smtClean="0"/>
              <a:t>;</a:t>
            </a:r>
            <a:endParaRPr lang="ru-RU" sz="2800" dirty="0" smtClean="0"/>
          </a:p>
          <a:p>
            <a:r>
              <a:rPr lang="en-US" sz="2800" dirty="0" smtClean="0"/>
              <a:t>overheating </a:t>
            </a:r>
            <a:r>
              <a:rPr lang="en-US" sz="2800" dirty="0"/>
              <a:t>of the metal in the finished prosthesis.</a:t>
            </a:r>
            <a:endParaRPr lang="ru-RU" sz="2800" dirty="0" smtClean="0"/>
          </a:p>
          <a:p>
            <a:pPr marL="0" indent="363855">
              <a:buNone/>
            </a:pPr>
            <a:r>
              <a:rPr lang="en-US" sz="2800" dirty="0"/>
              <a:t>Tension in the frame can arise due to improper preparation (small taper of the supporting teeth) and the presence of undercuts that were not eliminated in a timely manner at the stage of fitting the metal frame. Secondary stress may appear when the finished prosthesis is fixed with thick cement or when excessive force is applied at the time of application of the prosthesis. Overheating of the metal in the cervical area in almost finished prostheses is possible with strong pressure on the polishing rubber during the final finishing of the metal part. One of the reasons for overheating of the metal and, as a result, chipping of the ceramic coating is careless sandblasting to remove the oxide film from the inner surface of artificial crowns, especially when the air pressure in the jet apparatus is more than 40 MPa and the use of coarse sand.</a:t>
            </a:r>
            <a:endParaRPr lang="ru-RU" sz="2800" dirty="0" smtClean="0"/>
          </a:p>
          <a:p>
            <a:pPr marL="0" indent="363855">
              <a:buNone/>
            </a:pPr>
            <a:r>
              <a:rPr lang="en-US" sz="2800" dirty="0"/>
              <a:t>A frame that is too thin in the cervical area can become deformed during the process of fixing the finished prosthesis or in the immediate future after fixation and lead to chipping of the facing layer.</a:t>
            </a:r>
            <a:endParaRPr lang="ru-RU" sz="2800" b="1" i="1" dirty="0" smtClean="0">
              <a:solidFill>
                <a:schemeClr val="accent1">
                  <a:lumMod val="50000"/>
                </a:schemeClr>
              </a:solidFill>
            </a:endParaRPr>
          </a:p>
          <a:p>
            <a:pPr algn="ctr">
              <a:buNone/>
            </a:pPr>
            <a:endParaRPr lang="ru-RU" sz="2800" b="1" i="1" dirty="0" smtClean="0">
              <a:solidFill>
                <a:schemeClr val="accent1">
                  <a:lumMod val="50000"/>
                </a:schemeClr>
              </a:solidFill>
            </a:endParaRPr>
          </a:p>
        </p:txBody>
      </p:sp>
      <p:sp>
        <p:nvSpPr>
          <p:cNvPr id="4" name="Скругленный прямоугольник 3"/>
          <p:cNvSpPr/>
          <p:nvPr/>
        </p:nvSpPr>
        <p:spPr>
          <a:xfrm>
            <a:off x="2000232" y="142852"/>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i="1" dirty="0">
                <a:solidFill>
                  <a:srgbClr val="FF0000"/>
                </a:solidFill>
              </a:rPr>
              <a:t>Prosthetics with crowns</a:t>
            </a:r>
            <a:endParaRPr lang="ru-RU" sz="3200" b="1" i="1" dirty="0">
              <a:solidFill>
                <a:srgbClr val="FF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4414" y="1"/>
            <a:ext cx="7514035" cy="1000107"/>
          </a:xfrm>
        </p:spPr>
        <p:txBody>
          <a:bodyPr>
            <a:normAutofit/>
          </a:bodyPr>
          <a:lstStyle/>
          <a:p>
            <a:r>
              <a:rPr lang="en-US" b="1" i="1" dirty="0">
                <a:solidFill>
                  <a:schemeClr val="tx2">
                    <a:lumMod val="75000"/>
                    <a:lumOff val="25000"/>
                  </a:schemeClr>
                </a:solidFill>
              </a:rPr>
              <a:t>Lecture outline</a:t>
            </a:r>
            <a:endParaRPr lang="ru-RU" b="1" i="1" dirty="0">
              <a:solidFill>
                <a:schemeClr val="tx2">
                  <a:lumMod val="75000"/>
                  <a:lumOff val="25000"/>
                </a:schemeClr>
              </a:solidFill>
            </a:endParaRPr>
          </a:p>
        </p:txBody>
      </p:sp>
      <p:sp>
        <p:nvSpPr>
          <p:cNvPr id="3" name="Содержимое 2"/>
          <p:cNvSpPr>
            <a:spLocks noGrp="1"/>
          </p:cNvSpPr>
          <p:nvPr>
            <p:ph idx="1"/>
          </p:nvPr>
        </p:nvSpPr>
        <p:spPr>
          <a:xfrm>
            <a:off x="1113233" y="928670"/>
            <a:ext cx="7816485" cy="4862531"/>
          </a:xfrm>
        </p:spPr>
        <p:txBody>
          <a:bodyPr/>
          <a:lstStyle/>
          <a:p>
            <a:pPr marL="457200" indent="-457200">
              <a:buAutoNum type="arabicPeriod"/>
            </a:pPr>
            <a:r>
              <a:rPr lang="en-US" b="1" i="1" dirty="0">
                <a:solidFill>
                  <a:schemeClr val="tx2">
                    <a:lumMod val="75000"/>
                    <a:lumOff val="25000"/>
                  </a:schemeClr>
                </a:solidFill>
              </a:rPr>
              <a:t>Errors and complications at the stages of orthopedic treatment for dental crown defects</a:t>
            </a:r>
            <a:r>
              <a:rPr lang="en-US" b="1" i="1" dirty="0" smtClean="0">
                <a:solidFill>
                  <a:schemeClr val="tx2">
                    <a:lumMod val="75000"/>
                    <a:lumOff val="25000"/>
                  </a:schemeClr>
                </a:solidFill>
              </a:rPr>
              <a:t>;</a:t>
            </a:r>
            <a:endParaRPr lang="en-US" b="1" i="1" dirty="0" smtClean="0">
              <a:solidFill>
                <a:schemeClr val="tx2">
                  <a:lumMod val="75000"/>
                  <a:lumOff val="25000"/>
                </a:schemeClr>
              </a:solidFill>
            </a:endParaRPr>
          </a:p>
          <a:p>
            <a:pPr marL="457200" indent="-457200">
              <a:buAutoNum type="arabicPeriod"/>
            </a:pPr>
            <a:r>
              <a:rPr lang="en-US" b="1" i="1" dirty="0">
                <a:solidFill>
                  <a:schemeClr val="tx2">
                    <a:lumMod val="75000"/>
                    <a:lumOff val="25000"/>
                  </a:schemeClr>
                </a:solidFill>
              </a:rPr>
              <a:t>Errors and complications at the stages of orthopedic treatment with partial absence of teeth</a:t>
            </a:r>
            <a:r>
              <a:rPr lang="en-US" b="1" i="1" dirty="0" smtClean="0">
                <a:solidFill>
                  <a:schemeClr val="tx2">
                    <a:lumMod val="75000"/>
                    <a:lumOff val="25000"/>
                  </a:schemeClr>
                </a:solidFill>
              </a:rPr>
              <a:t>;</a:t>
            </a:r>
            <a:endParaRPr lang="en-US" b="1" i="1" dirty="0" smtClean="0">
              <a:solidFill>
                <a:schemeClr val="tx2">
                  <a:lumMod val="75000"/>
                  <a:lumOff val="25000"/>
                </a:schemeClr>
              </a:solidFill>
            </a:endParaRPr>
          </a:p>
          <a:p>
            <a:pPr marL="457200" indent="-457200">
              <a:buAutoNum type="arabicPeriod"/>
            </a:pPr>
            <a:r>
              <a:rPr lang="en-US" b="1" i="1" dirty="0">
                <a:solidFill>
                  <a:schemeClr val="tx2">
                    <a:lumMod val="75000"/>
                    <a:lumOff val="25000"/>
                  </a:schemeClr>
                </a:solidFill>
              </a:rPr>
              <a:t>Errors and complications at the stages of orthopedic treatment in the complete absence of teeth</a:t>
            </a:r>
            <a:r>
              <a:rPr lang="en-US" b="1" i="1" dirty="0" smtClean="0">
                <a:solidFill>
                  <a:schemeClr val="tx2">
                    <a:lumMod val="75000"/>
                    <a:lumOff val="25000"/>
                  </a:schemeClr>
                </a:solidFill>
              </a:rPr>
              <a:t>;</a:t>
            </a:r>
            <a:endParaRPr lang="en-US" b="1" i="1" dirty="0" smtClean="0">
              <a:solidFill>
                <a:schemeClr val="tx2">
                  <a:lumMod val="75000"/>
                  <a:lumOff val="25000"/>
                </a:schemeClr>
              </a:solidFill>
            </a:endParaRPr>
          </a:p>
          <a:p>
            <a:pPr marL="457200" indent="-457200">
              <a:buAutoNum type="arabicPeriod"/>
            </a:pPr>
            <a:r>
              <a:rPr lang="en-US" b="1" i="1" dirty="0">
                <a:solidFill>
                  <a:schemeClr val="tx2">
                    <a:lumMod val="75000"/>
                    <a:lumOff val="25000"/>
                  </a:schemeClr>
                </a:solidFill>
              </a:rPr>
              <a:t>Rehabilitation and preventive stage of treatment.</a:t>
            </a:r>
            <a:endParaRPr lang="ru-RU" b="1" i="1" dirty="0" smtClean="0">
              <a:solidFill>
                <a:schemeClr val="tx2">
                  <a:lumMod val="75000"/>
                  <a:lumOff val="25000"/>
                </a:schemeClr>
              </a:solidFill>
            </a:endParaRPr>
          </a:p>
          <a:p>
            <a:pPr marL="457200" indent="-457200">
              <a:buAutoNum type="arabicPeriod"/>
            </a:pPr>
            <a:endParaRPr lang="ru-RU"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928662" y="1142984"/>
            <a:ext cx="8030799" cy="4929222"/>
          </a:xfrm>
        </p:spPr>
        <p:txBody>
          <a:bodyPr>
            <a:normAutofit/>
          </a:bodyPr>
          <a:lstStyle/>
          <a:p>
            <a:pPr algn="ctr">
              <a:buNone/>
            </a:pPr>
            <a:r>
              <a:rPr lang="en-US" sz="2800" b="1" i="1" dirty="0"/>
              <a:t>Chips of the ceramic coating in the cutting edge area</a:t>
            </a:r>
            <a:endParaRPr lang="ru-RU" sz="2800" b="1" i="1" dirty="0" smtClean="0"/>
          </a:p>
          <a:p>
            <a:pPr marL="0" indent="363855">
              <a:buNone/>
            </a:pPr>
            <a:r>
              <a:rPr lang="en-US" sz="1600" dirty="0"/>
              <a:t>They can occur when the edge of the metal frame is short and the layer of transparent and enamel masses is excessively thick. With a shortened tooth stump, a metal frame is often made without restoring the required height of the cap in the metal. This occurs as a result of the dental technician using the “</a:t>
            </a:r>
            <a:r>
              <a:rPr lang="en-US" sz="1600" dirty="0" err="1"/>
              <a:t>adapta</a:t>
            </a:r>
            <a:r>
              <a:rPr lang="en-US" sz="1600" dirty="0"/>
              <a:t>” modeling method without subsequent refinement of the cutting edge with a layer of wax. The result is a metal-ceramic cap with an uneven coating thickness, namely a thickened layer of ceramic in the area of the cutting edge. As a result, a zone of lowest strength appears, along which, under extreme load, chipping occurs. It is necessary to strictly follow the rule of modeling a metal frame; in extreme cases, restore the height of the stump using metal, achieving a uniform layer of ceramic coating. Normally, both the thickness of the ceramic material and the thickness of the metal frame should be the same.</a:t>
            </a:r>
            <a:endParaRPr lang="ru-RU" sz="2800" b="1" i="1" dirty="0" smtClean="0">
              <a:solidFill>
                <a:schemeClr val="accent1">
                  <a:lumMod val="50000"/>
                </a:schemeClr>
              </a:solidFill>
            </a:endParaRPr>
          </a:p>
        </p:txBody>
      </p:sp>
      <p:sp>
        <p:nvSpPr>
          <p:cNvPr id="4" name="Скругленный прямоугольник 3"/>
          <p:cNvSpPr/>
          <p:nvPr/>
        </p:nvSpPr>
        <p:spPr>
          <a:xfrm>
            <a:off x="2000232" y="142852"/>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i="1" dirty="0">
                <a:solidFill>
                  <a:srgbClr val="FF0000"/>
                </a:solidFill>
              </a:rPr>
              <a:t>Prosthetics with crowns</a:t>
            </a:r>
            <a:endParaRPr lang="ru-RU" sz="3200" b="1" i="1" dirty="0">
              <a:solidFill>
                <a:srgbClr val="FF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7698" name="Picture 2" descr="Патология повышает вероятность сколов и повреждений. использование густого ..."/>
          <p:cNvPicPr>
            <a:picLocks noChangeAspect="1" noChangeArrowheads="1"/>
          </p:cNvPicPr>
          <p:nvPr/>
        </p:nvPicPr>
        <p:blipFill>
          <a:blip r:embed="rId1"/>
          <a:srcRect/>
          <a:stretch>
            <a:fillRect/>
          </a:stretch>
        </p:blipFill>
        <p:spPr bwMode="auto">
          <a:xfrm>
            <a:off x="785786" y="2571744"/>
            <a:ext cx="7352028" cy="3936400"/>
          </a:xfrm>
          <a:prstGeom prst="rect">
            <a:avLst/>
          </a:prstGeom>
          <a:noFill/>
        </p:spPr>
      </p:pic>
      <p:sp>
        <p:nvSpPr>
          <p:cNvPr id="157700" name="AutoShape 4" descr="https://implant-expert.ru/wp-content/uploads/2019/08/kokokkk.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ru-RU" dirty="0"/>
          </a:p>
        </p:txBody>
      </p:sp>
      <p:sp>
        <p:nvSpPr>
          <p:cNvPr id="157702" name="AutoShape 6" descr="https://implant-expert.ru/wp-content/uploads/2019/08/kokokkk.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ru-RU" dirty="0"/>
          </a:p>
        </p:txBody>
      </p:sp>
      <p:pic>
        <p:nvPicPr>
          <p:cNvPr id="157704" name="Picture 8" descr="https://avatars.mds.yandex.net/get-zen_doc/1686199/pub_5e4907f9fc020165b28c0506_5e4915275c1f4e25333164e9/scale_1200"/>
          <p:cNvPicPr>
            <a:picLocks noChangeAspect="1" noChangeArrowheads="1"/>
          </p:cNvPicPr>
          <p:nvPr/>
        </p:nvPicPr>
        <p:blipFill>
          <a:blip r:embed="rId2"/>
          <a:srcRect/>
          <a:stretch>
            <a:fillRect/>
          </a:stretch>
        </p:blipFill>
        <p:spPr bwMode="auto">
          <a:xfrm>
            <a:off x="214282" y="285728"/>
            <a:ext cx="8572558" cy="214314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928662" y="1285860"/>
            <a:ext cx="8030799" cy="4929222"/>
          </a:xfrm>
        </p:spPr>
        <p:txBody>
          <a:bodyPr>
            <a:normAutofit lnSpcReduction="10000"/>
          </a:bodyPr>
          <a:lstStyle/>
          <a:p>
            <a:pPr algn="ctr">
              <a:buNone/>
            </a:pPr>
            <a:r>
              <a:rPr lang="en-US" sz="2800" b="1" i="1" dirty="0"/>
              <a:t>Coating chipping</a:t>
            </a:r>
            <a:endParaRPr lang="ru-RU" sz="2800" b="1" i="1" dirty="0" smtClean="0"/>
          </a:p>
          <a:p>
            <a:pPr>
              <a:buNone/>
            </a:pPr>
            <a:r>
              <a:rPr lang="en-US" sz="1600" dirty="0"/>
              <a:t>There are several reasons for this type of complication. The most common mistakes:</a:t>
            </a:r>
            <a:endParaRPr lang="ru-RU" sz="1600" dirty="0" smtClean="0"/>
          </a:p>
          <a:p>
            <a:r>
              <a:rPr lang="en-US" sz="1600" dirty="0" smtClean="0"/>
              <a:t>incorrect </a:t>
            </a:r>
            <a:r>
              <a:rPr lang="en-US" sz="1600" dirty="0"/>
              <a:t>frame modeling</a:t>
            </a:r>
            <a:r>
              <a:rPr lang="en-US" sz="1600" dirty="0" smtClean="0"/>
              <a:t>;</a:t>
            </a:r>
            <a:endParaRPr lang="ru-RU" sz="1600" dirty="0" smtClean="0"/>
          </a:p>
          <a:p>
            <a:r>
              <a:rPr lang="en-US" sz="1600" dirty="0" smtClean="0"/>
              <a:t>uneven </a:t>
            </a:r>
            <a:r>
              <a:rPr lang="en-US" sz="1600" dirty="0"/>
              <a:t>sandblasting of the metal surface of the frame or too smooth surface of the frame made of non-precious alloys</a:t>
            </a:r>
            <a:r>
              <a:rPr lang="en-US" sz="1600" dirty="0" smtClean="0"/>
              <a:t>;</a:t>
            </a:r>
            <a:endParaRPr lang="ru-RU" sz="1600" dirty="0" smtClean="0"/>
          </a:p>
          <a:p>
            <a:r>
              <a:rPr lang="en-US" sz="1600" dirty="0" smtClean="0"/>
              <a:t>frame </a:t>
            </a:r>
            <a:r>
              <a:rPr lang="en-US" sz="1600" dirty="0"/>
              <a:t>contamination</a:t>
            </a:r>
            <a:r>
              <a:rPr lang="en-US" sz="1600" dirty="0" smtClean="0"/>
              <a:t>;</a:t>
            </a:r>
            <a:endParaRPr lang="ru-RU" sz="1600" dirty="0" smtClean="0"/>
          </a:p>
          <a:p>
            <a:r>
              <a:rPr lang="en-US" sz="1600" dirty="0" smtClean="0"/>
              <a:t>uneven </a:t>
            </a:r>
            <a:r>
              <a:rPr lang="en-US" sz="1600" dirty="0"/>
              <a:t>or excessively thick primer layer</a:t>
            </a:r>
            <a:r>
              <a:rPr lang="en-US" sz="1600" dirty="0" smtClean="0"/>
              <a:t>;</a:t>
            </a:r>
            <a:endParaRPr lang="ru-RU" sz="1600" dirty="0" smtClean="0"/>
          </a:p>
          <a:p>
            <a:r>
              <a:rPr lang="en-US" sz="1600" dirty="0" smtClean="0"/>
              <a:t>non-compliance </a:t>
            </a:r>
            <a:r>
              <a:rPr lang="en-US" sz="1600" dirty="0"/>
              <a:t>with temperature or time conditions during firing and cooling of the coating</a:t>
            </a:r>
            <a:r>
              <a:rPr lang="en-US" sz="1600" dirty="0" smtClean="0"/>
              <a:t>;</a:t>
            </a:r>
            <a:endParaRPr lang="ru-RU" sz="1600" dirty="0" smtClean="0"/>
          </a:p>
          <a:p>
            <a:r>
              <a:rPr lang="en-US" sz="1600" dirty="0" smtClean="0"/>
              <a:t>excessive </a:t>
            </a:r>
            <a:r>
              <a:rPr lang="en-US" sz="1600" dirty="0"/>
              <a:t>number of firings</a:t>
            </a:r>
            <a:r>
              <a:rPr lang="en-US" sz="1600" dirty="0" smtClean="0"/>
              <a:t>;</a:t>
            </a:r>
            <a:endParaRPr lang="ru-RU" sz="1600" dirty="0" smtClean="0"/>
          </a:p>
          <a:p>
            <a:r>
              <a:rPr lang="en-US" sz="1600" dirty="0" smtClean="0"/>
              <a:t>incorrect </a:t>
            </a:r>
            <a:r>
              <a:rPr lang="en-US" sz="1600" dirty="0"/>
              <a:t>occlusal contacts</a:t>
            </a:r>
            <a:r>
              <a:rPr lang="en-US" sz="1600" dirty="0" smtClean="0"/>
              <a:t>;</a:t>
            </a:r>
            <a:endParaRPr lang="ru-RU" sz="1600" dirty="0" smtClean="0"/>
          </a:p>
          <a:p>
            <a:r>
              <a:rPr lang="en-US" sz="1600" dirty="0" smtClean="0"/>
              <a:t>electrolytic </a:t>
            </a:r>
            <a:r>
              <a:rPr lang="en-US" sz="1600" dirty="0"/>
              <a:t>gilding of the finished frame made of base alloys.</a:t>
            </a:r>
            <a:endParaRPr lang="ru-RU" sz="1600" dirty="0" smtClean="0"/>
          </a:p>
          <a:p>
            <a:pPr marL="0" indent="450850">
              <a:buNone/>
            </a:pPr>
            <a:r>
              <a:rPr lang="en-US" sz="1600" dirty="0"/>
              <a:t>Coating chips are possible when modeling a metal frame without an equator or without tubercles, followed by restoration of the required anatomical shape by increasing the coating layer.</a:t>
            </a:r>
            <a:endParaRPr lang="ru-RU" sz="2800" b="1" i="1" dirty="0" smtClean="0">
              <a:solidFill>
                <a:schemeClr val="accent1">
                  <a:lumMod val="50000"/>
                </a:schemeClr>
              </a:solidFill>
            </a:endParaRPr>
          </a:p>
        </p:txBody>
      </p:sp>
      <p:sp>
        <p:nvSpPr>
          <p:cNvPr id="4" name="Скругленный прямоугольник 3"/>
          <p:cNvSpPr/>
          <p:nvPr/>
        </p:nvSpPr>
        <p:spPr>
          <a:xfrm>
            <a:off x="2000232" y="142852"/>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i="1" dirty="0">
                <a:solidFill>
                  <a:srgbClr val="FF0000"/>
                </a:solidFill>
              </a:rPr>
              <a:t>Prosthetics with crowns</a:t>
            </a:r>
            <a:endParaRPr lang="ru-RU" sz="3200" b="1" i="1" dirty="0">
              <a:solidFill>
                <a:srgbClr val="FF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928662" y="1000108"/>
            <a:ext cx="8030799" cy="3071834"/>
          </a:xfrm>
        </p:spPr>
        <p:txBody>
          <a:bodyPr>
            <a:normAutofit fontScale="85000" lnSpcReduction="20000"/>
          </a:bodyPr>
          <a:lstStyle/>
          <a:p>
            <a:pPr algn="ctr">
              <a:buNone/>
            </a:pPr>
            <a:r>
              <a:rPr lang="en-US" sz="2800" dirty="0"/>
              <a:t>When deciding on the possibility of using pinned teeth and choosing their design, it is necessary first of all to proceed from the requirements for the root. It must be stable and of sufficient length</a:t>
            </a:r>
            <a:r>
              <a:rPr lang="en-US" sz="2800" dirty="0" smtClean="0"/>
              <a:t>.</a:t>
            </a:r>
            <a:endParaRPr lang="ru-RU" sz="2800" dirty="0" smtClean="0"/>
          </a:p>
          <a:p>
            <a:pPr algn="ctr">
              <a:buNone/>
            </a:pPr>
            <a:r>
              <a:rPr lang="en-US" sz="2800" dirty="0" smtClean="0"/>
              <a:t>With </a:t>
            </a:r>
            <a:r>
              <a:rPr lang="en-US" sz="2800" dirty="0"/>
              <a:t>a short root, the “working lever” (coronal part) is longer than the “resistance lever” (tooth root), which leads to functional overload and loosening of the tooth root. In this regard, the root of the tooth must be longer than the crown part.</a:t>
            </a:r>
            <a:endParaRPr lang="ru-RU" sz="2800" b="1" i="1" dirty="0" smtClean="0">
              <a:solidFill>
                <a:schemeClr val="accent1">
                  <a:lumMod val="50000"/>
                </a:schemeClr>
              </a:solidFill>
            </a:endParaRPr>
          </a:p>
        </p:txBody>
      </p:sp>
      <p:sp>
        <p:nvSpPr>
          <p:cNvPr id="4" name="Скругленный прямоугольник 3"/>
          <p:cNvSpPr/>
          <p:nvPr/>
        </p:nvSpPr>
        <p:spPr>
          <a:xfrm>
            <a:off x="2000232" y="142852"/>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i="1" dirty="0">
                <a:solidFill>
                  <a:srgbClr val="FF0000"/>
                </a:solidFill>
              </a:rPr>
              <a:t>Pin designs</a:t>
            </a:r>
            <a:endParaRPr lang="ru-RU" sz="3200" b="1" i="1" dirty="0">
              <a:solidFill>
                <a:srgbClr val="FF0000"/>
              </a:solidFill>
            </a:endParaRPr>
          </a:p>
        </p:txBody>
      </p:sp>
      <p:sp>
        <p:nvSpPr>
          <p:cNvPr id="60418" name="AutoShape 2" descr="https://aristocratdent.ru/images/kultevaya-vkladka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ru-RU" dirty="0"/>
          </a:p>
        </p:txBody>
      </p:sp>
      <p:sp>
        <p:nvSpPr>
          <p:cNvPr id="60420" name="AutoShape 4" descr="https://aristocratdent.ru/images/kultevaya-vkladka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ru-RU" dirty="0"/>
          </a:p>
        </p:txBody>
      </p:sp>
      <p:pic>
        <p:nvPicPr>
          <p:cNvPr id="60421" name="Picture 5"/>
          <p:cNvPicPr>
            <a:picLocks noChangeAspect="1" noChangeArrowheads="1"/>
          </p:cNvPicPr>
          <p:nvPr/>
        </p:nvPicPr>
        <p:blipFill>
          <a:blip r:embed="rId1"/>
          <a:srcRect/>
          <a:stretch>
            <a:fillRect/>
          </a:stretch>
        </p:blipFill>
        <p:spPr bwMode="auto">
          <a:xfrm>
            <a:off x="2643174" y="3857604"/>
            <a:ext cx="4500594" cy="3000396"/>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20" y="1071546"/>
            <a:ext cx="8673741" cy="2571768"/>
          </a:xfrm>
        </p:spPr>
        <p:txBody>
          <a:bodyPr>
            <a:normAutofit lnSpcReduction="10000"/>
          </a:bodyPr>
          <a:lstStyle/>
          <a:p>
            <a:pPr algn="ctr">
              <a:buNone/>
            </a:pPr>
            <a:r>
              <a:rPr lang="en-US" dirty="0"/>
              <a:t>The root walls should not be destroyed by the carious process and should have sufficient thickness and strength. With hypo or demineralization of hard tissues, the </a:t>
            </a:r>
            <a:r>
              <a:rPr lang="en-US" dirty="0" err="1"/>
              <a:t>microhardness</a:t>
            </a:r>
            <a:r>
              <a:rPr lang="en-US" dirty="0"/>
              <a:t> of the root walls and the ability to withstand loads from a pin tooth decrease. Roots with thin walls less than 2 mm thick also cannot withstand the load transmitted through the pin. Often in such cases, a wall or root fracture occurs.</a:t>
            </a:r>
            <a:endParaRPr lang="ru-RU" sz="2800" b="1" i="1" dirty="0" smtClean="0">
              <a:solidFill>
                <a:schemeClr val="accent1">
                  <a:lumMod val="50000"/>
                </a:schemeClr>
              </a:solidFill>
            </a:endParaRPr>
          </a:p>
        </p:txBody>
      </p:sp>
      <p:sp>
        <p:nvSpPr>
          <p:cNvPr id="4" name="Скругленный прямоугольник 3"/>
          <p:cNvSpPr/>
          <p:nvPr/>
        </p:nvSpPr>
        <p:spPr>
          <a:xfrm>
            <a:off x="1428728" y="0"/>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i="1" dirty="0">
                <a:solidFill>
                  <a:srgbClr val="FF0000"/>
                </a:solidFill>
              </a:rPr>
              <a:t>Pin designs</a:t>
            </a:r>
            <a:endParaRPr lang="ru-RU" sz="3200" b="1" i="1" dirty="0">
              <a:solidFill>
                <a:srgbClr val="FF0000"/>
              </a:solidFill>
            </a:endParaRPr>
          </a:p>
        </p:txBody>
      </p:sp>
      <p:pic>
        <p:nvPicPr>
          <p:cNvPr id="59394" name="Picture 2" descr="https://temperaturka.com/wp-content/uploads/8/1/8/81813ad13260bc0f714613105c4ba0fc.jpg"/>
          <p:cNvPicPr>
            <a:picLocks noChangeAspect="1" noChangeArrowheads="1"/>
          </p:cNvPicPr>
          <p:nvPr/>
        </p:nvPicPr>
        <p:blipFill>
          <a:blip r:embed="rId1"/>
          <a:srcRect/>
          <a:stretch>
            <a:fillRect/>
          </a:stretch>
        </p:blipFill>
        <p:spPr bwMode="auto">
          <a:xfrm>
            <a:off x="234977" y="3857628"/>
            <a:ext cx="8746877" cy="2357454"/>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928662" y="1285860"/>
            <a:ext cx="8030799" cy="5143536"/>
          </a:xfrm>
        </p:spPr>
        <p:txBody>
          <a:bodyPr>
            <a:normAutofit fontScale="92500" lnSpcReduction="20000"/>
          </a:bodyPr>
          <a:lstStyle/>
          <a:p>
            <a:pPr marL="0" indent="363855">
              <a:buNone/>
            </a:pPr>
            <a:r>
              <a:rPr lang="en-US" b="1" i="1" dirty="0">
                <a:solidFill>
                  <a:schemeClr val="accent2">
                    <a:lumMod val="50000"/>
                  </a:schemeClr>
                </a:solidFill>
              </a:rPr>
              <a:t>The main tactical mistakes </a:t>
            </a:r>
            <a:r>
              <a:rPr lang="en-US" i="1" dirty="0"/>
              <a:t>that can cause irreversible consequences (tooth extraction) most often occur at the stage of root canal preparation.</a:t>
            </a:r>
            <a:endParaRPr lang="ru-RU" dirty="0" smtClean="0"/>
          </a:p>
          <a:p>
            <a:pPr marL="0" indent="363855" algn="ctr">
              <a:buNone/>
            </a:pPr>
            <a:r>
              <a:rPr lang="en-US" sz="3300" b="1" i="1" dirty="0">
                <a:solidFill>
                  <a:schemeClr val="accent2">
                    <a:lumMod val="50000"/>
                  </a:schemeClr>
                </a:solidFill>
              </a:rPr>
              <a:t>Technical errors:</a:t>
            </a:r>
            <a:endParaRPr lang="ru-RU" sz="3300" b="1" i="1" dirty="0" smtClean="0">
              <a:solidFill>
                <a:schemeClr val="accent2">
                  <a:lumMod val="50000"/>
                </a:schemeClr>
              </a:solidFill>
            </a:endParaRPr>
          </a:p>
          <a:p>
            <a:r>
              <a:rPr lang="en-US" dirty="0" smtClean="0"/>
              <a:t>insufficient </a:t>
            </a:r>
            <a:r>
              <a:rPr lang="en-US" dirty="0"/>
              <a:t>drying of the root canal</a:t>
            </a:r>
            <a:r>
              <a:rPr lang="en-US" dirty="0" smtClean="0"/>
              <a:t>;</a:t>
            </a:r>
            <a:endParaRPr lang="ru-RU" dirty="0" smtClean="0"/>
          </a:p>
          <a:p>
            <a:r>
              <a:rPr lang="en-US" dirty="0" smtClean="0"/>
              <a:t>using </a:t>
            </a:r>
            <a:r>
              <a:rPr lang="en-US" dirty="0"/>
              <a:t>too thick or too thin a material to fill the tooth canal</a:t>
            </a:r>
            <a:r>
              <a:rPr lang="en-US" dirty="0" smtClean="0"/>
              <a:t>;</a:t>
            </a:r>
            <a:endParaRPr lang="ru-RU" dirty="0" smtClean="0"/>
          </a:p>
          <a:p>
            <a:r>
              <a:rPr lang="en-US" dirty="0" smtClean="0"/>
              <a:t>the </a:t>
            </a:r>
            <a:r>
              <a:rPr lang="en-US" dirty="0"/>
              <a:t>presence of air pores in the root canal filling material</a:t>
            </a:r>
            <a:r>
              <a:rPr lang="en-US" dirty="0" smtClean="0"/>
              <a:t>;</a:t>
            </a:r>
            <a:endParaRPr lang="ru-RU" dirty="0" smtClean="0"/>
          </a:p>
          <a:p>
            <a:r>
              <a:rPr lang="en-US" dirty="0" smtClean="0"/>
              <a:t>insufficient </a:t>
            </a:r>
            <a:r>
              <a:rPr lang="en-US" dirty="0"/>
              <a:t>degreasing of the pin</a:t>
            </a:r>
            <a:r>
              <a:rPr lang="en-US" dirty="0" smtClean="0"/>
              <a:t>;</a:t>
            </a:r>
            <a:endParaRPr lang="ru-RU" dirty="0" smtClean="0"/>
          </a:p>
          <a:p>
            <a:r>
              <a:rPr lang="en-US" dirty="0" smtClean="0"/>
              <a:t>insertion </a:t>
            </a:r>
            <a:r>
              <a:rPr lang="en-US" dirty="0"/>
              <a:t>of a pin into the root canal less than 2/3 of its length</a:t>
            </a:r>
            <a:r>
              <a:rPr lang="en-US" dirty="0" smtClean="0"/>
              <a:t>;</a:t>
            </a:r>
            <a:endParaRPr lang="ru-RU" dirty="0" smtClean="0"/>
          </a:p>
          <a:p>
            <a:r>
              <a:rPr lang="en-US" dirty="0" smtClean="0"/>
              <a:t>twisting </a:t>
            </a:r>
            <a:r>
              <a:rPr lang="en-US" dirty="0"/>
              <a:t>the active pin more than half a turn</a:t>
            </a:r>
            <a:r>
              <a:rPr lang="en-US" dirty="0" smtClean="0"/>
              <a:t>;</a:t>
            </a:r>
            <a:endParaRPr lang="ru-RU" dirty="0" smtClean="0"/>
          </a:p>
          <a:p>
            <a:r>
              <a:rPr lang="en-US" dirty="0" smtClean="0"/>
              <a:t>insufficient </a:t>
            </a:r>
            <a:r>
              <a:rPr lang="en-US" dirty="0"/>
              <a:t>opening of the root canal</a:t>
            </a:r>
            <a:r>
              <a:rPr lang="en-US" dirty="0" smtClean="0"/>
              <a:t>;</a:t>
            </a:r>
            <a:endParaRPr lang="ru-RU" dirty="0" smtClean="0"/>
          </a:p>
          <a:p>
            <a:r>
              <a:rPr lang="en-US" dirty="0" smtClean="0"/>
              <a:t>lack </a:t>
            </a:r>
            <a:r>
              <a:rPr lang="en-US" dirty="0"/>
              <a:t>of radiological control during canal preparation.</a:t>
            </a:r>
            <a:endParaRPr lang="ru-RU" dirty="0"/>
          </a:p>
        </p:txBody>
      </p:sp>
      <p:sp>
        <p:nvSpPr>
          <p:cNvPr id="4" name="Скругленный прямоугольник 3"/>
          <p:cNvSpPr/>
          <p:nvPr/>
        </p:nvSpPr>
        <p:spPr>
          <a:xfrm>
            <a:off x="2000232" y="142852"/>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i="1" dirty="0">
                <a:solidFill>
                  <a:srgbClr val="FF0000"/>
                </a:solidFill>
              </a:rPr>
              <a:t>Pin designs</a:t>
            </a:r>
            <a:endParaRPr lang="ru-RU" sz="3200" b="1" i="1" dirty="0">
              <a:solidFill>
                <a:srgbClr val="FF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071538" y="1071546"/>
            <a:ext cx="7887923" cy="3286148"/>
          </a:xfrm>
        </p:spPr>
        <p:txBody>
          <a:bodyPr>
            <a:normAutofit/>
          </a:bodyPr>
          <a:lstStyle/>
          <a:p>
            <a:pPr algn="ctr">
              <a:buNone/>
            </a:pPr>
            <a:r>
              <a:rPr lang="en-US" sz="3200" b="1" i="1" dirty="0">
                <a:solidFill>
                  <a:schemeClr val="accent2">
                    <a:lumMod val="50000"/>
                  </a:schemeClr>
                </a:solidFill>
              </a:rPr>
              <a:t>Complications:</a:t>
            </a:r>
            <a:endParaRPr lang="ru-RU" sz="3200" b="1" i="1" dirty="0" smtClean="0">
              <a:solidFill>
                <a:schemeClr val="accent2">
                  <a:lumMod val="50000"/>
                </a:schemeClr>
              </a:solidFill>
            </a:endParaRPr>
          </a:p>
          <a:p>
            <a:r>
              <a:rPr lang="en-US" dirty="0" smtClean="0"/>
              <a:t>fixation </a:t>
            </a:r>
            <a:r>
              <a:rPr lang="en-US" dirty="0"/>
              <a:t>disorder</a:t>
            </a:r>
            <a:r>
              <a:rPr lang="en-US" dirty="0" smtClean="0"/>
              <a:t>;</a:t>
            </a:r>
            <a:endParaRPr lang="ru-RU" dirty="0" smtClean="0"/>
          </a:p>
          <a:p>
            <a:r>
              <a:rPr lang="en-US" dirty="0" smtClean="0"/>
              <a:t>development </a:t>
            </a:r>
            <a:r>
              <a:rPr lang="en-US" dirty="0"/>
              <a:t>of root caries</a:t>
            </a:r>
            <a:r>
              <a:rPr lang="en-US" dirty="0" smtClean="0"/>
              <a:t>;</a:t>
            </a:r>
            <a:endParaRPr lang="ru-RU" dirty="0" smtClean="0"/>
          </a:p>
          <a:p>
            <a:r>
              <a:rPr lang="en-US" dirty="0" smtClean="0"/>
              <a:t>fracture </a:t>
            </a:r>
            <a:r>
              <a:rPr lang="en-US" dirty="0"/>
              <a:t>of a tooth root or pin</a:t>
            </a:r>
            <a:r>
              <a:rPr lang="en-US" dirty="0" smtClean="0"/>
              <a:t>;</a:t>
            </a:r>
            <a:endParaRPr lang="ru-RU" dirty="0" smtClean="0"/>
          </a:p>
          <a:p>
            <a:r>
              <a:rPr lang="en-US" dirty="0" smtClean="0"/>
              <a:t>perforation </a:t>
            </a:r>
            <a:r>
              <a:rPr lang="en-US" dirty="0"/>
              <a:t>of the root wall during preparation for a pin with the development of acute or chronic periodontitis.</a:t>
            </a:r>
            <a:endParaRPr lang="ru-RU" dirty="0"/>
          </a:p>
        </p:txBody>
      </p:sp>
      <p:sp>
        <p:nvSpPr>
          <p:cNvPr id="4" name="Скругленный прямоугольник 3"/>
          <p:cNvSpPr/>
          <p:nvPr/>
        </p:nvSpPr>
        <p:spPr>
          <a:xfrm>
            <a:off x="2000232" y="142852"/>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i="1" dirty="0">
                <a:solidFill>
                  <a:srgbClr val="FF0000"/>
                </a:solidFill>
              </a:rPr>
              <a:t>Pin designs</a:t>
            </a:r>
            <a:endParaRPr lang="ru-RU" sz="3200" b="1" i="1" dirty="0">
              <a:solidFill>
                <a:srgbClr val="FF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42844" y="1071546"/>
            <a:ext cx="8816617" cy="2214578"/>
          </a:xfrm>
        </p:spPr>
        <p:txBody>
          <a:bodyPr>
            <a:normAutofit fontScale="85000" lnSpcReduction="20000"/>
          </a:bodyPr>
          <a:lstStyle/>
          <a:p>
            <a:pPr algn="ctr">
              <a:buNone/>
            </a:pPr>
            <a:r>
              <a:rPr lang="ru-RU" sz="3200" dirty="0" smtClean="0"/>
              <a:t> </a:t>
            </a:r>
            <a:r>
              <a:rPr lang="en-US" sz="3200" dirty="0"/>
              <a:t>During the manufacture of bridges, errors may occur at the stages of preparation, correction and fixation, leading to the development of complications. When treating with bridges, errors occur that are typical for treatment with single crowns, as well as those inherent only to this prosthetic technique.</a:t>
            </a:r>
            <a:endParaRPr lang="ru-RU" dirty="0"/>
          </a:p>
        </p:txBody>
      </p:sp>
      <p:sp>
        <p:nvSpPr>
          <p:cNvPr id="4" name="Скругленный прямоугольник 3"/>
          <p:cNvSpPr/>
          <p:nvPr/>
        </p:nvSpPr>
        <p:spPr>
          <a:xfrm>
            <a:off x="2000232" y="142852"/>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i="1" dirty="0">
                <a:solidFill>
                  <a:srgbClr val="FF0000"/>
                </a:solidFill>
              </a:rPr>
              <a:t>Bridges</a:t>
            </a:r>
            <a:endParaRPr lang="ru-RU" sz="3200" b="1" i="1" dirty="0">
              <a:solidFill>
                <a:srgbClr val="FF0000"/>
              </a:solidFill>
            </a:endParaRPr>
          </a:p>
        </p:txBody>
      </p:sp>
      <p:sp>
        <p:nvSpPr>
          <p:cNvPr id="56322" name="AutoShape 2" descr="https://youstom.com/wp-content/uploads/2019/06/most-min-1-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ru-RU" dirty="0"/>
          </a:p>
        </p:txBody>
      </p:sp>
      <p:pic>
        <p:nvPicPr>
          <p:cNvPr id="56324" name="Picture 4" descr="https://joydental.sg/wp-content/uploads/2018/12/crowns-and-bridges-1.jpg"/>
          <p:cNvPicPr>
            <a:picLocks noChangeAspect="1" noChangeArrowheads="1"/>
          </p:cNvPicPr>
          <p:nvPr/>
        </p:nvPicPr>
        <p:blipFill>
          <a:blip r:embed="rId1"/>
          <a:srcRect/>
          <a:stretch>
            <a:fillRect/>
          </a:stretch>
        </p:blipFill>
        <p:spPr bwMode="auto">
          <a:xfrm>
            <a:off x="1928794" y="3282782"/>
            <a:ext cx="5357850" cy="3575218"/>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6674" name="Picture 2" descr="https://temperaturka.com/wp-content/uploads/0/2/7/02744ce619b5d9e02f8812b1dfdc7643.jpg"/>
          <p:cNvPicPr>
            <a:picLocks noChangeAspect="1" noChangeArrowheads="1"/>
          </p:cNvPicPr>
          <p:nvPr/>
        </p:nvPicPr>
        <p:blipFill>
          <a:blip r:embed="rId1"/>
          <a:srcRect/>
          <a:stretch>
            <a:fillRect/>
          </a:stretch>
        </p:blipFill>
        <p:spPr bwMode="auto">
          <a:xfrm>
            <a:off x="285720" y="214289"/>
            <a:ext cx="8572560" cy="5357850"/>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071538" y="1285860"/>
            <a:ext cx="7887923" cy="714380"/>
          </a:xfrm>
        </p:spPr>
        <p:txBody>
          <a:bodyPr>
            <a:normAutofit fontScale="92500" lnSpcReduction="20000"/>
          </a:bodyPr>
          <a:lstStyle/>
          <a:p>
            <a:pPr algn="ctr">
              <a:buNone/>
            </a:pPr>
            <a:r>
              <a:rPr lang="ru-RU" sz="3200" dirty="0" smtClean="0"/>
              <a:t> </a:t>
            </a:r>
            <a:r>
              <a:rPr lang="en-US" sz="5100" b="1" i="1" dirty="0">
                <a:solidFill>
                  <a:schemeClr val="accent2">
                    <a:lumMod val="50000"/>
                  </a:schemeClr>
                </a:solidFill>
              </a:rPr>
              <a:t>Tactical and technical errors:</a:t>
            </a:r>
            <a:endParaRPr lang="ru-RU" dirty="0"/>
          </a:p>
        </p:txBody>
      </p:sp>
      <p:sp>
        <p:nvSpPr>
          <p:cNvPr id="4" name="Скругленный прямоугольник 3"/>
          <p:cNvSpPr/>
          <p:nvPr/>
        </p:nvSpPr>
        <p:spPr>
          <a:xfrm>
            <a:off x="2000232" y="142852"/>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i="1" dirty="0">
                <a:solidFill>
                  <a:srgbClr val="FF0000"/>
                </a:solidFill>
              </a:rPr>
              <a:t>Bridges</a:t>
            </a:r>
            <a:endParaRPr lang="ru-RU" sz="3200" b="1" i="1" dirty="0">
              <a:solidFill>
                <a:srgbClr val="FF0000"/>
              </a:solidFill>
            </a:endParaRPr>
          </a:p>
        </p:txBody>
      </p:sp>
      <p:sp>
        <p:nvSpPr>
          <p:cNvPr id="5" name="Скругленный прямоугольник 4"/>
          <p:cNvSpPr/>
          <p:nvPr/>
        </p:nvSpPr>
        <p:spPr>
          <a:xfrm>
            <a:off x="1142976" y="1844824"/>
            <a:ext cx="7715304" cy="471490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514350" indent="-514350">
              <a:buFont typeface="+mj-lt"/>
              <a:buAutoNum type="arabicParenR"/>
            </a:pPr>
            <a:r>
              <a:rPr lang="en-US" sz="2400" dirty="0"/>
              <a:t>preparation without water cooling, with poorly centered instruments</a:t>
            </a:r>
            <a:r>
              <a:rPr lang="en-US" sz="2400" dirty="0" smtClean="0"/>
              <a:t>;</a:t>
            </a:r>
            <a:endParaRPr lang="ru-RU" sz="2400" dirty="0" smtClean="0"/>
          </a:p>
          <a:p>
            <a:pPr marL="514350" indent="-514350">
              <a:buFont typeface="+mj-lt"/>
              <a:buAutoNum type="arabicParenR"/>
            </a:pPr>
            <a:r>
              <a:rPr lang="en-US" sz="2400" dirty="0" smtClean="0"/>
              <a:t>excessive </a:t>
            </a:r>
            <a:r>
              <a:rPr lang="en-US" sz="2400" dirty="0"/>
              <a:t>taper of the stump of supporting teeth</a:t>
            </a:r>
            <a:r>
              <a:rPr lang="en-US" sz="2400" dirty="0" smtClean="0"/>
              <a:t>;</a:t>
            </a:r>
            <a:endParaRPr lang="ru-RU" sz="2400" dirty="0" smtClean="0"/>
          </a:p>
          <a:p>
            <a:pPr marL="514350" indent="-514350">
              <a:buFont typeface="+mj-lt"/>
              <a:buAutoNum type="arabicParenR"/>
            </a:pPr>
            <a:r>
              <a:rPr lang="en-US" sz="2400" dirty="0" smtClean="0"/>
              <a:t>insufficient </a:t>
            </a:r>
            <a:r>
              <a:rPr lang="en-US" sz="2400" dirty="0"/>
              <a:t>taper of the stump of supporting teeth</a:t>
            </a:r>
            <a:r>
              <a:rPr lang="en-US" sz="2400" dirty="0" smtClean="0"/>
              <a:t>;</a:t>
            </a:r>
            <a:endParaRPr lang="ru-RU" sz="2400" dirty="0" smtClean="0"/>
          </a:p>
          <a:p>
            <a:pPr marL="514350" indent="-514350">
              <a:buFont typeface="+mj-lt"/>
              <a:buAutoNum type="arabicParenR"/>
            </a:pPr>
            <a:r>
              <a:rPr lang="en-US" sz="2400" dirty="0" smtClean="0"/>
              <a:t>insufficient </a:t>
            </a:r>
            <a:r>
              <a:rPr lang="en-US" sz="2400" dirty="0"/>
              <a:t>removal of hard tissue from the occlusal surface</a:t>
            </a:r>
            <a:r>
              <a:rPr lang="en-US" sz="2400" dirty="0" smtClean="0"/>
              <a:t>;</a:t>
            </a:r>
            <a:endParaRPr lang="ru-RU" sz="2400" dirty="0" smtClean="0"/>
          </a:p>
          <a:p>
            <a:pPr marL="514350" indent="-514350">
              <a:buFont typeface="+mj-lt"/>
              <a:buAutoNum type="arabicParenR"/>
            </a:pPr>
            <a:r>
              <a:rPr lang="en-US" sz="2400" dirty="0" smtClean="0"/>
              <a:t>preparation </a:t>
            </a:r>
            <a:r>
              <a:rPr lang="en-US" sz="2400" dirty="0"/>
              <a:t>of the vestibular surface in one plane</a:t>
            </a:r>
            <a:r>
              <a:rPr lang="en-US" sz="2400" dirty="0" smtClean="0"/>
              <a:t>;</a:t>
            </a:r>
            <a:endParaRPr lang="ru-RU" sz="2400" dirty="0" smtClean="0"/>
          </a:p>
          <a:p>
            <a:pPr marL="514350" indent="-514350">
              <a:buFont typeface="+mj-lt"/>
              <a:buAutoNum type="arabicParenR"/>
            </a:pPr>
            <a:r>
              <a:rPr lang="en-US" sz="2400" dirty="0" smtClean="0"/>
              <a:t>deep </a:t>
            </a:r>
            <a:r>
              <a:rPr lang="en-US" sz="2400" dirty="0"/>
              <a:t>subgingival preparation</a:t>
            </a:r>
            <a:r>
              <a:rPr lang="en-US" sz="2400" dirty="0" smtClean="0"/>
              <a:t>;</a:t>
            </a:r>
            <a:endParaRPr lang="ru-RU" sz="2400" dirty="0" smtClean="0"/>
          </a:p>
          <a:p>
            <a:pPr marL="514350" indent="-514350">
              <a:buFont typeface="+mj-lt"/>
              <a:buAutoNum type="arabicParenR"/>
            </a:pPr>
            <a:r>
              <a:rPr lang="en-US" sz="2400" dirty="0" smtClean="0"/>
              <a:t>lack </a:t>
            </a:r>
            <a:r>
              <a:rPr lang="en-US" sz="2400" dirty="0"/>
              <a:t>of alignment of supporting teeth;</a:t>
            </a:r>
            <a:endParaRPr lang="ru-RU"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85852" y="0"/>
            <a:ext cx="7514035" cy="928670"/>
          </a:xfrm>
        </p:spPr>
        <p:txBody>
          <a:bodyPr>
            <a:normAutofit/>
          </a:bodyPr>
          <a:lstStyle/>
          <a:p>
            <a:r>
              <a:rPr lang="en-US" b="1" i="1" dirty="0">
                <a:solidFill>
                  <a:schemeClr val="tx2">
                    <a:lumMod val="75000"/>
                    <a:lumOff val="25000"/>
                  </a:schemeClr>
                </a:solidFill>
              </a:rPr>
              <a:t>Relevance</a:t>
            </a:r>
            <a:endParaRPr lang="ru-RU" b="1" i="1" dirty="0">
              <a:solidFill>
                <a:schemeClr val="tx2">
                  <a:lumMod val="75000"/>
                  <a:lumOff val="25000"/>
                </a:schemeClr>
              </a:solidFill>
            </a:endParaRPr>
          </a:p>
        </p:txBody>
      </p:sp>
      <p:sp>
        <p:nvSpPr>
          <p:cNvPr id="3" name="Содержимое 2"/>
          <p:cNvSpPr>
            <a:spLocks noGrp="1"/>
          </p:cNvSpPr>
          <p:nvPr>
            <p:ph idx="1"/>
          </p:nvPr>
        </p:nvSpPr>
        <p:spPr>
          <a:xfrm>
            <a:off x="1113233" y="857232"/>
            <a:ext cx="7816485" cy="4933969"/>
          </a:xfrm>
        </p:spPr>
        <p:txBody>
          <a:bodyPr>
            <a:normAutofit/>
          </a:bodyPr>
          <a:lstStyle/>
          <a:p>
            <a:pPr algn="ctr">
              <a:buNone/>
            </a:pPr>
            <a:r>
              <a:rPr lang="en-US" dirty="0"/>
              <a:t>An in-depth study and clarification of errors, as well as complications that arise during the orthopedic treatment of patients using various designs of removable dentures is an urgent problem in clinical dentistry.</a:t>
            </a:r>
            <a:endParaRPr lang="ru-RU" dirty="0" smtClean="0"/>
          </a:p>
          <a:p>
            <a:pPr algn="ctr">
              <a:buNone/>
            </a:pPr>
            <a:r>
              <a:rPr lang="en-US" dirty="0"/>
              <a:t>At the present stage of development of dentistry, the problem of preventing medical errors and treatment deficiencies, preventing complications associated with them is becoming increasingly important.</a:t>
            </a:r>
            <a:endParaRPr lang="ru-RU"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071538" y="1285860"/>
            <a:ext cx="7887923" cy="714380"/>
          </a:xfrm>
        </p:spPr>
        <p:txBody>
          <a:bodyPr>
            <a:normAutofit fontScale="92500" lnSpcReduction="20000"/>
          </a:bodyPr>
          <a:lstStyle/>
          <a:p>
            <a:pPr algn="ctr">
              <a:buNone/>
            </a:pPr>
            <a:r>
              <a:rPr lang="ru-RU" sz="3200" dirty="0" smtClean="0"/>
              <a:t> </a:t>
            </a:r>
            <a:r>
              <a:rPr lang="en-US" sz="5100" b="1" i="1" dirty="0">
                <a:solidFill>
                  <a:schemeClr val="accent2">
                    <a:lumMod val="50000"/>
                  </a:schemeClr>
                </a:solidFill>
              </a:rPr>
              <a:t>Tactical and technical errors:</a:t>
            </a:r>
            <a:endParaRPr lang="ru-RU" dirty="0"/>
          </a:p>
        </p:txBody>
      </p:sp>
      <p:sp>
        <p:nvSpPr>
          <p:cNvPr id="4" name="Скругленный прямоугольник 3"/>
          <p:cNvSpPr/>
          <p:nvPr/>
        </p:nvSpPr>
        <p:spPr>
          <a:xfrm>
            <a:off x="2000232" y="142852"/>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i="1" dirty="0">
                <a:solidFill>
                  <a:srgbClr val="FF0000"/>
                </a:solidFill>
              </a:rPr>
              <a:t>Bridges</a:t>
            </a:r>
            <a:endParaRPr lang="ru-RU" sz="3200" b="1" i="1" dirty="0">
              <a:solidFill>
                <a:srgbClr val="FF0000"/>
              </a:solidFill>
            </a:endParaRPr>
          </a:p>
        </p:txBody>
      </p:sp>
      <p:sp>
        <p:nvSpPr>
          <p:cNvPr id="5" name="Скругленный прямоугольник 4"/>
          <p:cNvSpPr/>
          <p:nvPr/>
        </p:nvSpPr>
        <p:spPr>
          <a:xfrm>
            <a:off x="1142976" y="1844824"/>
            <a:ext cx="7786742" cy="464347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514350" indent="-514350">
              <a:buNone/>
            </a:pPr>
            <a:r>
              <a:rPr lang="ru-RU" sz="2400" dirty="0" smtClean="0">
                <a:solidFill>
                  <a:srgbClr val="0070C0"/>
                </a:solidFill>
              </a:rPr>
              <a:t>8)</a:t>
            </a:r>
            <a:r>
              <a:rPr lang="ru-RU" sz="2400" dirty="0" smtClean="0"/>
              <a:t> </a:t>
            </a:r>
            <a:r>
              <a:rPr lang="en-US" sz="2800" dirty="0" smtClean="0"/>
              <a:t>obtaining </a:t>
            </a:r>
            <a:r>
              <a:rPr lang="en-US" sz="2800" dirty="0"/>
              <a:t>a fuzzy </a:t>
            </a:r>
            <a:r>
              <a:rPr lang="en-US" sz="2800" dirty="0" smtClean="0"/>
              <a:t>impression;</a:t>
            </a:r>
            <a:endParaRPr lang="ru-RU" sz="2800" dirty="0" smtClean="0"/>
          </a:p>
          <a:p>
            <a:pPr marL="514350" indent="-514350">
              <a:buNone/>
            </a:pPr>
            <a:r>
              <a:rPr lang="ru-RU" sz="2800" dirty="0" smtClean="0">
                <a:solidFill>
                  <a:srgbClr val="0070C0"/>
                </a:solidFill>
              </a:rPr>
              <a:t>9)</a:t>
            </a:r>
            <a:r>
              <a:rPr lang="ru-RU" sz="2800" dirty="0" smtClean="0"/>
              <a:t> </a:t>
            </a:r>
            <a:r>
              <a:rPr lang="en-US" sz="2800" dirty="0" smtClean="0"/>
              <a:t>absence </a:t>
            </a:r>
            <a:r>
              <a:rPr lang="en-US" sz="2800" dirty="0"/>
              <a:t>of temporary </a:t>
            </a:r>
            <a:r>
              <a:rPr lang="en-US" sz="2800" dirty="0" smtClean="0"/>
              <a:t>bridges;</a:t>
            </a:r>
            <a:endParaRPr lang="ru-RU" sz="2800" dirty="0" smtClean="0"/>
          </a:p>
          <a:p>
            <a:pPr marL="514350" indent="-514350">
              <a:buNone/>
            </a:pPr>
            <a:r>
              <a:rPr lang="ru-RU" sz="2800" dirty="0" smtClean="0">
                <a:solidFill>
                  <a:srgbClr val="0070C0"/>
                </a:solidFill>
              </a:rPr>
              <a:t>10)</a:t>
            </a:r>
            <a:r>
              <a:rPr lang="ru-RU" sz="2800" dirty="0" smtClean="0"/>
              <a:t> </a:t>
            </a:r>
            <a:r>
              <a:rPr lang="en-US" sz="2800" dirty="0" smtClean="0"/>
              <a:t>production </a:t>
            </a:r>
            <a:r>
              <a:rPr lang="en-US" sz="2800" dirty="0"/>
              <a:t>of temporary single crowns instead of bridges</a:t>
            </a:r>
            <a:r>
              <a:rPr lang="en-US" sz="2800" dirty="0" smtClean="0"/>
              <a:t>;</a:t>
            </a:r>
            <a:endParaRPr lang="ru-RU" sz="2800" dirty="0" smtClean="0"/>
          </a:p>
          <a:p>
            <a:pPr marL="514350" indent="-514350">
              <a:buNone/>
            </a:pPr>
            <a:r>
              <a:rPr lang="en-US" sz="2800" dirty="0" smtClean="0">
                <a:solidFill>
                  <a:srgbClr val="0070C0"/>
                </a:solidFill>
              </a:rPr>
              <a:t>11</a:t>
            </a:r>
            <a:r>
              <a:rPr lang="en-US" sz="2800" dirty="0">
                <a:solidFill>
                  <a:srgbClr val="0070C0"/>
                </a:solidFill>
              </a:rPr>
              <a:t>) </a:t>
            </a:r>
            <a:r>
              <a:rPr lang="en-US" sz="2800" dirty="0"/>
              <a:t>inability to assess the quality of the manufactured bridge</a:t>
            </a:r>
            <a:r>
              <a:rPr lang="en-US" sz="2800" dirty="0" smtClean="0"/>
              <a:t>;</a:t>
            </a:r>
            <a:endParaRPr lang="ru-RU" sz="2800" dirty="0" smtClean="0"/>
          </a:p>
          <a:p>
            <a:pPr marL="514350" indent="-514350">
              <a:buNone/>
            </a:pPr>
            <a:r>
              <a:rPr lang="en-US" sz="2800" dirty="0" smtClean="0">
                <a:solidFill>
                  <a:srgbClr val="0070C0"/>
                </a:solidFill>
              </a:rPr>
              <a:t>12</a:t>
            </a:r>
            <a:r>
              <a:rPr lang="en-US" sz="2800" dirty="0">
                <a:solidFill>
                  <a:srgbClr val="0070C0"/>
                </a:solidFill>
              </a:rPr>
              <a:t>) </a:t>
            </a:r>
            <a:r>
              <a:rPr lang="en-US" sz="2800" dirty="0"/>
              <a:t>errors in fitting the prosthesis</a:t>
            </a:r>
            <a:r>
              <a:rPr lang="en-US" sz="2800" dirty="0" smtClean="0"/>
              <a:t>;</a:t>
            </a:r>
            <a:endParaRPr lang="ru-RU" sz="2800" dirty="0" smtClean="0"/>
          </a:p>
          <a:p>
            <a:pPr marL="514350" indent="-514350">
              <a:buNone/>
            </a:pPr>
            <a:r>
              <a:rPr lang="en-US" sz="2800" dirty="0" smtClean="0">
                <a:solidFill>
                  <a:srgbClr val="0070C0"/>
                </a:solidFill>
              </a:rPr>
              <a:t>13</a:t>
            </a:r>
            <a:r>
              <a:rPr lang="en-US" sz="2800" dirty="0">
                <a:solidFill>
                  <a:srgbClr val="0070C0"/>
                </a:solidFill>
              </a:rPr>
              <a:t>) </a:t>
            </a:r>
            <a:r>
              <a:rPr lang="en-US" sz="2800" dirty="0"/>
              <a:t>occlusal contacts are poorly adjusted</a:t>
            </a:r>
            <a:r>
              <a:rPr lang="en-US" sz="2800" dirty="0" smtClean="0"/>
              <a:t>;</a:t>
            </a:r>
            <a:endParaRPr lang="ru-RU" sz="2800" dirty="0" smtClean="0"/>
          </a:p>
          <a:p>
            <a:pPr marL="514350" indent="-514350">
              <a:buNone/>
            </a:pPr>
            <a:r>
              <a:rPr lang="en-US" sz="2800" dirty="0" smtClean="0">
                <a:solidFill>
                  <a:srgbClr val="0070C0"/>
                </a:solidFill>
              </a:rPr>
              <a:t>14</a:t>
            </a:r>
            <a:r>
              <a:rPr lang="en-US" sz="2800" dirty="0">
                <a:solidFill>
                  <a:srgbClr val="0070C0"/>
                </a:solidFill>
              </a:rPr>
              <a:t>) </a:t>
            </a:r>
            <a:r>
              <a:rPr lang="en-US" sz="2800" dirty="0"/>
              <a:t>errors during fixation.</a:t>
            </a:r>
            <a:endParaRPr lang="ru-RU"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071538" y="1142984"/>
            <a:ext cx="7887923" cy="4500570"/>
          </a:xfrm>
        </p:spPr>
        <p:txBody>
          <a:bodyPr>
            <a:normAutofit fontScale="55000" lnSpcReduction="20000"/>
          </a:bodyPr>
          <a:lstStyle/>
          <a:p>
            <a:pPr marL="0" indent="263525">
              <a:buNone/>
            </a:pPr>
            <a:r>
              <a:rPr lang="ru-RU" sz="3200" b="1" dirty="0" smtClean="0"/>
              <a:t> </a:t>
            </a:r>
            <a:r>
              <a:rPr lang="en-US" sz="4400" b="1" dirty="0"/>
              <a:t>Complications during treatment with bridges</a:t>
            </a:r>
            <a:r>
              <a:rPr lang="en-US" sz="4400" dirty="0"/>
              <a:t>, in addition to complications when using single crowns, include:</a:t>
            </a:r>
            <a:endParaRPr lang="ru-RU" sz="4400" dirty="0" smtClean="0"/>
          </a:p>
          <a:p>
            <a:r>
              <a:rPr lang="en-US" sz="4400" dirty="0" smtClean="0"/>
              <a:t>development </a:t>
            </a:r>
            <a:r>
              <a:rPr lang="en-US" sz="4400" dirty="0"/>
              <a:t>of traumatic gingivitis due to incorrect occlusal relationships recreated on the intermediate part of the prosthesis</a:t>
            </a:r>
            <a:r>
              <a:rPr lang="en-US" sz="4400" dirty="0" smtClean="0"/>
              <a:t>;</a:t>
            </a:r>
            <a:endParaRPr lang="ru-RU" sz="4400" dirty="0" smtClean="0"/>
          </a:p>
          <a:p>
            <a:r>
              <a:rPr lang="en-US" sz="4400" dirty="0" smtClean="0"/>
              <a:t>trauma </a:t>
            </a:r>
            <a:r>
              <a:rPr lang="en-US" sz="4400" dirty="0"/>
              <a:t>to the mucous membrane in the area of the flushing channel, which was incorrectly created in terms of vertical size, shape of the intermediate part, the nature and degree of adherence to the mucous membrane, the size of the gap or contact with the plastic lining</a:t>
            </a:r>
            <a:r>
              <a:rPr lang="en-US" sz="4400" dirty="0" smtClean="0"/>
              <a:t>;</a:t>
            </a:r>
            <a:endParaRPr lang="ru-RU" sz="4400" dirty="0" smtClean="0"/>
          </a:p>
          <a:p>
            <a:r>
              <a:rPr lang="en-US" sz="4400" dirty="0" smtClean="0"/>
              <a:t>use </a:t>
            </a:r>
            <a:r>
              <a:rPr lang="en-US" sz="4400" dirty="0"/>
              <a:t>of low-quality solders for soldering bridge parts.</a:t>
            </a:r>
            <a:endParaRPr lang="ru-RU" dirty="0"/>
          </a:p>
        </p:txBody>
      </p:sp>
      <p:sp>
        <p:nvSpPr>
          <p:cNvPr id="4" name="Скругленный прямоугольник 3"/>
          <p:cNvSpPr/>
          <p:nvPr/>
        </p:nvSpPr>
        <p:spPr>
          <a:xfrm>
            <a:off x="2000232" y="142852"/>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i="1" dirty="0">
                <a:solidFill>
                  <a:srgbClr val="FF0000"/>
                </a:solidFill>
              </a:rPr>
              <a:t>Bridges</a:t>
            </a:r>
            <a:endParaRPr lang="ru-RU" sz="3200" b="1" i="1" dirty="0">
              <a:solidFill>
                <a:srgbClr val="FF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42844" y="2000240"/>
            <a:ext cx="5572164" cy="3857652"/>
          </a:xfrm>
        </p:spPr>
        <p:txBody>
          <a:bodyPr>
            <a:noAutofit/>
          </a:bodyPr>
          <a:lstStyle/>
          <a:p>
            <a:pPr marL="0" indent="263525" algn="ctr">
              <a:buNone/>
            </a:pPr>
            <a:r>
              <a:rPr lang="en-US" sz="2800" b="1" i="1" dirty="0">
                <a:solidFill>
                  <a:schemeClr val="accent2">
                    <a:lumMod val="50000"/>
                  </a:schemeClr>
                </a:solidFill>
              </a:rPr>
              <a:t>Mucosal injury</a:t>
            </a:r>
            <a:endParaRPr lang="ru-RU" sz="2800" b="1" i="1" dirty="0" smtClean="0">
              <a:solidFill>
                <a:schemeClr val="accent2">
                  <a:lumMod val="50000"/>
                </a:schemeClr>
              </a:solidFill>
            </a:endParaRPr>
          </a:p>
          <a:p>
            <a:pPr marL="0" indent="263525" algn="ctr">
              <a:buNone/>
            </a:pPr>
            <a:r>
              <a:rPr lang="en-US" sz="1600" dirty="0"/>
              <a:t>A serious complication when using bridges in the area of the lateral teeth is biting the mucous membrane of the cheek. The latter, falling between the bridge and the antagonist teeth, is injured with each closure of the dentition</a:t>
            </a:r>
            <a:r>
              <a:rPr lang="en-US" sz="1600" dirty="0" smtClean="0"/>
              <a:t>.</a:t>
            </a:r>
            <a:endParaRPr lang="ru-RU" sz="1600" dirty="0" smtClean="0"/>
          </a:p>
          <a:p>
            <a:pPr marL="0" indent="263525" algn="ctr">
              <a:buNone/>
            </a:pPr>
            <a:r>
              <a:rPr lang="en-US" sz="1600" dirty="0" smtClean="0"/>
              <a:t>The </a:t>
            </a:r>
            <a:r>
              <a:rPr lang="en-US" sz="1600" dirty="0"/>
              <a:t>cause of biting the buccal mucosa is most often the incorrect modeling of the crowns and the intermediate part of the bridge, when their buccal tubercles meet end-to-end with the antagonists</a:t>
            </a:r>
            <a:r>
              <a:rPr lang="en-US" sz="1600" dirty="0" smtClean="0"/>
              <a:t>.</a:t>
            </a:r>
            <a:endParaRPr lang="ru-RU" sz="1600" dirty="0" smtClean="0"/>
          </a:p>
          <a:p>
            <a:pPr marL="0" indent="263525" algn="ctr">
              <a:buNone/>
            </a:pPr>
            <a:r>
              <a:rPr lang="en-US" sz="1600" dirty="0" smtClean="0"/>
              <a:t>To </a:t>
            </a:r>
            <a:r>
              <a:rPr lang="en-US" sz="1600" dirty="0"/>
              <a:t>prevent this complication, when modeling crowns and the intermediate part of the bridge in the area of the upper premolars and molars, a so-called horizontal overlap should be created. In other words, the buccal cusps of the upper lateral teeth should protrude slightly towards the vestibular side in relation to the antagonist teeth; then the cheek moves away from the lower teeth and the mucous membrane is not pinched between the bridge and these teeth.</a:t>
            </a:r>
            <a:endParaRPr lang="ru-RU" dirty="0"/>
          </a:p>
        </p:txBody>
      </p:sp>
      <p:sp>
        <p:nvSpPr>
          <p:cNvPr id="4" name="Скругленный прямоугольник 3"/>
          <p:cNvSpPr/>
          <p:nvPr/>
        </p:nvSpPr>
        <p:spPr>
          <a:xfrm>
            <a:off x="1619672" y="142852"/>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i="1" dirty="0">
                <a:solidFill>
                  <a:srgbClr val="FF0000"/>
                </a:solidFill>
              </a:rPr>
              <a:t>Bridges</a:t>
            </a:r>
            <a:endParaRPr lang="ru-RU" sz="3200" b="1" i="1" dirty="0">
              <a:solidFill>
                <a:srgbClr val="FF0000"/>
              </a:solidFill>
            </a:endParaRPr>
          </a:p>
        </p:txBody>
      </p:sp>
      <p:sp>
        <p:nvSpPr>
          <p:cNvPr id="95234" name="AutoShape 2" descr="https://implant-expert.ru/wp-content/uploads/2019/12/most.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ru-RU" dirty="0"/>
          </a:p>
        </p:txBody>
      </p:sp>
      <p:sp>
        <p:nvSpPr>
          <p:cNvPr id="95236" name="AutoShape 4" descr="https://implant-expert.ru/wp-content/uploads/2019/12/most.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ru-RU" dirty="0"/>
          </a:p>
        </p:txBody>
      </p:sp>
      <p:pic>
        <p:nvPicPr>
          <p:cNvPr id="95240" name="Picture 8" descr="https://heaclub.ru/tim/612e4deecd005c10863694d797264f9c/prikusit-sheku.jpeg"/>
          <p:cNvPicPr>
            <a:picLocks noChangeAspect="1" noChangeArrowheads="1"/>
          </p:cNvPicPr>
          <p:nvPr/>
        </p:nvPicPr>
        <p:blipFill>
          <a:blip r:embed="rId1" cstate="print"/>
          <a:srcRect/>
          <a:stretch>
            <a:fillRect/>
          </a:stretch>
        </p:blipFill>
        <p:spPr bwMode="auto">
          <a:xfrm>
            <a:off x="5643570" y="1071546"/>
            <a:ext cx="3380810" cy="2266922"/>
          </a:xfrm>
          <a:prstGeom prst="rect">
            <a:avLst/>
          </a:prstGeom>
          <a:noFill/>
        </p:spPr>
      </p:pic>
      <p:pic>
        <p:nvPicPr>
          <p:cNvPr id="95241" name="Picture 9"/>
          <p:cNvPicPr>
            <a:picLocks noChangeAspect="1" noChangeArrowheads="1"/>
          </p:cNvPicPr>
          <p:nvPr/>
        </p:nvPicPr>
        <p:blipFill>
          <a:blip r:embed="rId2"/>
          <a:srcRect/>
          <a:stretch>
            <a:fillRect/>
          </a:stretch>
        </p:blipFill>
        <p:spPr bwMode="auto">
          <a:xfrm>
            <a:off x="5643570" y="3571876"/>
            <a:ext cx="3371848" cy="2528886"/>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714348" y="1071546"/>
            <a:ext cx="7887923" cy="1214446"/>
          </a:xfrm>
        </p:spPr>
        <p:txBody>
          <a:bodyPr>
            <a:noAutofit/>
          </a:bodyPr>
          <a:lstStyle/>
          <a:p>
            <a:pPr marL="0" indent="263525" algn="ctr">
              <a:buNone/>
            </a:pPr>
            <a:r>
              <a:rPr lang="en-US" sz="2800" b="1" i="1" dirty="0">
                <a:solidFill>
                  <a:schemeClr val="accent2">
                    <a:lumMod val="50000"/>
                  </a:schemeClr>
                </a:solidFill>
              </a:rPr>
              <a:t>Coating chipped</a:t>
            </a:r>
            <a:endParaRPr lang="ru-RU" sz="2800" b="1" i="1" dirty="0" smtClean="0">
              <a:solidFill>
                <a:schemeClr val="accent2">
                  <a:lumMod val="50000"/>
                </a:schemeClr>
              </a:solidFill>
            </a:endParaRPr>
          </a:p>
          <a:p>
            <a:pPr algn="ctr">
              <a:buNone/>
            </a:pPr>
            <a:r>
              <a:rPr lang="en-US" sz="1800" dirty="0"/>
              <a:t>There are several reasons for this type of complication. The most common mistakes:</a:t>
            </a:r>
            <a:endParaRPr lang="ru-RU" sz="1800" dirty="0" smtClean="0"/>
          </a:p>
        </p:txBody>
      </p:sp>
      <p:sp>
        <p:nvSpPr>
          <p:cNvPr id="4" name="Скругленный прямоугольник 3"/>
          <p:cNvSpPr/>
          <p:nvPr/>
        </p:nvSpPr>
        <p:spPr>
          <a:xfrm>
            <a:off x="2000232" y="142852"/>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i="1" dirty="0">
                <a:solidFill>
                  <a:srgbClr val="FF0000"/>
                </a:solidFill>
              </a:rPr>
              <a:t>Bridges</a:t>
            </a:r>
            <a:endParaRPr lang="ru-RU" sz="3200" b="1" i="1" dirty="0">
              <a:solidFill>
                <a:srgbClr val="FF0000"/>
              </a:solidFill>
            </a:endParaRPr>
          </a:p>
        </p:txBody>
      </p:sp>
      <p:sp>
        <p:nvSpPr>
          <p:cNvPr id="5" name="Скругленный прямоугольник 4"/>
          <p:cNvSpPr/>
          <p:nvPr/>
        </p:nvSpPr>
        <p:spPr>
          <a:xfrm>
            <a:off x="214282" y="2500306"/>
            <a:ext cx="4214842" cy="421484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buFont typeface="Wingdings" panose="05000000000000000000" pitchFamily="2" charset="2"/>
              <a:buChar char="q"/>
            </a:pPr>
            <a:r>
              <a:rPr lang="en-US" dirty="0" smtClean="0"/>
              <a:t>incorrect </a:t>
            </a:r>
            <a:r>
              <a:rPr lang="en-US" dirty="0"/>
              <a:t>modeling of the prosthesis frame (without taking into account the properties of the metal alloy</a:t>
            </a:r>
            <a:r>
              <a:rPr lang="en-US" dirty="0" smtClean="0"/>
              <a:t>);</a:t>
            </a:r>
            <a:endParaRPr lang="ru-RU" dirty="0" smtClean="0"/>
          </a:p>
          <a:p>
            <a:pPr>
              <a:buFont typeface="Wingdings" panose="05000000000000000000" pitchFamily="2" charset="2"/>
              <a:buChar char="q"/>
            </a:pPr>
            <a:r>
              <a:rPr lang="en-US" dirty="0" smtClean="0"/>
              <a:t>long </a:t>
            </a:r>
            <a:r>
              <a:rPr lang="en-US" dirty="0"/>
              <a:t>metal-ceramic prostheses</a:t>
            </a:r>
            <a:r>
              <a:rPr lang="en-US" dirty="0" smtClean="0"/>
              <a:t>;</a:t>
            </a:r>
            <a:endParaRPr lang="ru-RU" dirty="0" smtClean="0"/>
          </a:p>
          <a:p>
            <a:pPr>
              <a:buFont typeface="Wingdings" panose="05000000000000000000" pitchFamily="2" charset="2"/>
              <a:buChar char="q"/>
            </a:pPr>
            <a:r>
              <a:rPr lang="en-US" dirty="0" smtClean="0"/>
              <a:t>the </a:t>
            </a:r>
            <a:r>
              <a:rPr lang="en-US" dirty="0"/>
              <a:t>intermediate part of the frame is too thin (without taking into account the properties of the metal alloy</a:t>
            </a:r>
            <a:r>
              <a:rPr lang="en-US" dirty="0" smtClean="0"/>
              <a:t>);</a:t>
            </a:r>
            <a:endParaRPr lang="ru-RU" dirty="0" smtClean="0"/>
          </a:p>
          <a:p>
            <a:pPr>
              <a:buFont typeface="Wingdings" panose="05000000000000000000" pitchFamily="2" charset="2"/>
              <a:buChar char="q"/>
            </a:pPr>
            <a:r>
              <a:rPr lang="en-US" dirty="0" smtClean="0"/>
              <a:t>cantilever </a:t>
            </a:r>
            <a:r>
              <a:rPr lang="en-US" dirty="0"/>
              <a:t>type prostheses</a:t>
            </a:r>
            <a:r>
              <a:rPr lang="en-US" dirty="0" smtClean="0"/>
              <a:t>;</a:t>
            </a:r>
            <a:endParaRPr lang="ru-RU" smtClean="0"/>
          </a:p>
          <a:p>
            <a:pPr>
              <a:buFont typeface="Wingdings" panose="05000000000000000000" pitchFamily="2" charset="2"/>
              <a:buChar char="q"/>
            </a:pPr>
            <a:r>
              <a:rPr lang="en-US" smtClean="0"/>
              <a:t>uneven </a:t>
            </a:r>
            <a:r>
              <a:rPr lang="en-US" dirty="0"/>
              <a:t>sandblasting of the metal surface of the frame;</a:t>
            </a:r>
            <a:endParaRPr lang="ru-RU" dirty="0" smtClean="0"/>
          </a:p>
        </p:txBody>
      </p:sp>
      <p:sp>
        <p:nvSpPr>
          <p:cNvPr id="6" name="Скругленный прямоугольник 5"/>
          <p:cNvSpPr/>
          <p:nvPr/>
        </p:nvSpPr>
        <p:spPr>
          <a:xfrm>
            <a:off x="4572000" y="2500306"/>
            <a:ext cx="4429156" cy="421484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buFont typeface="Wingdings" panose="05000000000000000000" pitchFamily="2" charset="2"/>
              <a:buChar char="q"/>
            </a:pPr>
            <a:r>
              <a:rPr lang="ru-RU" dirty="0" smtClean="0"/>
              <a:t>the surface of the base alloy frame is too smooth;</a:t>
            </a:r>
            <a:endParaRPr lang="ru-RU" dirty="0" smtClean="0"/>
          </a:p>
          <a:p>
            <a:pPr>
              <a:buFont typeface="Wingdings" panose="05000000000000000000" pitchFamily="2" charset="2"/>
              <a:buChar char="q"/>
            </a:pPr>
            <a:r>
              <a:rPr lang="ru-RU" dirty="0" smtClean="0"/>
              <a:t>contamination of the frame;</a:t>
            </a:r>
            <a:endParaRPr lang="ru-RU" dirty="0" smtClean="0"/>
          </a:p>
          <a:p>
            <a:pPr>
              <a:buFont typeface="Wingdings" panose="05000000000000000000" pitchFamily="2" charset="2"/>
              <a:buChar char="q"/>
            </a:pPr>
            <a:r>
              <a:rPr lang="ru-RU" dirty="0" smtClean="0"/>
              <a:t>errors when applying the primer coating layer;</a:t>
            </a:r>
            <a:endParaRPr lang="ru-RU" dirty="0" smtClean="0"/>
          </a:p>
          <a:p>
            <a:pPr>
              <a:buFont typeface="Wingdings" panose="05000000000000000000" pitchFamily="2" charset="2"/>
              <a:buChar char="q"/>
            </a:pPr>
            <a:r>
              <a:rPr lang="ru-RU" dirty="0" smtClean="0"/>
              <a:t>errors during firing and cooling of the structure;</a:t>
            </a:r>
            <a:endParaRPr lang="ru-RU" dirty="0" smtClean="0"/>
          </a:p>
          <a:p>
            <a:pPr>
              <a:buFont typeface="Wingdings" panose="05000000000000000000" pitchFamily="2" charset="2"/>
              <a:buChar char="q"/>
            </a:pPr>
            <a:r>
              <a:rPr lang="ru-RU" dirty="0" smtClean="0"/>
              <a:t>excessive number of burns;</a:t>
            </a:r>
            <a:endParaRPr lang="ru-RU" dirty="0" smtClean="0"/>
          </a:p>
          <a:p>
            <a:pPr>
              <a:buFont typeface="Wingdings" panose="05000000000000000000" pitchFamily="2" charset="2"/>
              <a:buChar char="q"/>
            </a:pPr>
            <a:r>
              <a:rPr lang="ru-RU" dirty="0" smtClean="0"/>
              <a:t>verified occlusal contacts;</a:t>
            </a:r>
            <a:endParaRPr lang="ru-RU" dirty="0" smtClean="0"/>
          </a:p>
          <a:p>
            <a:pPr>
              <a:buFont typeface="Wingdings" panose="05000000000000000000" pitchFamily="2" charset="2"/>
              <a:buChar char="q"/>
            </a:pPr>
            <a:r>
              <a:rPr lang="ru-RU" dirty="0" smtClean="0"/>
              <a:t>electrolytic gilding of frames made of base alloys.</a:t>
            </a:r>
            <a:endParaRPr lang="ru-RU" dirty="0" smtClean="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1071546"/>
            <a:ext cx="8786874" cy="3214710"/>
          </a:xfrm>
        </p:spPr>
        <p:txBody>
          <a:bodyPr>
            <a:noAutofit/>
          </a:bodyPr>
          <a:lstStyle/>
          <a:p>
            <a:pPr marL="0" indent="263525" algn="ctr">
              <a:buNone/>
            </a:pPr>
            <a:r>
              <a:rPr lang="ru-RU" sz="2800" b="1" i="1" dirty="0" smtClean="0">
                <a:solidFill>
                  <a:schemeClr val="accent2">
                    <a:lumMod val="50000"/>
                  </a:schemeClr>
                </a:solidFill>
              </a:rPr>
              <a:t>Chipping of the coating</a:t>
            </a:r>
            <a:endParaRPr lang="ru-RU" sz="2800" b="1" i="1" dirty="0" smtClean="0">
              <a:solidFill>
                <a:schemeClr val="accent2">
                  <a:lumMod val="50000"/>
                </a:schemeClr>
              </a:solidFill>
            </a:endParaRPr>
          </a:p>
          <a:p>
            <a:pPr algn="ctr">
              <a:buNone/>
            </a:pPr>
            <a:r>
              <a:rPr lang="ru-RU" sz="1800" dirty="0" smtClean="0"/>
              <a:t>One of the methods of preventing possible chipping of the ceramic coating is the use of bridges in practice, consisting of 4-5 units. If, according to clinical indications, for example, for the purpose of splinting in periodontitis, it is still necessary to apply a long-length prosthesis, then composite bridges are used. The parts of such a prosthesis, fixed on different functionally oriented groups of teeth, are connected by locking fasteners. It is possible to use soldering with high-temperature solder, for example, gold "Super VP".</a:t>
            </a:r>
            <a:endParaRPr lang="ru-RU" sz="1800" dirty="0" smtClean="0"/>
          </a:p>
        </p:txBody>
      </p:sp>
      <p:sp>
        <p:nvSpPr>
          <p:cNvPr id="4" name="Скругленный прямоугольник 3"/>
          <p:cNvSpPr/>
          <p:nvPr/>
        </p:nvSpPr>
        <p:spPr>
          <a:xfrm>
            <a:off x="2000232" y="142852"/>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i="1" dirty="0">
                <a:solidFill>
                  <a:srgbClr val="FF0000"/>
                </a:solidFill>
              </a:rPr>
              <a:t>Bridges</a:t>
            </a:r>
            <a:endParaRPr lang="ru-RU" sz="3200" b="1" i="1" dirty="0">
              <a:solidFill>
                <a:srgbClr val="FF0000"/>
              </a:solidFill>
            </a:endParaRPr>
          </a:p>
        </p:txBody>
      </p:sp>
      <p:pic>
        <p:nvPicPr>
          <p:cNvPr id="93186" name="Picture 2" descr="https://www.stomko.ru/artimg/images/metallokeramika1.jpg"/>
          <p:cNvPicPr>
            <a:picLocks noChangeAspect="1" noChangeArrowheads="1"/>
          </p:cNvPicPr>
          <p:nvPr/>
        </p:nvPicPr>
        <p:blipFill>
          <a:blip r:embed="rId1" cstate="print"/>
          <a:srcRect/>
          <a:stretch>
            <a:fillRect/>
          </a:stretch>
        </p:blipFill>
        <p:spPr bwMode="auto">
          <a:xfrm>
            <a:off x="2571736" y="4143380"/>
            <a:ext cx="4253199" cy="2571768"/>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20" y="1357298"/>
            <a:ext cx="8643998" cy="3214710"/>
          </a:xfrm>
        </p:spPr>
        <p:txBody>
          <a:bodyPr>
            <a:noAutofit/>
          </a:bodyPr>
          <a:lstStyle/>
          <a:p>
            <a:pPr marL="0" indent="263525" algn="ctr">
              <a:buNone/>
            </a:pPr>
            <a:r>
              <a:rPr lang="ru-RU" sz="2800" b="1" i="1" dirty="0" smtClean="0">
                <a:solidFill>
                  <a:schemeClr val="accent2">
                    <a:lumMod val="50000"/>
                  </a:schemeClr>
                </a:solidFill>
              </a:rPr>
              <a:t>Chipping of the coating</a:t>
            </a:r>
            <a:endParaRPr lang="ru-RU" sz="2800" b="1" i="1" dirty="0" smtClean="0">
              <a:solidFill>
                <a:schemeClr val="accent2">
                  <a:lumMod val="50000"/>
                </a:schemeClr>
              </a:solidFill>
            </a:endParaRPr>
          </a:p>
          <a:p>
            <a:pPr marL="0" indent="363855">
              <a:buNone/>
            </a:pPr>
            <a:r>
              <a:rPr lang="ru-RU" sz="1800" dirty="0" smtClean="0"/>
              <a:t>The fixation of prostheses can be started only if the prosthesis meets all clinical requirements and is technically performed flawlessly. The fixing material must be sufficiently fluid, which eliminates errors and complications such as:</a:t>
            </a:r>
            <a:endParaRPr lang="ru-RU" sz="1800" dirty="0" smtClean="0"/>
          </a:p>
          <a:p>
            <a:r>
              <a:rPr lang="ru-RU" sz="1800" dirty="0" smtClean="0"/>
              <a:t>insufficient fit of the prosthesis during fixation, which results in the exposure of the necks and the development of cervical caries, as well as a cosmetic defect and the occurrence of functional overload of the teeth due to the supra-occlusive position of the prosthesis;</a:t>
            </a:r>
            <a:endParaRPr lang="ru-RU" sz="1800" dirty="0" smtClean="0"/>
          </a:p>
          <a:p>
            <a:r>
              <a:rPr lang="ru-RU" sz="1800" dirty="0" smtClean="0"/>
              <a:t>excessive force during fixation is the occurrence of stresses in the prosthesis frame and, as a result, the possibility of chipping the coating, primarily in the cervical region of the supporting crowns.</a:t>
            </a:r>
            <a:endParaRPr lang="ru-RU" sz="1800" dirty="0" smtClean="0"/>
          </a:p>
        </p:txBody>
      </p:sp>
      <p:sp>
        <p:nvSpPr>
          <p:cNvPr id="4" name="Скругленный прямоугольник 3"/>
          <p:cNvSpPr/>
          <p:nvPr/>
        </p:nvSpPr>
        <p:spPr>
          <a:xfrm>
            <a:off x="2000232" y="142852"/>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i="1" dirty="0">
                <a:solidFill>
                  <a:srgbClr val="FF0000"/>
                </a:solidFill>
              </a:rPr>
              <a:t>Bridges</a:t>
            </a:r>
            <a:endParaRPr lang="ru-RU" sz="3200" b="1" i="1" dirty="0">
              <a:solidFill>
                <a:srgbClr val="FF000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20" y="1857363"/>
            <a:ext cx="8643998" cy="4831535"/>
          </a:xfrm>
        </p:spPr>
        <p:txBody>
          <a:bodyPr>
            <a:noAutofit/>
          </a:bodyPr>
          <a:lstStyle/>
          <a:p>
            <a:pPr marL="0" indent="263525" algn="ctr">
              <a:buNone/>
            </a:pPr>
            <a:r>
              <a:rPr lang="ru-RU" dirty="0" smtClean="0"/>
              <a:t>One of the complications characteristic of prosthetics with removable dentures, regardless of the design, is a violation of diction.</a:t>
            </a:r>
            <a:endParaRPr lang="ru-RU" dirty="0" smtClean="0"/>
          </a:p>
          <a:p>
            <a:pPr marL="0" indent="263525" algn="ctr">
              <a:buNone/>
            </a:pPr>
            <a:r>
              <a:rPr lang="ru-RU" dirty="0" smtClean="0"/>
              <a:t>Complaints of patients with speech defects in the process of adaptation to removable dentures are inevitable and depend on the size and boundaries of the base of the removable plate prosthesis, the location and thickness of the arch of the supporting prosthesis, the size of the teeth, the placement of artificial teeth, the relief of the inner surface of the base of the upper jaw prosthesis. In each specific case, patients' claims to diction should be clarified in detail in order to take them into account when modeling the basis and setting artificial teeth.</a:t>
            </a:r>
            <a:endParaRPr lang="ru-RU" dirty="0" smtClean="0"/>
          </a:p>
        </p:txBody>
      </p:sp>
      <p:sp>
        <p:nvSpPr>
          <p:cNvPr id="4" name="Скругленный прямоугольник 3"/>
          <p:cNvSpPr/>
          <p:nvPr/>
        </p:nvSpPr>
        <p:spPr>
          <a:xfrm>
            <a:off x="1285852" y="142852"/>
            <a:ext cx="6715172" cy="171451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4800" b="1" i="1" dirty="0" smtClean="0">
                <a:solidFill>
                  <a:srgbClr val="FF0000"/>
                </a:solidFill>
              </a:rPr>
              <a:t>Removable dentures</a:t>
            </a:r>
            <a:endParaRPr lang="ru-RU" sz="4800" b="1" i="1" dirty="0" smtClean="0">
              <a:solidFill>
                <a:srgbClr val="FF00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20" y="1071546"/>
            <a:ext cx="8643998" cy="1857388"/>
          </a:xfrm>
        </p:spPr>
        <p:txBody>
          <a:bodyPr>
            <a:noAutofit/>
          </a:bodyPr>
          <a:lstStyle/>
          <a:p>
            <a:pPr marL="0" indent="263525" algn="ctr">
              <a:buNone/>
            </a:pPr>
            <a:r>
              <a:rPr lang="ru-RU" sz="1800" dirty="0" smtClean="0"/>
              <a:t>When treated with removable plate prostheses with retaining clamps, the chewing pressure is completely distributed to the mucous membrane, which can lead to the development of hyperemia, erosion of the mucous membrane under the prosthesis. The retaining clamps transfer the horizontal component of the chewing load to the teeth, which negatively affects the periodontal condition.</a:t>
            </a:r>
            <a:endParaRPr lang="ru-RU" sz="1800" dirty="0" smtClean="0"/>
          </a:p>
        </p:txBody>
      </p:sp>
      <p:sp>
        <p:nvSpPr>
          <p:cNvPr id="4" name="Скругленный прямоугольник 3"/>
          <p:cNvSpPr/>
          <p:nvPr/>
        </p:nvSpPr>
        <p:spPr>
          <a:xfrm>
            <a:off x="2000232" y="142852"/>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Removable plate prostheses</a:t>
            </a:r>
            <a:endParaRPr lang="ru-RU" sz="3200" b="1" i="1" dirty="0" smtClean="0">
              <a:solidFill>
                <a:srgbClr val="FF0000"/>
              </a:solidFill>
            </a:endParaRPr>
          </a:p>
        </p:txBody>
      </p:sp>
      <p:pic>
        <p:nvPicPr>
          <p:cNvPr id="90114" name="Picture 2" descr="https://temperaturka.com/wp-content/uploads/4/e/5/4e551e175053cdcb796b15f17727e35a.jpg"/>
          <p:cNvPicPr>
            <a:picLocks noChangeAspect="1" noChangeArrowheads="1"/>
          </p:cNvPicPr>
          <p:nvPr/>
        </p:nvPicPr>
        <p:blipFill>
          <a:blip r:embed="rId1" cstate="print"/>
          <a:srcRect/>
          <a:stretch>
            <a:fillRect/>
          </a:stretch>
        </p:blipFill>
        <p:spPr bwMode="auto">
          <a:xfrm>
            <a:off x="285720" y="3000372"/>
            <a:ext cx="3885752" cy="3667816"/>
          </a:xfrm>
          <a:prstGeom prst="rect">
            <a:avLst/>
          </a:prstGeom>
          <a:noFill/>
        </p:spPr>
      </p:pic>
      <p:pic>
        <p:nvPicPr>
          <p:cNvPr id="90116" name="Picture 4" descr="https://st33.stblizko.ru/images/product/101/292/426_original.jpg"/>
          <p:cNvPicPr>
            <a:picLocks noChangeAspect="1" noChangeArrowheads="1"/>
          </p:cNvPicPr>
          <p:nvPr/>
        </p:nvPicPr>
        <p:blipFill>
          <a:blip r:embed="rId2"/>
          <a:srcRect/>
          <a:stretch>
            <a:fillRect/>
          </a:stretch>
        </p:blipFill>
        <p:spPr bwMode="auto">
          <a:xfrm>
            <a:off x="4357686" y="3357562"/>
            <a:ext cx="4605502" cy="3071834"/>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20" y="1071546"/>
            <a:ext cx="8643998" cy="571504"/>
          </a:xfrm>
        </p:spPr>
        <p:txBody>
          <a:bodyPr>
            <a:noAutofit/>
          </a:bodyPr>
          <a:lstStyle/>
          <a:p>
            <a:pPr marL="0" indent="263525" algn="ctr">
              <a:buNone/>
            </a:pPr>
            <a:r>
              <a:rPr lang="ru-RU" sz="2800" b="1" i="1" dirty="0" smtClean="0">
                <a:solidFill>
                  <a:schemeClr val="accent2">
                    <a:lumMod val="50000"/>
                  </a:schemeClr>
                </a:solidFill>
              </a:rPr>
              <a:t>Tactical and technical errors:</a:t>
            </a:r>
            <a:endParaRPr lang="ru-RU" sz="2800" b="1" i="1" dirty="0" smtClean="0">
              <a:solidFill>
                <a:schemeClr val="accent2">
                  <a:lumMod val="50000"/>
                </a:schemeClr>
              </a:solidFill>
            </a:endParaRPr>
          </a:p>
        </p:txBody>
      </p:sp>
      <p:sp>
        <p:nvSpPr>
          <p:cNvPr id="4" name="Скругленный прямоугольник 3"/>
          <p:cNvSpPr/>
          <p:nvPr/>
        </p:nvSpPr>
        <p:spPr>
          <a:xfrm>
            <a:off x="2000232" y="142852"/>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Removable plate prostheses</a:t>
            </a:r>
            <a:endParaRPr lang="ru-RU" sz="3200" b="1" i="1" dirty="0" smtClean="0">
              <a:solidFill>
                <a:srgbClr val="FF0000"/>
              </a:solidFill>
            </a:endParaRPr>
          </a:p>
        </p:txBody>
      </p:sp>
      <p:sp>
        <p:nvSpPr>
          <p:cNvPr id="5" name="Скругленный прямоугольник 4"/>
          <p:cNvSpPr/>
          <p:nvPr/>
        </p:nvSpPr>
        <p:spPr>
          <a:xfrm>
            <a:off x="142844" y="1785926"/>
            <a:ext cx="4286280" cy="492922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buFont typeface="Wingdings" panose="05000000000000000000" pitchFamily="2" charset="2"/>
              <a:buChar char="q"/>
            </a:pPr>
            <a:r>
              <a:rPr lang="ru-RU" dirty="0" smtClean="0"/>
              <a:t> errors in determining the central ratio of the jaws;</a:t>
            </a:r>
            <a:endParaRPr lang="ru-RU" dirty="0" smtClean="0"/>
          </a:p>
          <a:p>
            <a:pPr>
              <a:buFont typeface="Wingdings" panose="05000000000000000000" pitchFamily="2" charset="2"/>
              <a:buChar char="q"/>
            </a:pPr>
            <a:r>
              <a:rPr lang="ru-RU" dirty="0" smtClean="0"/>
              <a:t>errors when removing the impression (the alveolar process, the alveolar part, the cords and frenules, the transitional fold must be understood);</a:t>
            </a:r>
            <a:endParaRPr lang="ru-RU" dirty="0" smtClean="0"/>
          </a:p>
          <a:p>
            <a:pPr>
              <a:buFont typeface="Wingdings" panose="05000000000000000000" pitchFamily="2" charset="2"/>
              <a:buChar char="q"/>
            </a:pPr>
            <a:r>
              <a:rPr lang="ru-RU" dirty="0" smtClean="0"/>
              <a:t>inaccuracies in obtaining impressions due to the wrong choice of impression material - significant compression or deformation of the mucous membrane (injury of the mucous membrane, diffuse hyperemia of the alveolar process);</a:t>
            </a:r>
            <a:endParaRPr lang="ru-RU" dirty="0" smtClean="0"/>
          </a:p>
        </p:txBody>
      </p:sp>
      <p:sp>
        <p:nvSpPr>
          <p:cNvPr id="6" name="Скругленный прямоугольник 5"/>
          <p:cNvSpPr/>
          <p:nvPr/>
        </p:nvSpPr>
        <p:spPr>
          <a:xfrm>
            <a:off x="4714876" y="1714488"/>
            <a:ext cx="4286280" cy="492922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buFont typeface="Wingdings" panose="05000000000000000000" pitchFamily="2" charset="2"/>
              <a:buChar char="q"/>
            </a:pPr>
            <a:r>
              <a:rPr lang="ru-RU" dirty="0" smtClean="0"/>
              <a:t> incorrect choice of the shape and size of artificial teeth;</a:t>
            </a:r>
            <a:endParaRPr lang="ru-RU" dirty="0" smtClean="0"/>
          </a:p>
          <a:p>
            <a:pPr>
              <a:buFont typeface="Wingdings" panose="05000000000000000000" pitchFamily="2" charset="2"/>
              <a:buChar char="q"/>
            </a:pPr>
            <a:r>
              <a:rPr lang="ru-RU" dirty="0" smtClean="0"/>
              <a:t>occlusal contacts are insufficiently pronounced, teeth are incorrectly positioned in relation to the top of the alveolar ridge;</a:t>
            </a:r>
            <a:endParaRPr lang="ru-RU" dirty="0" smtClean="0"/>
          </a:p>
          <a:p>
            <a:pPr>
              <a:buFont typeface="Wingdings" panose="05000000000000000000" pitchFamily="2" charset="2"/>
              <a:buChar char="q"/>
            </a:pPr>
            <a:r>
              <a:rPr lang="ru-RU" dirty="0" smtClean="0"/>
              <a:t>lack of isolation in the area of acute bone protrusions;</a:t>
            </a:r>
            <a:endParaRPr lang="ru-RU" dirty="0" smtClean="0"/>
          </a:p>
          <a:p>
            <a:pPr>
              <a:buFont typeface="Wingdings" panose="05000000000000000000" pitchFamily="2" charset="2"/>
              <a:buChar char="q"/>
            </a:pPr>
            <a:r>
              <a:rPr lang="ru-RU" dirty="0" smtClean="0"/>
              <a:t>lack of insulation or excessive insulation of the palatal cushion;</a:t>
            </a:r>
            <a:endParaRPr lang="ru-RU" dirty="0" smtClean="0"/>
          </a:p>
          <a:p>
            <a:pPr>
              <a:buFont typeface="Wingdings" panose="05000000000000000000" pitchFamily="2" charset="2"/>
              <a:buChar char="q"/>
            </a:pPr>
            <a:r>
              <a:rPr lang="ru-RU" dirty="0" smtClean="0"/>
              <a:t>an elongated, shortened or thinned edge of the prosthesis;</a:t>
            </a:r>
            <a:endParaRPr lang="ru-RU" dirty="0" smtClean="0"/>
          </a:p>
          <a:p>
            <a:pPr>
              <a:buFont typeface="Wingdings" panose="05000000000000000000" pitchFamily="2" charset="2"/>
              <a:buChar char="q"/>
            </a:pPr>
            <a:r>
              <a:rPr lang="ru-RU" dirty="0" smtClean="0"/>
              <a:t>damage to the model;</a:t>
            </a:r>
            <a:endParaRPr lang="ru-RU" dirty="0" smtClean="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20" y="1071546"/>
            <a:ext cx="8643998" cy="571504"/>
          </a:xfrm>
        </p:spPr>
        <p:txBody>
          <a:bodyPr>
            <a:noAutofit/>
          </a:bodyPr>
          <a:lstStyle/>
          <a:p>
            <a:pPr marL="0" indent="263525" algn="ctr">
              <a:buNone/>
            </a:pPr>
            <a:r>
              <a:rPr lang="ru-RU" sz="2800" b="1" i="1" dirty="0" smtClean="0">
                <a:solidFill>
                  <a:schemeClr val="accent2">
                    <a:lumMod val="50000"/>
                  </a:schemeClr>
                </a:solidFill>
              </a:rPr>
              <a:t>Tactical and technical errors:</a:t>
            </a:r>
            <a:endParaRPr lang="ru-RU" sz="2800" b="1" i="1" dirty="0" smtClean="0">
              <a:solidFill>
                <a:schemeClr val="accent2">
                  <a:lumMod val="50000"/>
                </a:schemeClr>
              </a:solidFill>
            </a:endParaRPr>
          </a:p>
        </p:txBody>
      </p:sp>
      <p:sp>
        <p:nvSpPr>
          <p:cNvPr id="4" name="Скругленный прямоугольник 3"/>
          <p:cNvSpPr/>
          <p:nvPr/>
        </p:nvSpPr>
        <p:spPr>
          <a:xfrm>
            <a:off x="1500166" y="214290"/>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Removable plate prostheses</a:t>
            </a:r>
            <a:endParaRPr lang="ru-RU" sz="3200" b="1" i="1" dirty="0" smtClean="0">
              <a:solidFill>
                <a:srgbClr val="FF0000"/>
              </a:solidFill>
            </a:endParaRPr>
          </a:p>
        </p:txBody>
      </p:sp>
      <p:sp>
        <p:nvSpPr>
          <p:cNvPr id="5" name="Скругленный прямоугольник 4"/>
          <p:cNvSpPr/>
          <p:nvPr/>
        </p:nvSpPr>
        <p:spPr>
          <a:xfrm>
            <a:off x="428596" y="1785926"/>
            <a:ext cx="8358246" cy="250033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buFont typeface="Wingdings" panose="05000000000000000000" pitchFamily="2" charset="2"/>
              <a:buChar char="q"/>
            </a:pPr>
            <a:r>
              <a:rPr lang="ru-RU" sz="2400" dirty="0" smtClean="0"/>
              <a:t> deformation of the model during plastic pressing;</a:t>
            </a:r>
            <a:endParaRPr lang="ru-RU" sz="2400" dirty="0" smtClean="0"/>
          </a:p>
          <a:p>
            <a:pPr>
              <a:buFont typeface="Wingdings" panose="05000000000000000000" pitchFamily="2" charset="2"/>
              <a:buChar char="q"/>
            </a:pPr>
            <a:r>
              <a:rPr lang="ru-RU" sz="2400" dirty="0" smtClean="0"/>
              <a:t>errors in checking the design of the prosthesis;</a:t>
            </a:r>
            <a:endParaRPr lang="ru-RU" sz="2400" dirty="0" smtClean="0"/>
          </a:p>
          <a:p>
            <a:pPr>
              <a:buFont typeface="Wingdings" panose="05000000000000000000" pitchFamily="2" charset="2"/>
              <a:buChar char="q"/>
            </a:pPr>
            <a:r>
              <a:rPr lang="ru-RU" sz="2400" dirty="0" smtClean="0"/>
              <a:t>inability to properly assess the quality of prostheses;</a:t>
            </a:r>
            <a:endParaRPr lang="ru-RU" sz="2400" dirty="0" smtClean="0"/>
          </a:p>
          <a:p>
            <a:pPr>
              <a:buFont typeface="Wingdings" panose="05000000000000000000" pitchFamily="2" charset="2"/>
              <a:buChar char="q"/>
            </a:pPr>
            <a:r>
              <a:rPr lang="ru-RU" sz="2400" dirty="0" smtClean="0"/>
              <a:t>a conversation with the patient about the rules of using the prosthesis and the timing of check-ups was poorly conducted;</a:t>
            </a:r>
            <a:endParaRPr lang="ru-RU" sz="2400" dirty="0" smtClean="0"/>
          </a:p>
          <a:p>
            <a:pPr>
              <a:buFont typeface="Wingdings" panose="05000000000000000000" pitchFamily="2" charset="2"/>
              <a:buChar char="q"/>
            </a:pPr>
            <a:r>
              <a:rPr lang="ru-RU" sz="2400" dirty="0" smtClean="0"/>
              <a:t>multiple corrections.</a:t>
            </a:r>
            <a:endParaRPr lang="ru-RU" sz="2400" dirty="0" smtClean="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285852" y="285729"/>
            <a:ext cx="7514035" cy="2500330"/>
          </a:xfrm>
        </p:spPr>
        <p:txBody>
          <a:bodyPr>
            <a:normAutofit/>
          </a:bodyPr>
          <a:lstStyle/>
          <a:p>
            <a:pPr algn="ctr">
              <a:buNone/>
            </a:pPr>
            <a:r>
              <a:rPr lang="en-US" dirty="0"/>
              <a:t>As before, one of the main reserves for improving the quality of dental care, in particular in dental prosthetics, remains the prevention of these errors, so an analysis of typical errors will allow us to identify their main causes and indicate ways to prevent them.</a:t>
            </a:r>
            <a:endParaRPr lang="ru-RU"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000100" y="1571612"/>
            <a:ext cx="7929618" cy="2428892"/>
          </a:xfrm>
        </p:spPr>
        <p:txBody>
          <a:bodyPr>
            <a:noAutofit/>
          </a:bodyPr>
          <a:lstStyle/>
          <a:p>
            <a:pPr marL="0" indent="263525" algn="ctr">
              <a:buNone/>
            </a:pPr>
            <a:r>
              <a:rPr lang="ru-RU" sz="2800" dirty="0" smtClean="0"/>
              <a:t>Given many of the above complications, in most cases, in the treatment of partial absence of teeth, preference should be given to dentures. The use of a removable plate prosthesis where the use of a clasp is indicated should be considered a medical error.</a:t>
            </a:r>
            <a:endParaRPr lang="ru-RU" sz="2800" dirty="0" smtClean="0"/>
          </a:p>
        </p:txBody>
      </p:sp>
      <p:sp>
        <p:nvSpPr>
          <p:cNvPr id="4" name="Скругленный прямоугольник 3"/>
          <p:cNvSpPr/>
          <p:nvPr/>
        </p:nvSpPr>
        <p:spPr>
          <a:xfrm>
            <a:off x="2000232" y="214290"/>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Removable plate prostheses</a:t>
            </a:r>
            <a:endParaRPr lang="ru-RU" sz="3200" b="1" i="1" dirty="0" smtClean="0">
              <a:solidFill>
                <a:srgbClr val="FF0000"/>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7698" name="AutoShape 2" descr="https://www.dr-lopatin.ru/upload/medialibrary/1fc/semnye-zubnye-protezy-kakie-luchshe-03-e145613338440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ru-RU" dirty="0"/>
          </a:p>
        </p:txBody>
      </p:sp>
      <p:sp>
        <p:nvSpPr>
          <p:cNvPr id="157700" name="AutoShape 4" descr="https://www.dr-lopatin.ru/upload/medialibrary/1fc/semnye-zubnye-protezy-kakie-luchshe-03-e145613338440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ru-RU" dirty="0"/>
          </a:p>
        </p:txBody>
      </p:sp>
      <p:pic>
        <p:nvPicPr>
          <p:cNvPr id="157703" name="Picture 7"/>
          <p:cNvPicPr>
            <a:picLocks noChangeAspect="1" noChangeArrowheads="1"/>
          </p:cNvPicPr>
          <p:nvPr/>
        </p:nvPicPr>
        <p:blipFill>
          <a:blip r:embed="rId1"/>
          <a:srcRect/>
          <a:stretch>
            <a:fillRect/>
          </a:stretch>
        </p:blipFill>
        <p:spPr bwMode="auto">
          <a:xfrm>
            <a:off x="214282" y="285727"/>
            <a:ext cx="8501122" cy="5672927"/>
          </a:xfrm>
          <a:prstGeom prst="rect">
            <a:avLst/>
          </a:prstGeom>
          <a:noFill/>
          <a:ln w="9525">
            <a:noFill/>
            <a:miter lim="800000"/>
            <a:headEnd/>
            <a:tailEnd/>
          </a:ln>
          <a:effectLst/>
        </p:spPr>
      </p:pic>
      <p:sp>
        <p:nvSpPr>
          <p:cNvPr id="6" name="TextBox 5"/>
          <p:cNvSpPr txBox="1"/>
          <p:nvPr/>
        </p:nvSpPr>
        <p:spPr>
          <a:xfrm>
            <a:off x="3071802" y="6143644"/>
            <a:ext cx="3786214" cy="368300"/>
          </a:xfrm>
          <a:prstGeom prst="rect">
            <a:avLst/>
          </a:prstGeom>
          <a:noFill/>
        </p:spPr>
        <p:txBody>
          <a:bodyPr wrap="square" rtlCol="0">
            <a:spAutoFit/>
          </a:bodyPr>
          <a:lstStyle/>
          <a:p>
            <a:pPr algn="ctr"/>
            <a:r>
              <a:rPr lang="ru-RU" dirty="0" smtClean="0"/>
              <a:t>Removable plate prosthesis</a:t>
            </a:r>
            <a:endParaRPr lang="ru-RU" dirty="0" smtClean="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7698" name="AutoShape 2" descr="https://www.dr-lopatin.ru/upload/medialibrary/1fc/semnye-zubnye-protezy-kakie-luchshe-03-e145613338440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ru-RU" dirty="0"/>
          </a:p>
        </p:txBody>
      </p:sp>
      <p:sp>
        <p:nvSpPr>
          <p:cNvPr id="157700" name="AutoShape 4" descr="https://www.dr-lopatin.ru/upload/medialibrary/1fc/semnye-zubnye-protezy-kakie-luchshe-03-e145613338440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ru-RU" dirty="0"/>
          </a:p>
        </p:txBody>
      </p:sp>
      <p:pic>
        <p:nvPicPr>
          <p:cNvPr id="157702" name="Picture 6" descr="https://1a-med.ru/_pu/2/68579633.jpg"/>
          <p:cNvPicPr>
            <a:picLocks noChangeAspect="1" noChangeArrowheads="1"/>
          </p:cNvPicPr>
          <p:nvPr/>
        </p:nvPicPr>
        <p:blipFill>
          <a:blip r:embed="rId1"/>
          <a:srcRect/>
          <a:stretch>
            <a:fillRect/>
          </a:stretch>
        </p:blipFill>
        <p:spPr bwMode="auto">
          <a:xfrm>
            <a:off x="285720" y="428604"/>
            <a:ext cx="8572560" cy="5715040"/>
          </a:xfrm>
          <a:prstGeom prst="rect">
            <a:avLst/>
          </a:prstGeom>
          <a:noFill/>
        </p:spPr>
      </p:pic>
      <p:sp>
        <p:nvSpPr>
          <p:cNvPr id="6" name="TextBox 5"/>
          <p:cNvSpPr txBox="1"/>
          <p:nvPr/>
        </p:nvSpPr>
        <p:spPr>
          <a:xfrm>
            <a:off x="2714612" y="6215082"/>
            <a:ext cx="3786214" cy="368300"/>
          </a:xfrm>
          <a:prstGeom prst="rect">
            <a:avLst/>
          </a:prstGeom>
          <a:noFill/>
        </p:spPr>
        <p:txBody>
          <a:bodyPr wrap="square" rtlCol="0">
            <a:spAutoFit/>
          </a:bodyPr>
          <a:lstStyle/>
          <a:p>
            <a:pPr algn="ctr"/>
            <a:r>
              <a:rPr lang="ru-RU" dirty="0" smtClean="0"/>
              <a:t>Clasp prosthesis</a:t>
            </a:r>
            <a:endParaRPr lang="ru-RU" dirty="0" smtClean="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1857364"/>
            <a:ext cx="8715436" cy="1071570"/>
          </a:xfrm>
        </p:spPr>
        <p:txBody>
          <a:bodyPr>
            <a:noAutofit/>
          </a:bodyPr>
          <a:lstStyle/>
          <a:p>
            <a:pPr marL="0" indent="263525" algn="ctr">
              <a:buNone/>
            </a:pPr>
            <a:r>
              <a:rPr lang="ru-RU" dirty="0" smtClean="0"/>
              <a:t>The examination data of the alveolar process, the alveolar part and the mucous membrane covering it (its mobility, pliability) should be the basis for the selection of the impression material.</a:t>
            </a:r>
            <a:endParaRPr lang="ru-RU" dirty="0" smtClean="0"/>
          </a:p>
        </p:txBody>
      </p:sp>
      <p:sp>
        <p:nvSpPr>
          <p:cNvPr id="4" name="Скругленный прямоугольник 3"/>
          <p:cNvSpPr/>
          <p:nvPr/>
        </p:nvSpPr>
        <p:spPr>
          <a:xfrm>
            <a:off x="1643042" y="0"/>
            <a:ext cx="6000792" cy="92867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Removable plate prostheses</a:t>
            </a:r>
            <a:endParaRPr lang="ru-RU" sz="3200" b="1" i="1" dirty="0" smtClean="0">
              <a:solidFill>
                <a:srgbClr val="FF0000"/>
              </a:solidFill>
            </a:endParaRPr>
          </a:p>
        </p:txBody>
      </p:sp>
      <p:pic>
        <p:nvPicPr>
          <p:cNvPr id="84994" name="Picture 2" descr="https://medostom.ru/image/cache/catalog/Ortopediya/cgbl-1200x800.jpg"/>
          <p:cNvPicPr>
            <a:picLocks noChangeAspect="1" noChangeArrowheads="1"/>
          </p:cNvPicPr>
          <p:nvPr/>
        </p:nvPicPr>
        <p:blipFill>
          <a:blip r:embed="rId1"/>
          <a:srcRect/>
          <a:stretch>
            <a:fillRect/>
          </a:stretch>
        </p:blipFill>
        <p:spPr bwMode="auto">
          <a:xfrm>
            <a:off x="642910" y="3571876"/>
            <a:ext cx="4286280" cy="2857520"/>
          </a:xfrm>
          <a:prstGeom prst="rect">
            <a:avLst/>
          </a:prstGeom>
          <a:noFill/>
        </p:spPr>
      </p:pic>
      <p:pic>
        <p:nvPicPr>
          <p:cNvPr id="84996" name="Picture 4" descr="https://st31.stpulscen.ru/images/product/299/076/785_big.jpg"/>
          <p:cNvPicPr>
            <a:picLocks noChangeAspect="1" noChangeArrowheads="1"/>
          </p:cNvPicPr>
          <p:nvPr/>
        </p:nvPicPr>
        <p:blipFill>
          <a:blip r:embed="rId2" cstate="print"/>
          <a:srcRect/>
          <a:stretch>
            <a:fillRect/>
          </a:stretch>
        </p:blipFill>
        <p:spPr bwMode="auto">
          <a:xfrm>
            <a:off x="5214942" y="3643314"/>
            <a:ext cx="2862234" cy="2862234"/>
          </a:xfrm>
          <a:prstGeom prst="rect">
            <a:avLst/>
          </a:prstGeom>
          <a:noFill/>
        </p:spPr>
      </p:pic>
      <p:sp>
        <p:nvSpPr>
          <p:cNvPr id="6" name="Прямоугольник 5"/>
          <p:cNvSpPr/>
          <p:nvPr/>
        </p:nvSpPr>
        <p:spPr>
          <a:xfrm>
            <a:off x="1517683" y="1000108"/>
            <a:ext cx="6505575" cy="583565"/>
          </a:xfrm>
          <a:prstGeom prst="rect">
            <a:avLst/>
          </a:prstGeom>
        </p:spPr>
        <p:txBody>
          <a:bodyPr wrap="none">
            <a:spAutoFit/>
          </a:bodyPr>
          <a:lstStyle/>
          <a:p>
            <a:pPr algn="ctr"/>
            <a:r>
              <a:rPr lang="ru-RU" sz="3200" b="1" i="1" dirty="0" smtClean="0">
                <a:solidFill>
                  <a:schemeClr val="accent2">
                    <a:lumMod val="50000"/>
                  </a:schemeClr>
                </a:solidFill>
              </a:rPr>
              <a:t>Errors when removing the impression</a:t>
            </a:r>
            <a:endParaRPr lang="ru-RU" sz="3200" b="1" i="1" dirty="0" smtClean="0">
              <a:solidFill>
                <a:schemeClr val="accent2">
                  <a:lumMod val="50000"/>
                </a:schemeClr>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1571612"/>
            <a:ext cx="4572000" cy="5429288"/>
          </a:xfrm>
        </p:spPr>
        <p:txBody>
          <a:bodyPr>
            <a:noAutofit/>
          </a:bodyPr>
          <a:lstStyle/>
          <a:p>
            <a:pPr marL="0" indent="263525" algn="ctr">
              <a:buNone/>
            </a:pPr>
            <a:r>
              <a:rPr lang="ru-RU" dirty="0" smtClean="0"/>
              <a:t>In cases where the mucous membrane of the alveolar ridge, especially along its top, is stationary, but uniformly malleable, materials are used that exert pressure on the mucous membrane and cause its compression - thermoplastic materials. This achieves compression of the most malleable areas of the mucous membrane during the meal.</a:t>
            </a:r>
            <a:endParaRPr lang="ru-RU" dirty="0" smtClean="0"/>
          </a:p>
        </p:txBody>
      </p:sp>
      <p:sp>
        <p:nvSpPr>
          <p:cNvPr id="4" name="Скругленный прямоугольник 3"/>
          <p:cNvSpPr/>
          <p:nvPr/>
        </p:nvSpPr>
        <p:spPr>
          <a:xfrm>
            <a:off x="2000232" y="214290"/>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Removable plate prostheses</a:t>
            </a:r>
            <a:endParaRPr lang="ru-RU" sz="3200" b="1" i="1" dirty="0" smtClean="0">
              <a:solidFill>
                <a:srgbClr val="FF0000"/>
              </a:solidFill>
            </a:endParaRPr>
          </a:p>
        </p:txBody>
      </p:sp>
      <p:sp>
        <p:nvSpPr>
          <p:cNvPr id="5" name="TextBox 4"/>
          <p:cNvSpPr txBox="1"/>
          <p:nvPr/>
        </p:nvSpPr>
        <p:spPr>
          <a:xfrm>
            <a:off x="1741805" y="1071245"/>
            <a:ext cx="6664325" cy="583565"/>
          </a:xfrm>
          <a:prstGeom prst="rect">
            <a:avLst/>
          </a:prstGeom>
          <a:noFill/>
        </p:spPr>
        <p:txBody>
          <a:bodyPr wrap="square" rtlCol="0">
            <a:spAutoFit/>
          </a:bodyPr>
          <a:lstStyle/>
          <a:p>
            <a:pPr algn="ctr"/>
            <a:r>
              <a:rPr lang="ru-RU" sz="3200" b="1" i="1" dirty="0" smtClean="0">
                <a:solidFill>
                  <a:schemeClr val="accent2">
                    <a:lumMod val="50000"/>
                  </a:schemeClr>
                </a:solidFill>
              </a:rPr>
              <a:t>Errors when removing the impression</a:t>
            </a:r>
            <a:endParaRPr lang="ru-RU" sz="3200" b="1" i="1" dirty="0" smtClean="0">
              <a:solidFill>
                <a:schemeClr val="accent2">
                  <a:lumMod val="50000"/>
                </a:schemeClr>
              </a:solidFill>
            </a:endParaRPr>
          </a:p>
        </p:txBody>
      </p:sp>
      <p:pic>
        <p:nvPicPr>
          <p:cNvPr id="82946" name="Picture 2" descr="https://avatars.mds.yandex.net/i?id=d6e57be544106b8930daa688b5cb27d0_l-5334710-images-thumbs&amp;n=13"/>
          <p:cNvPicPr>
            <a:picLocks noChangeAspect="1" noChangeArrowheads="1"/>
          </p:cNvPicPr>
          <p:nvPr/>
        </p:nvPicPr>
        <p:blipFill>
          <a:blip r:embed="rId1"/>
          <a:srcRect l="7926" t="20599" r="7845"/>
          <a:stretch>
            <a:fillRect/>
          </a:stretch>
        </p:blipFill>
        <p:spPr bwMode="auto">
          <a:xfrm>
            <a:off x="4643438" y="1785926"/>
            <a:ext cx="4286280" cy="3026497"/>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1"/>
          <a:srcRect/>
          <a:stretch>
            <a:fillRect/>
          </a:stretch>
        </p:blipFill>
        <p:spPr bwMode="auto">
          <a:xfrm>
            <a:off x="1165634" y="0"/>
            <a:ext cx="6812732" cy="6858000"/>
          </a:xfrm>
          <a:prstGeom prst="rect">
            <a:avLst/>
          </a:prstGeom>
          <a:noFill/>
          <a:ln w="9525">
            <a:noFill/>
            <a:miter lim="800000"/>
            <a:headEnd/>
            <a:tailEnd/>
          </a:ln>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000100" y="1643050"/>
            <a:ext cx="7929618" cy="1928826"/>
          </a:xfrm>
        </p:spPr>
        <p:txBody>
          <a:bodyPr>
            <a:noAutofit/>
          </a:bodyPr>
          <a:lstStyle/>
          <a:p>
            <a:pPr marL="0" indent="263525" algn="ctr">
              <a:buNone/>
            </a:pPr>
            <a:r>
              <a:rPr lang="ru-RU" sz="2000" dirty="0" smtClean="0"/>
              <a:t>When detecting areas of the mucous membrane of the prosthetic bed that are easily movable in the horizontal plane (displaced by palpation), especially at the top of the alveolar ridge, only unloading impressions using liquid-flowing masses should be used. This tactic, when removing the impression, makes it possible to avoid deformation of soft tissues (flattening, displacement with the formation of folds). </a:t>
            </a:r>
            <a:endParaRPr lang="ru-RU" sz="2000" b="1" i="1" dirty="0">
              <a:solidFill>
                <a:schemeClr val="accent2">
                  <a:lumMod val="50000"/>
                </a:schemeClr>
              </a:solidFill>
            </a:endParaRPr>
          </a:p>
        </p:txBody>
      </p:sp>
      <p:sp>
        <p:nvSpPr>
          <p:cNvPr id="4" name="Скругленный прямоугольник 3"/>
          <p:cNvSpPr/>
          <p:nvPr/>
        </p:nvSpPr>
        <p:spPr>
          <a:xfrm>
            <a:off x="2000232" y="214290"/>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Removable plate prostheses</a:t>
            </a:r>
            <a:endParaRPr lang="ru-RU" sz="3200" b="1" i="1" dirty="0" smtClean="0">
              <a:solidFill>
                <a:srgbClr val="FF0000"/>
              </a:solidFill>
            </a:endParaRPr>
          </a:p>
        </p:txBody>
      </p:sp>
      <p:sp>
        <p:nvSpPr>
          <p:cNvPr id="5" name="TextBox 4"/>
          <p:cNvSpPr txBox="1"/>
          <p:nvPr/>
        </p:nvSpPr>
        <p:spPr>
          <a:xfrm>
            <a:off x="1606550" y="1071245"/>
            <a:ext cx="6575425" cy="583565"/>
          </a:xfrm>
          <a:prstGeom prst="rect">
            <a:avLst/>
          </a:prstGeom>
          <a:noFill/>
        </p:spPr>
        <p:txBody>
          <a:bodyPr wrap="square" rtlCol="0">
            <a:spAutoFit/>
          </a:bodyPr>
          <a:lstStyle/>
          <a:p>
            <a:pPr algn="ctr"/>
            <a:r>
              <a:rPr lang="ru-RU" sz="3200" b="1" i="1" dirty="0" smtClean="0">
                <a:solidFill>
                  <a:schemeClr val="accent2">
                    <a:lumMod val="50000"/>
                  </a:schemeClr>
                </a:solidFill>
              </a:rPr>
              <a:t>Errors when removing the impression</a:t>
            </a:r>
            <a:endParaRPr lang="ru-RU" sz="3200" b="1" i="1" dirty="0" smtClean="0">
              <a:solidFill>
                <a:schemeClr val="accent2">
                  <a:lumMod val="50000"/>
                </a:schemeClr>
              </a:solidFill>
            </a:endParaRPr>
          </a:p>
        </p:txBody>
      </p:sp>
      <p:pic>
        <p:nvPicPr>
          <p:cNvPr id="81922" name="Picture 2" descr="https://studfile.net/html/2706/67/html_uR5yB_kRe8.djRR/htmlconvd-kcuqFR_html_3517994658128004.jpg"/>
          <p:cNvPicPr>
            <a:picLocks noChangeAspect="1" noChangeArrowheads="1"/>
          </p:cNvPicPr>
          <p:nvPr/>
        </p:nvPicPr>
        <p:blipFill>
          <a:blip r:embed="rId1"/>
          <a:srcRect/>
          <a:stretch>
            <a:fillRect/>
          </a:stretch>
        </p:blipFill>
        <p:spPr bwMode="auto">
          <a:xfrm>
            <a:off x="2928926" y="3732587"/>
            <a:ext cx="4000528" cy="3125413"/>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000100" y="1643050"/>
            <a:ext cx="7929618" cy="928694"/>
          </a:xfrm>
        </p:spPr>
        <p:txBody>
          <a:bodyPr>
            <a:noAutofit/>
          </a:bodyPr>
          <a:lstStyle/>
          <a:p>
            <a:pPr marL="0" indent="263525" algn="ctr">
              <a:buNone/>
            </a:pPr>
            <a:r>
              <a:rPr lang="ru-RU" dirty="0" smtClean="0"/>
              <a:t>The purposeful choice of the impression material allows you to prevent one of the complications - injury of the mucous membrane.</a:t>
            </a:r>
            <a:endParaRPr lang="ru-RU" dirty="0" smtClean="0"/>
          </a:p>
        </p:txBody>
      </p:sp>
      <p:sp>
        <p:nvSpPr>
          <p:cNvPr id="4" name="Скругленный прямоугольник 3"/>
          <p:cNvSpPr/>
          <p:nvPr/>
        </p:nvSpPr>
        <p:spPr>
          <a:xfrm>
            <a:off x="2000232" y="214290"/>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Removable plate prostheses</a:t>
            </a:r>
            <a:endParaRPr lang="ru-RU" sz="3200" b="1" i="1" dirty="0" smtClean="0">
              <a:solidFill>
                <a:srgbClr val="FF0000"/>
              </a:solidFill>
            </a:endParaRPr>
          </a:p>
        </p:txBody>
      </p:sp>
      <p:sp>
        <p:nvSpPr>
          <p:cNvPr id="5" name="TextBox 4"/>
          <p:cNvSpPr txBox="1"/>
          <p:nvPr/>
        </p:nvSpPr>
        <p:spPr>
          <a:xfrm>
            <a:off x="1741805" y="1071245"/>
            <a:ext cx="6538595" cy="583565"/>
          </a:xfrm>
          <a:prstGeom prst="rect">
            <a:avLst/>
          </a:prstGeom>
          <a:noFill/>
        </p:spPr>
        <p:txBody>
          <a:bodyPr wrap="square" rtlCol="0">
            <a:spAutoFit/>
          </a:bodyPr>
          <a:lstStyle/>
          <a:p>
            <a:pPr algn="ctr"/>
            <a:r>
              <a:rPr lang="ru-RU" sz="3200" b="1" i="1" dirty="0" smtClean="0">
                <a:solidFill>
                  <a:schemeClr val="accent2">
                    <a:lumMod val="50000"/>
                  </a:schemeClr>
                </a:solidFill>
              </a:rPr>
              <a:t>Errors when removing the impression</a:t>
            </a:r>
            <a:endParaRPr lang="ru-RU" sz="3200" b="1" i="1" dirty="0" smtClean="0">
              <a:solidFill>
                <a:schemeClr val="accent2">
                  <a:lumMod val="50000"/>
                </a:schemeClr>
              </a:solidFill>
            </a:endParaRPr>
          </a:p>
        </p:txBody>
      </p:sp>
      <p:pic>
        <p:nvPicPr>
          <p:cNvPr id="80898" name="Picture 2" descr="http://900igr.net/up/datai/198354/0057-075-.jpg"/>
          <p:cNvPicPr>
            <a:picLocks noChangeAspect="1" noChangeArrowheads="1"/>
          </p:cNvPicPr>
          <p:nvPr/>
        </p:nvPicPr>
        <p:blipFill>
          <a:blip r:embed="rId1"/>
          <a:srcRect/>
          <a:stretch>
            <a:fillRect/>
          </a:stretch>
        </p:blipFill>
        <p:spPr bwMode="auto">
          <a:xfrm>
            <a:off x="1000100" y="2714620"/>
            <a:ext cx="7813528" cy="3500462"/>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000100" y="2071678"/>
            <a:ext cx="7929618" cy="928694"/>
          </a:xfrm>
        </p:spPr>
        <p:txBody>
          <a:bodyPr>
            <a:noAutofit/>
          </a:bodyPr>
          <a:lstStyle/>
          <a:p>
            <a:pPr marL="0" indent="263525" algn="ctr">
              <a:buNone/>
            </a:pPr>
            <a:r>
              <a:rPr lang="ru-RU" sz="2000" dirty="0" smtClean="0"/>
              <a:t>Decubital ulcers, erosions in the area of the prosthetic bed can also occur with improper fixation of the central occlusion or the central ratio of the jaws due to the concentration of chewing pressure on a small area, therefore, before correcting the prosthesis, it is necessary to accurately determine the cause of the complication.</a:t>
            </a:r>
            <a:endParaRPr lang="ru-RU" sz="2000" dirty="0" smtClean="0"/>
          </a:p>
        </p:txBody>
      </p:sp>
      <p:sp>
        <p:nvSpPr>
          <p:cNvPr id="4" name="Скругленный прямоугольник 3"/>
          <p:cNvSpPr/>
          <p:nvPr/>
        </p:nvSpPr>
        <p:spPr>
          <a:xfrm>
            <a:off x="2000232" y="214290"/>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Removable plate prostheses</a:t>
            </a:r>
            <a:endParaRPr lang="ru-RU" sz="3200" b="1" i="1" dirty="0" smtClean="0">
              <a:solidFill>
                <a:srgbClr val="FF0000"/>
              </a:solidFill>
            </a:endParaRPr>
          </a:p>
        </p:txBody>
      </p:sp>
      <p:sp>
        <p:nvSpPr>
          <p:cNvPr id="5" name="TextBox 4"/>
          <p:cNvSpPr txBox="1"/>
          <p:nvPr/>
        </p:nvSpPr>
        <p:spPr>
          <a:xfrm>
            <a:off x="1928794" y="1071546"/>
            <a:ext cx="6072230" cy="583565"/>
          </a:xfrm>
          <a:prstGeom prst="rect">
            <a:avLst/>
          </a:prstGeom>
          <a:noFill/>
        </p:spPr>
        <p:txBody>
          <a:bodyPr wrap="square" rtlCol="0">
            <a:spAutoFit/>
          </a:bodyPr>
          <a:lstStyle/>
          <a:p>
            <a:pPr algn="ctr"/>
            <a:r>
              <a:rPr lang="ru-RU" sz="3200" b="1" i="1" dirty="0" smtClean="0">
                <a:solidFill>
                  <a:schemeClr val="accent2">
                    <a:lumMod val="50000"/>
                  </a:schemeClr>
                </a:solidFill>
              </a:rPr>
              <a:t>Decubital ulcer</a:t>
            </a:r>
            <a:endParaRPr lang="ru-RU" sz="3200" b="1" i="1" dirty="0" smtClean="0">
              <a:solidFill>
                <a:schemeClr val="accent2">
                  <a:lumMod val="50000"/>
                </a:schemeClr>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6370" name="Picture 2"/>
          <p:cNvPicPr>
            <a:picLocks noChangeAspect="1" noChangeArrowheads="1"/>
          </p:cNvPicPr>
          <p:nvPr/>
        </p:nvPicPr>
        <p:blipFill>
          <a:blip r:embed="rId1"/>
          <a:srcRect/>
          <a:stretch>
            <a:fillRect/>
          </a:stretch>
        </p:blipFill>
        <p:spPr bwMode="auto">
          <a:xfrm>
            <a:off x="1643042" y="214290"/>
            <a:ext cx="6000792" cy="5816805"/>
          </a:xfrm>
          <a:prstGeom prst="rect">
            <a:avLst/>
          </a:prstGeom>
          <a:noFill/>
          <a:ln w="9525">
            <a:noFill/>
            <a:miter lim="800000"/>
            <a:headEnd/>
            <a:tailEnd/>
          </a:ln>
          <a:effectLst/>
        </p:spPr>
      </p:pic>
      <p:sp>
        <p:nvSpPr>
          <p:cNvPr id="3" name="Прямоугольник 2"/>
          <p:cNvSpPr/>
          <p:nvPr/>
        </p:nvSpPr>
        <p:spPr>
          <a:xfrm>
            <a:off x="2214546" y="5934670"/>
            <a:ext cx="4572000" cy="645160"/>
          </a:xfrm>
          <a:prstGeom prst="rect">
            <a:avLst/>
          </a:prstGeom>
        </p:spPr>
        <p:txBody>
          <a:bodyPr>
            <a:spAutoFit/>
          </a:bodyPr>
          <a:lstStyle/>
          <a:p>
            <a:pPr algn="ctr"/>
            <a:r>
              <a:rPr lang="ru-RU" smtClean="0"/>
              <a:t>Decubital ulcer on the mucous membrane</a:t>
            </a:r>
            <a:endParaRPr lang="ru-RU" smtClean="0"/>
          </a:p>
          <a:p>
            <a:pPr algn="ctr"/>
            <a:r>
              <a:rPr lang="ru-RU" smtClean="0"/>
              <a:t>the lateral surface of the tongue.</a:t>
            </a:r>
            <a:endParaRPr lang="ru-RU" smtClean="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4414" y="1"/>
            <a:ext cx="7514035" cy="1000107"/>
          </a:xfrm>
        </p:spPr>
        <p:txBody>
          <a:bodyPr>
            <a:normAutofit fontScale="90000"/>
          </a:bodyPr>
          <a:lstStyle/>
          <a:p>
            <a:r>
              <a:rPr lang="en-US" b="1" i="1" dirty="0">
                <a:solidFill>
                  <a:schemeClr val="tx2">
                    <a:lumMod val="75000"/>
                    <a:lumOff val="25000"/>
                  </a:schemeClr>
                </a:solidFill>
              </a:rPr>
              <a:t>Errors and complications at the stages of orthopedic treatment</a:t>
            </a:r>
            <a:endParaRPr lang="ru-RU" b="1" i="1" dirty="0">
              <a:solidFill>
                <a:schemeClr val="tx2">
                  <a:lumMod val="75000"/>
                  <a:lumOff val="25000"/>
                </a:schemeClr>
              </a:solidFill>
            </a:endParaRPr>
          </a:p>
        </p:txBody>
      </p:sp>
      <p:sp>
        <p:nvSpPr>
          <p:cNvPr id="3" name="Содержимое 2"/>
          <p:cNvSpPr>
            <a:spLocks noGrp="1"/>
          </p:cNvSpPr>
          <p:nvPr>
            <p:ph idx="1"/>
          </p:nvPr>
        </p:nvSpPr>
        <p:spPr>
          <a:xfrm>
            <a:off x="1113233" y="2071678"/>
            <a:ext cx="7816485" cy="4143404"/>
          </a:xfrm>
        </p:spPr>
        <p:txBody>
          <a:bodyPr>
            <a:normAutofit/>
          </a:bodyPr>
          <a:lstStyle/>
          <a:p>
            <a:pPr marL="0" indent="363855">
              <a:buNone/>
            </a:pPr>
            <a:r>
              <a:rPr lang="en-US" sz="2200" dirty="0"/>
              <a:t>When using prosthetics with veneers, special attention should be paid to the aesthetic results of prosthetics. Changes in the shape, position and size of teeth should be discussed in detail with the patient</a:t>
            </a:r>
            <a:r>
              <a:rPr lang="en-US" sz="2200" dirty="0" smtClean="0"/>
              <a:t>.</a:t>
            </a:r>
            <a:endParaRPr lang="en-US" sz="2200" dirty="0" smtClean="0"/>
          </a:p>
          <a:p>
            <a:pPr marL="0" indent="363855">
              <a:buNone/>
            </a:pPr>
            <a:r>
              <a:rPr lang="en-US" sz="2200" dirty="0"/>
              <a:t>At this diagnostic stage, the patient must agree with the new shape and color of the tooth, its size and position in the dental arch. Therefore, evaluation of the temporary structure and its full approval by the patient should precede tooth preparation.</a:t>
            </a:r>
            <a:endParaRPr lang="ru-RU" sz="2200" dirty="0"/>
          </a:p>
        </p:txBody>
      </p:sp>
      <p:sp>
        <p:nvSpPr>
          <p:cNvPr id="4" name="Скругленный прямоугольник 3"/>
          <p:cNvSpPr/>
          <p:nvPr/>
        </p:nvSpPr>
        <p:spPr>
          <a:xfrm>
            <a:off x="1857356" y="1142984"/>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i="1" dirty="0">
                <a:solidFill>
                  <a:srgbClr val="FF0000"/>
                </a:solidFill>
              </a:rPr>
              <a:t>Prosthetics with veneers</a:t>
            </a:r>
            <a:endParaRPr lang="ru-RU" sz="3200" b="1" i="1" dirty="0">
              <a:solidFill>
                <a:srgbClr val="FF000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000100" y="1643050"/>
            <a:ext cx="7929618" cy="3357586"/>
          </a:xfrm>
        </p:spPr>
        <p:txBody>
          <a:bodyPr>
            <a:noAutofit/>
          </a:bodyPr>
          <a:lstStyle/>
          <a:p>
            <a:pPr marL="0" indent="263525" algn="ctr">
              <a:buNone/>
            </a:pPr>
            <a:r>
              <a:rPr lang="ru-RU" sz="2000" dirty="0" smtClean="0"/>
              <a:t>Decubital ulcers, erosions in the area of the prosthetic bed can also occur with improper fixation of the central occlusion or the central ratio of the jaws due to the concentration of chewing pressure on a small area, therefore, before correcting the prosthesis, it is necessary to accurately determine the cause of the complication.</a:t>
            </a:r>
            <a:endParaRPr lang="ru-RU" sz="2000" dirty="0" smtClean="0"/>
          </a:p>
          <a:p>
            <a:pPr marL="0" indent="263525" algn="ctr">
              <a:buNone/>
            </a:pPr>
            <a:r>
              <a:rPr lang="ru-RU" sz="2000" dirty="0" smtClean="0"/>
              <a:t>Depending on individual sensitivity, these injuries are accompanied by sharp pain, but in a small number of cases they occur It's painless. Painless chronic injury to the mucous membrane of the prosthetic bed often leads to the development of papillomas (traumatic papillomatosis).</a:t>
            </a:r>
            <a:endParaRPr lang="ru-RU" sz="2000" dirty="0" smtClean="0"/>
          </a:p>
        </p:txBody>
      </p:sp>
      <p:sp>
        <p:nvSpPr>
          <p:cNvPr id="4" name="Скругленный прямоугольник 3"/>
          <p:cNvSpPr/>
          <p:nvPr/>
        </p:nvSpPr>
        <p:spPr>
          <a:xfrm>
            <a:off x="2000232" y="214290"/>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Removable plate prostheses</a:t>
            </a:r>
            <a:endParaRPr lang="ru-RU" sz="3200" b="1" i="1" dirty="0" smtClean="0">
              <a:solidFill>
                <a:srgbClr val="FF0000"/>
              </a:solidFill>
            </a:endParaRPr>
          </a:p>
        </p:txBody>
      </p:sp>
      <p:sp>
        <p:nvSpPr>
          <p:cNvPr id="5" name="TextBox 4"/>
          <p:cNvSpPr txBox="1"/>
          <p:nvPr/>
        </p:nvSpPr>
        <p:spPr>
          <a:xfrm>
            <a:off x="1928794" y="1071546"/>
            <a:ext cx="6072230" cy="583565"/>
          </a:xfrm>
          <a:prstGeom prst="rect">
            <a:avLst/>
          </a:prstGeom>
          <a:noFill/>
        </p:spPr>
        <p:txBody>
          <a:bodyPr wrap="square" rtlCol="0">
            <a:spAutoFit/>
          </a:bodyPr>
          <a:lstStyle/>
          <a:p>
            <a:pPr algn="ctr"/>
            <a:r>
              <a:rPr lang="ru-RU" sz="3200" b="1" i="1" dirty="0" smtClean="0">
                <a:solidFill>
                  <a:schemeClr val="accent2">
                    <a:lumMod val="50000"/>
                  </a:schemeClr>
                </a:solidFill>
              </a:rPr>
              <a:t>Decubital ulcer</a:t>
            </a:r>
            <a:endParaRPr lang="ru-RU" sz="3200" b="1" i="1" dirty="0" smtClean="0">
              <a:solidFill>
                <a:schemeClr val="accent2">
                  <a:lumMod val="50000"/>
                </a:schemeClr>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000100" y="1500174"/>
            <a:ext cx="7929618" cy="1857388"/>
          </a:xfrm>
        </p:spPr>
        <p:txBody>
          <a:bodyPr>
            <a:noAutofit/>
          </a:bodyPr>
          <a:lstStyle/>
          <a:p>
            <a:pPr marL="0" indent="263525" algn="ctr">
              <a:buNone/>
            </a:pPr>
            <a:r>
              <a:rPr lang="ru-RU" sz="2000" dirty="0" smtClean="0"/>
              <a:t>The toxic effect of the plastic base of a removable denture on the mucous membrane is possible due to poor-quality polymerization of plastic, and as a result, the excessive presence of a free monomer in it, which has a pronounced toxic and allergic effect.</a:t>
            </a:r>
            <a:endParaRPr lang="ru-RU" sz="2000" dirty="0" smtClean="0"/>
          </a:p>
        </p:txBody>
      </p:sp>
      <p:sp>
        <p:nvSpPr>
          <p:cNvPr id="4" name="Скругленный прямоугольник 3"/>
          <p:cNvSpPr/>
          <p:nvPr/>
        </p:nvSpPr>
        <p:spPr>
          <a:xfrm>
            <a:off x="2000232" y="214290"/>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Removable plate prostheses</a:t>
            </a:r>
            <a:endParaRPr lang="ru-RU" sz="3200" b="1" i="1" dirty="0" smtClean="0">
              <a:solidFill>
                <a:srgbClr val="FF0000"/>
              </a:solidFill>
            </a:endParaRPr>
          </a:p>
        </p:txBody>
      </p:sp>
      <p:sp>
        <p:nvSpPr>
          <p:cNvPr id="5" name="TextBox 4"/>
          <p:cNvSpPr txBox="1"/>
          <p:nvPr/>
        </p:nvSpPr>
        <p:spPr>
          <a:xfrm>
            <a:off x="928662" y="1071546"/>
            <a:ext cx="8215338" cy="521970"/>
          </a:xfrm>
          <a:prstGeom prst="rect">
            <a:avLst/>
          </a:prstGeom>
          <a:noFill/>
        </p:spPr>
        <p:txBody>
          <a:bodyPr wrap="square" rtlCol="0">
            <a:spAutoFit/>
          </a:bodyPr>
          <a:lstStyle/>
          <a:p>
            <a:pPr algn="ctr"/>
            <a:r>
              <a:rPr lang="ru-RU" sz="2800" b="1" i="1" dirty="0" smtClean="0">
                <a:solidFill>
                  <a:schemeClr val="accent2">
                    <a:lumMod val="50000"/>
                  </a:schemeClr>
                </a:solidFill>
              </a:rPr>
              <a:t>Toxic effects of plastic base</a:t>
            </a:r>
            <a:endParaRPr lang="ru-RU" sz="2800" b="1" i="1" dirty="0" smtClean="0">
              <a:solidFill>
                <a:schemeClr val="accent2">
                  <a:lumMod val="50000"/>
                </a:schemeClr>
              </a:solidFill>
            </a:endParaRPr>
          </a:p>
        </p:txBody>
      </p:sp>
      <p:pic>
        <p:nvPicPr>
          <p:cNvPr id="77825" name="Picture 1"/>
          <p:cNvPicPr>
            <a:picLocks noChangeAspect="1" noChangeArrowheads="1"/>
          </p:cNvPicPr>
          <p:nvPr/>
        </p:nvPicPr>
        <p:blipFill>
          <a:blip r:embed="rId1"/>
          <a:srcRect/>
          <a:stretch>
            <a:fillRect/>
          </a:stretch>
        </p:blipFill>
        <p:spPr bwMode="auto">
          <a:xfrm>
            <a:off x="2786050" y="3357562"/>
            <a:ext cx="4531311" cy="3500438"/>
          </a:xfrm>
          <a:prstGeom prst="rect">
            <a:avLst/>
          </a:prstGeom>
          <a:noFill/>
          <a:ln w="9525">
            <a:noFill/>
            <a:miter lim="800000"/>
            <a:headEnd/>
            <a:tailEnd/>
          </a:ln>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1500174"/>
            <a:ext cx="3857620" cy="4500570"/>
          </a:xfrm>
        </p:spPr>
        <p:txBody>
          <a:bodyPr>
            <a:noAutofit/>
          </a:bodyPr>
          <a:lstStyle/>
          <a:p>
            <a:pPr marL="0" indent="263525" algn="ctr">
              <a:buNone/>
            </a:pPr>
            <a:r>
              <a:rPr lang="ru-RU" dirty="0" smtClean="0"/>
              <a:t>To reduce the monomer content, various depolymerization methods have been proposed - repeated heat treatment in gypsum form, ultraviolet, ultrasonic irradiation, vacuum use, etc.</a:t>
            </a:r>
            <a:endParaRPr lang="ru-RU" dirty="0" smtClean="0"/>
          </a:p>
        </p:txBody>
      </p:sp>
      <p:sp>
        <p:nvSpPr>
          <p:cNvPr id="4" name="Скругленный прямоугольник 3"/>
          <p:cNvSpPr/>
          <p:nvPr/>
        </p:nvSpPr>
        <p:spPr>
          <a:xfrm>
            <a:off x="2000232" y="214290"/>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Removable plate prostheses</a:t>
            </a:r>
            <a:endParaRPr lang="ru-RU" sz="3200" b="1" i="1" dirty="0" smtClean="0">
              <a:solidFill>
                <a:srgbClr val="FF0000"/>
              </a:solidFill>
            </a:endParaRPr>
          </a:p>
        </p:txBody>
      </p:sp>
      <p:sp>
        <p:nvSpPr>
          <p:cNvPr id="5" name="TextBox 4"/>
          <p:cNvSpPr txBox="1"/>
          <p:nvPr/>
        </p:nvSpPr>
        <p:spPr>
          <a:xfrm>
            <a:off x="928662" y="1071546"/>
            <a:ext cx="8215338" cy="521970"/>
          </a:xfrm>
          <a:prstGeom prst="rect">
            <a:avLst/>
          </a:prstGeom>
          <a:noFill/>
        </p:spPr>
        <p:txBody>
          <a:bodyPr wrap="square" rtlCol="0">
            <a:spAutoFit/>
          </a:bodyPr>
          <a:lstStyle/>
          <a:p>
            <a:pPr algn="ctr"/>
            <a:r>
              <a:rPr lang="ru-RU" sz="2800" b="1" i="1" dirty="0" smtClean="0">
                <a:solidFill>
                  <a:schemeClr val="accent2">
                    <a:lumMod val="50000"/>
                  </a:schemeClr>
                </a:solidFill>
              </a:rPr>
              <a:t>Toxic effects of plastic base</a:t>
            </a:r>
            <a:endParaRPr lang="ru-RU" sz="2800" b="1" i="1" dirty="0" smtClean="0">
              <a:solidFill>
                <a:schemeClr val="accent2">
                  <a:lumMod val="50000"/>
                </a:schemeClr>
              </a:solidFill>
            </a:endParaRPr>
          </a:p>
        </p:txBody>
      </p:sp>
      <p:pic>
        <p:nvPicPr>
          <p:cNvPr id="76802" name="Picture 2" descr="http://vmede.org/sait/content/Stomatologiya_ortop_lebedenko_2011/12_files/mb4_006.jpeg"/>
          <p:cNvPicPr>
            <a:picLocks noChangeAspect="1" noChangeArrowheads="1"/>
          </p:cNvPicPr>
          <p:nvPr/>
        </p:nvPicPr>
        <p:blipFill>
          <a:blip r:embed="rId1"/>
          <a:srcRect/>
          <a:stretch>
            <a:fillRect/>
          </a:stretch>
        </p:blipFill>
        <p:spPr bwMode="auto">
          <a:xfrm>
            <a:off x="3857620" y="1643050"/>
            <a:ext cx="5057775" cy="3619500"/>
          </a:xfrm>
          <a:prstGeom prst="rect">
            <a:avLst/>
          </a:prstGeom>
          <a:noFill/>
        </p:spPr>
      </p:pic>
      <p:sp>
        <p:nvSpPr>
          <p:cNvPr id="6" name="Прямоугольник 5"/>
          <p:cNvSpPr/>
          <p:nvPr/>
        </p:nvSpPr>
        <p:spPr>
          <a:xfrm>
            <a:off x="4071934" y="5357826"/>
            <a:ext cx="4572000" cy="645160"/>
          </a:xfrm>
          <a:prstGeom prst="rect">
            <a:avLst/>
          </a:prstGeom>
        </p:spPr>
        <p:txBody>
          <a:bodyPr>
            <a:spAutoFit/>
          </a:bodyPr>
          <a:lstStyle/>
          <a:p>
            <a:pPr algn="ctr"/>
            <a:r>
              <a:rPr lang="ru-RU" dirty="0" smtClean="0"/>
              <a:t>Contact stomatitis corresponding to the boundaries of the arch prosthesis</a:t>
            </a:r>
            <a:endParaRPr lang="ru-RU" dirty="0" smtClean="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72066" y="2000240"/>
            <a:ext cx="4071934" cy="3929090"/>
          </a:xfrm>
        </p:spPr>
        <p:txBody>
          <a:bodyPr>
            <a:noAutofit/>
          </a:bodyPr>
          <a:lstStyle/>
          <a:p>
            <a:pPr marL="0" indent="263525" algn="ctr">
              <a:buNone/>
            </a:pPr>
            <a:r>
              <a:rPr lang="ru-RU" sz="2800" dirty="0" smtClean="0"/>
              <a:t>During the examination of the patient in this case, hyperemia of the mucous membrane of the prosthetic bed is also observed, but it is not localized, but diffuse, diffuse.</a:t>
            </a:r>
            <a:endParaRPr lang="ru-RU" sz="2800" dirty="0" smtClean="0"/>
          </a:p>
        </p:txBody>
      </p:sp>
      <p:sp>
        <p:nvSpPr>
          <p:cNvPr id="4" name="Скругленный прямоугольник 3"/>
          <p:cNvSpPr/>
          <p:nvPr/>
        </p:nvSpPr>
        <p:spPr>
          <a:xfrm>
            <a:off x="1785918" y="285728"/>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Removable plate prostheses</a:t>
            </a:r>
            <a:endParaRPr lang="ru-RU" sz="3200" b="1" i="1" dirty="0" smtClean="0">
              <a:solidFill>
                <a:srgbClr val="FF0000"/>
              </a:solidFill>
            </a:endParaRPr>
          </a:p>
        </p:txBody>
      </p:sp>
      <p:sp>
        <p:nvSpPr>
          <p:cNvPr id="5" name="TextBox 4"/>
          <p:cNvSpPr txBox="1"/>
          <p:nvPr/>
        </p:nvSpPr>
        <p:spPr>
          <a:xfrm>
            <a:off x="571472" y="1071546"/>
            <a:ext cx="8215338" cy="583565"/>
          </a:xfrm>
          <a:prstGeom prst="rect">
            <a:avLst/>
          </a:prstGeom>
          <a:noFill/>
        </p:spPr>
        <p:txBody>
          <a:bodyPr wrap="square" rtlCol="0">
            <a:spAutoFit/>
          </a:bodyPr>
          <a:lstStyle/>
          <a:p>
            <a:pPr algn="ctr"/>
            <a:r>
              <a:rPr lang="ru-RU" sz="3200" b="1" i="1" dirty="0" smtClean="0">
                <a:solidFill>
                  <a:schemeClr val="accent2">
                    <a:lumMod val="50000"/>
                  </a:schemeClr>
                </a:solidFill>
              </a:rPr>
              <a:t>Toxic effects of plastic base</a:t>
            </a:r>
            <a:endParaRPr lang="ru-RU" sz="3200" b="1" i="1" dirty="0" smtClean="0">
              <a:solidFill>
                <a:schemeClr val="accent2">
                  <a:lumMod val="50000"/>
                </a:schemeClr>
              </a:solidFill>
            </a:endParaRPr>
          </a:p>
        </p:txBody>
      </p:sp>
      <p:pic>
        <p:nvPicPr>
          <p:cNvPr id="75778" name="Picture 2" descr="http://vmede.org/sait/content/Stomatologiya_ortop_lebedenko_2011/12_files/mb4.jpeg"/>
          <p:cNvPicPr>
            <a:picLocks noChangeAspect="1" noChangeArrowheads="1"/>
          </p:cNvPicPr>
          <p:nvPr/>
        </p:nvPicPr>
        <p:blipFill>
          <a:blip r:embed="rId1"/>
          <a:srcRect/>
          <a:stretch>
            <a:fillRect/>
          </a:stretch>
        </p:blipFill>
        <p:spPr bwMode="auto">
          <a:xfrm>
            <a:off x="214282" y="2071678"/>
            <a:ext cx="5048250" cy="3371851"/>
          </a:xfrm>
          <a:prstGeom prst="rect">
            <a:avLst/>
          </a:prstGeom>
          <a:noFill/>
        </p:spPr>
      </p:pic>
      <p:sp>
        <p:nvSpPr>
          <p:cNvPr id="6" name="Прямоугольник 5"/>
          <p:cNvSpPr/>
          <p:nvPr/>
        </p:nvSpPr>
        <p:spPr>
          <a:xfrm>
            <a:off x="857224" y="5572140"/>
            <a:ext cx="3481070" cy="368300"/>
          </a:xfrm>
          <a:prstGeom prst="rect">
            <a:avLst/>
          </a:prstGeom>
        </p:spPr>
        <p:txBody>
          <a:bodyPr wrap="none">
            <a:spAutoFit/>
          </a:bodyPr>
          <a:lstStyle/>
          <a:p>
            <a:pPr algn="l"/>
            <a:r>
              <a:rPr lang="ru-RU" dirty="0" smtClean="0"/>
              <a:t>Manifestations of acrylic stomatitis</a:t>
            </a:r>
            <a:endParaRPr lang="ru-RU" dirty="0" smtClean="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000100" y="2285992"/>
            <a:ext cx="7929618" cy="2428892"/>
          </a:xfrm>
        </p:spPr>
        <p:txBody>
          <a:bodyPr>
            <a:noAutofit/>
          </a:bodyPr>
          <a:lstStyle/>
          <a:p>
            <a:pPr marL="0" indent="263525" algn="ctr">
              <a:buNone/>
            </a:pPr>
            <a:r>
              <a:rPr lang="ru-RU" dirty="0" smtClean="0"/>
              <a:t>Burning under the prosthesis can be observed in patients with general somatic pathology that reduces the reserve forces of the oral mucosa, including the zone of the prosthetic bed: diabetes mellitus, alcoholism, AIDS, after radiation therapy, etc. In these cases, clasp prostheses should be made, and if it is impossible, due to the small number of preserved teeth, plate prostheses with support-retaining clamps and bases with a soft layer.</a:t>
            </a:r>
            <a:endParaRPr lang="ru-RU" dirty="0" smtClean="0"/>
          </a:p>
        </p:txBody>
      </p:sp>
      <p:sp>
        <p:nvSpPr>
          <p:cNvPr id="4" name="Скругленный прямоугольник 3"/>
          <p:cNvSpPr/>
          <p:nvPr/>
        </p:nvSpPr>
        <p:spPr>
          <a:xfrm>
            <a:off x="2000232" y="214290"/>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Removable plate prostheses</a:t>
            </a:r>
            <a:endParaRPr lang="ru-RU" sz="3200" b="1" i="1" dirty="0" smtClean="0">
              <a:solidFill>
                <a:srgbClr val="FF0000"/>
              </a:solidFill>
            </a:endParaRPr>
          </a:p>
        </p:txBody>
      </p:sp>
      <p:sp>
        <p:nvSpPr>
          <p:cNvPr id="5" name="TextBox 4"/>
          <p:cNvSpPr txBox="1"/>
          <p:nvPr/>
        </p:nvSpPr>
        <p:spPr>
          <a:xfrm>
            <a:off x="928662" y="1214422"/>
            <a:ext cx="8215338" cy="521970"/>
          </a:xfrm>
          <a:prstGeom prst="rect">
            <a:avLst/>
          </a:prstGeom>
          <a:noFill/>
        </p:spPr>
        <p:txBody>
          <a:bodyPr wrap="square" rtlCol="0">
            <a:spAutoFit/>
          </a:bodyPr>
          <a:lstStyle/>
          <a:p>
            <a:pPr algn="ctr"/>
            <a:r>
              <a:rPr lang="ru-RU" sz="2800" b="1" i="1" dirty="0" smtClean="0">
                <a:solidFill>
                  <a:schemeClr val="accent2">
                    <a:lumMod val="50000"/>
                  </a:schemeClr>
                </a:solidFill>
              </a:rPr>
              <a:t>Toxic effects of plastic base</a:t>
            </a:r>
            <a:endParaRPr lang="ru-RU" sz="2800" b="1" i="1" dirty="0" smtClean="0">
              <a:solidFill>
                <a:schemeClr val="accent2">
                  <a:lumMod val="50000"/>
                </a:schemeClr>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9746" name="Picture 2" descr="http://vmede.org/sait/content/Stomatologiya_ortop_lebedenko_2011/12_files/mb4_002.jpeg"/>
          <p:cNvPicPr>
            <a:picLocks noChangeAspect="1" noChangeArrowheads="1"/>
          </p:cNvPicPr>
          <p:nvPr/>
        </p:nvPicPr>
        <p:blipFill>
          <a:blip r:embed="rId1"/>
          <a:srcRect/>
          <a:stretch>
            <a:fillRect/>
          </a:stretch>
        </p:blipFill>
        <p:spPr bwMode="auto">
          <a:xfrm>
            <a:off x="642910" y="214290"/>
            <a:ext cx="7858180" cy="5619342"/>
          </a:xfrm>
          <a:prstGeom prst="rect">
            <a:avLst/>
          </a:prstGeom>
          <a:noFill/>
        </p:spPr>
      </p:pic>
      <p:sp>
        <p:nvSpPr>
          <p:cNvPr id="3" name="Прямоугольник 2"/>
          <p:cNvSpPr/>
          <p:nvPr/>
        </p:nvSpPr>
        <p:spPr>
          <a:xfrm>
            <a:off x="2500298" y="5934670"/>
            <a:ext cx="4572000" cy="645160"/>
          </a:xfrm>
          <a:prstGeom prst="rect">
            <a:avLst/>
          </a:prstGeom>
        </p:spPr>
        <p:txBody>
          <a:bodyPr>
            <a:spAutoFit/>
          </a:bodyPr>
          <a:lstStyle/>
          <a:p>
            <a:pPr algn="ctr"/>
            <a:r>
              <a:rPr lang="ru-RU" dirty="0" smtClean="0"/>
              <a:t>Manifestations of toxic stomatitis correspond to the boundaries of the lamellar prosthesis</a:t>
            </a:r>
            <a:endParaRPr lang="ru-RU" dirty="0" smtClean="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928662" y="2000240"/>
            <a:ext cx="7929618" cy="1500198"/>
          </a:xfrm>
        </p:spPr>
        <p:txBody>
          <a:bodyPr>
            <a:noAutofit/>
          </a:bodyPr>
          <a:lstStyle/>
          <a:p>
            <a:pPr marL="0" indent="263525" algn="ctr">
              <a:buNone/>
            </a:pPr>
            <a:r>
              <a:rPr lang="ru-RU" sz="2000" dirty="0" smtClean="0"/>
              <a:t>Unsatisfactory hygienic care of prostheses and, as a result, the accumulation of microflora on the inner surface of the base of the prosthesis, the waste products of which have a toxic effect on the mucous membrane, can be a common cause of burning.</a:t>
            </a:r>
            <a:endParaRPr lang="ru-RU" sz="2000" dirty="0" smtClean="0"/>
          </a:p>
        </p:txBody>
      </p:sp>
      <p:sp>
        <p:nvSpPr>
          <p:cNvPr id="4" name="Скругленный прямоугольник 3"/>
          <p:cNvSpPr/>
          <p:nvPr/>
        </p:nvSpPr>
        <p:spPr>
          <a:xfrm>
            <a:off x="2000232" y="214290"/>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Removable plate prostheses</a:t>
            </a:r>
            <a:endParaRPr lang="ru-RU" sz="3200" b="1" i="1" dirty="0" smtClean="0">
              <a:solidFill>
                <a:srgbClr val="FF0000"/>
              </a:solidFill>
            </a:endParaRPr>
          </a:p>
        </p:txBody>
      </p:sp>
      <p:sp>
        <p:nvSpPr>
          <p:cNvPr id="5" name="TextBox 4"/>
          <p:cNvSpPr txBox="1"/>
          <p:nvPr/>
        </p:nvSpPr>
        <p:spPr>
          <a:xfrm>
            <a:off x="928662" y="1071546"/>
            <a:ext cx="8215338" cy="521970"/>
          </a:xfrm>
          <a:prstGeom prst="rect">
            <a:avLst/>
          </a:prstGeom>
          <a:noFill/>
        </p:spPr>
        <p:txBody>
          <a:bodyPr wrap="square" rtlCol="0">
            <a:spAutoFit/>
          </a:bodyPr>
          <a:lstStyle/>
          <a:p>
            <a:pPr algn="ctr"/>
            <a:r>
              <a:rPr lang="ru-RU" sz="2800" b="1" i="1" dirty="0" smtClean="0">
                <a:solidFill>
                  <a:schemeClr val="accent2">
                    <a:lumMod val="50000"/>
                  </a:schemeClr>
                </a:solidFill>
              </a:rPr>
              <a:t>Unsatisfactory hygienic care of the prosthesis</a:t>
            </a:r>
            <a:endParaRPr lang="ru-RU" sz="2800" b="1" i="1" dirty="0" smtClean="0">
              <a:solidFill>
                <a:schemeClr val="accent2">
                  <a:lumMod val="50000"/>
                </a:schemeClr>
              </a:solidFill>
            </a:endParaRPr>
          </a:p>
        </p:txBody>
      </p:sp>
      <p:pic>
        <p:nvPicPr>
          <p:cNvPr id="57345" name="Picture 1"/>
          <p:cNvPicPr>
            <a:picLocks noChangeAspect="1" noChangeArrowheads="1"/>
          </p:cNvPicPr>
          <p:nvPr/>
        </p:nvPicPr>
        <p:blipFill>
          <a:blip r:embed="rId1"/>
          <a:srcRect/>
          <a:stretch>
            <a:fillRect/>
          </a:stretch>
        </p:blipFill>
        <p:spPr bwMode="auto">
          <a:xfrm>
            <a:off x="2428860" y="3635670"/>
            <a:ext cx="4857784" cy="3222330"/>
          </a:xfrm>
          <a:prstGeom prst="rect">
            <a:avLst/>
          </a:prstGeom>
          <a:noFill/>
          <a:ln w="9525">
            <a:noFill/>
            <a:miter lim="800000"/>
            <a:headEnd/>
            <a:tailEnd/>
          </a:ln>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928662" y="1928802"/>
            <a:ext cx="7929618" cy="1500198"/>
          </a:xfrm>
        </p:spPr>
        <p:txBody>
          <a:bodyPr>
            <a:noAutofit/>
          </a:bodyPr>
          <a:lstStyle/>
          <a:p>
            <a:pPr marL="0" indent="263525" algn="ctr">
              <a:buNone/>
            </a:pPr>
            <a:r>
              <a:rPr lang="ru-RU" sz="2000" dirty="0" smtClean="0"/>
              <a:t>To prevent such a complication, it is necessary to conduct a special conversation with each patient on the day of application and fixation of the prosthesis about the rules of use and care of removable dentures.</a:t>
            </a:r>
            <a:endParaRPr lang="ru-RU" sz="2000" dirty="0" smtClean="0"/>
          </a:p>
        </p:txBody>
      </p:sp>
      <p:sp>
        <p:nvSpPr>
          <p:cNvPr id="4" name="Скругленный прямоугольник 3"/>
          <p:cNvSpPr/>
          <p:nvPr/>
        </p:nvSpPr>
        <p:spPr>
          <a:xfrm>
            <a:off x="2000232" y="214290"/>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Removable plate prostheses</a:t>
            </a:r>
            <a:endParaRPr lang="ru-RU" sz="3200" b="1" i="1" dirty="0" smtClean="0">
              <a:solidFill>
                <a:srgbClr val="FF0000"/>
              </a:solidFill>
            </a:endParaRPr>
          </a:p>
        </p:txBody>
      </p:sp>
      <p:sp>
        <p:nvSpPr>
          <p:cNvPr id="5" name="TextBox 4"/>
          <p:cNvSpPr txBox="1"/>
          <p:nvPr/>
        </p:nvSpPr>
        <p:spPr>
          <a:xfrm>
            <a:off x="928662" y="1071546"/>
            <a:ext cx="8215338" cy="521970"/>
          </a:xfrm>
          <a:prstGeom prst="rect">
            <a:avLst/>
          </a:prstGeom>
          <a:noFill/>
        </p:spPr>
        <p:txBody>
          <a:bodyPr wrap="square" rtlCol="0">
            <a:spAutoFit/>
          </a:bodyPr>
          <a:lstStyle/>
          <a:p>
            <a:pPr algn="ctr"/>
            <a:r>
              <a:rPr lang="ru-RU" sz="2800" b="1" i="1" dirty="0" smtClean="0">
                <a:solidFill>
                  <a:schemeClr val="accent2">
                    <a:lumMod val="50000"/>
                  </a:schemeClr>
                </a:solidFill>
              </a:rPr>
              <a:t>Unsatisfactory hygienic care of the prosthesis</a:t>
            </a:r>
            <a:endParaRPr lang="ru-RU" sz="2800" b="1" i="1" dirty="0" smtClean="0">
              <a:solidFill>
                <a:schemeClr val="accent2">
                  <a:lumMod val="50000"/>
                </a:schemeClr>
              </a:solidFill>
            </a:endParaRPr>
          </a:p>
        </p:txBody>
      </p:sp>
      <p:pic>
        <p:nvPicPr>
          <p:cNvPr id="56323" name="Picture 3" descr="https://temperaturka.com/wp-content/uploads/9/4/6/94662feca63a301ba95ad80c29fa6ca0.jpg"/>
          <p:cNvPicPr>
            <a:picLocks noChangeAspect="1" noChangeArrowheads="1"/>
          </p:cNvPicPr>
          <p:nvPr/>
        </p:nvPicPr>
        <p:blipFill>
          <a:blip r:embed="rId1"/>
          <a:srcRect/>
          <a:stretch>
            <a:fillRect/>
          </a:stretch>
        </p:blipFill>
        <p:spPr bwMode="auto">
          <a:xfrm>
            <a:off x="2500298" y="3428975"/>
            <a:ext cx="4572032" cy="3429025"/>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928662" y="1071546"/>
            <a:ext cx="7929618" cy="3071834"/>
          </a:xfrm>
        </p:spPr>
        <p:txBody>
          <a:bodyPr>
            <a:noAutofit/>
          </a:bodyPr>
          <a:lstStyle/>
          <a:p>
            <a:pPr marL="0" indent="263525" algn="ctr">
              <a:buNone/>
            </a:pPr>
            <a:r>
              <a:rPr lang="ru-RU" sz="3200" dirty="0" smtClean="0"/>
              <a:t>A prosthesis of any design, disrupting sensory functions, should not cause pain. Consequently, the painful reaction to the insertion of a prosthesis of any kind into the oral cavity indicates (if the patient has no psychopathic complications) certain qualitative disadvantages of the prosthesis.</a:t>
            </a:r>
            <a:endParaRPr lang="ru-RU" sz="3200" dirty="0" smtClean="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714348" y="1071546"/>
            <a:ext cx="7929618" cy="2214578"/>
          </a:xfrm>
        </p:spPr>
        <p:txBody>
          <a:bodyPr>
            <a:noAutofit/>
          </a:bodyPr>
          <a:lstStyle/>
          <a:p>
            <a:pPr marL="0" indent="263525" algn="ctr">
              <a:buNone/>
            </a:pPr>
            <a:r>
              <a:rPr lang="ru-RU" dirty="0" smtClean="0"/>
              <a:t>A characteristic feature of the clasp (arched, supported) prostheses is the distribution of chewing pressure on the supporting teeth and mucous membrane. The following errors and complications are possible during their manufacture.</a:t>
            </a:r>
            <a:endParaRPr lang="ru-RU" dirty="0" smtClean="0"/>
          </a:p>
        </p:txBody>
      </p:sp>
      <p:sp>
        <p:nvSpPr>
          <p:cNvPr id="4" name="Скругленный прямоугольник 3"/>
          <p:cNvSpPr/>
          <p:nvPr/>
        </p:nvSpPr>
        <p:spPr>
          <a:xfrm>
            <a:off x="1714480" y="214290"/>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Clasp prostheses</a:t>
            </a:r>
            <a:endParaRPr lang="ru-RU" sz="3200" b="1" i="1" dirty="0" smtClean="0">
              <a:solidFill>
                <a:srgbClr val="FF0000"/>
              </a:solidFill>
            </a:endParaRPr>
          </a:p>
        </p:txBody>
      </p:sp>
      <p:pic>
        <p:nvPicPr>
          <p:cNvPr id="54274" name="Picture 2" descr="https://smd-lab.ru/img/work09_big.jpg"/>
          <p:cNvPicPr>
            <a:picLocks noChangeAspect="1" noChangeArrowheads="1"/>
          </p:cNvPicPr>
          <p:nvPr/>
        </p:nvPicPr>
        <p:blipFill>
          <a:blip r:embed="rId1"/>
          <a:srcRect/>
          <a:stretch>
            <a:fillRect/>
          </a:stretch>
        </p:blipFill>
        <p:spPr bwMode="auto">
          <a:xfrm>
            <a:off x="285720" y="3786190"/>
            <a:ext cx="3898934" cy="2752700"/>
          </a:xfrm>
          <a:prstGeom prst="rect">
            <a:avLst/>
          </a:prstGeom>
          <a:noFill/>
        </p:spPr>
      </p:pic>
      <p:pic>
        <p:nvPicPr>
          <p:cNvPr id="54276" name="Picture 4" descr="https://dr-max.ru/sites/default/files/inline/images/byug2.jpg"/>
          <p:cNvPicPr>
            <a:picLocks noChangeAspect="1" noChangeArrowheads="1"/>
          </p:cNvPicPr>
          <p:nvPr/>
        </p:nvPicPr>
        <p:blipFill>
          <a:blip r:embed="rId2" cstate="print"/>
          <a:srcRect/>
          <a:stretch>
            <a:fillRect/>
          </a:stretch>
        </p:blipFill>
        <p:spPr bwMode="auto">
          <a:xfrm>
            <a:off x="4500562" y="3714752"/>
            <a:ext cx="4179123" cy="2786082"/>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8482" name="Picture 2" descr="https://www.kleo.ru/img/articles/viniryi.png"/>
          <p:cNvPicPr>
            <a:picLocks noChangeAspect="1" noChangeArrowheads="1"/>
          </p:cNvPicPr>
          <p:nvPr/>
        </p:nvPicPr>
        <p:blipFill>
          <a:blip r:embed="rId1"/>
          <a:srcRect/>
          <a:stretch>
            <a:fillRect/>
          </a:stretch>
        </p:blipFill>
        <p:spPr bwMode="auto">
          <a:xfrm>
            <a:off x="1000100" y="0"/>
            <a:ext cx="6922850" cy="6858000"/>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928662" y="1928802"/>
            <a:ext cx="7929618" cy="1500198"/>
          </a:xfrm>
        </p:spPr>
        <p:txBody>
          <a:bodyPr>
            <a:noAutofit/>
          </a:bodyPr>
          <a:lstStyle/>
          <a:p>
            <a:pPr marL="0" indent="263525" algn="ctr">
              <a:buNone/>
            </a:pPr>
            <a:endParaRPr lang="ru-RU" sz="2000" b="1" i="1" dirty="0">
              <a:solidFill>
                <a:schemeClr val="accent2">
                  <a:lumMod val="50000"/>
                </a:schemeClr>
              </a:solidFill>
            </a:endParaRPr>
          </a:p>
        </p:txBody>
      </p:sp>
      <p:sp>
        <p:nvSpPr>
          <p:cNvPr id="4" name="Скругленный прямоугольник 3"/>
          <p:cNvSpPr/>
          <p:nvPr/>
        </p:nvSpPr>
        <p:spPr>
          <a:xfrm>
            <a:off x="2000232" y="214290"/>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Clasp prostheses</a:t>
            </a:r>
            <a:endParaRPr lang="ru-RU" sz="3200" b="1" i="1" dirty="0" smtClean="0">
              <a:solidFill>
                <a:srgbClr val="FF0000"/>
              </a:solidFill>
            </a:endParaRPr>
          </a:p>
        </p:txBody>
      </p:sp>
      <p:sp>
        <p:nvSpPr>
          <p:cNvPr id="5" name="TextBox 4"/>
          <p:cNvSpPr txBox="1"/>
          <p:nvPr/>
        </p:nvSpPr>
        <p:spPr>
          <a:xfrm>
            <a:off x="1214414" y="1142984"/>
            <a:ext cx="7643866" cy="521970"/>
          </a:xfrm>
          <a:prstGeom prst="rect">
            <a:avLst/>
          </a:prstGeom>
          <a:noFill/>
        </p:spPr>
        <p:txBody>
          <a:bodyPr wrap="square" rtlCol="0">
            <a:spAutoFit/>
          </a:bodyPr>
          <a:lstStyle/>
          <a:p>
            <a:pPr algn="ctr"/>
            <a:r>
              <a:rPr lang="ru-RU" sz="2800" b="1" i="1" dirty="0" smtClean="0">
                <a:solidFill>
                  <a:schemeClr val="accent2">
                    <a:lumMod val="50000"/>
                  </a:schemeClr>
                </a:solidFill>
              </a:rPr>
              <a:t>Tactical and technical errors:</a:t>
            </a:r>
            <a:endParaRPr lang="ru-RU" sz="2800" b="1" i="1" dirty="0" smtClean="0">
              <a:solidFill>
                <a:schemeClr val="accent2">
                  <a:lumMod val="50000"/>
                </a:schemeClr>
              </a:solidFill>
            </a:endParaRPr>
          </a:p>
        </p:txBody>
      </p:sp>
      <p:sp>
        <p:nvSpPr>
          <p:cNvPr id="6" name="Скругленный прямоугольник 5"/>
          <p:cNvSpPr/>
          <p:nvPr/>
        </p:nvSpPr>
        <p:spPr>
          <a:xfrm>
            <a:off x="142844" y="1714488"/>
            <a:ext cx="4357718" cy="478634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buFont typeface="Wingdings" panose="05000000000000000000" pitchFamily="2" charset="2"/>
              <a:buChar char="q"/>
            </a:pPr>
            <a:r>
              <a:rPr lang="ru-RU" sz="2000" dirty="0" smtClean="0"/>
              <a:t> incorrect location of the equator line during parallelometry;</a:t>
            </a:r>
            <a:endParaRPr lang="ru-RU" sz="2000" dirty="0" smtClean="0"/>
          </a:p>
          <a:p>
            <a:pPr>
              <a:buFont typeface="Wingdings" panose="05000000000000000000" pitchFamily="2" charset="2"/>
              <a:buChar char="q"/>
            </a:pPr>
            <a:r>
              <a:rPr lang="ru-RU" sz="2000" dirty="0" smtClean="0"/>
              <a:t> errors in determining the central ratio of the jaws (central occlusion);</a:t>
            </a:r>
            <a:endParaRPr lang="ru-RU" sz="2000" dirty="0" smtClean="0"/>
          </a:p>
          <a:p>
            <a:pPr>
              <a:buFont typeface="Wingdings" panose="05000000000000000000" pitchFamily="2" charset="2"/>
              <a:buChar char="q"/>
            </a:pPr>
            <a:r>
              <a:rPr lang="ru-RU" sz="2000" dirty="0" smtClean="0"/>
              <a:t> errors in the removal of the impression;</a:t>
            </a:r>
            <a:endParaRPr lang="ru-RU" sz="2000" dirty="0" smtClean="0"/>
          </a:p>
          <a:p>
            <a:pPr>
              <a:buFont typeface="Wingdings" panose="05000000000000000000" pitchFamily="2" charset="2"/>
              <a:buChar char="q"/>
            </a:pPr>
            <a:r>
              <a:rPr lang="ru-RU" sz="2000" dirty="0" smtClean="0"/>
              <a:t> errors in the casting of the frame of the clasp prosthesis;</a:t>
            </a:r>
            <a:endParaRPr lang="ru-RU" sz="2000" dirty="0" smtClean="0"/>
          </a:p>
          <a:p>
            <a:pPr>
              <a:buFont typeface="Wingdings" panose="05000000000000000000" pitchFamily="2" charset="2"/>
              <a:buChar char="q"/>
            </a:pPr>
            <a:r>
              <a:rPr lang="ru-RU" sz="2000" dirty="0" smtClean="0"/>
              <a:t> an elongated, shortened or thinned edge of the prosthesis;</a:t>
            </a:r>
            <a:endParaRPr lang="ru-RU" sz="2000" dirty="0" smtClean="0"/>
          </a:p>
          <a:p>
            <a:pPr>
              <a:buFont typeface="Wingdings" panose="05000000000000000000" pitchFamily="2" charset="2"/>
              <a:buChar char="q"/>
            </a:pPr>
            <a:r>
              <a:rPr lang="ru-RU" sz="2000" dirty="0" smtClean="0"/>
              <a:t> damage to the plaster model;</a:t>
            </a:r>
            <a:endParaRPr lang="ru-RU" sz="2000" dirty="0" smtClean="0"/>
          </a:p>
        </p:txBody>
      </p:sp>
      <p:sp>
        <p:nvSpPr>
          <p:cNvPr id="7" name="Скругленный прямоугольник 6"/>
          <p:cNvSpPr/>
          <p:nvPr/>
        </p:nvSpPr>
        <p:spPr>
          <a:xfrm>
            <a:off x="4643438" y="1714488"/>
            <a:ext cx="4286280" cy="478634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buFont typeface="Wingdings" panose="05000000000000000000" pitchFamily="2" charset="2"/>
              <a:buChar char="q"/>
            </a:pPr>
            <a:r>
              <a:rPr lang="ru-RU" sz="2000" dirty="0" smtClean="0"/>
              <a:t> deformation of the model during plastic pressing;</a:t>
            </a:r>
            <a:endParaRPr lang="ru-RU" sz="2000" dirty="0" smtClean="0"/>
          </a:p>
          <a:p>
            <a:pPr>
              <a:buFont typeface="Wingdings" panose="05000000000000000000" pitchFamily="2" charset="2"/>
              <a:buChar char="q"/>
            </a:pPr>
            <a:r>
              <a:rPr lang="ru-RU" sz="2000" dirty="0" smtClean="0"/>
              <a:t> errors in checking the design of the prosthesis;</a:t>
            </a:r>
            <a:endParaRPr lang="ru-RU" sz="2000" dirty="0" smtClean="0"/>
          </a:p>
          <a:p>
            <a:pPr>
              <a:buFont typeface="Wingdings" panose="05000000000000000000" pitchFamily="2" charset="2"/>
              <a:buChar char="q"/>
            </a:pPr>
            <a:r>
              <a:rPr lang="ru-RU" sz="2000" dirty="0" smtClean="0"/>
              <a:t> inability to properly assess the quality of prostheses;</a:t>
            </a:r>
            <a:endParaRPr lang="ru-RU" sz="2000" dirty="0" smtClean="0"/>
          </a:p>
          <a:p>
            <a:pPr>
              <a:buFont typeface="Wingdings" panose="05000000000000000000" pitchFamily="2" charset="2"/>
              <a:buChar char="q"/>
            </a:pPr>
            <a:r>
              <a:rPr lang="ru-RU" sz="2000" dirty="0" smtClean="0"/>
              <a:t> a conversation with the patient about the rules of using the prosthesis and the timing of check-ups was poorly conducted;</a:t>
            </a:r>
            <a:endParaRPr lang="ru-RU" sz="2000" dirty="0" smtClean="0"/>
          </a:p>
          <a:p>
            <a:pPr>
              <a:buFont typeface="Wingdings" panose="05000000000000000000" pitchFamily="2" charset="2"/>
              <a:buChar char="q"/>
            </a:pPr>
            <a:r>
              <a:rPr lang="ru-RU" sz="2000" dirty="0" smtClean="0"/>
              <a:t>multiple corrections.</a:t>
            </a:r>
            <a:endParaRPr lang="ru-RU" sz="2000" dirty="0" smtClean="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2000232" y="214290"/>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Clasp prostheses</a:t>
            </a:r>
            <a:endParaRPr lang="ru-RU" sz="3200" b="1" i="1" dirty="0" smtClean="0">
              <a:solidFill>
                <a:srgbClr val="FF0000"/>
              </a:solidFill>
            </a:endParaRPr>
          </a:p>
        </p:txBody>
      </p:sp>
      <p:sp>
        <p:nvSpPr>
          <p:cNvPr id="5" name="TextBox 4"/>
          <p:cNvSpPr txBox="1"/>
          <p:nvPr/>
        </p:nvSpPr>
        <p:spPr>
          <a:xfrm>
            <a:off x="1214414" y="1142984"/>
            <a:ext cx="7643866" cy="521970"/>
          </a:xfrm>
          <a:prstGeom prst="rect">
            <a:avLst/>
          </a:prstGeom>
          <a:noFill/>
        </p:spPr>
        <p:txBody>
          <a:bodyPr wrap="square" rtlCol="0">
            <a:spAutoFit/>
          </a:bodyPr>
          <a:lstStyle/>
          <a:p>
            <a:pPr algn="ctr"/>
            <a:r>
              <a:rPr lang="ru-RU" sz="2800" b="1" i="1" dirty="0" smtClean="0">
                <a:solidFill>
                  <a:schemeClr val="accent2">
                    <a:lumMod val="50000"/>
                  </a:schemeClr>
                </a:solidFill>
              </a:rPr>
              <a:t>Complications:</a:t>
            </a:r>
            <a:endParaRPr lang="ru-RU" sz="2800" b="1" i="1" dirty="0" smtClean="0">
              <a:solidFill>
                <a:schemeClr val="accent2">
                  <a:lumMod val="50000"/>
                </a:schemeClr>
              </a:solidFill>
            </a:endParaRPr>
          </a:p>
        </p:txBody>
      </p:sp>
      <p:sp>
        <p:nvSpPr>
          <p:cNvPr id="6" name="Скругленный прямоугольник 5"/>
          <p:cNvSpPr/>
          <p:nvPr/>
        </p:nvSpPr>
        <p:spPr>
          <a:xfrm>
            <a:off x="1357290" y="1643050"/>
            <a:ext cx="7500990" cy="492922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buFont typeface="Wingdings" panose="05000000000000000000" pitchFamily="2" charset="2"/>
              <a:buChar char="q"/>
            </a:pPr>
            <a:r>
              <a:rPr lang="ru-RU" sz="2800" dirty="0" smtClean="0"/>
              <a:t> poor fixation and stabilization of prostheses;</a:t>
            </a:r>
            <a:endParaRPr lang="ru-RU" sz="2800" dirty="0" smtClean="0"/>
          </a:p>
          <a:p>
            <a:pPr>
              <a:buFont typeface="Wingdings" panose="05000000000000000000" pitchFamily="2" charset="2"/>
              <a:buChar char="q"/>
            </a:pPr>
            <a:r>
              <a:rPr lang="ru-RU" sz="2800" dirty="0" smtClean="0"/>
              <a:t> violation of diction;</a:t>
            </a:r>
            <a:endParaRPr lang="ru-RU" sz="2800" dirty="0" smtClean="0"/>
          </a:p>
          <a:p>
            <a:pPr>
              <a:buFont typeface="Wingdings" panose="05000000000000000000" pitchFamily="2" charset="2"/>
              <a:buChar char="q"/>
            </a:pPr>
            <a:r>
              <a:rPr lang="ru-RU" sz="2800" dirty="0" smtClean="0"/>
              <a:t> failure of the prosthesis and clamps;</a:t>
            </a:r>
            <a:endParaRPr lang="ru-RU" sz="2800" dirty="0" smtClean="0"/>
          </a:p>
          <a:p>
            <a:pPr>
              <a:buFont typeface="Wingdings" panose="05000000000000000000" pitchFamily="2" charset="2"/>
              <a:buChar char="q"/>
            </a:pPr>
            <a:r>
              <a:rPr lang="ru-RU" sz="2800" dirty="0" smtClean="0"/>
              <a:t> the balance of the prosthesis due to errors in obtaining impressions and technical manufacture;</a:t>
            </a:r>
            <a:endParaRPr lang="ru-RU" sz="2800" dirty="0" smtClean="0"/>
          </a:p>
          <a:p>
            <a:pPr>
              <a:buFont typeface="Wingdings" panose="05000000000000000000" pitchFamily="2" charset="2"/>
              <a:buChar char="q"/>
            </a:pPr>
            <a:r>
              <a:rPr lang="ru-RU" sz="2800" dirty="0" smtClean="0"/>
              <a:t> periodontal overload of the supporting teeth;</a:t>
            </a:r>
            <a:endParaRPr lang="ru-RU" sz="2800" dirty="0" smtClean="0"/>
          </a:p>
          <a:p>
            <a:pPr>
              <a:buFont typeface="Wingdings" panose="05000000000000000000" pitchFamily="2" charset="2"/>
              <a:buChar char="q"/>
            </a:pPr>
            <a:r>
              <a:rPr lang="ru-RU" sz="2800" dirty="0" smtClean="0"/>
              <a:t> hyperemia of the mucous membrane and erosion on the prosthetic bed;</a:t>
            </a:r>
            <a:endParaRPr lang="ru-RU" sz="2800" dirty="0" smtClean="0"/>
          </a:p>
          <a:p>
            <a:pPr>
              <a:buFont typeface="Wingdings" panose="05000000000000000000" pitchFamily="2" charset="2"/>
              <a:buChar char="q"/>
            </a:pPr>
            <a:r>
              <a:rPr lang="ru-RU" sz="2800" dirty="0" smtClean="0"/>
              <a:t> multiple corrections.</a:t>
            </a:r>
            <a:endParaRPr lang="ru-RU" sz="2800" dirty="0" smtClean="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2000232" y="214290"/>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Clasp prostheses</a:t>
            </a:r>
            <a:endParaRPr lang="ru-RU" sz="3200" b="1" i="1" dirty="0" smtClean="0">
              <a:solidFill>
                <a:srgbClr val="FF0000"/>
              </a:solidFill>
            </a:endParaRPr>
          </a:p>
        </p:txBody>
      </p:sp>
      <p:sp>
        <p:nvSpPr>
          <p:cNvPr id="5" name="TextBox 4"/>
          <p:cNvSpPr txBox="1"/>
          <p:nvPr/>
        </p:nvSpPr>
        <p:spPr>
          <a:xfrm>
            <a:off x="1214414" y="1142984"/>
            <a:ext cx="7643866" cy="953135"/>
          </a:xfrm>
          <a:prstGeom prst="rect">
            <a:avLst/>
          </a:prstGeom>
          <a:noFill/>
        </p:spPr>
        <p:txBody>
          <a:bodyPr wrap="square" rtlCol="0">
            <a:spAutoFit/>
          </a:bodyPr>
          <a:lstStyle/>
          <a:p>
            <a:pPr algn="ctr"/>
            <a:r>
              <a:rPr lang="ru-RU" sz="2800" b="1" i="1" dirty="0" smtClean="0">
                <a:solidFill>
                  <a:schemeClr val="accent2">
                    <a:lumMod val="50000"/>
                  </a:schemeClr>
                </a:solidFill>
              </a:rPr>
              <a:t>Unsatisfactory fixation and stabilization of prostheses</a:t>
            </a:r>
            <a:endParaRPr lang="ru-RU" sz="2800" b="1" i="1" dirty="0" smtClean="0">
              <a:solidFill>
                <a:schemeClr val="accent2">
                  <a:lumMod val="50000"/>
                </a:schemeClr>
              </a:solidFill>
            </a:endParaRPr>
          </a:p>
        </p:txBody>
      </p:sp>
      <p:sp>
        <p:nvSpPr>
          <p:cNvPr id="8" name="TextBox 7"/>
          <p:cNvSpPr txBox="1"/>
          <p:nvPr/>
        </p:nvSpPr>
        <p:spPr>
          <a:xfrm>
            <a:off x="1071538" y="2071678"/>
            <a:ext cx="7929618" cy="2584450"/>
          </a:xfrm>
          <a:prstGeom prst="rect">
            <a:avLst/>
          </a:prstGeom>
          <a:noFill/>
        </p:spPr>
        <p:txBody>
          <a:bodyPr wrap="square" rtlCol="0">
            <a:spAutoFit/>
          </a:bodyPr>
          <a:lstStyle/>
          <a:p>
            <a:pPr algn="ctr"/>
            <a:r>
              <a:rPr lang="ru-RU" dirty="0" smtClean="0"/>
              <a:t>Unsatisfactory fixation (stability) of a removable denture may be a consequence of the atypical shape of the supporting teeth, the incorrect location of the retaining part of the clamp relative to the line of sight.</a:t>
            </a:r>
            <a:endParaRPr lang="ru-RU" dirty="0" smtClean="0"/>
          </a:p>
          <a:p>
            <a:pPr algn="ctr"/>
            <a:r>
              <a:rPr lang="ru-RU" dirty="0" smtClean="0"/>
              <a:t> The supporting teeth during clamp fixation must have a well-defined equator and a sufficient crown height, otherwise it is necessary to pre-manufacture artificial crowns on the supporting teeth. It is necessary to cover supporting teeth with atypical crowns in cases where they have the shape of a triangle or an inverse cone, are restored from the vestibular side with fillings or are affected by a wedge-shaped defect.</a:t>
            </a:r>
            <a:endParaRPr lang="ru-RU" dirty="0" smtClean="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Скругленный прямоугольник 3"/>
          <p:cNvSpPr/>
          <p:nvPr/>
        </p:nvSpPr>
        <p:spPr>
          <a:xfrm>
            <a:off x="2000232" y="214290"/>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Clasp prostheses</a:t>
            </a:r>
            <a:endParaRPr lang="ru-RU" sz="3200" b="1" i="1" dirty="0" smtClean="0">
              <a:solidFill>
                <a:srgbClr val="FF0000"/>
              </a:solidFill>
            </a:endParaRPr>
          </a:p>
        </p:txBody>
      </p:sp>
      <p:sp>
        <p:nvSpPr>
          <p:cNvPr id="5" name="TextBox 4"/>
          <p:cNvSpPr txBox="1"/>
          <p:nvPr/>
        </p:nvSpPr>
        <p:spPr>
          <a:xfrm>
            <a:off x="1214414" y="1142984"/>
            <a:ext cx="7643866" cy="953135"/>
          </a:xfrm>
          <a:prstGeom prst="rect">
            <a:avLst/>
          </a:prstGeom>
          <a:noFill/>
        </p:spPr>
        <p:txBody>
          <a:bodyPr wrap="square" rtlCol="0">
            <a:spAutoFit/>
          </a:bodyPr>
          <a:lstStyle/>
          <a:p>
            <a:pPr algn="ctr"/>
            <a:r>
              <a:rPr lang="ru-RU" sz="2800" b="1" i="1" dirty="0" smtClean="0">
                <a:solidFill>
                  <a:schemeClr val="accent2">
                    <a:lumMod val="50000"/>
                  </a:schemeClr>
                </a:solidFill>
              </a:rPr>
              <a:t>Unsatisfactory fixation and stabilization of prostheses</a:t>
            </a:r>
            <a:endParaRPr lang="ru-RU" sz="2800" b="1" i="1" dirty="0" smtClean="0">
              <a:solidFill>
                <a:schemeClr val="accent2">
                  <a:lumMod val="50000"/>
                </a:schemeClr>
              </a:solidFill>
            </a:endParaRPr>
          </a:p>
        </p:txBody>
      </p:sp>
      <p:sp>
        <p:nvSpPr>
          <p:cNvPr id="8" name="TextBox 7"/>
          <p:cNvSpPr txBox="1"/>
          <p:nvPr/>
        </p:nvSpPr>
        <p:spPr>
          <a:xfrm>
            <a:off x="0" y="2071678"/>
            <a:ext cx="4071934" cy="2861310"/>
          </a:xfrm>
          <a:prstGeom prst="rect">
            <a:avLst/>
          </a:prstGeom>
          <a:noFill/>
        </p:spPr>
        <p:txBody>
          <a:bodyPr wrap="square" rtlCol="0">
            <a:spAutoFit/>
          </a:bodyPr>
          <a:lstStyle/>
          <a:p>
            <a:pPr indent="179705" algn="ctr"/>
            <a:r>
              <a:rPr lang="ru-RU" sz="2000" dirty="0" smtClean="0"/>
              <a:t>Unsatisfactory fixation of the clasp prosthesis may be associated with an incorrect position of the retention part of the support-retaining clamp relative to the equator line, i.e. it is located above it between the equator and the chewing surface or goes under the line to a depth of less than 0.25 mm.</a:t>
            </a:r>
            <a:endParaRPr lang="ru-RU" sz="2000" dirty="0" smtClean="0"/>
          </a:p>
        </p:txBody>
      </p:sp>
      <p:pic>
        <p:nvPicPr>
          <p:cNvPr id="50178" name="Picture 2" descr="https://present5.com/presentation/260504485_383196498/image-4.jpg"/>
          <p:cNvPicPr>
            <a:picLocks noChangeAspect="1" noChangeArrowheads="1"/>
          </p:cNvPicPr>
          <p:nvPr/>
        </p:nvPicPr>
        <p:blipFill>
          <a:blip r:embed="rId1"/>
          <a:srcRect l="10507" t="3549" r="14896" b="20062"/>
          <a:stretch>
            <a:fillRect/>
          </a:stretch>
        </p:blipFill>
        <p:spPr bwMode="auto">
          <a:xfrm>
            <a:off x="4071902" y="2143116"/>
            <a:ext cx="5072098" cy="3929090"/>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2000232" y="214290"/>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Clasp prostheses</a:t>
            </a:r>
            <a:endParaRPr lang="ru-RU" sz="3200" b="1" i="1" dirty="0" smtClean="0">
              <a:solidFill>
                <a:srgbClr val="FF0000"/>
              </a:solidFill>
            </a:endParaRPr>
          </a:p>
        </p:txBody>
      </p:sp>
      <p:sp>
        <p:nvSpPr>
          <p:cNvPr id="5" name="TextBox 4"/>
          <p:cNvSpPr txBox="1"/>
          <p:nvPr/>
        </p:nvSpPr>
        <p:spPr>
          <a:xfrm>
            <a:off x="1214414" y="1142984"/>
            <a:ext cx="7643866" cy="953135"/>
          </a:xfrm>
          <a:prstGeom prst="rect">
            <a:avLst/>
          </a:prstGeom>
          <a:noFill/>
        </p:spPr>
        <p:txBody>
          <a:bodyPr wrap="square" rtlCol="0">
            <a:spAutoFit/>
          </a:bodyPr>
          <a:lstStyle/>
          <a:p>
            <a:pPr algn="ctr"/>
            <a:r>
              <a:rPr lang="ru-RU" sz="2800" b="1" i="1" dirty="0" smtClean="0">
                <a:solidFill>
                  <a:schemeClr val="accent2">
                    <a:lumMod val="50000"/>
                  </a:schemeClr>
                </a:solidFill>
              </a:rPr>
              <a:t>Unsatisfactory fixation and stabilization of prostheses</a:t>
            </a:r>
            <a:endParaRPr lang="ru-RU" sz="2800" b="1" i="1" dirty="0" smtClean="0">
              <a:solidFill>
                <a:schemeClr val="accent2">
                  <a:lumMod val="50000"/>
                </a:schemeClr>
              </a:solidFill>
            </a:endParaRPr>
          </a:p>
        </p:txBody>
      </p:sp>
      <p:sp>
        <p:nvSpPr>
          <p:cNvPr id="8" name="TextBox 7"/>
          <p:cNvSpPr txBox="1"/>
          <p:nvPr/>
        </p:nvSpPr>
        <p:spPr>
          <a:xfrm>
            <a:off x="1071538" y="2071678"/>
            <a:ext cx="7929618" cy="922020"/>
          </a:xfrm>
          <a:prstGeom prst="rect">
            <a:avLst/>
          </a:prstGeom>
          <a:noFill/>
        </p:spPr>
        <p:txBody>
          <a:bodyPr wrap="square" rtlCol="0">
            <a:spAutoFit/>
          </a:bodyPr>
          <a:lstStyle/>
          <a:p>
            <a:pPr algn="ctr"/>
            <a:r>
              <a:rPr lang="ru-RU" dirty="0" smtClean="0"/>
              <a:t>To eliminate this complication, it is necessary to carefully determine the line of sight and apply it to the plaster model, as well as use calibers to determine the depth of retention.</a:t>
            </a:r>
            <a:endParaRPr lang="ru-RU" dirty="0" smtClean="0"/>
          </a:p>
        </p:txBody>
      </p:sp>
      <p:pic>
        <p:nvPicPr>
          <p:cNvPr id="49154" name="Picture 2" descr="https://cosmeton.ru/wp-content/uploads/4511.jpg"/>
          <p:cNvPicPr>
            <a:picLocks noChangeAspect="1" noChangeArrowheads="1"/>
          </p:cNvPicPr>
          <p:nvPr/>
        </p:nvPicPr>
        <p:blipFill>
          <a:blip r:embed="rId1"/>
          <a:srcRect/>
          <a:stretch>
            <a:fillRect/>
          </a:stretch>
        </p:blipFill>
        <p:spPr bwMode="auto">
          <a:xfrm>
            <a:off x="1071538" y="3071810"/>
            <a:ext cx="7907876" cy="2714644"/>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2000232" y="214290"/>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Clasp prostheses</a:t>
            </a:r>
            <a:endParaRPr lang="ru-RU" sz="3200" b="1" i="1" dirty="0" smtClean="0">
              <a:solidFill>
                <a:srgbClr val="FF0000"/>
              </a:solidFill>
            </a:endParaRPr>
          </a:p>
        </p:txBody>
      </p:sp>
      <p:sp>
        <p:nvSpPr>
          <p:cNvPr id="5" name="TextBox 4"/>
          <p:cNvSpPr txBox="1"/>
          <p:nvPr/>
        </p:nvSpPr>
        <p:spPr>
          <a:xfrm>
            <a:off x="1214414" y="1142984"/>
            <a:ext cx="7643866" cy="521970"/>
          </a:xfrm>
          <a:prstGeom prst="rect">
            <a:avLst/>
          </a:prstGeom>
          <a:noFill/>
        </p:spPr>
        <p:txBody>
          <a:bodyPr wrap="square" rtlCol="0">
            <a:spAutoFit/>
          </a:bodyPr>
          <a:lstStyle/>
          <a:p>
            <a:pPr algn="ctr"/>
            <a:r>
              <a:rPr lang="ru-RU" sz="2800" b="1" i="1" dirty="0" smtClean="0">
                <a:solidFill>
                  <a:schemeClr val="accent2">
                    <a:lumMod val="50000"/>
                  </a:schemeClr>
                </a:solidFill>
              </a:rPr>
              <a:t>The breakdown of the prosthesis</a:t>
            </a:r>
            <a:endParaRPr lang="ru-RU" sz="2800" b="1" i="1" dirty="0" smtClean="0">
              <a:solidFill>
                <a:schemeClr val="accent2">
                  <a:lumMod val="50000"/>
                </a:schemeClr>
              </a:solidFill>
            </a:endParaRPr>
          </a:p>
        </p:txBody>
      </p:sp>
      <p:sp>
        <p:nvSpPr>
          <p:cNvPr id="6" name="Прямоугольник 5"/>
          <p:cNvSpPr/>
          <p:nvPr/>
        </p:nvSpPr>
        <p:spPr>
          <a:xfrm>
            <a:off x="1000100" y="1643050"/>
            <a:ext cx="8001056" cy="3415030"/>
          </a:xfrm>
          <a:prstGeom prst="rect">
            <a:avLst/>
          </a:prstGeom>
        </p:spPr>
        <p:txBody>
          <a:bodyPr wrap="square">
            <a:spAutoFit/>
          </a:bodyPr>
          <a:lstStyle/>
          <a:p>
            <a:pPr indent="263525"/>
            <a:r>
              <a:rPr lang="ru-RU" sz="2400" dirty="0" smtClean="0"/>
              <a:t>One of the complications in the treatment of patients with partial absence of teeth with dentures is a breakdown:</a:t>
            </a:r>
            <a:endParaRPr lang="ru-RU" sz="2400" dirty="0" smtClean="0"/>
          </a:p>
          <a:p>
            <a:pPr indent="263525"/>
            <a:endParaRPr lang="ru-RU" sz="2400" dirty="0" smtClean="0"/>
          </a:p>
          <a:p>
            <a:pPr indent="263525">
              <a:buFont typeface="Wingdings" panose="05000000000000000000" pitchFamily="2" charset="2"/>
              <a:buChar char="Ø"/>
            </a:pPr>
            <a:r>
              <a:rPr lang="ru-RU" sz="2400" dirty="0" smtClean="0"/>
              <a:t>fracture of the base,</a:t>
            </a:r>
            <a:endParaRPr lang="ru-RU" sz="2400" dirty="0" smtClean="0"/>
          </a:p>
          <a:p>
            <a:pPr indent="263525">
              <a:buFont typeface="Wingdings" panose="05000000000000000000" pitchFamily="2" charset="2"/>
              <a:buChar char="Ø"/>
            </a:pPr>
            <a:r>
              <a:rPr lang="ru-RU" sz="2400" dirty="0" smtClean="0"/>
              <a:t>from the number of artificial teeth,</a:t>
            </a:r>
            <a:endParaRPr lang="ru-RU" sz="2400" dirty="0" smtClean="0"/>
          </a:p>
          <a:p>
            <a:pPr indent="263525">
              <a:buFont typeface="Wingdings" panose="05000000000000000000" pitchFamily="2" charset="2"/>
              <a:buChar char="Ø"/>
            </a:pPr>
            <a:r>
              <a:rPr lang="ru-RU" sz="2400" dirty="0" smtClean="0"/>
              <a:t>fracture of the clamp.</a:t>
            </a:r>
            <a:endParaRPr lang="ru-RU" sz="2400" dirty="0" smtClean="0"/>
          </a:p>
          <a:p>
            <a:pPr indent="263525"/>
            <a:endParaRPr lang="ru-RU" sz="2400" dirty="0" smtClean="0"/>
          </a:p>
          <a:p>
            <a:pPr indent="263525"/>
            <a:r>
              <a:rPr lang="ru-RU" sz="2400" dirty="0" smtClean="0"/>
              <a:t>A fracture of the base of a removable denture most often occurs as a result of its excessive thinning.</a:t>
            </a:r>
            <a:endParaRPr lang="ru-RU" sz="2400" dirty="0" smtClean="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0770" name="Picture 2" descr="https://i1.wp.com/www.aponia-dental-center.com/fachzahnarztliche-praxis/wp-content/uploads/2014/01/scheleletrata.jpg?w=1000&amp;ssl=1"/>
          <p:cNvPicPr>
            <a:picLocks noChangeAspect="1" noChangeArrowheads="1"/>
          </p:cNvPicPr>
          <p:nvPr/>
        </p:nvPicPr>
        <p:blipFill>
          <a:blip r:embed="rId1"/>
          <a:srcRect/>
          <a:stretch>
            <a:fillRect/>
          </a:stretch>
        </p:blipFill>
        <p:spPr bwMode="auto">
          <a:xfrm>
            <a:off x="214282" y="214290"/>
            <a:ext cx="8643998" cy="5748259"/>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2000232" y="214290"/>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Clasp prostheses</a:t>
            </a:r>
            <a:endParaRPr lang="ru-RU" sz="3200" b="1" i="1" dirty="0" smtClean="0">
              <a:solidFill>
                <a:srgbClr val="FF0000"/>
              </a:solidFill>
            </a:endParaRPr>
          </a:p>
        </p:txBody>
      </p:sp>
      <p:sp>
        <p:nvSpPr>
          <p:cNvPr id="5" name="TextBox 4"/>
          <p:cNvSpPr txBox="1"/>
          <p:nvPr/>
        </p:nvSpPr>
        <p:spPr>
          <a:xfrm>
            <a:off x="1214414" y="1142984"/>
            <a:ext cx="7643866" cy="521970"/>
          </a:xfrm>
          <a:prstGeom prst="rect">
            <a:avLst/>
          </a:prstGeom>
          <a:noFill/>
        </p:spPr>
        <p:txBody>
          <a:bodyPr wrap="square" rtlCol="0">
            <a:spAutoFit/>
          </a:bodyPr>
          <a:lstStyle/>
          <a:p>
            <a:pPr algn="ctr"/>
            <a:r>
              <a:rPr lang="ru-RU" sz="2800" b="1" i="1" dirty="0" smtClean="0">
                <a:solidFill>
                  <a:schemeClr val="accent2">
                    <a:lumMod val="50000"/>
                  </a:schemeClr>
                </a:solidFill>
              </a:rPr>
              <a:t>Aesthetic defects</a:t>
            </a:r>
            <a:endParaRPr lang="ru-RU" sz="2800" b="1" i="1" dirty="0" smtClean="0">
              <a:solidFill>
                <a:schemeClr val="accent2">
                  <a:lumMod val="50000"/>
                </a:schemeClr>
              </a:solidFill>
            </a:endParaRPr>
          </a:p>
        </p:txBody>
      </p:sp>
      <p:sp>
        <p:nvSpPr>
          <p:cNvPr id="6" name="Прямоугольник 5"/>
          <p:cNvSpPr/>
          <p:nvPr/>
        </p:nvSpPr>
        <p:spPr>
          <a:xfrm>
            <a:off x="1000100" y="1643050"/>
            <a:ext cx="8001056" cy="1568450"/>
          </a:xfrm>
          <a:prstGeom prst="rect">
            <a:avLst/>
          </a:prstGeom>
        </p:spPr>
        <p:txBody>
          <a:bodyPr wrap="square">
            <a:spAutoFit/>
          </a:bodyPr>
          <a:lstStyle/>
          <a:p>
            <a:pPr indent="263525" algn="ctr"/>
            <a:r>
              <a:rPr lang="ru-RU" sz="2400" dirty="0" smtClean="0"/>
              <a:t>Aesthetic defects detected by patients are often associated with a mismatch in the color, size or shape of teeth, an unnatural color of artificial gums, as well as with the unaesthetic setting of artificial teeth or the location of clamps.</a:t>
            </a:r>
            <a:endParaRPr lang="ru-RU" sz="2400" dirty="0" smtClean="0"/>
          </a:p>
        </p:txBody>
      </p:sp>
      <p:pic>
        <p:nvPicPr>
          <p:cNvPr id="47106" name="Picture 2" descr="https://avatars.mds.yandex.net/get-zen_doc/1945572/pub_5cbfce869f4d1600b45906ba_5cbfd24588da1e00b560a5ad/scale_1200"/>
          <p:cNvPicPr>
            <a:picLocks noChangeAspect="1" noChangeArrowheads="1"/>
          </p:cNvPicPr>
          <p:nvPr/>
        </p:nvPicPr>
        <p:blipFill>
          <a:blip r:embed="rId1"/>
          <a:srcRect/>
          <a:stretch>
            <a:fillRect/>
          </a:stretch>
        </p:blipFill>
        <p:spPr bwMode="auto">
          <a:xfrm>
            <a:off x="2714612" y="3571876"/>
            <a:ext cx="4500562" cy="3037880"/>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2976" y="1857364"/>
            <a:ext cx="7514035" cy="1000107"/>
          </a:xfrm>
        </p:spPr>
        <p:txBody>
          <a:bodyPr>
            <a:normAutofit fontScale="90000"/>
          </a:bodyPr>
          <a:lstStyle/>
          <a:p>
            <a:r>
              <a:rPr lang="ru-RU" b="1" i="1" dirty="0" smtClean="0">
                <a:solidFill>
                  <a:schemeClr val="tx2">
                    <a:lumMod val="75000"/>
                    <a:lumOff val="25000"/>
                  </a:schemeClr>
                </a:solidFill>
              </a:rPr>
              <a:t>Diagnostic and tactical errors, complications in orthopedic treatment of patients with complete absence of teeth</a:t>
            </a:r>
            <a:endParaRPr lang="ru-RU" b="1" i="1" dirty="0" smtClean="0">
              <a:solidFill>
                <a:schemeClr val="tx2">
                  <a:lumMod val="75000"/>
                  <a:lumOff val="25000"/>
                </a:schemeClr>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113233" y="214290"/>
            <a:ext cx="7816485" cy="5576911"/>
          </a:xfrm>
        </p:spPr>
        <p:txBody>
          <a:bodyPr>
            <a:normAutofit/>
          </a:bodyPr>
          <a:lstStyle/>
          <a:p>
            <a:pPr marL="0" indent="450850">
              <a:buNone/>
            </a:pPr>
            <a:r>
              <a:rPr lang="ru-RU" dirty="0" smtClean="0"/>
              <a:t>Orthopedic treatment of patients with partial or complete loss of chewing teeth, complicated by a decrease in the height of the lower face, distal displacement of the lower jaw and functional changes in the chewing muscles and temporomandibular joint, as well as patients with complications when using bridges and removable prostheses, should be carried out in two stages, using:</a:t>
            </a:r>
            <a:endParaRPr lang="ru-RU" dirty="0" smtClean="0"/>
          </a:p>
          <a:p>
            <a:r>
              <a:rPr lang="ru-RU" dirty="0" smtClean="0"/>
              <a:t> corrective mouthguards or temporary medical prostheses;</a:t>
            </a:r>
            <a:endParaRPr lang="ru-RU" dirty="0" smtClean="0"/>
          </a:p>
          <a:p>
            <a:r>
              <a:rPr lang="ru-RU" dirty="0" smtClean="0"/>
              <a:t> permanent orthopedic devices and prostheses.</a:t>
            </a:r>
            <a:endParaRPr lang="ru-RU" dirty="0" smtClean="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1071546"/>
            <a:ext cx="5429257" cy="5786454"/>
          </a:xfrm>
        </p:spPr>
        <p:txBody>
          <a:bodyPr>
            <a:normAutofit fontScale="92500"/>
          </a:bodyPr>
          <a:lstStyle/>
          <a:p>
            <a:pPr marL="0" indent="263525" algn="ctr">
              <a:buNone/>
            </a:pPr>
            <a:r>
              <a:rPr lang="en-US" sz="2000" dirty="0"/>
              <a:t>Further possible errors are associated with preparation, covering with temporary veneers, fitting and fixation of prostheses</a:t>
            </a:r>
            <a:r>
              <a:rPr lang="en-US" sz="2000" dirty="0" smtClean="0"/>
              <a:t>.</a:t>
            </a:r>
            <a:endParaRPr lang="en-US" sz="2000" dirty="0" smtClean="0"/>
          </a:p>
          <a:p>
            <a:pPr marL="0" indent="263525" algn="ctr">
              <a:buNone/>
            </a:pPr>
            <a:r>
              <a:rPr lang="en-US" sz="3200" b="1" i="1" dirty="0">
                <a:solidFill>
                  <a:schemeClr val="accent2">
                    <a:lumMod val="50000"/>
                  </a:schemeClr>
                </a:solidFill>
              </a:rPr>
              <a:t>Tactical and technical errors</a:t>
            </a:r>
            <a:r>
              <a:rPr lang="en-US" sz="3200" b="1" i="1" dirty="0" smtClean="0">
                <a:solidFill>
                  <a:schemeClr val="accent2">
                    <a:lumMod val="50000"/>
                  </a:schemeClr>
                </a:solidFill>
              </a:rPr>
              <a:t>:</a:t>
            </a:r>
            <a:endParaRPr lang="en-US" sz="3200" b="1" i="1" dirty="0" smtClean="0">
              <a:solidFill>
                <a:schemeClr val="accent2">
                  <a:lumMod val="50000"/>
                </a:schemeClr>
              </a:solidFill>
            </a:endParaRPr>
          </a:p>
          <a:p>
            <a:pPr marL="0" indent="263525" algn="ctr">
              <a:buNone/>
            </a:pPr>
            <a:r>
              <a:rPr lang="en-US" sz="2000" dirty="0"/>
              <a:t>preparation without water cooling with a poorly centered instrument</a:t>
            </a:r>
            <a:r>
              <a:rPr lang="en-US" sz="2000" dirty="0" smtClean="0"/>
              <a:t>;</a:t>
            </a:r>
            <a:endParaRPr lang="ru-RU" sz="2000" dirty="0" smtClean="0"/>
          </a:p>
          <a:p>
            <a:pPr marL="457200" indent="-457200">
              <a:buFont typeface="+mj-lt"/>
              <a:buAutoNum type="arabicParenR"/>
            </a:pPr>
            <a:r>
              <a:rPr lang="en-US" sz="2100" dirty="0"/>
              <a:t>preparation of the cutting edge: the veneer-tooth boundary should not be in the area of ​​occlusal contact with antagonist teeth</a:t>
            </a:r>
            <a:r>
              <a:rPr lang="en-US" sz="2100" dirty="0" smtClean="0"/>
              <a:t>;</a:t>
            </a:r>
            <a:endParaRPr lang="ru-RU" sz="2100" dirty="0" smtClean="0"/>
          </a:p>
          <a:p>
            <a:pPr marL="457200" indent="-457200">
              <a:buFont typeface="+mj-lt"/>
              <a:buAutoNum type="arabicParenR"/>
            </a:pPr>
            <a:r>
              <a:rPr lang="en-US" sz="2000" dirty="0"/>
              <a:t>insufficient removal of hard tissue</a:t>
            </a:r>
            <a:r>
              <a:rPr lang="en-US" sz="2000" dirty="0" smtClean="0"/>
              <a:t>;</a:t>
            </a:r>
            <a:endParaRPr lang="ru-RU" sz="2000" dirty="0" smtClean="0"/>
          </a:p>
          <a:p>
            <a:pPr marL="457200" indent="-457200">
              <a:buFont typeface="+mj-lt"/>
              <a:buAutoNum type="arabicParenR"/>
            </a:pPr>
            <a:r>
              <a:rPr lang="en-US" sz="2000" dirty="0"/>
              <a:t>preparation of the vestibular surface in one plane</a:t>
            </a:r>
            <a:r>
              <a:rPr lang="en-US" sz="2000" dirty="0" smtClean="0"/>
              <a:t>;</a:t>
            </a:r>
            <a:endParaRPr lang="ru-RU" sz="2000" dirty="0" smtClean="0"/>
          </a:p>
          <a:p>
            <a:pPr marL="457200" indent="-457200">
              <a:buFont typeface="+mj-lt"/>
              <a:buAutoNum type="arabicParenR"/>
            </a:pPr>
            <a:r>
              <a:rPr lang="en-US" sz="2000" dirty="0"/>
              <a:t>deep subgingival preparation</a:t>
            </a:r>
            <a:r>
              <a:rPr lang="en-US" sz="2000" dirty="0" smtClean="0"/>
              <a:t>;</a:t>
            </a:r>
            <a:endParaRPr lang="ru-RU" sz="2000" dirty="0" smtClean="0"/>
          </a:p>
          <a:p>
            <a:pPr marL="457200" indent="-457200">
              <a:buFont typeface="+mj-lt"/>
              <a:buAutoNum type="arabicParenR"/>
            </a:pPr>
            <a:r>
              <a:rPr lang="en-US" sz="2000" dirty="0"/>
              <a:t>obtaining a fuzzy impression;</a:t>
            </a:r>
            <a:endParaRPr lang="ru-RU" sz="2200" dirty="0"/>
          </a:p>
        </p:txBody>
      </p:sp>
      <p:sp>
        <p:nvSpPr>
          <p:cNvPr id="4" name="Скругленный прямоугольник 3"/>
          <p:cNvSpPr/>
          <p:nvPr/>
        </p:nvSpPr>
        <p:spPr>
          <a:xfrm>
            <a:off x="1571604" y="142852"/>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i="1" dirty="0">
                <a:solidFill>
                  <a:srgbClr val="FF0000"/>
                </a:solidFill>
              </a:rPr>
              <a:t>Prosthetics with veneers</a:t>
            </a:r>
            <a:endParaRPr lang="ru-RU" sz="3200" b="1" i="1" dirty="0">
              <a:solidFill>
                <a:srgbClr val="FF0000"/>
              </a:solidFill>
            </a:endParaRPr>
          </a:p>
        </p:txBody>
      </p:sp>
      <p:pic>
        <p:nvPicPr>
          <p:cNvPr id="79874" name="Picture 2" descr="https://avatars.mds.yandex.net/get-zen_doc/196027/pub_5abdd6af256d5cfc635d10aa_5abddbe1610493acb72f74c9/scale_1200"/>
          <p:cNvPicPr>
            <a:picLocks noChangeAspect="1" noChangeArrowheads="1"/>
          </p:cNvPicPr>
          <p:nvPr/>
        </p:nvPicPr>
        <p:blipFill>
          <a:blip r:embed="rId1"/>
          <a:srcRect/>
          <a:stretch>
            <a:fillRect/>
          </a:stretch>
        </p:blipFill>
        <p:spPr bwMode="auto">
          <a:xfrm>
            <a:off x="5357818" y="1142984"/>
            <a:ext cx="3643338" cy="2428892"/>
          </a:xfrm>
          <a:prstGeom prst="rect">
            <a:avLst/>
          </a:prstGeom>
          <a:noFill/>
        </p:spPr>
      </p:pic>
      <p:pic>
        <p:nvPicPr>
          <p:cNvPr id="79876" name="Picture 4" descr="https://saudent.ru/upload/iblock/35a/35a4fb3ae6388c717e2602a7f2060b95.jpg"/>
          <p:cNvPicPr>
            <a:picLocks noChangeAspect="1" noChangeArrowheads="1"/>
          </p:cNvPicPr>
          <p:nvPr/>
        </p:nvPicPr>
        <p:blipFill>
          <a:blip r:embed="rId2"/>
          <a:srcRect/>
          <a:stretch>
            <a:fillRect/>
          </a:stretch>
        </p:blipFill>
        <p:spPr bwMode="auto">
          <a:xfrm>
            <a:off x="5715008" y="3714752"/>
            <a:ext cx="3071834" cy="2867046"/>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113233" y="214290"/>
            <a:ext cx="7745047" cy="5576911"/>
          </a:xfrm>
        </p:spPr>
        <p:txBody>
          <a:bodyPr>
            <a:normAutofit/>
          </a:bodyPr>
          <a:lstStyle/>
          <a:p>
            <a:pPr marL="0" indent="450850" algn="ctr">
              <a:buNone/>
            </a:pPr>
            <a:r>
              <a:rPr lang="ru-RU" sz="4000" dirty="0" smtClean="0">
                <a:solidFill>
                  <a:srgbClr val="FF0000"/>
                </a:solidFill>
              </a:rPr>
              <a:t>It is important to reasonably approach each stage of diagnosis and treatment in order to solve the main task – successful treatment.</a:t>
            </a:r>
            <a:endParaRPr lang="ru-RU" sz="4000" dirty="0" smtClean="0">
              <a:solidFill>
                <a:srgbClr val="FF0000"/>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57158" y="142852"/>
            <a:ext cx="8530865" cy="2071702"/>
          </a:xfrm>
        </p:spPr>
        <p:txBody>
          <a:bodyPr>
            <a:normAutofit lnSpcReduction="10000"/>
          </a:bodyPr>
          <a:lstStyle/>
          <a:p>
            <a:pPr marL="0" indent="450850" algn="ctr">
              <a:buNone/>
            </a:pPr>
            <a:r>
              <a:rPr lang="ru-RU" dirty="0" smtClean="0"/>
              <a:t>From the point of view of the consequences, the most important first, fundamental clinical stage is </a:t>
            </a:r>
            <a:r>
              <a:rPr lang="ru-RU" b="1" dirty="0" smtClean="0"/>
              <a:t>the preparation of a detailed treatment plan based on a thorough comprehensive examination of the patient</a:t>
            </a:r>
            <a:r>
              <a:rPr lang="ru-RU" dirty="0" smtClean="0"/>
              <a:t> and diagnosis.</a:t>
            </a:r>
            <a:endParaRPr lang="ru-RU" dirty="0" smtClean="0"/>
          </a:p>
          <a:p>
            <a:pPr marL="0" indent="450850" algn="ctr">
              <a:buNone/>
            </a:pPr>
            <a:r>
              <a:rPr lang="ru-RU" dirty="0" smtClean="0"/>
              <a:t>Diagnostic errors are possible at this stage:</a:t>
            </a:r>
            <a:endParaRPr lang="ru-RU" dirty="0" smtClean="0"/>
          </a:p>
        </p:txBody>
      </p:sp>
      <p:sp>
        <p:nvSpPr>
          <p:cNvPr id="4" name="Скругленный прямоугольник 3"/>
          <p:cNvSpPr/>
          <p:nvPr/>
        </p:nvSpPr>
        <p:spPr>
          <a:xfrm>
            <a:off x="142844" y="2143116"/>
            <a:ext cx="8786874" cy="457203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spcBef>
                <a:spcPct val="0"/>
              </a:spcBef>
              <a:spcAft>
                <a:spcPct val="0"/>
              </a:spcAft>
              <a:buFont typeface="Wingdings" panose="05000000000000000000" pitchFamily="2" charset="2"/>
              <a:buChar char="q"/>
            </a:pPr>
            <a:r>
              <a:rPr lang="ru-RU" dirty="0" smtClean="0">
                <a:solidFill>
                  <a:srgbClr val="000000"/>
                </a:solidFill>
                <a:latin typeface="Arial" panose="020B0604020202020204" pitchFamily="34" charset="0"/>
                <a:cs typeface="Arial" panose="020B0604020202020204" pitchFamily="34" charset="0"/>
              </a:rPr>
              <a:t>incorrect determination of indications for the choice of treatment method;</a:t>
            </a:r>
            <a:endParaRPr lang="ru-RU" dirty="0" smtClean="0">
              <a:solidFill>
                <a:srgbClr val="000000"/>
              </a:solidFill>
              <a:latin typeface="Arial" panose="020B0604020202020204" pitchFamily="34" charset="0"/>
              <a:cs typeface="Arial" panose="020B0604020202020204" pitchFamily="34" charset="0"/>
            </a:endParaRPr>
          </a:p>
          <a:p>
            <a:pPr lvl="0" fontAlgn="base">
              <a:spcBef>
                <a:spcPct val="0"/>
              </a:spcBef>
              <a:spcAft>
                <a:spcPct val="0"/>
              </a:spcAft>
              <a:buFont typeface="Wingdings" panose="05000000000000000000" pitchFamily="2" charset="2"/>
              <a:buChar char="q"/>
            </a:pPr>
            <a:r>
              <a:rPr lang="ru-RU" dirty="0" smtClean="0">
                <a:solidFill>
                  <a:srgbClr val="000000"/>
                </a:solidFill>
                <a:latin typeface="Arial" panose="020B0604020202020204" pitchFamily="34" charset="0"/>
                <a:cs typeface="Arial" panose="020B0604020202020204" pitchFamily="34" charset="0"/>
              </a:rPr>
              <a:t>the prosthesis design was chosen incorrectly;</a:t>
            </a:r>
            <a:endParaRPr lang="ru-RU" dirty="0" smtClean="0">
              <a:solidFill>
                <a:srgbClr val="000000"/>
              </a:solidFill>
              <a:latin typeface="Arial" panose="020B0604020202020204" pitchFamily="34" charset="0"/>
              <a:cs typeface="Arial" panose="020B0604020202020204" pitchFamily="34" charset="0"/>
            </a:endParaRPr>
          </a:p>
          <a:p>
            <a:pPr lvl="0" fontAlgn="base">
              <a:spcBef>
                <a:spcPct val="0"/>
              </a:spcBef>
              <a:spcAft>
                <a:spcPct val="0"/>
              </a:spcAft>
              <a:buFont typeface="Wingdings" panose="05000000000000000000" pitchFamily="2" charset="2"/>
              <a:buChar char="q"/>
            </a:pPr>
            <a:r>
              <a:rPr lang="ru-RU" dirty="0" smtClean="0">
                <a:solidFill>
                  <a:srgbClr val="000000"/>
                </a:solidFill>
                <a:latin typeface="Arial" panose="020B0604020202020204" pitchFamily="34" charset="0"/>
                <a:cs typeface="Arial" panose="020B0604020202020204" pitchFamily="34" charset="0"/>
              </a:rPr>
              <a:t>the stage of treatment is incorrectly determined;</a:t>
            </a:r>
            <a:endParaRPr lang="ru-RU" dirty="0" smtClean="0">
              <a:solidFill>
                <a:srgbClr val="000000"/>
              </a:solidFill>
              <a:latin typeface="Arial" panose="020B0604020202020204" pitchFamily="34" charset="0"/>
              <a:cs typeface="Arial" panose="020B0604020202020204" pitchFamily="34" charset="0"/>
            </a:endParaRPr>
          </a:p>
          <a:p>
            <a:pPr lvl="0" fontAlgn="base">
              <a:spcBef>
                <a:spcPct val="0"/>
              </a:spcBef>
              <a:spcAft>
                <a:spcPct val="0"/>
              </a:spcAft>
              <a:buFont typeface="Wingdings" panose="05000000000000000000" pitchFamily="2" charset="2"/>
              <a:buChar char="q"/>
            </a:pPr>
            <a:r>
              <a:rPr lang="ru-RU" dirty="0" smtClean="0">
                <a:solidFill>
                  <a:srgbClr val="000000"/>
                </a:solidFill>
                <a:latin typeface="Arial" panose="020B0604020202020204" pitchFamily="34" charset="0"/>
                <a:cs typeface="Arial" panose="020B0604020202020204" pitchFamily="34" charset="0"/>
              </a:rPr>
              <a:t>the analysis of diagnostic models has not been carried out; the height of the lower part of the face has not been determined;</a:t>
            </a:r>
            <a:endParaRPr lang="ru-RU" dirty="0" smtClean="0">
              <a:solidFill>
                <a:srgbClr val="000000"/>
              </a:solidFill>
              <a:latin typeface="Arial" panose="020B0604020202020204" pitchFamily="34" charset="0"/>
              <a:cs typeface="Arial" panose="020B0604020202020204" pitchFamily="34" charset="0"/>
            </a:endParaRPr>
          </a:p>
          <a:p>
            <a:pPr lvl="0" fontAlgn="base">
              <a:spcBef>
                <a:spcPct val="0"/>
              </a:spcBef>
              <a:spcAft>
                <a:spcPct val="0"/>
              </a:spcAft>
              <a:buFont typeface="Wingdings" panose="05000000000000000000" pitchFamily="2" charset="2"/>
              <a:buChar char="q"/>
            </a:pPr>
            <a:r>
              <a:rPr lang="ru-RU" dirty="0" smtClean="0">
                <a:solidFill>
                  <a:srgbClr val="000000"/>
                </a:solidFill>
                <a:latin typeface="Arial" panose="020B0604020202020204" pitchFamily="34" charset="0"/>
                <a:cs typeface="Arial" panose="020B0604020202020204" pitchFamily="34" charset="0"/>
              </a:rPr>
              <a:t>Parallelometry has not been performed on diagnostic models;</a:t>
            </a:r>
            <a:endParaRPr lang="ru-RU" dirty="0" smtClean="0">
              <a:solidFill>
                <a:srgbClr val="000000"/>
              </a:solidFill>
              <a:latin typeface="Arial" panose="020B0604020202020204" pitchFamily="34" charset="0"/>
              <a:cs typeface="Arial" panose="020B0604020202020204" pitchFamily="34" charset="0"/>
            </a:endParaRPr>
          </a:p>
          <a:p>
            <a:pPr lvl="0" fontAlgn="base">
              <a:spcBef>
                <a:spcPct val="0"/>
              </a:spcBef>
              <a:spcAft>
                <a:spcPct val="0"/>
              </a:spcAft>
              <a:buFont typeface="Wingdings" panose="05000000000000000000" pitchFamily="2" charset="2"/>
              <a:buChar char="q"/>
            </a:pPr>
            <a:r>
              <a:rPr lang="ru-RU" dirty="0" smtClean="0">
                <a:solidFill>
                  <a:srgbClr val="000000"/>
                </a:solidFill>
                <a:latin typeface="Arial" panose="020B0604020202020204" pitchFamily="34" charset="0"/>
                <a:cs typeface="Arial" panose="020B0604020202020204" pitchFamily="34" charset="0"/>
              </a:rPr>
              <a:t>unjustified tooth depulpation;</a:t>
            </a:r>
            <a:endParaRPr lang="ru-RU" dirty="0" smtClean="0">
              <a:solidFill>
                <a:srgbClr val="000000"/>
              </a:solidFill>
              <a:latin typeface="Arial" panose="020B0604020202020204" pitchFamily="34" charset="0"/>
              <a:cs typeface="Arial" panose="020B0604020202020204" pitchFamily="34" charset="0"/>
            </a:endParaRPr>
          </a:p>
          <a:p>
            <a:pPr lvl="0" fontAlgn="base">
              <a:spcBef>
                <a:spcPct val="0"/>
              </a:spcBef>
              <a:spcAft>
                <a:spcPct val="0"/>
              </a:spcAft>
              <a:buFont typeface="Wingdings" panose="05000000000000000000" pitchFamily="2" charset="2"/>
              <a:buChar char="q"/>
            </a:pPr>
            <a:r>
              <a:rPr lang="ru-RU" dirty="0" smtClean="0">
                <a:solidFill>
                  <a:srgbClr val="000000"/>
                </a:solidFill>
                <a:latin typeface="Arial" panose="020B0604020202020204" pitchFamily="34" charset="0"/>
                <a:cs typeface="Arial" panose="020B0604020202020204" pitchFamily="34" charset="0"/>
              </a:rPr>
              <a:t>the condition of chronic pulpitis or periodontitis has not been diagnosed, indications for filling the tooth canal have not been determined;</a:t>
            </a:r>
            <a:endParaRPr lang="ru-RU" dirty="0" smtClean="0">
              <a:solidFill>
                <a:srgbClr val="000000"/>
              </a:solidFill>
              <a:latin typeface="Arial" panose="020B0604020202020204" pitchFamily="34" charset="0"/>
              <a:cs typeface="Arial" panose="020B0604020202020204" pitchFamily="34" charset="0"/>
            </a:endParaRPr>
          </a:p>
          <a:p>
            <a:pPr lvl="0" fontAlgn="base">
              <a:spcBef>
                <a:spcPct val="0"/>
              </a:spcBef>
              <a:spcAft>
                <a:spcPct val="0"/>
              </a:spcAft>
              <a:buFont typeface="Wingdings" panose="05000000000000000000" pitchFamily="2" charset="2"/>
              <a:buChar char="q"/>
            </a:pPr>
            <a:r>
              <a:rPr lang="ru-RU" dirty="0" smtClean="0">
                <a:solidFill>
                  <a:srgbClr val="000000"/>
                </a:solidFill>
                <a:latin typeface="Arial" panose="020B0604020202020204" pitchFamily="34" charset="0"/>
                <a:cs typeface="Arial" panose="020B0604020202020204" pitchFamily="34" charset="0"/>
              </a:rPr>
              <a:t>a decrease in the height of the lower face has not been diagnosed;</a:t>
            </a:r>
            <a:endParaRPr lang="ru-RU" dirty="0" smtClean="0">
              <a:solidFill>
                <a:srgbClr val="000000"/>
              </a:solidFill>
              <a:latin typeface="Arial" panose="020B0604020202020204" pitchFamily="34" charset="0"/>
              <a:cs typeface="Arial" panose="020B0604020202020204" pitchFamily="34" charset="0"/>
            </a:endParaRPr>
          </a:p>
          <a:p>
            <a:pPr lvl="0" fontAlgn="base">
              <a:spcBef>
                <a:spcPct val="0"/>
              </a:spcBef>
              <a:spcAft>
                <a:spcPct val="0"/>
              </a:spcAft>
              <a:buFont typeface="Wingdings" panose="05000000000000000000" pitchFamily="2" charset="2"/>
              <a:buChar char="q"/>
            </a:pPr>
            <a:r>
              <a:rPr lang="ru-RU" dirty="0" smtClean="0">
                <a:solidFill>
                  <a:srgbClr val="000000"/>
                </a:solidFill>
                <a:latin typeface="Arial" panose="020B0604020202020204" pitchFamily="34" charset="0"/>
                <a:cs typeface="Arial" panose="020B0604020202020204" pitchFamily="34" charset="0"/>
              </a:rPr>
              <a:t>pathology of the temporomandibular joint has not been diagnosed;</a:t>
            </a:r>
            <a:endParaRPr lang="ru-RU" dirty="0" smtClean="0">
              <a:solidFill>
                <a:srgbClr val="000000"/>
              </a:solidFill>
              <a:latin typeface="Arial" panose="020B0604020202020204" pitchFamily="34" charset="0"/>
              <a:cs typeface="Arial" panose="020B0604020202020204" pitchFamily="34" charset="0"/>
            </a:endParaRPr>
          </a:p>
          <a:p>
            <a:pPr lvl="0" fontAlgn="base">
              <a:spcBef>
                <a:spcPct val="0"/>
              </a:spcBef>
              <a:spcAft>
                <a:spcPct val="0"/>
              </a:spcAft>
              <a:buFont typeface="Wingdings" panose="05000000000000000000" pitchFamily="2" charset="2"/>
              <a:buChar char="q"/>
            </a:pPr>
            <a:r>
              <a:rPr lang="ru-RU" dirty="0" smtClean="0">
                <a:solidFill>
                  <a:srgbClr val="000000"/>
                </a:solidFill>
                <a:latin typeface="Arial" panose="020B0604020202020204" pitchFamily="34" charset="0"/>
                <a:cs typeface="Arial" panose="020B0604020202020204" pitchFamily="34" charset="0"/>
              </a:rPr>
              <a:t>periodontal condition has not been diagnosed;</a:t>
            </a:r>
            <a:endParaRPr lang="ru-RU" dirty="0" smtClean="0">
              <a:solidFill>
                <a:srgbClr val="000000"/>
              </a:solidFill>
              <a:latin typeface="Arial" panose="020B0604020202020204" pitchFamily="34" charset="0"/>
              <a:cs typeface="Arial" panose="020B0604020202020204" pitchFamily="34" charset="0"/>
            </a:endParaRPr>
          </a:p>
          <a:p>
            <a:pPr lvl="0" fontAlgn="base">
              <a:spcBef>
                <a:spcPct val="0"/>
              </a:spcBef>
              <a:spcAft>
                <a:spcPct val="0"/>
              </a:spcAft>
              <a:buFont typeface="Wingdings" panose="05000000000000000000" pitchFamily="2" charset="2"/>
              <a:buChar char="q"/>
            </a:pPr>
            <a:r>
              <a:rPr lang="ru-RU" dirty="0" smtClean="0">
                <a:solidFill>
                  <a:srgbClr val="000000"/>
                </a:solidFill>
                <a:latin typeface="Arial" panose="020B0604020202020204" pitchFamily="34" charset="0"/>
                <a:cs typeface="Arial" panose="020B0604020202020204" pitchFamily="34" charset="0"/>
              </a:rPr>
              <a:t>indications for tooth extraction have not been determined;</a:t>
            </a:r>
            <a:endParaRPr lang="ru-RU" dirty="0" smtClean="0">
              <a:solidFill>
                <a:srgbClr val="000000"/>
              </a:solidFill>
              <a:latin typeface="Arial" panose="020B0604020202020204" pitchFamily="34" charset="0"/>
              <a:cs typeface="Arial" panose="020B0604020202020204" pitchFamily="34" charset="0"/>
            </a:endParaRPr>
          </a:p>
          <a:p>
            <a:pPr lvl="0" fontAlgn="base">
              <a:spcBef>
                <a:spcPct val="0"/>
              </a:spcBef>
              <a:spcAft>
                <a:spcPct val="0"/>
              </a:spcAft>
              <a:buFont typeface="Wingdings" panose="05000000000000000000" pitchFamily="2" charset="2"/>
              <a:buChar char="q"/>
            </a:pPr>
            <a:r>
              <a:rPr lang="ru-RU" dirty="0" smtClean="0">
                <a:solidFill>
                  <a:srgbClr val="000000"/>
                </a:solidFill>
                <a:latin typeface="Arial" panose="020B0604020202020204" pitchFamily="34" charset="0"/>
                <a:cs typeface="Arial" panose="020B0604020202020204" pitchFamily="34" charset="0"/>
              </a:rPr>
              <a:t>the color of the artificial crown and artificial teeth is incorrectly determined.</a:t>
            </a:r>
            <a:endParaRPr lang="ru-RU" dirty="0" smtClean="0">
              <a:solidFill>
                <a:srgbClr val="000000"/>
              </a:solidFill>
              <a:latin typeface="Arial" panose="020B0604020202020204" pitchFamily="34" charset="0"/>
              <a:cs typeface="Arial" panose="020B0604020202020204"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2976" y="0"/>
            <a:ext cx="8001024" cy="1314439"/>
          </a:xfrm>
        </p:spPr>
        <p:txBody>
          <a:bodyPr>
            <a:normAutofit fontScale="90000"/>
          </a:bodyPr>
          <a:lstStyle/>
          <a:p>
            <a:r>
              <a:rPr lang="ru-RU" b="1" i="1" dirty="0" smtClean="0">
                <a:solidFill>
                  <a:schemeClr val="tx2">
                    <a:lumMod val="75000"/>
                    <a:lumOff val="25000"/>
                  </a:schemeClr>
                </a:solidFill>
              </a:rPr>
              <a:t>Examination of the temporomandibular joint</a:t>
            </a:r>
            <a:endParaRPr lang="ru-RU" b="1" i="1" dirty="0" smtClean="0">
              <a:solidFill>
                <a:schemeClr val="tx2">
                  <a:lumMod val="75000"/>
                  <a:lumOff val="25000"/>
                </a:schemeClr>
              </a:solidFill>
            </a:endParaRPr>
          </a:p>
        </p:txBody>
      </p:sp>
      <p:sp>
        <p:nvSpPr>
          <p:cNvPr id="3" name="Содержимое 2"/>
          <p:cNvSpPr>
            <a:spLocks noGrp="1"/>
          </p:cNvSpPr>
          <p:nvPr>
            <p:ph idx="1"/>
          </p:nvPr>
        </p:nvSpPr>
        <p:spPr>
          <a:xfrm>
            <a:off x="1113233" y="1285860"/>
            <a:ext cx="7816485" cy="5143536"/>
          </a:xfrm>
        </p:spPr>
        <p:txBody>
          <a:bodyPr>
            <a:normAutofit lnSpcReduction="10000"/>
          </a:bodyPr>
          <a:lstStyle/>
          <a:p>
            <a:r>
              <a:rPr lang="ru-RU" dirty="0" smtClean="0"/>
              <a:t>Determine the swelling, redness of the skin </a:t>
            </a:r>
            <a:endParaRPr lang="ru-RU" dirty="0" smtClean="0"/>
          </a:p>
          <a:p>
            <a:r>
              <a:rPr lang="ru-RU" dirty="0" smtClean="0"/>
              <a:t>At the same time, palpation and auscultation of the joint are performed </a:t>
            </a:r>
            <a:endParaRPr lang="ru-RU" dirty="0" smtClean="0"/>
          </a:p>
          <a:p>
            <a:r>
              <a:rPr lang="ru-RU" dirty="0" smtClean="0"/>
              <a:t>To determine the degree of freedom of movement of the articular heads, the amplitude of movement, the index fingers are placed on the joint area on both sides or the little fingers are inserted into the external auditory canal, and the thumbs are placed on the forehead, while the patient opens or closes his mouth, shifts the lower jaw to the sides </a:t>
            </a:r>
            <a:endParaRPr lang="ru-RU" dirty="0" smtClean="0"/>
          </a:p>
          <a:p>
            <a:r>
              <a:rPr lang="ru-RU" dirty="0" smtClean="0"/>
              <a:t>We can determine the symmetry, smoothness, painfulness of the movements of the articular heads, the absence or presence of noise, clicking, crepitation</a:t>
            </a:r>
            <a:endParaRPr lang="ru-RU" dirty="0" smtClean="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1794" name="Picture 2" descr="https://i.ytimg.com/vi/iurOXzTlLaY/maxresdefault.jpg"/>
          <p:cNvPicPr>
            <a:picLocks noChangeAspect="1" noChangeArrowheads="1"/>
          </p:cNvPicPr>
          <p:nvPr/>
        </p:nvPicPr>
        <p:blipFill>
          <a:blip r:embed="rId1"/>
          <a:srcRect/>
          <a:stretch>
            <a:fillRect/>
          </a:stretch>
        </p:blipFill>
        <p:spPr bwMode="auto">
          <a:xfrm>
            <a:off x="214282" y="214290"/>
            <a:ext cx="8644443" cy="4862500"/>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2976" y="0"/>
            <a:ext cx="8001024" cy="1314439"/>
          </a:xfrm>
        </p:spPr>
        <p:txBody>
          <a:bodyPr>
            <a:normAutofit fontScale="90000"/>
          </a:bodyPr>
          <a:lstStyle/>
          <a:p>
            <a:r>
              <a:rPr lang="ru-RU" b="1" i="1" dirty="0" smtClean="0">
                <a:solidFill>
                  <a:schemeClr val="tx2">
                    <a:lumMod val="75000"/>
                    <a:lumOff val="25000"/>
                  </a:schemeClr>
                </a:solidFill>
              </a:rPr>
              <a:t>Examination and palpation of the chewing muscles</a:t>
            </a:r>
            <a:endParaRPr lang="ru-RU" b="1" i="1" dirty="0" smtClean="0">
              <a:solidFill>
                <a:schemeClr val="tx2">
                  <a:lumMod val="75000"/>
                  <a:lumOff val="25000"/>
                </a:schemeClr>
              </a:solidFill>
            </a:endParaRPr>
          </a:p>
        </p:txBody>
      </p:sp>
      <p:sp>
        <p:nvSpPr>
          <p:cNvPr id="3" name="Содержимое 2"/>
          <p:cNvSpPr>
            <a:spLocks noGrp="1"/>
          </p:cNvSpPr>
          <p:nvPr>
            <p:ph idx="1"/>
          </p:nvPr>
        </p:nvSpPr>
        <p:spPr>
          <a:xfrm>
            <a:off x="1113233" y="1285860"/>
            <a:ext cx="7816485" cy="3071834"/>
          </a:xfrm>
        </p:spPr>
        <p:txBody>
          <a:bodyPr>
            <a:normAutofit/>
          </a:bodyPr>
          <a:lstStyle/>
          <a:p>
            <a:r>
              <a:rPr lang="ru-RU" dirty="0" smtClean="0"/>
              <a:t>Examination of the superficially located muscles is carried out in the course of a conversation with the patient by movements of the lower jaw and facial movements </a:t>
            </a:r>
            <a:endParaRPr lang="ru-RU" dirty="0" smtClean="0"/>
          </a:p>
          <a:p>
            <a:r>
              <a:rPr lang="ru-RU" dirty="0" smtClean="0"/>
              <a:t>During the examination, the asymmetry of the masticatory muscles can be established</a:t>
            </a:r>
            <a:endParaRPr lang="ru-RU" dirty="0" smtClean="0"/>
          </a:p>
          <a:p>
            <a:r>
              <a:rPr lang="ru-RU" dirty="0" smtClean="0"/>
              <a:t>. Palpation of the muscles allows you to determine their tone and pain points (trigger points)</a:t>
            </a:r>
            <a:endParaRPr lang="ru-RU" dirty="0" smtClean="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2820" name="Picture 4" descr="https://arrowluck.s3.amazonaws.com/wp-content/uploads/2018/07/10141235/gnatologia3.2_-1.jpg"/>
          <p:cNvPicPr>
            <a:picLocks noChangeAspect="1" noChangeArrowheads="1"/>
          </p:cNvPicPr>
          <p:nvPr/>
        </p:nvPicPr>
        <p:blipFill>
          <a:blip r:embed="rId1"/>
          <a:srcRect/>
          <a:stretch>
            <a:fillRect/>
          </a:stretch>
        </p:blipFill>
        <p:spPr bwMode="auto">
          <a:xfrm>
            <a:off x="179426" y="857232"/>
            <a:ext cx="8886606" cy="3571900"/>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2976" y="0"/>
            <a:ext cx="8001024" cy="1314439"/>
          </a:xfrm>
        </p:spPr>
        <p:txBody>
          <a:bodyPr>
            <a:normAutofit fontScale="90000"/>
          </a:bodyPr>
          <a:lstStyle/>
          <a:p>
            <a:r>
              <a:rPr lang="ru-RU" b="1" i="1" dirty="0" smtClean="0">
                <a:solidFill>
                  <a:schemeClr val="tx2">
                    <a:lumMod val="75000"/>
                    <a:lumOff val="25000"/>
                  </a:schemeClr>
                </a:solidFill>
              </a:rPr>
              <a:t>When palpating the chewing muscle itself</a:t>
            </a:r>
            <a:endParaRPr lang="ru-RU" b="1" i="1" dirty="0" smtClean="0">
              <a:solidFill>
                <a:schemeClr val="tx2">
                  <a:lumMod val="75000"/>
                  <a:lumOff val="25000"/>
                </a:schemeClr>
              </a:solidFill>
            </a:endParaRPr>
          </a:p>
        </p:txBody>
      </p:sp>
      <p:sp>
        <p:nvSpPr>
          <p:cNvPr id="3" name="Содержимое 2"/>
          <p:cNvSpPr>
            <a:spLocks noGrp="1"/>
          </p:cNvSpPr>
          <p:nvPr>
            <p:ph idx="1"/>
          </p:nvPr>
        </p:nvSpPr>
        <p:spPr>
          <a:xfrm>
            <a:off x="1113233" y="1285860"/>
            <a:ext cx="7816485" cy="3357586"/>
          </a:xfrm>
        </p:spPr>
        <p:txBody>
          <a:bodyPr>
            <a:normAutofit lnSpcReduction="20000"/>
          </a:bodyPr>
          <a:lstStyle/>
          <a:p>
            <a:r>
              <a:rPr lang="ru-RU" dirty="0" smtClean="0"/>
              <a:t>The patient is asked to clench his teeth and determine the leading edge of the muscle </a:t>
            </a:r>
            <a:endParaRPr lang="ru-RU" dirty="0" smtClean="0"/>
          </a:p>
          <a:p>
            <a:r>
              <a:rPr lang="ru-RU" dirty="0" smtClean="0"/>
              <a:t>The thumb is placed on this edge, and the rest on the back edge of the muscle and determine the width of the muscle </a:t>
            </a:r>
            <a:endParaRPr lang="ru-RU" dirty="0" smtClean="0"/>
          </a:p>
          <a:p>
            <a:r>
              <a:rPr lang="ru-RU" dirty="0" smtClean="0"/>
              <a:t>With the index finger of the other hand, the muscle is palpated from the outside or from the side of the oral cavity </a:t>
            </a:r>
            <a:endParaRPr lang="ru-RU" dirty="0" smtClean="0"/>
          </a:p>
          <a:p>
            <a:r>
              <a:rPr lang="ru-RU" dirty="0" smtClean="0"/>
              <a:t>They find painful areas, compare them with the same areas on the opposite side.</a:t>
            </a:r>
            <a:endParaRPr lang="ru-RU" dirty="0" smtClean="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2976" y="142852"/>
            <a:ext cx="8001024" cy="1314439"/>
          </a:xfrm>
        </p:spPr>
        <p:txBody>
          <a:bodyPr>
            <a:noAutofit/>
          </a:bodyPr>
          <a:lstStyle/>
          <a:p>
            <a:r>
              <a:rPr lang="ru-RU" sz="3200" b="1" i="1" dirty="0" smtClean="0">
                <a:solidFill>
                  <a:schemeClr val="tx2">
                    <a:lumMod val="75000"/>
                    <a:lumOff val="25000"/>
                  </a:schemeClr>
                </a:solidFill>
              </a:rPr>
              <a:t>With external palpation of the lower parts of the medial pterygoid muscle</a:t>
            </a:r>
            <a:endParaRPr lang="ru-RU" sz="3200" b="1" i="1" dirty="0" smtClean="0">
              <a:solidFill>
                <a:schemeClr val="tx2">
                  <a:lumMod val="75000"/>
                  <a:lumOff val="25000"/>
                </a:schemeClr>
              </a:solidFill>
            </a:endParaRPr>
          </a:p>
        </p:txBody>
      </p:sp>
      <p:sp>
        <p:nvSpPr>
          <p:cNvPr id="3" name="Содержимое 2"/>
          <p:cNvSpPr>
            <a:spLocks noGrp="1"/>
          </p:cNvSpPr>
          <p:nvPr>
            <p:ph idx="1"/>
          </p:nvPr>
        </p:nvSpPr>
        <p:spPr>
          <a:xfrm>
            <a:off x="1071538" y="1500174"/>
            <a:ext cx="7816485" cy="3071834"/>
          </a:xfrm>
        </p:spPr>
        <p:txBody>
          <a:bodyPr>
            <a:normAutofit fontScale="90000" lnSpcReduction="20000"/>
          </a:bodyPr>
          <a:lstStyle/>
          <a:p>
            <a:r>
              <a:rPr lang="ru-RU" dirty="0" smtClean="0"/>
              <a:t>The finger is placed under the lower jaw and slides along the inner surface of the jaw from the angle upwards </a:t>
            </a:r>
            <a:endParaRPr lang="ru-RU" dirty="0" smtClean="0"/>
          </a:p>
          <a:p>
            <a:r>
              <a:rPr lang="ru-RU" dirty="0" smtClean="0"/>
              <a:t>The lower end of the muscle is revealed one centimeter above the angle of the lower jaw</a:t>
            </a:r>
            <a:endParaRPr lang="ru-RU" dirty="0" smtClean="0"/>
          </a:p>
          <a:p>
            <a:r>
              <a:rPr lang="ru-RU" dirty="0" smtClean="0"/>
              <a:t>Palpation of the middle part of the abdomen of the muscle is carried out through the oral cavity </a:t>
            </a:r>
            <a:endParaRPr lang="ru-RU" dirty="0" smtClean="0"/>
          </a:p>
          <a:p>
            <a:r>
              <a:rPr lang="ru-RU" dirty="0" smtClean="0"/>
              <a:t>The tip of the index finger slides along the molars to the edge of the branch of the lower jaw, lying behind and laterally to the last molar</a:t>
            </a:r>
            <a:endParaRPr lang="ru-RU" dirty="0" smtClean="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2976" y="142852"/>
            <a:ext cx="8001024" cy="1314439"/>
          </a:xfrm>
        </p:spPr>
        <p:txBody>
          <a:bodyPr>
            <a:noAutofit/>
          </a:bodyPr>
          <a:lstStyle/>
          <a:p>
            <a:r>
              <a:rPr lang="ru-RU" sz="3200" b="1" i="1" dirty="0" smtClean="0">
                <a:solidFill>
                  <a:schemeClr val="tx2">
                    <a:lumMod val="75000"/>
                    <a:lumOff val="25000"/>
                  </a:schemeClr>
                </a:solidFill>
              </a:rPr>
              <a:t>On palpation of the lateral pterygoid muscle</a:t>
            </a:r>
            <a:endParaRPr lang="ru-RU" sz="3200" b="1" i="1" dirty="0" smtClean="0">
              <a:solidFill>
                <a:schemeClr val="tx2">
                  <a:lumMod val="75000"/>
                  <a:lumOff val="25000"/>
                </a:schemeClr>
              </a:solidFill>
            </a:endParaRPr>
          </a:p>
        </p:txBody>
      </p:sp>
      <p:sp>
        <p:nvSpPr>
          <p:cNvPr id="3" name="Содержимое 2"/>
          <p:cNvSpPr>
            <a:spLocks noGrp="1"/>
          </p:cNvSpPr>
          <p:nvPr>
            <p:ph idx="1"/>
          </p:nvPr>
        </p:nvSpPr>
        <p:spPr>
          <a:xfrm>
            <a:off x="1071538" y="1428736"/>
            <a:ext cx="7816485" cy="2071702"/>
          </a:xfrm>
        </p:spPr>
        <p:txBody>
          <a:bodyPr>
            <a:normAutofit lnSpcReduction="20000"/>
          </a:bodyPr>
          <a:lstStyle/>
          <a:p>
            <a:r>
              <a:rPr lang="ru-RU" dirty="0" smtClean="0"/>
              <a:t>The outer pterygoid muscle is palpated extraorally anteriorly from the articular head, its lower part is intraorally, while the index finger is directed along the mucous membrane of the vestibular surface of the alveolar process distally and upward beyond the maxillary tubercle</a:t>
            </a:r>
            <a:endParaRPr lang="ru-RU" dirty="0" smtClean="0"/>
          </a:p>
        </p:txBody>
      </p:sp>
      <p:pic>
        <p:nvPicPr>
          <p:cNvPr id="164866" name="Picture 2" descr="https://womanadvice.ru/sites/default/files/imagecache/width_660/images_zip/32/29_01_20/zhevatelnye_myshcy_-_funkcii_o_kotoryh_malo_kto_znaet/foto1_skolko_zhevatelnyh_myshc_u_cheloveka.jpg"/>
          <p:cNvPicPr>
            <a:picLocks noChangeAspect="1" noChangeArrowheads="1"/>
          </p:cNvPicPr>
          <p:nvPr/>
        </p:nvPicPr>
        <p:blipFill>
          <a:blip r:embed="rId1"/>
          <a:srcRect/>
          <a:stretch>
            <a:fillRect/>
          </a:stretch>
        </p:blipFill>
        <p:spPr bwMode="auto">
          <a:xfrm>
            <a:off x="1571604" y="3571875"/>
            <a:ext cx="6500858" cy="2954935"/>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5786" y="0"/>
            <a:ext cx="8001024" cy="1000132"/>
          </a:xfrm>
        </p:spPr>
        <p:txBody>
          <a:bodyPr>
            <a:noAutofit/>
          </a:bodyPr>
          <a:lstStyle/>
          <a:p>
            <a:r>
              <a:rPr lang="ru-RU" sz="3600" b="1" i="1" dirty="0" smtClean="0">
                <a:solidFill>
                  <a:schemeClr val="tx2">
                    <a:lumMod val="75000"/>
                    <a:lumOff val="25000"/>
                  </a:schemeClr>
                </a:solidFill>
              </a:rPr>
              <a:t>Palpation of the temporal muscle</a:t>
            </a:r>
            <a:endParaRPr lang="ru-RU" sz="3600" b="1" i="1" dirty="0" smtClean="0">
              <a:solidFill>
                <a:schemeClr val="tx2">
                  <a:lumMod val="75000"/>
                  <a:lumOff val="25000"/>
                </a:schemeClr>
              </a:solidFill>
            </a:endParaRPr>
          </a:p>
        </p:txBody>
      </p:sp>
      <p:sp>
        <p:nvSpPr>
          <p:cNvPr id="3" name="Содержимое 2"/>
          <p:cNvSpPr>
            <a:spLocks noGrp="1"/>
          </p:cNvSpPr>
          <p:nvPr>
            <p:ph idx="1"/>
          </p:nvPr>
        </p:nvSpPr>
        <p:spPr>
          <a:xfrm>
            <a:off x="1" y="1000108"/>
            <a:ext cx="4786314" cy="4214842"/>
          </a:xfrm>
        </p:spPr>
        <p:txBody>
          <a:bodyPr>
            <a:normAutofit fontScale="90000" lnSpcReduction="10000"/>
          </a:bodyPr>
          <a:lstStyle/>
          <a:p>
            <a:r>
              <a:rPr lang="ru-RU" dirty="0" smtClean="0"/>
              <a:t>The anterior part of the temporal muscle (raises the lower jaw) is palpated in the area of the temple and corner of the eye, the middle part (raises and moves the lower jaw back) is above the ear, the back part (moves the lower jaw back) is above the ear and behind the ear. </a:t>
            </a:r>
            <a:endParaRPr lang="ru-RU" dirty="0" smtClean="0"/>
          </a:p>
          <a:p>
            <a:r>
              <a:rPr lang="ru-RU" dirty="0" smtClean="0"/>
              <a:t>To palpate the tendon of the muscle, the index finger with the mouth half open is placed at the end of the upper vestibular transitional fold behind the upper molars.</a:t>
            </a:r>
            <a:endParaRPr lang="ru-RU" dirty="0" smtClean="0"/>
          </a:p>
        </p:txBody>
      </p:sp>
      <p:pic>
        <p:nvPicPr>
          <p:cNvPr id="163842" name="Picture 2" descr="https://clinica-opora.ru/wp-content/uploads/2020/08/d0b5d181d0bbd0b8-d0b1d0bed0bbd0b8d182-d0b2d0b8d181d0bed187d0bdd0be-d0bdd0b8d0b6d0bdd0b5d187d0b5d0bbd18ed181d182d0bdd0bed0b9-d181d183_5f3568c07f983.jpeg"/>
          <p:cNvPicPr>
            <a:picLocks noChangeAspect="1" noChangeArrowheads="1"/>
          </p:cNvPicPr>
          <p:nvPr/>
        </p:nvPicPr>
        <p:blipFill>
          <a:blip r:embed="rId1"/>
          <a:srcRect/>
          <a:stretch>
            <a:fillRect/>
          </a:stretch>
        </p:blipFill>
        <p:spPr bwMode="auto">
          <a:xfrm>
            <a:off x="4714876" y="1000108"/>
            <a:ext cx="4256159" cy="4376751"/>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55064" y="1055733"/>
            <a:ext cx="8816617" cy="3500462"/>
          </a:xfrm>
        </p:spPr>
        <p:txBody>
          <a:bodyPr>
            <a:normAutofit fontScale="92500" lnSpcReduction="10000"/>
          </a:bodyPr>
          <a:lstStyle/>
          <a:p>
            <a:pPr algn="ctr">
              <a:buNone/>
            </a:pPr>
            <a:r>
              <a:rPr lang="en-US" sz="3200" b="1" i="1" dirty="0">
                <a:solidFill>
                  <a:schemeClr val="accent2">
                    <a:lumMod val="50000"/>
                  </a:schemeClr>
                </a:solidFill>
              </a:rPr>
              <a:t>Tactical and technical errors:</a:t>
            </a:r>
            <a:endParaRPr lang="en-US" sz="3200" b="1" i="1" dirty="0">
              <a:solidFill>
                <a:schemeClr val="accent2">
                  <a:lumMod val="50000"/>
                </a:schemeClr>
              </a:solidFill>
            </a:endParaRPr>
          </a:p>
          <a:p>
            <a:pPr marL="457200" indent="-457200">
              <a:buNone/>
            </a:pPr>
            <a:r>
              <a:rPr lang="ru-RU" sz="2000" dirty="0" smtClean="0">
                <a:solidFill>
                  <a:srgbClr val="0070C0"/>
                </a:solidFill>
              </a:rPr>
              <a:t>6</a:t>
            </a:r>
            <a:r>
              <a:rPr lang="ru-RU" sz="2000" dirty="0" smtClean="0">
                <a:solidFill>
                  <a:srgbClr val="0070C0"/>
                </a:solidFill>
              </a:rPr>
              <a:t>) </a:t>
            </a:r>
            <a:r>
              <a:rPr lang="en-US" sz="2100" dirty="0"/>
              <a:t>obtaining a fuzzy </a:t>
            </a:r>
            <a:r>
              <a:rPr lang="en-US" sz="2100" dirty="0"/>
              <a:t>impression</a:t>
            </a:r>
            <a:endParaRPr lang="ru-RU" sz="2100" dirty="0"/>
          </a:p>
          <a:p>
            <a:pPr marL="457200" indent="-457200">
              <a:buNone/>
            </a:pPr>
            <a:r>
              <a:rPr lang="ru-RU" sz="2000" dirty="0" smtClean="0">
                <a:solidFill>
                  <a:srgbClr val="0070C0"/>
                </a:solidFill>
              </a:rPr>
              <a:t>7</a:t>
            </a:r>
            <a:r>
              <a:rPr lang="ru-RU" sz="2000" dirty="0" smtClean="0">
                <a:solidFill>
                  <a:srgbClr val="0070C0"/>
                </a:solidFill>
              </a:rPr>
              <a:t>) </a:t>
            </a:r>
            <a:r>
              <a:rPr lang="en-US" sz="2000" dirty="0"/>
              <a:t>the prepared surface was not coated with a desensitizer</a:t>
            </a:r>
            <a:r>
              <a:rPr lang="en-US" sz="2000" dirty="0" smtClean="0"/>
              <a:t>;</a:t>
            </a:r>
            <a:endParaRPr lang="ru-RU" sz="2000" dirty="0" smtClean="0"/>
          </a:p>
          <a:p>
            <a:pPr marL="457200" indent="-457200">
              <a:buNone/>
            </a:pPr>
            <a:r>
              <a:rPr lang="ru-RU" sz="2000" dirty="0" smtClean="0">
                <a:solidFill>
                  <a:srgbClr val="0070C0"/>
                </a:solidFill>
              </a:rPr>
              <a:t>8</a:t>
            </a:r>
            <a:r>
              <a:rPr lang="ru-RU" sz="2000" dirty="0" smtClean="0">
                <a:solidFill>
                  <a:srgbClr val="0070C0"/>
                </a:solidFill>
              </a:rPr>
              <a:t>) </a:t>
            </a:r>
            <a:r>
              <a:rPr lang="en-US" sz="2000" dirty="0"/>
              <a:t>temporary veneers have not been made</a:t>
            </a:r>
            <a:r>
              <a:rPr lang="en-US" sz="2000" dirty="0" smtClean="0"/>
              <a:t>;</a:t>
            </a:r>
            <a:endParaRPr lang="ru-RU" sz="2000" dirty="0" smtClean="0"/>
          </a:p>
          <a:p>
            <a:pPr marL="457200" indent="-457200">
              <a:buNone/>
            </a:pPr>
            <a:r>
              <a:rPr lang="ru-RU" sz="2000" dirty="0" smtClean="0">
                <a:solidFill>
                  <a:srgbClr val="0070C0"/>
                </a:solidFill>
              </a:rPr>
              <a:t>9</a:t>
            </a:r>
            <a:r>
              <a:rPr lang="ru-RU" sz="2000" dirty="0" smtClean="0">
                <a:solidFill>
                  <a:srgbClr val="0070C0"/>
                </a:solidFill>
              </a:rPr>
              <a:t>) </a:t>
            </a:r>
            <a:r>
              <a:rPr lang="en-US" sz="2000" dirty="0"/>
              <a:t>inability to evaluate the quality of the manufactured veneer</a:t>
            </a:r>
            <a:r>
              <a:rPr lang="en-US" sz="2000" dirty="0" smtClean="0"/>
              <a:t>;</a:t>
            </a:r>
            <a:endParaRPr lang="ru-RU" sz="2000" dirty="0" smtClean="0"/>
          </a:p>
          <a:p>
            <a:pPr marL="457200" indent="-457200">
              <a:buNone/>
            </a:pPr>
            <a:r>
              <a:rPr lang="ru-RU" sz="2000" dirty="0" smtClean="0">
                <a:solidFill>
                  <a:srgbClr val="0070C0"/>
                </a:solidFill>
              </a:rPr>
              <a:t>10</a:t>
            </a:r>
            <a:r>
              <a:rPr lang="ru-RU" sz="2000" dirty="0" smtClean="0">
                <a:solidFill>
                  <a:srgbClr val="0070C0"/>
                </a:solidFill>
              </a:rPr>
              <a:t>) </a:t>
            </a:r>
            <a:r>
              <a:rPr lang="en-US" sz="2000" dirty="0"/>
              <a:t>errors in fitting the veneer</a:t>
            </a:r>
            <a:r>
              <a:rPr lang="en-US" sz="2000" dirty="0" smtClean="0"/>
              <a:t>;</a:t>
            </a:r>
            <a:endParaRPr lang="ru-RU" sz="2000" dirty="0" smtClean="0"/>
          </a:p>
          <a:p>
            <a:pPr marL="457200" indent="-457200">
              <a:buNone/>
            </a:pPr>
            <a:r>
              <a:rPr lang="ru-RU" sz="2000" dirty="0" smtClean="0">
                <a:solidFill>
                  <a:srgbClr val="0070C0"/>
                </a:solidFill>
              </a:rPr>
              <a:t>11</a:t>
            </a:r>
            <a:r>
              <a:rPr lang="ru-RU" sz="2000" dirty="0" smtClean="0">
                <a:solidFill>
                  <a:srgbClr val="0070C0"/>
                </a:solidFill>
              </a:rPr>
              <a:t>) </a:t>
            </a:r>
            <a:r>
              <a:rPr lang="en-US" sz="2000" dirty="0"/>
              <a:t>fixation errors</a:t>
            </a:r>
            <a:r>
              <a:rPr lang="en-US" sz="2000" dirty="0" smtClean="0"/>
              <a:t>;</a:t>
            </a:r>
            <a:endParaRPr lang="ru-RU" sz="2000" dirty="0" smtClean="0"/>
          </a:p>
          <a:p>
            <a:pPr marL="457200" indent="-457200">
              <a:buNone/>
            </a:pPr>
            <a:r>
              <a:rPr lang="ru-RU" sz="2000" dirty="0" smtClean="0">
                <a:solidFill>
                  <a:srgbClr val="0070C0"/>
                </a:solidFill>
              </a:rPr>
              <a:t>12</a:t>
            </a:r>
            <a:r>
              <a:rPr lang="ru-RU" sz="2000" dirty="0" smtClean="0">
                <a:solidFill>
                  <a:srgbClr val="0070C0"/>
                </a:solidFill>
              </a:rPr>
              <a:t>) </a:t>
            </a:r>
            <a:r>
              <a:rPr lang="en-US" sz="2000" dirty="0"/>
              <a:t>color discrepancy before and after fixation.</a:t>
            </a:r>
            <a:endParaRPr lang="ru-RU" sz="2200" dirty="0"/>
          </a:p>
        </p:txBody>
      </p:sp>
      <p:sp>
        <p:nvSpPr>
          <p:cNvPr id="4" name="Скругленный прямоугольник 3"/>
          <p:cNvSpPr/>
          <p:nvPr/>
        </p:nvSpPr>
        <p:spPr>
          <a:xfrm>
            <a:off x="2000232" y="142852"/>
            <a:ext cx="6000792"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i="1" dirty="0">
                <a:solidFill>
                  <a:srgbClr val="FF0000"/>
                </a:solidFill>
              </a:rPr>
              <a:t>Prosthetics with veneers</a:t>
            </a:r>
            <a:endParaRPr lang="en-US" sz="3200" b="1" i="1" dirty="0">
              <a:solidFill>
                <a:srgbClr val="FF0000"/>
              </a:solidFill>
            </a:endParaRPr>
          </a:p>
        </p:txBody>
      </p:sp>
      <p:pic>
        <p:nvPicPr>
          <p:cNvPr id="78852" name="Picture 4" descr="https://zubodont.ru/wp-content/uploads/2018/02/ustanovka-vinirov-na-krivye-zuby-1024x640.jpg"/>
          <p:cNvPicPr>
            <a:picLocks noChangeAspect="1" noChangeArrowheads="1"/>
          </p:cNvPicPr>
          <p:nvPr/>
        </p:nvPicPr>
        <p:blipFill>
          <a:blip r:embed="rId1"/>
          <a:srcRect/>
          <a:stretch>
            <a:fillRect/>
          </a:stretch>
        </p:blipFill>
        <p:spPr bwMode="auto">
          <a:xfrm>
            <a:off x="4786314" y="4429108"/>
            <a:ext cx="3886227" cy="2428892"/>
          </a:xfrm>
          <a:prstGeom prst="rect">
            <a:avLst/>
          </a:prstGeom>
          <a:noFill/>
        </p:spPr>
      </p:pic>
      <p:pic>
        <p:nvPicPr>
          <p:cNvPr id="78854" name="Picture 6" descr="https://static.tildacdn.com/tild3631-6632-4738-a463-343463383939/__2020-10-08__160202.png"/>
          <p:cNvPicPr>
            <a:picLocks noChangeAspect="1" noChangeArrowheads="1"/>
          </p:cNvPicPr>
          <p:nvPr/>
        </p:nvPicPr>
        <p:blipFill>
          <a:blip r:embed="rId2" cstate="print"/>
          <a:srcRect/>
          <a:stretch>
            <a:fillRect/>
          </a:stretch>
        </p:blipFill>
        <p:spPr bwMode="auto">
          <a:xfrm>
            <a:off x="500034" y="4481937"/>
            <a:ext cx="4071966" cy="2376063"/>
          </a:xfrm>
          <a:prstGeom prst="rect">
            <a:avLst/>
          </a:prstGeom>
          <a:noFill/>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2976" y="1"/>
            <a:ext cx="8001024" cy="1000108"/>
          </a:xfrm>
        </p:spPr>
        <p:txBody>
          <a:bodyPr>
            <a:noAutofit/>
          </a:bodyPr>
          <a:lstStyle/>
          <a:p>
            <a:r>
              <a:rPr lang="ru-RU" sz="3200" b="1" i="1" dirty="0" smtClean="0">
                <a:solidFill>
                  <a:schemeClr val="tx2">
                    <a:lumMod val="75000"/>
                    <a:lumOff val="25000"/>
                  </a:schemeClr>
                </a:solidFill>
              </a:rPr>
              <a:t>The nature of the movements of the lower jaw</a:t>
            </a:r>
            <a:endParaRPr lang="ru-RU" sz="3200" b="1" i="1" dirty="0" smtClean="0">
              <a:solidFill>
                <a:schemeClr val="tx2">
                  <a:lumMod val="75000"/>
                  <a:lumOff val="25000"/>
                </a:schemeClr>
              </a:solidFill>
            </a:endParaRPr>
          </a:p>
        </p:txBody>
      </p:sp>
      <p:sp>
        <p:nvSpPr>
          <p:cNvPr id="4" name="Скругленный прямоугольник 3"/>
          <p:cNvSpPr/>
          <p:nvPr/>
        </p:nvSpPr>
        <p:spPr>
          <a:xfrm>
            <a:off x="214282" y="1928802"/>
            <a:ext cx="3714776" cy="342902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buFont typeface="Arial" panose="020B0604020202020204" pitchFamily="34" charset="0"/>
              <a:buChar char="•"/>
            </a:pPr>
            <a:r>
              <a:rPr lang="ru-RU" sz="2800" dirty="0" smtClean="0"/>
              <a:t> smoothness</a:t>
            </a:r>
            <a:endParaRPr lang="ru-RU" sz="2800" dirty="0" smtClean="0"/>
          </a:p>
          <a:p>
            <a:pPr>
              <a:buFont typeface="Arial" panose="020B0604020202020204" pitchFamily="34" charset="0"/>
              <a:buChar char="•"/>
            </a:pPr>
            <a:r>
              <a:rPr lang="ru-RU" sz="2800" dirty="0" smtClean="0"/>
              <a:t>discontinuity </a:t>
            </a:r>
            <a:endParaRPr lang="ru-RU" sz="2800" dirty="0" smtClean="0"/>
          </a:p>
          <a:p>
            <a:pPr>
              <a:buFont typeface="Arial" panose="020B0604020202020204" pitchFamily="34" charset="0"/>
              <a:buChar char="•"/>
            </a:pPr>
            <a:r>
              <a:rPr lang="ru-RU" sz="2800" dirty="0" smtClean="0"/>
              <a:t> soreness </a:t>
            </a:r>
            <a:endParaRPr lang="ru-RU" sz="2800" dirty="0" smtClean="0"/>
          </a:p>
          <a:p>
            <a:pPr>
              <a:buFont typeface="Arial" panose="020B0604020202020204" pitchFamily="34" charset="0"/>
              <a:buChar char="•"/>
            </a:pPr>
            <a:r>
              <a:rPr lang="ru-RU" sz="2800" dirty="0" smtClean="0"/>
              <a:t> deviation from the middle line</a:t>
            </a:r>
            <a:endParaRPr lang="ru-RU" sz="2800" dirty="0" smtClean="0"/>
          </a:p>
        </p:txBody>
      </p:sp>
      <p:sp>
        <p:nvSpPr>
          <p:cNvPr id="37892" name="AutoShape 4" descr="https://denta.help/wp-content/uploads/2018/10/dvizheniya-pri-otkryvanii-rta-768x796.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ru-RU" dirty="0"/>
          </a:p>
        </p:txBody>
      </p:sp>
      <p:sp>
        <p:nvSpPr>
          <p:cNvPr id="37894" name="AutoShape 6" descr="https://denta.help/wp-content/uploads/2018/10/dvizheniya-pri-otkryvanii-rta-768x796.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ru-RU" dirty="0"/>
          </a:p>
        </p:txBody>
      </p:sp>
      <p:pic>
        <p:nvPicPr>
          <p:cNvPr id="37895" name="Picture 7"/>
          <p:cNvPicPr>
            <a:picLocks noChangeAspect="1" noChangeArrowheads="1"/>
          </p:cNvPicPr>
          <p:nvPr/>
        </p:nvPicPr>
        <p:blipFill>
          <a:blip r:embed="rId1"/>
          <a:srcRect/>
          <a:stretch>
            <a:fillRect/>
          </a:stretch>
        </p:blipFill>
        <p:spPr bwMode="auto">
          <a:xfrm>
            <a:off x="4071934" y="1071546"/>
            <a:ext cx="4876800" cy="5054600"/>
          </a:xfrm>
          <a:prstGeom prst="rect">
            <a:avLst/>
          </a:prstGeom>
          <a:noFill/>
          <a:ln w="9525">
            <a:noFill/>
            <a:miter lim="800000"/>
            <a:headEnd/>
            <a:tailEnd/>
          </a:ln>
          <a:effec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2976" y="1"/>
            <a:ext cx="8001024" cy="1000108"/>
          </a:xfrm>
        </p:spPr>
        <p:txBody>
          <a:bodyPr>
            <a:noAutofit/>
          </a:bodyPr>
          <a:lstStyle/>
          <a:p>
            <a:r>
              <a:rPr lang="ru-RU" sz="3200" b="1" i="1" dirty="0" smtClean="0">
                <a:solidFill>
                  <a:schemeClr val="tx2">
                    <a:lumMod val="75000"/>
                    <a:lumOff val="25000"/>
                  </a:schemeClr>
                </a:solidFill>
              </a:rPr>
              <a:t>Special examination methods</a:t>
            </a:r>
            <a:endParaRPr lang="ru-RU" sz="3200" b="1" i="1" dirty="0" smtClean="0">
              <a:solidFill>
                <a:schemeClr val="tx2">
                  <a:lumMod val="75000"/>
                  <a:lumOff val="25000"/>
                </a:schemeClr>
              </a:solidFill>
            </a:endParaRPr>
          </a:p>
        </p:txBody>
      </p:sp>
      <p:sp>
        <p:nvSpPr>
          <p:cNvPr id="3" name="Содержимое 2"/>
          <p:cNvSpPr>
            <a:spLocks noGrp="1"/>
          </p:cNvSpPr>
          <p:nvPr>
            <p:ph idx="1"/>
          </p:nvPr>
        </p:nvSpPr>
        <p:spPr>
          <a:xfrm>
            <a:off x="1071538" y="857232"/>
            <a:ext cx="7816485" cy="5286412"/>
          </a:xfrm>
        </p:spPr>
        <p:txBody>
          <a:bodyPr>
            <a:normAutofit lnSpcReduction="10000"/>
          </a:bodyPr>
          <a:lstStyle/>
          <a:p>
            <a:pPr marL="0" indent="263525">
              <a:buNone/>
            </a:pPr>
            <a:r>
              <a:rPr lang="ru-RU" dirty="0" smtClean="0"/>
              <a:t>Radiological methods of examination of teeth and parotid tissues:</a:t>
            </a:r>
            <a:endParaRPr lang="ru-RU" dirty="0" smtClean="0"/>
          </a:p>
          <a:p>
            <a:r>
              <a:rPr lang="ru-RU" dirty="0" smtClean="0"/>
              <a:t>dental radiography (sighting).</a:t>
            </a:r>
            <a:endParaRPr lang="ru-RU" dirty="0" smtClean="0"/>
          </a:p>
          <a:p>
            <a:r>
              <a:rPr lang="ru-RU" dirty="0" smtClean="0"/>
              <a:t>panoramic radiography.</a:t>
            </a:r>
            <a:endParaRPr lang="ru-RU" dirty="0" smtClean="0"/>
          </a:p>
          <a:p>
            <a:r>
              <a:rPr lang="ru-RU" dirty="0" smtClean="0"/>
              <a:t>sagittal tomography.</a:t>
            </a:r>
            <a:endParaRPr lang="ru-RU" dirty="0" smtClean="0"/>
          </a:p>
          <a:p>
            <a:r>
              <a:rPr lang="ru-RU" dirty="0" smtClean="0"/>
              <a:t>computed tomography (CT).</a:t>
            </a:r>
            <a:endParaRPr lang="ru-RU" dirty="0" smtClean="0"/>
          </a:p>
          <a:p>
            <a:r>
              <a:rPr lang="ru-RU" dirty="0" smtClean="0"/>
              <a:t>telerentgenography.</a:t>
            </a:r>
            <a:endParaRPr lang="ru-RU" dirty="0" smtClean="0"/>
          </a:p>
          <a:p>
            <a:r>
              <a:rPr lang="ru-RU" dirty="0" smtClean="0"/>
              <a:t>X-ray examination.</a:t>
            </a:r>
            <a:endParaRPr lang="ru-RU" dirty="0" smtClean="0"/>
          </a:p>
          <a:p>
            <a:r>
              <a:rPr lang="ru-RU" dirty="0" smtClean="0"/>
              <a:t>X-ray cinematography.</a:t>
            </a:r>
            <a:endParaRPr lang="ru-RU" dirty="0" smtClean="0"/>
          </a:p>
          <a:p>
            <a:r>
              <a:rPr lang="ru-RU" dirty="0" smtClean="0"/>
              <a:t>radiovisiography</a:t>
            </a:r>
            <a:r>
              <a:rPr lang="en-US" altLang="ru-RU" dirty="0" smtClean="0"/>
              <a:t>.</a:t>
            </a:r>
            <a:endParaRPr lang="en-US" altLang="ru-RU" dirty="0" smtClean="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1"/>
          <a:srcRect/>
          <a:stretch>
            <a:fillRect/>
          </a:stretch>
        </p:blipFill>
        <p:spPr bwMode="auto">
          <a:xfrm>
            <a:off x="285720" y="428604"/>
            <a:ext cx="8643998" cy="4502082"/>
          </a:xfrm>
          <a:prstGeom prst="rect">
            <a:avLst/>
          </a:prstGeom>
          <a:noFill/>
          <a:ln w="9525">
            <a:noFill/>
            <a:miter lim="800000"/>
            <a:headEnd/>
            <a:tailEnd/>
          </a:ln>
          <a:effectLst/>
        </p:spPr>
      </p:pic>
      <p:sp>
        <p:nvSpPr>
          <p:cNvPr id="3" name="Прямоугольник 2"/>
          <p:cNvSpPr/>
          <p:nvPr/>
        </p:nvSpPr>
        <p:spPr>
          <a:xfrm>
            <a:off x="3071802" y="5072074"/>
            <a:ext cx="2383790" cy="368300"/>
          </a:xfrm>
          <a:prstGeom prst="rect">
            <a:avLst/>
          </a:prstGeom>
        </p:spPr>
        <p:txBody>
          <a:bodyPr wrap="none">
            <a:spAutoFit/>
          </a:bodyPr>
          <a:lstStyle/>
          <a:p>
            <a:pPr algn="l"/>
            <a:r>
              <a:rPr lang="ru-RU" dirty="0" smtClean="0"/>
              <a:t>panoramic radiography</a:t>
            </a:r>
            <a:endParaRPr lang="ru-RU" dirty="0" smtClean="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7938" name="Picture 2" descr="https://rodenmed.ru/images/roden/ktvnch.jpg"/>
          <p:cNvPicPr>
            <a:picLocks noChangeAspect="1" noChangeArrowheads="1"/>
          </p:cNvPicPr>
          <p:nvPr/>
        </p:nvPicPr>
        <p:blipFill>
          <a:blip r:embed="rId1"/>
          <a:srcRect/>
          <a:stretch>
            <a:fillRect/>
          </a:stretch>
        </p:blipFill>
        <p:spPr bwMode="auto">
          <a:xfrm>
            <a:off x="928662" y="214290"/>
            <a:ext cx="7391400" cy="5705476"/>
          </a:xfrm>
          <a:prstGeom prst="rect">
            <a:avLst/>
          </a:prstGeom>
          <a:noFill/>
        </p:spPr>
      </p:pic>
      <p:sp>
        <p:nvSpPr>
          <p:cNvPr id="3" name="Прямоугольник 2"/>
          <p:cNvSpPr/>
          <p:nvPr/>
        </p:nvSpPr>
        <p:spPr>
          <a:xfrm>
            <a:off x="3143240" y="6000768"/>
            <a:ext cx="2416175" cy="368300"/>
          </a:xfrm>
          <a:prstGeom prst="rect">
            <a:avLst/>
          </a:prstGeom>
        </p:spPr>
        <p:txBody>
          <a:bodyPr wrap="none">
            <a:spAutoFit/>
          </a:bodyPr>
          <a:lstStyle/>
          <a:p>
            <a:pPr algn="l"/>
            <a:r>
              <a:rPr lang="ru-RU" dirty="0" smtClean="0"/>
              <a:t>computed tomography </a:t>
            </a:r>
            <a:endParaRPr lang="ru-RU"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6914" name="Picture 2" descr="https://xn--78-6kcmzqfpcb1amd1q.xn--p1ai/wp-content/uploads/2019/08/TRG-bokovoj-proekczii-zubov.png"/>
          <p:cNvPicPr>
            <a:picLocks noChangeAspect="1" noChangeArrowheads="1"/>
          </p:cNvPicPr>
          <p:nvPr/>
        </p:nvPicPr>
        <p:blipFill>
          <a:blip r:embed="rId1"/>
          <a:srcRect/>
          <a:stretch>
            <a:fillRect/>
          </a:stretch>
        </p:blipFill>
        <p:spPr bwMode="auto">
          <a:xfrm>
            <a:off x="1357290" y="214290"/>
            <a:ext cx="6571315" cy="5857916"/>
          </a:xfrm>
          <a:prstGeom prst="rect">
            <a:avLst/>
          </a:prstGeom>
          <a:noFill/>
        </p:spPr>
      </p:pic>
      <p:sp>
        <p:nvSpPr>
          <p:cNvPr id="3" name="Прямоугольник 2"/>
          <p:cNvSpPr/>
          <p:nvPr/>
        </p:nvSpPr>
        <p:spPr>
          <a:xfrm>
            <a:off x="3428992" y="6143644"/>
            <a:ext cx="2195195" cy="368300"/>
          </a:xfrm>
          <a:prstGeom prst="rect">
            <a:avLst/>
          </a:prstGeom>
        </p:spPr>
        <p:txBody>
          <a:bodyPr wrap="none">
            <a:spAutoFit/>
          </a:bodyPr>
          <a:lstStyle/>
          <a:p>
            <a:pPr algn="l"/>
            <a:r>
              <a:rPr lang="ru-RU" dirty="0" smtClean="0"/>
              <a:t>teleroentgenography</a:t>
            </a:r>
            <a:endParaRPr lang="ru-RU" dirty="0" smtClean="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285852" y="214290"/>
            <a:ext cx="7500990"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Complete removable prosthetics</a:t>
            </a:r>
            <a:endParaRPr lang="ru-RU" sz="3200" b="1" i="1" dirty="0" smtClean="0">
              <a:solidFill>
                <a:srgbClr val="FF0000"/>
              </a:solidFill>
            </a:endParaRPr>
          </a:p>
        </p:txBody>
      </p:sp>
      <p:sp>
        <p:nvSpPr>
          <p:cNvPr id="6" name="Прямоугольник 5"/>
          <p:cNvSpPr/>
          <p:nvPr/>
        </p:nvSpPr>
        <p:spPr>
          <a:xfrm>
            <a:off x="928662" y="1214423"/>
            <a:ext cx="8001056" cy="1814830"/>
          </a:xfrm>
          <a:prstGeom prst="rect">
            <a:avLst/>
          </a:prstGeom>
        </p:spPr>
        <p:txBody>
          <a:bodyPr wrap="square">
            <a:spAutoFit/>
          </a:bodyPr>
          <a:lstStyle/>
          <a:p>
            <a:pPr indent="263525" algn="ctr"/>
            <a:r>
              <a:rPr lang="ru-RU" sz="2800" dirty="0" smtClean="0"/>
              <a:t>Treatment of patients with complete absence of teeth with removable plate prostheses (without the use of implants) is carried out according to the scheme generally accepted in orthopedic dentistry.</a:t>
            </a:r>
            <a:endParaRPr lang="ru-RU" sz="2800" dirty="0" smtClean="0"/>
          </a:p>
        </p:txBody>
      </p:sp>
      <p:pic>
        <p:nvPicPr>
          <p:cNvPr id="35842" name="Picture 2" descr="https://static.tildacdn.com/tild6535-3334-4534-b331-366435386262/2___.jpg"/>
          <p:cNvPicPr>
            <a:picLocks noChangeAspect="1" noChangeArrowheads="1"/>
          </p:cNvPicPr>
          <p:nvPr/>
        </p:nvPicPr>
        <p:blipFill>
          <a:blip r:embed="rId1"/>
          <a:srcRect/>
          <a:stretch>
            <a:fillRect/>
          </a:stretch>
        </p:blipFill>
        <p:spPr bwMode="auto">
          <a:xfrm>
            <a:off x="2500298" y="3428999"/>
            <a:ext cx="4786346" cy="3177405"/>
          </a:xfrm>
          <a:prstGeom prst="rect">
            <a:avLst/>
          </a:prstGeom>
          <a:no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Скругленный прямоугольник 3"/>
          <p:cNvSpPr/>
          <p:nvPr/>
        </p:nvSpPr>
        <p:spPr>
          <a:xfrm>
            <a:off x="1285852" y="214290"/>
            <a:ext cx="7500990"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Complete removable prosthetics</a:t>
            </a:r>
            <a:endParaRPr lang="ru-RU" sz="3200" b="1" i="1" dirty="0" smtClean="0">
              <a:solidFill>
                <a:srgbClr val="FF0000"/>
              </a:solidFill>
            </a:endParaRPr>
          </a:p>
        </p:txBody>
      </p:sp>
      <p:sp>
        <p:nvSpPr>
          <p:cNvPr id="6" name="Прямоугольник 5"/>
          <p:cNvSpPr/>
          <p:nvPr/>
        </p:nvSpPr>
        <p:spPr>
          <a:xfrm>
            <a:off x="214282" y="1214422"/>
            <a:ext cx="5143536" cy="706755"/>
          </a:xfrm>
          <a:prstGeom prst="rect">
            <a:avLst/>
          </a:prstGeom>
        </p:spPr>
        <p:txBody>
          <a:bodyPr wrap="square">
            <a:spAutoFit/>
          </a:bodyPr>
          <a:lstStyle/>
          <a:p>
            <a:r>
              <a:rPr lang="ru-RU" sz="2000" dirty="0" smtClean="0"/>
              <a:t>The following errors are possible at the diagnostic stage:</a:t>
            </a:r>
            <a:endParaRPr lang="ru-RU" sz="2000" dirty="0" smtClean="0"/>
          </a:p>
        </p:txBody>
      </p:sp>
      <p:sp>
        <p:nvSpPr>
          <p:cNvPr id="7" name="Скругленный прямоугольник 6"/>
          <p:cNvSpPr/>
          <p:nvPr/>
        </p:nvSpPr>
        <p:spPr>
          <a:xfrm>
            <a:off x="214282" y="1928778"/>
            <a:ext cx="4286280" cy="492922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buFont typeface="Wingdings" panose="05000000000000000000" pitchFamily="2" charset="2"/>
              <a:buChar char="q"/>
            </a:pPr>
            <a:r>
              <a:rPr lang="ru-RU" dirty="0" smtClean="0"/>
              <a:t>errors in choosing the method of fixation of a removable denture</a:t>
            </a:r>
            <a:r>
              <a:rPr lang="en-US" altLang="ru-RU" dirty="0" smtClean="0"/>
              <a:t> </a:t>
            </a:r>
            <a:r>
              <a:rPr lang="ru-RU" dirty="0" smtClean="0"/>
              <a:t>of a complete dentition;</a:t>
            </a:r>
            <a:endParaRPr lang="ru-RU" dirty="0" smtClean="0"/>
          </a:p>
          <a:p>
            <a:pPr>
              <a:buFont typeface="Wingdings" panose="05000000000000000000" pitchFamily="2" charset="2"/>
              <a:buChar char="q"/>
            </a:pPr>
            <a:r>
              <a:rPr lang="ru-RU" dirty="0" smtClean="0"/>
              <a:t>the presence of cords, exostoses was not revealed, complex clinical conditions were not diagnosed, as a result - the absence of a preparatory stage of prosthetics;</a:t>
            </a:r>
            <a:endParaRPr lang="ru-RU" dirty="0" smtClean="0"/>
          </a:p>
          <a:p>
            <a:pPr>
              <a:buFont typeface="Wingdings" panose="05000000000000000000" pitchFamily="2" charset="2"/>
              <a:buChar char="q"/>
            </a:pPr>
            <a:r>
              <a:rPr lang="ru-RU" dirty="0" smtClean="0"/>
              <a:t>an analysis of the compliance and mobility of the mucous membrane of the prosthetic bed has not been carried out or incorrectly carried out;</a:t>
            </a:r>
            <a:endParaRPr lang="ru-RU" dirty="0" smtClean="0"/>
          </a:p>
          <a:p>
            <a:pPr>
              <a:buFont typeface="Wingdings" panose="05000000000000000000" pitchFamily="2" charset="2"/>
              <a:buChar char="q"/>
            </a:pPr>
            <a:r>
              <a:rPr lang="ru-RU" dirty="0" smtClean="0"/>
              <a:t>there is no informed consent of the patient to the proposed treatment plan.</a:t>
            </a:r>
            <a:endParaRPr lang="ru-RU" dirty="0" smtClean="0"/>
          </a:p>
        </p:txBody>
      </p:sp>
      <p:sp>
        <p:nvSpPr>
          <p:cNvPr id="8" name="Скругленный прямоугольник 7"/>
          <p:cNvSpPr/>
          <p:nvPr/>
        </p:nvSpPr>
        <p:spPr>
          <a:xfrm>
            <a:off x="4714876" y="1500150"/>
            <a:ext cx="4286280" cy="535785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ru-RU" dirty="0" smtClean="0"/>
              <a:t>Not identified:</a:t>
            </a:r>
            <a:endParaRPr lang="ru-RU" dirty="0" smtClean="0"/>
          </a:p>
          <a:p>
            <a:pPr>
              <a:buFont typeface="Wingdings" panose="05000000000000000000" pitchFamily="2" charset="2"/>
              <a:buChar char="q"/>
              <a:tabLst>
                <a:tab pos="5924550" algn="l"/>
              </a:tabLst>
            </a:pPr>
            <a:r>
              <a:rPr lang="ru-RU" dirty="0" smtClean="0"/>
              <a:t>mental disorders (leading to unfounded claims and conflicts; epilepsy requires training in special rules for the use of prostheses);</a:t>
            </a:r>
            <a:endParaRPr lang="ru-RU" dirty="0" smtClean="0"/>
          </a:p>
          <a:p>
            <a:pPr>
              <a:buFont typeface="Wingdings" panose="05000000000000000000" pitchFamily="2" charset="2"/>
              <a:buChar char="q"/>
              <a:tabLst>
                <a:tab pos="5924550" algn="l"/>
              </a:tabLst>
            </a:pPr>
            <a:r>
              <a:rPr lang="ru-RU" dirty="0" smtClean="0"/>
              <a:t>endocrine pathology (for example: diabetes mellitus is accompanied by rapidly progressive atrophy of the alveolar bone and, as a result, deterioration of the fixation of the prosthesis);</a:t>
            </a:r>
            <a:endParaRPr lang="ru-RU" dirty="0" smtClean="0"/>
          </a:p>
          <a:p>
            <a:pPr>
              <a:buFont typeface="Wingdings" panose="05000000000000000000" pitchFamily="2" charset="2"/>
              <a:buChar char="q"/>
              <a:tabLst>
                <a:tab pos="5924550" algn="l"/>
              </a:tabLst>
            </a:pPr>
            <a:r>
              <a:rPr lang="ru-RU" dirty="0" smtClean="0"/>
              <a:t>allergic diseases (can lead to intolerance of the base material and require its individual selection);</a:t>
            </a:r>
            <a:endParaRPr lang="ru-RU" dirty="0" smtClean="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Скругленный прямоугольник 3"/>
          <p:cNvSpPr/>
          <p:nvPr/>
        </p:nvSpPr>
        <p:spPr>
          <a:xfrm>
            <a:off x="1285852" y="214290"/>
            <a:ext cx="7500990"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Complete removable prosthetics</a:t>
            </a:r>
            <a:endParaRPr lang="ru-RU" sz="3200" b="1" i="1" dirty="0" smtClean="0">
              <a:solidFill>
                <a:srgbClr val="FF0000"/>
              </a:solidFill>
            </a:endParaRPr>
          </a:p>
        </p:txBody>
      </p:sp>
      <p:sp>
        <p:nvSpPr>
          <p:cNvPr id="6" name="Прямоугольник 5"/>
          <p:cNvSpPr/>
          <p:nvPr/>
        </p:nvSpPr>
        <p:spPr>
          <a:xfrm>
            <a:off x="0" y="1214423"/>
            <a:ext cx="9144000" cy="706755"/>
          </a:xfrm>
          <a:prstGeom prst="rect">
            <a:avLst/>
          </a:prstGeom>
        </p:spPr>
        <p:txBody>
          <a:bodyPr wrap="square">
            <a:spAutoFit/>
          </a:bodyPr>
          <a:lstStyle/>
          <a:p>
            <a:pPr indent="263525"/>
            <a:r>
              <a:rPr lang="ru-RU" sz="2000" dirty="0" smtClean="0"/>
              <a:t>At the stages of orthopedic treatment, tactical and technical errors may occur, as well as errors associated with a violation of the stages of treatment:</a:t>
            </a:r>
            <a:endParaRPr lang="ru-RU" sz="2000" dirty="0" smtClean="0"/>
          </a:p>
        </p:txBody>
      </p:sp>
      <p:sp>
        <p:nvSpPr>
          <p:cNvPr id="7" name="Скругленный прямоугольник 6"/>
          <p:cNvSpPr/>
          <p:nvPr/>
        </p:nvSpPr>
        <p:spPr>
          <a:xfrm>
            <a:off x="214282" y="2285992"/>
            <a:ext cx="8786874" cy="4572008"/>
          </a:xfrm>
          <a:prstGeom prst="roundRect">
            <a:avLst/>
          </a:prstGeom>
        </p:spPr>
        <p:style>
          <a:lnRef idx="1">
            <a:schemeClr val="accent2"/>
          </a:lnRef>
          <a:fillRef idx="2">
            <a:schemeClr val="accent2"/>
          </a:fillRef>
          <a:effectRef idx="1">
            <a:schemeClr val="accent2"/>
          </a:effectRef>
          <a:fontRef idx="minor">
            <a:schemeClr val="dk1"/>
          </a:fontRef>
        </p:style>
        <p:txBody>
          <a:bodyPr numCol="2" rtlCol="0" anchor="ctr"/>
          <a:lstStyle/>
          <a:p>
            <a:r>
              <a:rPr lang="ru-RU" sz="2000" b="1" i="1" dirty="0" smtClean="0">
                <a:solidFill>
                  <a:schemeClr val="accent2">
                    <a:lumMod val="50000"/>
                  </a:schemeClr>
                </a:solidFill>
              </a:rPr>
              <a:t>Tactical and technical errors:</a:t>
            </a:r>
            <a:endParaRPr lang="ru-RU" sz="2000" b="1" i="1" dirty="0" smtClean="0">
              <a:solidFill>
                <a:schemeClr val="accent2">
                  <a:lumMod val="50000"/>
                </a:schemeClr>
              </a:solidFill>
            </a:endParaRPr>
          </a:p>
          <a:p>
            <a:pPr>
              <a:buFont typeface="Arial" panose="020B0604020202020204" pitchFamily="34" charset="0"/>
              <a:buChar char="•"/>
            </a:pPr>
            <a:r>
              <a:rPr lang="ru-RU" dirty="0" smtClean="0"/>
              <a:t>errors in choosing the method of obtaining a functional impression;</a:t>
            </a:r>
            <a:endParaRPr lang="ru-RU" dirty="0" smtClean="0"/>
          </a:p>
          <a:p>
            <a:pPr>
              <a:buFont typeface="Arial" panose="020B0604020202020204" pitchFamily="34" charset="0"/>
              <a:buChar char="•"/>
            </a:pPr>
            <a:r>
              <a:rPr lang="ru-RU" dirty="0" smtClean="0"/>
              <a:t>removal of only an anatomical impression without subsequent manufacture of individual spoons;</a:t>
            </a:r>
            <a:endParaRPr lang="ru-RU" dirty="0" smtClean="0"/>
          </a:p>
          <a:p>
            <a:pPr>
              <a:buFont typeface="Arial" panose="020B0604020202020204" pitchFamily="34" charset="0"/>
              <a:buChar char="•"/>
            </a:pPr>
            <a:r>
              <a:rPr lang="ru-RU" dirty="0" smtClean="0"/>
              <a:t>errors in the selection of the impression material;</a:t>
            </a:r>
            <a:endParaRPr lang="ru-RU" dirty="0" smtClean="0"/>
          </a:p>
          <a:p>
            <a:pPr>
              <a:buFont typeface="Arial" panose="020B0604020202020204" pitchFamily="34" charset="0"/>
              <a:buChar char="•"/>
            </a:pPr>
            <a:r>
              <a:rPr lang="ru-RU" dirty="0" smtClean="0"/>
              <a:t>errors in the choice of the method of registration of the central jaw ratio;</a:t>
            </a:r>
            <a:endParaRPr lang="ru-RU" dirty="0" smtClean="0"/>
          </a:p>
          <a:p>
            <a:pPr>
              <a:buFont typeface="Arial" panose="020B0604020202020204" pitchFamily="34" charset="0"/>
              <a:buChar char="•"/>
            </a:pPr>
            <a:r>
              <a:rPr lang="ru-RU" dirty="0" smtClean="0"/>
              <a:t>engraving of the model;</a:t>
            </a:r>
            <a:endParaRPr lang="ru-RU" dirty="0" smtClean="0"/>
          </a:p>
          <a:p>
            <a:pPr>
              <a:buFont typeface="Arial" panose="020B0604020202020204" pitchFamily="34" charset="0"/>
              <a:buChar char="•"/>
            </a:pPr>
            <a:r>
              <a:rPr lang="ru-RU" dirty="0" smtClean="0"/>
              <a:t>incorrect determination of the level of the prosthetic plane;</a:t>
            </a:r>
            <a:endParaRPr lang="ru-RU" dirty="0" smtClean="0"/>
          </a:p>
          <a:p>
            <a:pPr>
              <a:buFont typeface="Arial" panose="020B0604020202020204" pitchFamily="34" charset="0"/>
              <a:buChar char="•"/>
            </a:pPr>
            <a:r>
              <a:rPr lang="ru-RU" dirty="0" smtClean="0"/>
              <a:t>errors in determining the boundaries of the prosthesis base;</a:t>
            </a:r>
            <a:endParaRPr lang="ru-RU" dirty="0" smtClean="0"/>
          </a:p>
          <a:p>
            <a:pPr>
              <a:buFont typeface="Arial" panose="020B0604020202020204" pitchFamily="34" charset="0"/>
              <a:buChar char="•"/>
            </a:pPr>
            <a:r>
              <a:rPr lang="ru-RU" dirty="0" smtClean="0"/>
              <a:t>lack of isolation in the area of acute bone protrusions;</a:t>
            </a:r>
            <a:endParaRPr lang="ru-RU" dirty="0" smtClean="0"/>
          </a:p>
          <a:p>
            <a:pPr>
              <a:buFont typeface="Arial" panose="020B0604020202020204" pitchFamily="34" charset="0"/>
              <a:buChar char="•"/>
            </a:pPr>
            <a:r>
              <a:rPr lang="ru-RU" dirty="0" smtClean="0"/>
              <a:t>lack of insulation or excessive insulation of the palatal cushion;</a:t>
            </a:r>
            <a:endParaRPr lang="ru-RU" dirty="0" smtClean="0"/>
          </a:p>
          <a:p>
            <a:pPr>
              <a:buFont typeface="Arial" panose="020B0604020202020204" pitchFamily="34" charset="0"/>
              <a:buChar char="•"/>
            </a:pPr>
            <a:r>
              <a:rPr lang="ru-RU" dirty="0" smtClean="0"/>
              <a:t>an elongated, shortened or thinned edge of the prosthesis;</a:t>
            </a:r>
            <a:endParaRPr lang="ru-RU" dirty="0" smtClean="0"/>
          </a:p>
          <a:p>
            <a:pPr>
              <a:buFont typeface="Arial" panose="020B0604020202020204" pitchFamily="34" charset="0"/>
              <a:buChar char="•"/>
            </a:pPr>
            <a:r>
              <a:rPr lang="ru-RU" dirty="0" smtClean="0"/>
              <a:t>damage to the plaster model;</a:t>
            </a:r>
            <a:endParaRPr lang="ru-RU" dirty="0" smtClean="0"/>
          </a:p>
          <a:p>
            <a:pPr>
              <a:buFont typeface="Arial" panose="020B0604020202020204" pitchFamily="34" charset="0"/>
              <a:buChar char="•"/>
            </a:pPr>
            <a:r>
              <a:rPr lang="ru-RU" dirty="0" smtClean="0"/>
              <a:t>deformation of the model during pressing of plastic dough;</a:t>
            </a:r>
            <a:endParaRPr lang="ru-RU" dirty="0" smtClean="0"/>
          </a:p>
          <a:p>
            <a:pPr>
              <a:buFont typeface="Arial" panose="020B0604020202020204" pitchFamily="34" charset="0"/>
              <a:buChar char="•"/>
            </a:pPr>
            <a:r>
              <a:rPr lang="ru-RU" dirty="0" smtClean="0"/>
              <a:t>errors in checking the design of the prosthesis;</a:t>
            </a:r>
            <a:endParaRPr lang="ru-RU" dirty="0" smtClean="0"/>
          </a:p>
          <a:p>
            <a:pPr>
              <a:buFont typeface="Arial" panose="020B0604020202020204" pitchFamily="34" charset="0"/>
              <a:buChar char="•"/>
            </a:pPr>
            <a:r>
              <a:rPr lang="ru-RU" dirty="0" smtClean="0"/>
              <a:t>inability to properly assess the quality of prostheses;</a:t>
            </a:r>
            <a:endParaRPr lang="ru-RU" dirty="0" smtClean="0"/>
          </a:p>
          <a:p>
            <a:pPr>
              <a:buFont typeface="Arial" panose="020B0604020202020204" pitchFamily="34" charset="0"/>
              <a:buChar char="•"/>
            </a:pPr>
            <a:r>
              <a:rPr lang="ru-RU" dirty="0" smtClean="0"/>
              <a:t>a conversation with the patient about the rules of using the prosthesis and the timing of control examinations was not clearly conducted.</a:t>
            </a:r>
            <a:endParaRPr lang="ru-RU" dirty="0" smtClean="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Скругленный прямоугольник 3"/>
          <p:cNvSpPr/>
          <p:nvPr/>
        </p:nvSpPr>
        <p:spPr>
          <a:xfrm>
            <a:off x="1285852" y="214290"/>
            <a:ext cx="7500990"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Complete removable prosthetics</a:t>
            </a:r>
            <a:endParaRPr lang="ru-RU" sz="3200" b="1" i="1" dirty="0" smtClean="0">
              <a:solidFill>
                <a:srgbClr val="FF0000"/>
              </a:solidFill>
            </a:endParaRPr>
          </a:p>
        </p:txBody>
      </p:sp>
      <p:sp>
        <p:nvSpPr>
          <p:cNvPr id="6" name="Прямоугольник 5"/>
          <p:cNvSpPr/>
          <p:nvPr/>
        </p:nvSpPr>
        <p:spPr>
          <a:xfrm>
            <a:off x="0" y="1214423"/>
            <a:ext cx="9144000" cy="953135"/>
          </a:xfrm>
          <a:prstGeom prst="rect">
            <a:avLst/>
          </a:prstGeom>
        </p:spPr>
        <p:txBody>
          <a:bodyPr wrap="square">
            <a:spAutoFit/>
          </a:bodyPr>
          <a:lstStyle/>
          <a:p>
            <a:pPr indent="263525" algn="ctr"/>
            <a:r>
              <a:rPr lang="ru-RU" sz="2800" b="1" i="1" dirty="0" smtClean="0">
                <a:solidFill>
                  <a:schemeClr val="accent2">
                    <a:lumMod val="50000"/>
                  </a:schemeClr>
                </a:solidFill>
              </a:rPr>
              <a:t>Complications of orthopedic treatment of patients with complete absence of teeth:</a:t>
            </a:r>
            <a:endParaRPr lang="ru-RU" sz="2800" b="1" i="1" dirty="0" smtClean="0">
              <a:solidFill>
                <a:schemeClr val="accent2">
                  <a:lumMod val="50000"/>
                </a:schemeClr>
              </a:solidFill>
            </a:endParaRPr>
          </a:p>
        </p:txBody>
      </p:sp>
      <p:sp>
        <p:nvSpPr>
          <p:cNvPr id="8" name="Скругленный прямоугольник 7"/>
          <p:cNvSpPr/>
          <p:nvPr/>
        </p:nvSpPr>
        <p:spPr>
          <a:xfrm>
            <a:off x="214282" y="2214554"/>
            <a:ext cx="5000660" cy="421484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ru-RU" sz="3600" b="1" i="1" dirty="0" smtClean="0">
                <a:solidFill>
                  <a:srgbClr val="FFC000"/>
                </a:solidFill>
              </a:rPr>
              <a:t>1. Of a general nature:</a:t>
            </a:r>
            <a:endParaRPr lang="ru-RU" sz="3600" b="1" i="1" dirty="0" smtClean="0">
              <a:solidFill>
                <a:srgbClr val="FFC000"/>
              </a:solidFill>
            </a:endParaRPr>
          </a:p>
          <a:p>
            <a:pPr>
              <a:buFont typeface="Wingdings" panose="05000000000000000000" pitchFamily="2" charset="2"/>
              <a:buChar char="ü"/>
            </a:pPr>
            <a:r>
              <a:rPr lang="ru-RU" sz="2800" dirty="0" smtClean="0"/>
              <a:t>allergic reaction to materials;</a:t>
            </a:r>
            <a:endParaRPr lang="ru-RU" sz="2800" dirty="0" smtClean="0"/>
          </a:p>
          <a:p>
            <a:pPr>
              <a:buFont typeface="Wingdings" panose="05000000000000000000" pitchFamily="2" charset="2"/>
              <a:buChar char="ü"/>
            </a:pPr>
            <a:r>
              <a:rPr lang="ru-RU" sz="2800" dirty="0" smtClean="0"/>
              <a:t>exacerbation of the pathology of the cardiovascular system;</a:t>
            </a:r>
            <a:endParaRPr lang="ru-RU" sz="2800" dirty="0" smtClean="0"/>
          </a:p>
          <a:p>
            <a:pPr>
              <a:buFont typeface="Wingdings" panose="05000000000000000000" pitchFamily="2" charset="2"/>
              <a:buChar char="ü"/>
            </a:pPr>
            <a:r>
              <a:rPr lang="ru-RU" sz="2800" dirty="0" smtClean="0"/>
              <a:t> psychoemotional trauma.</a:t>
            </a:r>
            <a:endParaRPr lang="ru-RU" sz="2800" dirty="0" smtClean="0"/>
          </a:p>
        </p:txBody>
      </p:sp>
      <p:pic>
        <p:nvPicPr>
          <p:cNvPr id="32769" name="Picture 1"/>
          <p:cNvPicPr>
            <a:picLocks noChangeAspect="1" noChangeArrowheads="1"/>
          </p:cNvPicPr>
          <p:nvPr/>
        </p:nvPicPr>
        <p:blipFill>
          <a:blip r:embed="rId1" cstate="print"/>
          <a:srcRect/>
          <a:stretch>
            <a:fillRect/>
          </a:stretch>
        </p:blipFill>
        <p:spPr bwMode="auto">
          <a:xfrm>
            <a:off x="5357818" y="2214554"/>
            <a:ext cx="3600000" cy="2025000"/>
          </a:xfrm>
          <a:prstGeom prst="rect">
            <a:avLst/>
          </a:prstGeom>
          <a:noFill/>
          <a:ln w="9525">
            <a:noFill/>
            <a:miter lim="800000"/>
            <a:headEnd/>
            <a:tailEnd/>
          </a:ln>
          <a:effectLst/>
        </p:spPr>
      </p:pic>
      <p:pic>
        <p:nvPicPr>
          <p:cNvPr id="32771" name="Picture 3" descr="https://cs10.pikabu.ru/post_img/2018/06/18/9/og_og_1529335914213438129.jpg"/>
          <p:cNvPicPr>
            <a:picLocks noChangeAspect="1" noChangeArrowheads="1"/>
          </p:cNvPicPr>
          <p:nvPr/>
        </p:nvPicPr>
        <p:blipFill>
          <a:blip r:embed="rId2" cstate="print"/>
          <a:srcRect/>
          <a:stretch>
            <a:fillRect/>
          </a:stretch>
        </p:blipFill>
        <p:spPr bwMode="auto">
          <a:xfrm>
            <a:off x="5357818" y="4357694"/>
            <a:ext cx="3600000" cy="1884000"/>
          </a:xfrm>
          <a:prstGeom prst="rect">
            <a:avLst/>
          </a:prstGeom>
          <a:noFill/>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Скругленный прямоугольник 3"/>
          <p:cNvSpPr/>
          <p:nvPr/>
        </p:nvSpPr>
        <p:spPr>
          <a:xfrm>
            <a:off x="1285852" y="214290"/>
            <a:ext cx="7500990" cy="8572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3200" b="1" i="1" dirty="0" smtClean="0">
                <a:solidFill>
                  <a:srgbClr val="FF0000"/>
                </a:solidFill>
              </a:rPr>
              <a:t>Complete removable prosthetics</a:t>
            </a:r>
            <a:endParaRPr lang="ru-RU" sz="3200" b="1" i="1" dirty="0" smtClean="0">
              <a:solidFill>
                <a:srgbClr val="FF0000"/>
              </a:solidFill>
            </a:endParaRPr>
          </a:p>
        </p:txBody>
      </p:sp>
      <p:sp>
        <p:nvSpPr>
          <p:cNvPr id="6" name="Прямоугольник 5"/>
          <p:cNvSpPr/>
          <p:nvPr/>
        </p:nvSpPr>
        <p:spPr>
          <a:xfrm>
            <a:off x="0" y="1214423"/>
            <a:ext cx="9144000" cy="953135"/>
          </a:xfrm>
          <a:prstGeom prst="rect">
            <a:avLst/>
          </a:prstGeom>
        </p:spPr>
        <p:txBody>
          <a:bodyPr wrap="square">
            <a:spAutoFit/>
          </a:bodyPr>
          <a:lstStyle/>
          <a:p>
            <a:pPr indent="263525" algn="ctr"/>
            <a:r>
              <a:rPr lang="ru-RU" sz="2800" b="1" i="1" dirty="0" smtClean="0">
                <a:solidFill>
                  <a:schemeClr val="accent2">
                    <a:lumMod val="50000"/>
                  </a:schemeClr>
                </a:solidFill>
              </a:rPr>
              <a:t>Complications of orthopedic treatment of patients with complete absence of teeth:</a:t>
            </a:r>
            <a:endParaRPr lang="ru-RU" sz="2800" b="1" i="1" dirty="0" smtClean="0">
              <a:solidFill>
                <a:schemeClr val="accent2">
                  <a:lumMod val="50000"/>
                </a:schemeClr>
              </a:solidFill>
            </a:endParaRPr>
          </a:p>
        </p:txBody>
      </p:sp>
      <p:sp>
        <p:nvSpPr>
          <p:cNvPr id="8" name="Скругленный прямоугольник 7"/>
          <p:cNvSpPr/>
          <p:nvPr/>
        </p:nvSpPr>
        <p:spPr>
          <a:xfrm>
            <a:off x="214282" y="2214554"/>
            <a:ext cx="5000660" cy="421484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ru-RU" sz="3600" b="1" i="1" dirty="0" smtClean="0">
                <a:solidFill>
                  <a:srgbClr val="FFC000"/>
                </a:solidFill>
              </a:rPr>
              <a:t>2. Local character:</a:t>
            </a:r>
            <a:endParaRPr lang="ru-RU" sz="3600" b="1" i="1" dirty="0" smtClean="0">
              <a:solidFill>
                <a:srgbClr val="FFC000"/>
              </a:solidFill>
            </a:endParaRPr>
          </a:p>
          <a:p>
            <a:pPr>
              <a:buFont typeface="Wingdings" panose="05000000000000000000" pitchFamily="2" charset="2"/>
              <a:buChar char="ü"/>
            </a:pPr>
            <a:r>
              <a:rPr lang="ru-RU" sz="2800" dirty="0" smtClean="0"/>
              <a:t>violation of tactile, temperature, taste, etc. sensitivity;</a:t>
            </a:r>
            <a:endParaRPr lang="ru-RU" sz="2800" dirty="0" smtClean="0"/>
          </a:p>
          <a:p>
            <a:pPr>
              <a:buFont typeface="Wingdings" panose="05000000000000000000" pitchFamily="2" charset="2"/>
              <a:buChar char="ü"/>
            </a:pPr>
            <a:r>
              <a:rPr lang="ru-RU" sz="2800" dirty="0" smtClean="0"/>
              <a:t> violation of salivation (excessive salivation or dry mouth).</a:t>
            </a:r>
            <a:endParaRPr lang="ru-RU" sz="2800" dirty="0" smtClean="0"/>
          </a:p>
        </p:txBody>
      </p:sp>
      <p:pic>
        <p:nvPicPr>
          <p:cNvPr id="31746" name="Picture 2" descr="https://vseglisty.ru/wp-content/uploads/5/b/7/5b71813bf8d5927d491169a32239d6eb.jpeg"/>
          <p:cNvPicPr>
            <a:picLocks noChangeAspect="1" noChangeArrowheads="1"/>
          </p:cNvPicPr>
          <p:nvPr/>
        </p:nvPicPr>
        <p:blipFill>
          <a:blip r:embed="rId1"/>
          <a:srcRect/>
          <a:stretch>
            <a:fillRect/>
          </a:stretch>
        </p:blipFill>
        <p:spPr bwMode="auto">
          <a:xfrm>
            <a:off x="5572132" y="4500570"/>
            <a:ext cx="3071834" cy="2047889"/>
          </a:xfrm>
          <a:prstGeom prst="rect">
            <a:avLst/>
          </a:prstGeom>
          <a:noFill/>
        </p:spPr>
      </p:pic>
      <p:pic>
        <p:nvPicPr>
          <p:cNvPr id="31748" name="Picture 4" descr="https://ru-static.z-dn.net/files/dd9/2e0d9bd7e5994916aa7d7f6ac4b34a77.jpg"/>
          <p:cNvPicPr>
            <a:picLocks noChangeAspect="1" noChangeArrowheads="1"/>
          </p:cNvPicPr>
          <p:nvPr/>
        </p:nvPicPr>
        <p:blipFill>
          <a:blip r:embed="rId2"/>
          <a:srcRect/>
          <a:stretch>
            <a:fillRect/>
          </a:stretch>
        </p:blipFill>
        <p:spPr bwMode="auto">
          <a:xfrm>
            <a:off x="5572132" y="2143116"/>
            <a:ext cx="3000396" cy="2218898"/>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араллакс">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tf22644756_win32</Template>
  <TotalTime>0</TotalTime>
  <Words>51723</Words>
  <Application>WPS Presentation</Application>
  <PresentationFormat>Экран (4:3)</PresentationFormat>
  <Paragraphs>873</Paragraphs>
  <Slides>140</Slides>
  <Notes>16</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140</vt:i4>
      </vt:variant>
    </vt:vector>
  </HeadingPairs>
  <TitlesOfParts>
    <vt:vector size="149" baseType="lpstr">
      <vt:lpstr>Arial</vt:lpstr>
      <vt:lpstr>SimSun</vt:lpstr>
      <vt:lpstr>Wingdings</vt:lpstr>
      <vt:lpstr>Arial</vt:lpstr>
      <vt:lpstr>Corbel</vt:lpstr>
      <vt:lpstr>Microsoft YaHei</vt:lpstr>
      <vt:lpstr>Arial Unicode MS</vt:lpstr>
      <vt:lpstr>Calibri</vt:lpstr>
      <vt:lpstr>Параллакс</vt:lpstr>
      <vt:lpstr>Diagnosis and prevention of complications and errors during orthopedic treatment with various types of dentures and devices.</vt:lpstr>
      <vt:lpstr>Purpose of the lecture</vt:lpstr>
      <vt:lpstr>Lecture outline</vt:lpstr>
      <vt:lpstr>Relevance</vt:lpstr>
      <vt:lpstr>PowerPoint 演示文稿</vt:lpstr>
      <vt:lpstr>Errors and complications at the stages of orthopedic treatment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Диагностические и тактические ошибки, осложнения при ортопедическом лечении больных с полным отсутствием зубов</vt:lpstr>
      <vt:lpstr>PowerPoint 演示文稿</vt:lpstr>
      <vt:lpstr>PowerPoint 演示文稿</vt:lpstr>
      <vt:lpstr>PowerPoint 演示文稿</vt:lpstr>
      <vt:lpstr>Обследование височно-нижнечелюстного сустава</vt:lpstr>
      <vt:lpstr>PowerPoint 演示文稿</vt:lpstr>
      <vt:lpstr>Осмотр и пальпация жевательных мышц</vt:lpstr>
      <vt:lpstr>PowerPoint 演示文稿</vt:lpstr>
      <vt:lpstr>При пальпации собственно жевательной мышцы</vt:lpstr>
      <vt:lpstr>При наружной пальпации нижних отделов медиальной крыловидной мышцы</vt:lpstr>
      <vt:lpstr>При пальпации латеральной крыловидной мышцы</vt:lpstr>
      <vt:lpstr>При пальпации височной мышцы</vt:lpstr>
      <vt:lpstr>Характер движений нижней челюсти</vt:lpstr>
      <vt:lpstr>Специальные методы обследования</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Список литературы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Диагностика и профилактика осложнений и ошибок при ортопедическом лечении различными видами зубных протезов и аппаратов.</dc:title>
  <dc:creator>Козлова Дарья</dc:creator>
  <cp:lastModifiedBy>пк</cp:lastModifiedBy>
  <cp:revision>78</cp:revision>
  <dcterms:created xsi:type="dcterms:W3CDTF">2022-04-25T09:22:00Z</dcterms:created>
  <dcterms:modified xsi:type="dcterms:W3CDTF">2024-04-05T02:47:52Z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633D99946FC74356ABEDD4DEB20F0FFE_12</vt:lpwstr>
  </property>
  <property fmtid="{D5CDD505-2E9C-101B-9397-08002B2CF9AE}" pid="3" name="KSOProductBuildVer">
    <vt:lpwstr>1049-12.2.0.13489</vt:lpwstr>
  </property>
</Properties>
</file>