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22" r:id="rId3"/>
    <p:sldId id="257" r:id="rId4"/>
    <p:sldId id="276" r:id="rId5"/>
    <p:sldId id="277" r:id="rId6"/>
    <p:sldId id="259" r:id="rId7"/>
    <p:sldId id="260" r:id="rId8"/>
    <p:sldId id="306" r:id="rId9"/>
    <p:sldId id="262" r:id="rId10"/>
    <p:sldId id="263" r:id="rId11"/>
    <p:sldId id="264" r:id="rId12"/>
    <p:sldId id="265" r:id="rId13"/>
    <p:sldId id="266" r:id="rId14"/>
    <p:sldId id="305" r:id="rId15"/>
    <p:sldId id="268" r:id="rId16"/>
    <p:sldId id="269" r:id="rId17"/>
    <p:sldId id="270" r:id="rId18"/>
    <p:sldId id="307" r:id="rId19"/>
    <p:sldId id="295" r:id="rId20"/>
    <p:sldId id="308" r:id="rId21"/>
    <p:sldId id="310" r:id="rId22"/>
    <p:sldId id="309" r:id="rId23"/>
    <p:sldId id="297" r:id="rId24"/>
    <p:sldId id="296" r:id="rId25"/>
    <p:sldId id="271" r:id="rId26"/>
    <p:sldId id="317" r:id="rId27"/>
    <p:sldId id="318" r:id="rId28"/>
    <p:sldId id="311" r:id="rId29"/>
    <p:sldId id="319" r:id="rId30"/>
    <p:sldId id="320" r:id="rId31"/>
    <p:sldId id="321" r:id="rId32"/>
    <p:sldId id="272" r:id="rId33"/>
    <p:sldId id="274" r:id="rId34"/>
    <p:sldId id="275" r:id="rId35"/>
    <p:sldId id="273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301" r:id="rId46"/>
    <p:sldId id="287" r:id="rId47"/>
    <p:sldId id="313" r:id="rId48"/>
    <p:sldId id="316" r:id="rId49"/>
    <p:sldId id="315" r:id="rId50"/>
    <p:sldId id="299" r:id="rId51"/>
    <p:sldId id="300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312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6730B-620A-4C8B-B6DA-4D962C339AB5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89276-F615-4517-8092-1B88A90E30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0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89276-F615-4517-8092-1B88A90E309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329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276-F615-4517-8092-1B88A90E309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2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276-F615-4517-8092-1B88A90E3099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50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1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48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6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7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8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5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7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7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6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4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4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7B185-FD91-408D-A250-A1D83ABE7EDE}" type="datetimeFigureOut">
              <a:rPr lang="ru-RU" smtClean="0"/>
              <a:pPr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7BD52-26E5-4A26-8821-A14F0BF03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8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D9C8863-8FAF-4611-AA0B-8D14ED4F8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57876" r="44167" b="9365"/>
          <a:stretch/>
        </p:blipFill>
        <p:spPr bwMode="auto">
          <a:xfrm>
            <a:off x="54428" y="4077072"/>
            <a:ext cx="4517572" cy="29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28" y="2060848"/>
            <a:ext cx="9035144" cy="7200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биологическая ценность продуктов растительного происхождения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28828" r="25269" b="56282"/>
          <a:stretch/>
        </p:blipFill>
        <p:spPr bwMode="auto">
          <a:xfrm>
            <a:off x="54428" y="4736"/>
            <a:ext cx="9089572" cy="16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000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Жиры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Злаки и бобовые культуры содержат небольшое количество жиров (0,5-2%),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составляют кукуруза (4,5-5%), соя (17%) и так называемые масличные культуры (подсолнух, арахис, какао, оливки и т.д.).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Растительные масла содержат ПНЖК: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линолевую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линоленовую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арахидоновую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кислоты.</a:t>
            </a:r>
          </a:p>
        </p:txBody>
      </p:sp>
    </p:spTree>
    <p:extLst>
      <p:ext uri="{BB962C8B-B14F-4D97-AF65-F5344CB8AC3E}">
        <p14:creationId xmlns:p14="http://schemas.microsoft.com/office/powerpoint/2010/main" val="3693282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Пищевая ценность зерновых и бобовых культур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31712" r="22253" b="14413"/>
          <a:stretch/>
        </p:blipFill>
        <p:spPr bwMode="auto">
          <a:xfrm>
            <a:off x="137474" y="1124744"/>
            <a:ext cx="8610989" cy="50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62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784976" cy="5577483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растительной пище содержатся минеральные вещества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макроэлементы (кальций, фосфор, натрий, калий, хлорид, магний)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микроэлементы (хром, кобальт, медь, йод, железо, марганец, молибден, селен, цинк).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зерновых и бобовых культурах имеется избыток фосфора.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59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Минеральный состав зерновых и бобовых культур, мг / 100 гр. продукта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t="33586" r="23693" b="26131"/>
          <a:stretch/>
        </p:blipFill>
        <p:spPr bwMode="auto">
          <a:xfrm>
            <a:off x="179512" y="1340768"/>
            <a:ext cx="8784976" cy="489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72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B32B90-81AF-4D5E-9210-D3B4C79D4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507288" cy="5361459"/>
          </a:xfrm>
        </p:spPr>
        <p:txBody>
          <a:bodyPr/>
          <a:lstStyle/>
          <a:p>
            <a:pPr marL="0" indent="0">
              <a:buNone/>
            </a:pP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Для соблюдения оптимального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соотношения кальций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фосфор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магний (1:1,5:0,5) в рационе питания должны присутствовать и молочные продукты – источники кальция.      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Зерновые и бобовые продукты являются основным источником 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витаминов группы В,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содержащихся в зародыше и оболочках злаковых и бобовых зерен, а жирорастворимые витамины – в растительных маслах.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243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06613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биологическая ценность круп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4929411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Крупы представляют собой целые или дробленые зерна злаков и зернобобовых культур.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приготовлении круп зерна освобождают от оболочек (обрушивают), некоторые крупы (например, рис) шлифуют и полируют, удаляя зародыш и вместе с ним аминокислоты (особенно лизин и триптофан), витамины, минеральные элементы и жир.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599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8686800" cy="5505475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Крупы больше всего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 углеводов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(70-90 %); усвояемость углеводов хлеба – 93-98 %.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Содержание белков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 6,3 % (полированный рис) до 10-11 % (овсяная и гречневая крупы).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Крупы из пшеницы бедны лизином, относительно больше лизина в рисе, овсяной и гречневой крупах.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Жира в крупах мало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0,7-1,0 %, относительно богаты жиром овсянка (6 %) и пшено (2,2 %).</a:t>
            </a:r>
          </a:p>
        </p:txBody>
      </p:sp>
    </p:spTree>
    <p:extLst>
      <p:ext uri="{BB962C8B-B14F-4D97-AF65-F5344CB8AC3E}">
        <p14:creationId xmlns:p14="http://schemas.microsoft.com/office/powerpoint/2010/main" val="3206703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64096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зерновые и бобовые продукты богаты витаминами группы В: </a:t>
            </a:r>
          </a:p>
          <a:p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тиамина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гречневой, овсяной крупах и пшене 0,5-0,6 мг%, в перловой крупе – 0,3 мг%, в других крупах – 0,1-0,15 мг%; </a:t>
            </a:r>
          </a:p>
          <a:p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рибофлавина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 0,1 мг% (в пшене) до 0,24 мг% (в гречке); </a:t>
            </a:r>
          </a:p>
          <a:p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никотиновой кислоты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 2,5 до 4,2 мг%</a:t>
            </a:r>
          </a:p>
          <a:p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пантотеновой кислоты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около 1,3 мг%;</a:t>
            </a:r>
          </a:p>
          <a:p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пиридоксина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0,5 мг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844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DB6C969-EE3A-4D35-81F5-66F5A607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Минеральный состав круп</a:t>
            </a:r>
            <a:endParaRPr lang="ru-RU" sz="32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 крупах: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много калия, 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солей фосфора - 900-1500 мг%, 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кальция – 120-200 мг%; 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железа в овсяной крупе 4,2 мг%, 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 остальных крупах – 0,7-2,1 мг%.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679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9073008" cy="57466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Гигиеническое нормирование: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Не должны иметь посторонних привкусов и запахов,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Влажность 12-15 %.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Металлопримесь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более 3 мг на 1 кг,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Минеральная примесь не более 0,05 %,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Сорная примесь (горчак, вязель) не более 0,05 %,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Примесь куколя, гелиотропа,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триходесмы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запрещается,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Зараженность амбарными вредителями - запрещается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81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8AAE3-BC2D-4BE5-81A8-8E73B026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ru-RU" sz="36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биологическая ценность растительных продуктов</a:t>
            </a:r>
            <a:br>
              <a:rPr lang="ru-RU" sz="36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F63B87-F582-4AF4-8C2A-789115ED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928992" cy="492941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растительных продуктов создаётся не менее 50% суточной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нергетической ценности пищевых рационов.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Растительные продукты в питании человека являются основными источниками: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растительного белка (обеспечивают не менее 40% суточной потребности в белке, общим недостатком растительного белка является аминокислотная несбалансированность)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 активных растительных жиров, содержащих ПНЖК, токоферолы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углеводов (крахмала, клетчатки, моно и дисахаридов), которые не только составляют энергетическую основу рационов, но каждый из которых выполняет определённую роль в пищеварении и обмене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 витаминов группы В, минеральных солей, органических кислот.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13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68429-2245-499F-A4BD-11A12B9E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CC8F8-6B23-4BF6-B160-6EFB6612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8"/>
            <a:ext cx="8579296" cy="5394326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получении муки на мельницах с помощью сложной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темы специального оборудования от зерна отделяют зародыш и верхние оболочки, включая алейроновый слой, что ведет к уменьшению количества жира, витаминов, минеральных веществ, отчасти белков и, соответственно, к увеличению количества крахмала.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 выше сорт муки, тем больше в ней крахмала и меньше остальных веществ, но повышается усвояемость и энергетическая ценность.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распространены следующие выходы муки (в % от массы зерна): 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пшеничная — крупчатка — 10 %,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высший сорт — 25 %, 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1-й сорт — 72 %, 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2-й сорт — 85 %,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обойная — 97,5 %, 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ржаная — пеклеванная — 60 %, 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сеяная — 63–65 %, 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обдирная — 85–87 %,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обойная — 95–96,5 %.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20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ED1A3-EAC2-4224-8348-28173787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1829AC-5699-46C6-91DA-817197827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07" t="36073" r="5253" b="22844"/>
          <a:stretch/>
        </p:blipFill>
        <p:spPr>
          <a:xfrm>
            <a:off x="-180528" y="0"/>
            <a:ext cx="9324528" cy="6669360"/>
          </a:xfrm>
        </p:spPr>
      </p:pic>
    </p:spTree>
    <p:extLst>
      <p:ext uri="{BB962C8B-B14F-4D97-AF65-F5344CB8AC3E}">
        <p14:creationId xmlns:p14="http://schemas.microsoft.com/office/powerpoint/2010/main" val="3894428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CF3D52E-33E3-4818-99E2-BD480E11C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76672"/>
            <a:ext cx="8892480" cy="6381328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поставке муки каждая партия должна сопровождаться товарно-транспортной накладной и копией качественного удостоверения, в котором указаны:</a:t>
            </a:r>
          </a:p>
          <a:p>
            <a:pPr marL="0" indent="0" algn="l">
              <a:buNone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− для пшеничной муки — цвет, запах, вкус, содержание металло-магнитной примеси, сорт, влажность, крупность помола, зольность или показатель белизны, количество и качество клейковины (</a:t>
            </a:r>
            <a:r>
              <a:rPr lang="ru-RU" sz="3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упругоэластичные</a:t>
            </a: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свойства), соответствие требованиям санитарных правил и норм по показателям безопасности;</a:t>
            </a:r>
          </a:p>
          <a:p>
            <a:pPr marL="0" indent="0" algn="l">
              <a:buNone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− ржаной муки — цвет, запах, вкус, содержание металломагнитной</a:t>
            </a:r>
          </a:p>
          <a:p>
            <a:pPr marL="0" indent="0" algn="l">
              <a:buNone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примеси, сорт, влажность, зольность, крупность помола, соответствие требованиям санитарных норм и правил по показателям безопасности.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67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3672408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612068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Насекомые – амбарные вредители хлеба</a:t>
            </a:r>
          </a:p>
          <a:p>
            <a:pPr>
              <a:spcBef>
                <a:spcPct val="0"/>
              </a:spcBef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зерна амбарными вредителями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в процессе хранения зерна. Насекомые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загрязняют зерно продуктами жизнедеятельности -экскрементами, шкурками после линьки .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недоброкачественный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Жуки (хрущак, долгоносик);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Бабочки (моль-огневка);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Клещи (мучной клещ).</a:t>
            </a:r>
          </a:p>
          <a:p>
            <a:pPr>
              <a:spcBef>
                <a:spcPct val="0"/>
              </a:spcBef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Экспертиза: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живых вредителей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 кг муки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369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качества и порча зерна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Согревание зерна (до 70 град. С)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Молочнокислые бактерии, кишечная палочка, дрожжи, плесневые грибы. При повышении влажности – активизация ферментов и биохимических реакций с выделением тепла.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Головня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микроскопические грибы, паразитирующие на колосе. Ухудшают вкус изделий. ГН в муке – 0,06 %.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Спорынья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содержит алкалоиды (эрготин,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эргометрин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эрготоксин). Отравление – эрготизм. ГН в муке – 0,05 %.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Грибы рода фузариум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фузариотоксикоз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5556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Овощи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поставщиками углеводов, минеральных веществ, витаминов , меньшей степени- белков и органических кислот.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высокими вкусовыми достоинствами, стимулирует деятельность пищеварительных желез, усиливает желчеобразование.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 содержанию клетчатки, улучшает перистальтику кишечника</a:t>
            </a:r>
          </a:p>
        </p:txBody>
      </p:sp>
    </p:spTree>
    <p:extLst>
      <p:ext uri="{BB962C8B-B14F-4D97-AF65-F5344CB8AC3E}">
        <p14:creationId xmlns:p14="http://schemas.microsoft.com/office/powerpoint/2010/main" val="384251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E61D6-9558-4008-AED5-60E37911C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27A2AA-1421-46B4-8CE4-8D2B872A9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10" t="36622" r="10624" b="33295"/>
          <a:stretch/>
        </p:blipFill>
        <p:spPr>
          <a:xfrm>
            <a:off x="107504" y="274638"/>
            <a:ext cx="8928992" cy="6583362"/>
          </a:xfrm>
        </p:spPr>
      </p:pic>
    </p:spTree>
    <p:extLst>
      <p:ext uri="{BB962C8B-B14F-4D97-AF65-F5344CB8AC3E}">
        <p14:creationId xmlns:p14="http://schemas.microsoft.com/office/powerpoint/2010/main" val="3409110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94EE7-87FE-45AB-B1E6-427CC0A7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78098"/>
          </a:xfrm>
        </p:spPr>
        <p:txBody>
          <a:bodyPr>
            <a:noAutofit/>
          </a:bodyPr>
          <a:lstStyle/>
          <a:p>
            <a:r>
              <a:rPr lang="ru-RU" sz="3200" dirty="0"/>
              <a:t>Содержание витаминов в овощах </a:t>
            </a:r>
            <a:br>
              <a:rPr lang="ru-RU" sz="3200" dirty="0"/>
            </a:br>
            <a:r>
              <a:rPr lang="ru-RU" sz="1800" dirty="0"/>
              <a:t>(на 100 г продукта)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597A4B-8EFE-407B-9DD2-4590E32FE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36" t="34043" r="2569" b="15045"/>
          <a:stretch/>
        </p:blipFill>
        <p:spPr>
          <a:xfrm>
            <a:off x="0" y="1052736"/>
            <a:ext cx="9252520" cy="5805264"/>
          </a:xfrm>
        </p:spPr>
      </p:pic>
    </p:spTree>
    <p:extLst>
      <p:ext uri="{BB962C8B-B14F-4D97-AF65-F5344CB8AC3E}">
        <p14:creationId xmlns:p14="http://schemas.microsoft.com/office/powerpoint/2010/main" val="2494705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8A309-030F-4DFB-91C9-0177A287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Фрукты, плоды, ягоды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F50F85-A0FB-4517-A535-A63F05762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4929411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Ценятся, благодаря высоким вкусовым качеством и содержанию сахаров, витаминов, минеральных веществ(калий, кальций, фосфор, железо), органических кислот, пектиновых и дубильных веществ, ферментов, фитонцидов;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поддерживать щелочную реакцию в организме;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диуретическим действием, благодаря высокому содержанию калия(черная смородина 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абрикосы,персики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рекомендуются при заболеваниях ССС, а также при ожирении;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 пектиновыми веществами(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яблоки,груши,вишня,слива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показаны  больным с атеросклерозом,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желкдочно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-кишечным заболеваниями и ожирением.</a:t>
            </a:r>
          </a:p>
        </p:txBody>
      </p:sp>
    </p:spTree>
    <p:extLst>
      <p:ext uri="{BB962C8B-B14F-4D97-AF65-F5344CB8AC3E}">
        <p14:creationId xmlns:p14="http://schemas.microsoft.com/office/powerpoint/2010/main" val="3178141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973F7-101C-41CA-9E60-5C6B4D464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витаминов в бахчевых и фруктах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100 г продукта)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3AC250-8A74-42DD-87A0-B3B6FC628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840" t="25356" r="1739" b="15045"/>
          <a:stretch/>
        </p:blipFill>
        <p:spPr>
          <a:xfrm>
            <a:off x="107504" y="1417638"/>
            <a:ext cx="8856984" cy="5440361"/>
          </a:xfrm>
        </p:spPr>
      </p:pic>
    </p:spTree>
    <p:extLst>
      <p:ext uri="{BB962C8B-B14F-4D97-AF65-F5344CB8AC3E}">
        <p14:creationId xmlns:p14="http://schemas.microsoft.com/office/powerpoint/2010/main" val="5659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Зерновые продукты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основном углеводистая пища и главный источник энергии для жителей Земли. Наиболее распространены кукуруза, рис и пшеница, обеспечивающие до 80% калорийности пищевого рациона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156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06B3A-4F37-4F45-9471-ACD5BD002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витаминов  в цитрусовых и ягодах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100 г продукта)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AE4B1C-5BF5-4EE9-B113-D21456382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840" t="32452" r="2569" b="21410"/>
          <a:stretch/>
        </p:blipFill>
        <p:spPr>
          <a:xfrm>
            <a:off x="251520" y="1196752"/>
            <a:ext cx="8784976" cy="5386610"/>
          </a:xfrm>
        </p:spPr>
      </p:pic>
    </p:spTree>
    <p:extLst>
      <p:ext uri="{BB962C8B-B14F-4D97-AF65-F5344CB8AC3E}">
        <p14:creationId xmlns:p14="http://schemas.microsoft.com/office/powerpoint/2010/main" val="459306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44119-85D7-485A-B0FA-1CFF1433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ценность соков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37F7D1-5788-48F4-BA32-9ECE51280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67" t="30861" r="8833" b="21409"/>
          <a:stretch/>
        </p:blipFill>
        <p:spPr>
          <a:xfrm>
            <a:off x="107504" y="980728"/>
            <a:ext cx="8856984" cy="5602634"/>
          </a:xfrm>
        </p:spPr>
      </p:pic>
    </p:spTree>
    <p:extLst>
      <p:ext uri="{BB962C8B-B14F-4D97-AF65-F5344CB8AC3E}">
        <p14:creationId xmlns:p14="http://schemas.microsoft.com/office/powerpoint/2010/main" val="3609128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Грибы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3614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 не относятся к пищевым продуктам повседневного питания и используются, как продукты вкусового назначения.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 делят на съедобные, условно съедобные, несъедобные и ядовитые.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Съедобными считают грибы, которые не содержат горечи, вредных веществ, не имеют неприятного запаха и не нуждаются в специальной обработке.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съедобным грибам относятся, например, белый гриб, подберезовик, подосиновик и т.п.</a:t>
            </a:r>
          </a:p>
        </p:txBody>
      </p:sp>
    </p:spTree>
    <p:extLst>
      <p:ext uri="{BB962C8B-B14F-4D97-AF65-F5344CB8AC3E}">
        <p14:creationId xmlns:p14="http://schemas.microsoft.com/office/powerpoint/2010/main" val="261131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507288" cy="557748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грибов представлен белками (1,6—9%), липидами (0,4—6%) и углеводами (1,6—9%).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Липиды включают необходимые для организма соединения — лецитин и жирные кислоты.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 углеводов содержится в форме гликогена.</a:t>
            </a:r>
          </a:p>
        </p:txBody>
      </p:sp>
    </p:spTree>
    <p:extLst>
      <p:ext uri="{BB962C8B-B14F-4D97-AF65-F5344CB8AC3E}">
        <p14:creationId xmlns:p14="http://schemas.microsoft.com/office/powerpoint/2010/main" val="2493018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Экстрактивные вещества в грибах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свободных аминокислот,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фунгина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являющихся стимуляторами желудочной секреции, а также витаминов, минеральных солей и микроэлементов.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569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8964488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заболеваниях желудочно-кишечного тракта, печени, почек, а также при болезнях, связанных с нарушением обмена веществ (например, при подагре), употребление в пищу грибов и грибных отваров противопоказано в связи с высоким содержанием в них экстрактивных веществ (36—56%), наличием пуриновых оснований и специфических ароматических веществ (смол, эфирных масел).</a:t>
            </a:r>
          </a:p>
        </p:txBody>
      </p:sp>
    </p:spTree>
    <p:extLst>
      <p:ext uri="{BB962C8B-B14F-4D97-AF65-F5344CB8AC3E}">
        <p14:creationId xmlns:p14="http://schemas.microsoft.com/office/powerpoint/2010/main" val="3264706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458618"/>
          </a:xfrm>
          <a:solidFill>
            <a:srgbClr val="FFFFCC"/>
          </a:solidFill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Суточная потребность в хлебе от 400 до 800 г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организм: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белком на 25-30 %,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углеводами на 25-40 % ,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фосфором, витаминами гр. В и РР на 70-80 %,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железом на 60-80 %, кальцием на 15-20 %.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</a:t>
            </a:r>
            <a:endParaRPr lang="ru-RU" alt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9138"/>
            <a:ext cx="3384624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457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tx1"/>
                </a:solidFill>
              </a:rPr>
              <a:t>Хлеб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14543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производства хлеба лежат процессы спиртового и молочно-кислого брожения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достигается пористость и разрыхление теста.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влиянием протеолитических ферментов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белки расщепляются до пептонов, пептидов и аминокислот. </a:t>
            </a:r>
          </a:p>
          <a:p>
            <a:pPr>
              <a:spcBef>
                <a:spcPct val="0"/>
              </a:spcBef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Выпечка хлеба: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стабилизируется и закрепляется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пористая структура мякиша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клейстеризации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крахмала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коагуляции белков.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68961"/>
            <a:ext cx="3096344" cy="27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608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t="22559" r="23891" b="13843"/>
          <a:stretch/>
        </p:blipFill>
        <p:spPr bwMode="auto">
          <a:xfrm>
            <a:off x="0" y="113521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656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78098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ценность хлеба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4857403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биологическом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наиболее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ценным является хлеб из цельного зерна и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обойной муки, муки грубого помола.</a:t>
            </a:r>
          </a:p>
          <a:p>
            <a:pPr>
              <a:spcBef>
                <a:spcPct val="0"/>
              </a:spcBef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Наибольшей усвояемостью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пшеничный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из муки высших сортов.</a:t>
            </a:r>
          </a:p>
          <a:p>
            <a:pPr>
              <a:spcBef>
                <a:spcPct val="0"/>
              </a:spcBef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приедаемость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хлеба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4402708" cy="23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61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778098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</a:rPr>
              <a:t>Вклад калорийности зерновых в суточном рационе – 50 %.</a:t>
            </a:r>
            <a:br>
              <a:rPr lang="ru-RU" altLang="ru-RU" sz="3200" b="1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5698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88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62074"/>
          </a:xfrm>
        </p:spPr>
        <p:txBody>
          <a:bodyPr>
            <a:noAutofit/>
          </a:bodyPr>
          <a:lstStyle/>
          <a:p>
            <a:r>
              <a:rPr lang="ru-RU" alt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Черствение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хлеба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836712"/>
            <a:ext cx="9062761" cy="528945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свободном доступе кислорода (не высыхание).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Физико-химический процесс: крахмальный коллоид перестает удерживать воду и отдает воду в клейковину.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Черствение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прекращается при t выше + 60 и ниже -10 град С.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Черствый хлеб хуже усваивается, ухудшаются его вкусовые свойства.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08644"/>
            <a:ext cx="362666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59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795320" cy="536145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Гигиеническая оценка хлеба производится по показателям: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Органолептическим </a:t>
            </a:r>
          </a:p>
          <a:p>
            <a:pPr marL="0" indent="0" algn="ctr"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Физико-химическим  </a:t>
            </a:r>
          </a:p>
          <a:p>
            <a:pPr marL="0" indent="0" algn="ctr"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3.Микробиологическим </a:t>
            </a:r>
          </a:p>
        </p:txBody>
      </p:sp>
    </p:spTree>
    <p:extLst>
      <p:ext uri="{BB962C8B-B14F-4D97-AF65-F5344CB8AC3E}">
        <p14:creationId xmlns:p14="http://schemas.microsoft.com/office/powerpoint/2010/main" val="1806045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7425"/>
            <a:ext cx="2902794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6868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Органолептические свойства:</a:t>
            </a:r>
          </a:p>
          <a:p>
            <a:pPr marL="0" indent="0"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 внешнему виду хлеб должен иметь установленную технологами форму, без трещин, вмятин; корка  плотно прилегает к мякишу. </a:t>
            </a:r>
          </a:p>
          <a:p>
            <a:pPr marL="0" indent="0">
              <a:buNone/>
            </a:pPr>
            <a:r>
              <a:rPr lang="en-US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Физико-химические свойства хлеба</a:t>
            </a:r>
          </a:p>
          <a:p>
            <a:pPr marL="0" indent="0"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Влажность –выражается в %. </a:t>
            </a:r>
          </a:p>
          <a:p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ржаного хлеба - не более 49%, </a:t>
            </a:r>
          </a:p>
          <a:p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пшеничного - не более 45%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652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t="24333" r="25452" b="15922"/>
          <a:stretch/>
        </p:blipFill>
        <p:spPr bwMode="auto">
          <a:xfrm>
            <a:off x="0" y="102642"/>
            <a:ext cx="932452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43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91876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3. Кислотность – зависит от присутствия молочной и уксусной кислот, которые образуются при брожении теста. </a:t>
            </a:r>
            <a:r>
              <a:rPr lang="ru-RU" altLang="ru-RU" sz="2800" dirty="0">
                <a:solidFill>
                  <a:srgbClr val="000000"/>
                </a:solidFill>
              </a:rPr>
              <a:t> </a:t>
            </a: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Кислотность ржаного хлеба </a:t>
            </a:r>
          </a:p>
          <a:p>
            <a:r>
              <a:rPr lang="ru-RU" altLang="ru-RU" b="1" dirty="0">
                <a:solidFill>
                  <a:srgbClr val="FF0000"/>
                </a:solidFill>
              </a:rPr>
              <a:t>не должна превышать 12 º, </a:t>
            </a:r>
          </a:p>
          <a:p>
            <a:r>
              <a:rPr lang="ru-RU" altLang="ru-RU" b="1" dirty="0">
                <a:solidFill>
                  <a:srgbClr val="FF0000"/>
                </a:solidFill>
              </a:rPr>
              <a:t>пшеничного – 3-7 º.</a:t>
            </a: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174"/>
            <a:ext cx="3240360" cy="338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254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хранят в чистых сухих помещениях при температуре 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 относительной влажности 75 %.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Ржаной -36ч,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Пшеничный-24ч,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виды хлеба- 36ч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Булочные изделия с массой 0,2 кг- 16ч,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Булочные изделия с массой более 0,2кг-24ч.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5361459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Пороки хлеба и влияние на организм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качества хлеба отрицательно сказывается на усвояемости и переваривании: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Повышение влажности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ухудшает переваривание,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Повышение кислотности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повышает желудочную секрецию,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Низкая пористость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ухудшает усвояемость, так как хлеб плохо пропитывается желудочным соком,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Закал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беспористый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влажный слой у нижней корки,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Плесневение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хлеба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изменяется химический состав, образуются опасные химические вещества (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микотоксины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Картофельная болезнь хлеба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мякиш липкий, тягучий с запахом гнилых фруктов – результат деятельности картофельной палочки.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59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6EB28-9210-4F06-A871-3F81EFF4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хлеба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A43DEB-85EF-4BFF-80D7-2FFE4C38C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Плесневение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при повышенной влажности хлеба и его хранении в темных, плохо вентилируемых помещениях.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Плесневые грибы могут вызывать тяжелые пищевые отравления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микотоксикозы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эрготизм, фузариозы,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афлатоксикозы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540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847A5-7548-4FD7-8424-47AB8A15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хлеба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544CE5-676B-4E2F-A3D9-28A5D60B0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Картофельная (тягучая) болезнь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Поражается  преимущественно пшеничный хлеб с повышенной влажностью и невысокой кислотностью при хранении его в жарких, плохо не вентилируемых кладовых. Такой хлеб непригоден для употребления в пищу.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Ржаной хлеб из-за высокой  кислотности картофельной  болезнью не поражается.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Мякиш хлеба, пораженного «картофельной палочкой» - полупрозрачный, вязкий, липкий, коричневатого цвета с неприятным запахом гниющего картофеля или фруктов (раздражает желудок, вызывая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диспептические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явления).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822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55D27-3AF4-4633-934E-852DA433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6" y="274639"/>
            <a:ext cx="8235244" cy="77809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хлеба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22B38-678B-4E22-AD4D-962DB4164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хлеба  пигментообразующими бактериями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при хранении пшеничного хлеба в жарких , влажных помещениях. Хлеб, пораженный не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prodegiosus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опасности, однако в питании не используется.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28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Белки.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Злаковые культуры содержат 7-12% белков, бобовые – 22-40%.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богаты белками соя (до 40%), арахис (26,7%), бобы (22-24%).</a:t>
            </a:r>
          </a:p>
          <a:p>
            <a:pPr marL="0" indent="0">
              <a:buNone/>
            </a:pPr>
            <a:r>
              <a:rPr lang="ru-RU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106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сорта хлеба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Хлеб, обогащенный белковыми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гидролизатами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 20% белка, принят в армии.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Сорта хлеба, предназначенные для длительного хранения: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Хлеб замедленного действия – обычный хлеб обернут в пятислойную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герметичную оболочку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простерилизован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течение 4 часов при 100º.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употреблением снимают оболочки и прогревают 1 час при</a:t>
            </a:r>
          </a:p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Хранится 2-4 месяца.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Консервированный хлеб – тесто закладывают в банки, закатывают и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стерилизуют. Хранится 1 год, перед употреблением прогревают.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Сухари – высушенные ломти хлеба. Срок хранения до 1 года.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Галеты – получают из муки с добавлением сливочного масла, сахара,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яиц и т.д. пищевая ценность их высокая, имеют гладкую поверхность,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чего не поражаются плесенью.</a:t>
            </a:r>
          </a:p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Диетические сорта хлеба.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11" y="458778"/>
            <a:ext cx="8229600" cy="39845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сорта хлеба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Диетические сорта хлеба.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Хлеб бессолевой обдирный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ахлоридный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Выпускается для людей с заболеваниями почек.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Булочки диетические с лецитином – для профилактики и лечебного питания при заболеваниях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(атеросклероз) и болезнях печени, а также для лиц пожилого возраста.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Нормирование загрязнителей зерна (семян), мукомольно-крупяных и хлебобулочных изделий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1166529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152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Нормирование загрязнителей сахара и кондитерских изделий</a:t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120973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6325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Нормирование загрязнителей 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1029714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61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Нормирование загрязнителей плодоовощной продукции 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1145961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62241"/>
            <a:ext cx="11459616" cy="258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584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Нормирование загрязнителей плодоовощной продукции 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116036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02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Нормирование загрязнителей плодоовощной продукции 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" y="1268760"/>
            <a:ext cx="1196367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678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Нормирование загрязнителей плодоовощной продукции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1209734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427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D8407-5F41-4580-9680-321C9BBE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E16AAA-C734-439A-AB07-D78AAF8693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528" y="1196752"/>
            <a:ext cx="8640960" cy="5386610"/>
          </a:xfrm>
        </p:spPr>
      </p:pic>
    </p:spTree>
    <p:extLst>
      <p:ext uri="{BB962C8B-B14F-4D97-AF65-F5344CB8AC3E}">
        <p14:creationId xmlns:p14="http://schemas.microsoft.com/office/powerpoint/2010/main" val="331282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ценность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растительных белков значительно ниже, чем животных; из-за их несбалансированности по аминокислотному составу усвояемость белков растительного происхождения составляет всего 50-70%.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при одновременном употреблении в пищу нескольких растительных продуктов их белки дополняют друг друга и могут обеспечивать потребность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эссенциальных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аминокислотах.</a:t>
            </a:r>
          </a:p>
          <a:p>
            <a:pPr marL="0" indent="0"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Например, </a:t>
            </a:r>
          </a:p>
          <a:p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белки зерновых продуктов дефицитны по лизину и треонину, </a:t>
            </a:r>
          </a:p>
          <a:p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бобы – по метионину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7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Зерновые продукты отличаются высоким содержанием углеводов (до 75%), в бобовых культурах их не более 50%.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углеводов в количестве 50-100 г/сутки предотвращается потеря мышечного белка у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346804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D2B5963-2FFE-4AB6-A451-0342E4584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Оптимальное соотношение 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различных видов углеводов в рационе питания: 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64% в виде крахмала, 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36% - в виде сахаров. </a:t>
            </a:r>
          </a:p>
          <a:p>
            <a:pPr marL="0" indent="0">
              <a:buNone/>
            </a:pPr>
            <a:r>
              <a:rPr lang="ru-RU" sz="3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Углеводы зерновых и бобовых культур представлены: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крахмалом </a:t>
            </a: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пищевыми волокнами (клетчаткой, пектином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Часть пищевых волокон (целлюлоза, гемицеллюлоза,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ксиланы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лигнин) не переваривается в организме человека, но часть усваивается.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184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589640" cy="51845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пищевых волокон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гречневая крупа, хлеб пшеничный грубого помола или ржаной, пшеничные отруби, а также сырые фрукты и овощи, содержащие в основном целлюлозу и лигнин. </a:t>
            </a:r>
          </a:p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пищевых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волокн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способствуют улучшению перистальтики и формированию фекалий,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адсорбируют и выводят из организма вредные химические вещества биогенной и антропогенной природы.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Диета, богатая пищевыми волокнами, снижает вероятность возникновения рака,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дивертикулоза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дисбактериоза, атеросклероза, сахарного диабета.</a:t>
            </a:r>
          </a:p>
        </p:txBody>
      </p:sp>
    </p:spTree>
    <p:extLst>
      <p:ext uri="{BB962C8B-B14F-4D97-AF65-F5344CB8AC3E}">
        <p14:creationId xmlns:p14="http://schemas.microsoft.com/office/powerpoint/2010/main" val="37014525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2454</Words>
  <Application>Microsoft Office PowerPoint</Application>
  <PresentationFormat>Экран (4:3)</PresentationFormat>
  <Paragraphs>243</Paragraphs>
  <Slides>59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Calibri</vt:lpstr>
      <vt:lpstr>Times New Roman</vt:lpstr>
      <vt:lpstr>Verdana</vt:lpstr>
      <vt:lpstr>Wingdings</vt:lpstr>
      <vt:lpstr>Тема Office</vt:lpstr>
      <vt:lpstr>  Пищевая и биологическая ценность продуктов растительного происхождения</vt:lpstr>
      <vt:lpstr>Пищевая и биологическая ценность растительных продуктов </vt:lpstr>
      <vt:lpstr>Презентация PowerPoint</vt:lpstr>
      <vt:lpstr>Вклад калорийности зерновых в суточном рационе – 50 %. </vt:lpstr>
      <vt:lpstr>Белки.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Пищевая ценность зерновых и бобовых культур</vt:lpstr>
      <vt:lpstr>Презентация PowerPoint</vt:lpstr>
      <vt:lpstr>Минеральный состав зерновых и бобовых культур, мг / 100 гр. продукта</vt:lpstr>
      <vt:lpstr>Презентация PowerPoint</vt:lpstr>
      <vt:lpstr>Пищевая и биологическая ценность круп</vt:lpstr>
      <vt:lpstr>Презентация PowerPoint</vt:lpstr>
      <vt:lpstr>Презентация PowerPoint</vt:lpstr>
      <vt:lpstr>Презентация PowerPoint</vt:lpstr>
      <vt:lpstr>Крупы</vt:lpstr>
      <vt:lpstr>Мука</vt:lpstr>
      <vt:lpstr>Презентация PowerPoint</vt:lpstr>
      <vt:lpstr>Презентация PowerPoint</vt:lpstr>
      <vt:lpstr>Презентация PowerPoint</vt:lpstr>
      <vt:lpstr>Снижение качества и порча зерна</vt:lpstr>
      <vt:lpstr>Овощи </vt:lpstr>
      <vt:lpstr>Презентация PowerPoint</vt:lpstr>
      <vt:lpstr>Содержание витаминов в овощах  (на 100 г продукта)</vt:lpstr>
      <vt:lpstr>Фрукты, плоды, ягоды</vt:lpstr>
      <vt:lpstr>Содержание витаминов в бахчевых и фруктах  (на 100 г продукта)</vt:lpstr>
      <vt:lpstr>Содержание витаминов  в цитрусовых и ягодах  (на 100 г продукта)</vt:lpstr>
      <vt:lpstr> Пищевая ценность соков</vt:lpstr>
      <vt:lpstr>Грибы</vt:lpstr>
      <vt:lpstr>Презентация PowerPoint</vt:lpstr>
      <vt:lpstr>Презентация PowerPoint</vt:lpstr>
      <vt:lpstr>Презентация PowerPoint</vt:lpstr>
      <vt:lpstr>Хлеб</vt:lpstr>
      <vt:lpstr>Хлеб</vt:lpstr>
      <vt:lpstr>Презентация PowerPoint</vt:lpstr>
      <vt:lpstr>Пищевая ценность хлеба</vt:lpstr>
      <vt:lpstr>Черствение хлеба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Болезни хлеба</vt:lpstr>
      <vt:lpstr>Болезни хлеба</vt:lpstr>
      <vt:lpstr>Болезни хлеба</vt:lpstr>
      <vt:lpstr>Специальные сорта хлеба </vt:lpstr>
      <vt:lpstr>Специальные сорта хлеба </vt:lpstr>
      <vt:lpstr>Нормирование загрязнителей зерна (семян), мукомольно-крупяных и хлебобулочных изделий </vt:lpstr>
      <vt:lpstr>Нормирование загрязнителей сахара и кондитерских изделий </vt:lpstr>
      <vt:lpstr>Нормирование загрязнителей  </vt:lpstr>
      <vt:lpstr>Нормирование загрязнителей плодоовощной продукции  </vt:lpstr>
      <vt:lpstr>Нормирование загрязнителей плодоовощной продукции  </vt:lpstr>
      <vt:lpstr>Нормирование загрязнителей плодоовощной продукции  </vt:lpstr>
      <vt:lpstr>Нормирование загрязнителей плодоовощной продукции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Айлана</dc:creator>
  <cp:lastModifiedBy>пользователь пользователь</cp:lastModifiedBy>
  <cp:revision>63</cp:revision>
  <dcterms:created xsi:type="dcterms:W3CDTF">2018-10-02T18:57:50Z</dcterms:created>
  <dcterms:modified xsi:type="dcterms:W3CDTF">2020-10-03T03:26:33Z</dcterms:modified>
</cp:coreProperties>
</file>