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4" r:id="rId11"/>
    <p:sldId id="273" r:id="rId12"/>
    <p:sldId id="272" r:id="rId13"/>
    <p:sldId id="270" r:id="rId14"/>
    <p:sldId id="271" r:id="rId15"/>
    <p:sldId id="266" r:id="rId16"/>
    <p:sldId id="278" r:id="rId17"/>
    <p:sldId id="279" r:id="rId18"/>
    <p:sldId id="280" r:id="rId19"/>
    <p:sldId id="282" r:id="rId20"/>
    <p:sldId id="283" r:id="rId21"/>
    <p:sldId id="284" r:id="rId22"/>
    <p:sldId id="265" r:id="rId23"/>
    <p:sldId id="267" r:id="rId24"/>
    <p:sldId id="275" r:id="rId25"/>
    <p:sldId id="276" r:id="rId26"/>
    <p:sldId id="277" r:id="rId27"/>
    <p:sldId id="269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32" autoAdjust="0"/>
    <p:restoredTop sz="86330" autoAdjust="0"/>
  </p:normalViewPr>
  <p:slideViewPr>
    <p:cSldViewPr>
      <p:cViewPr varScale="1">
        <p:scale>
          <a:sx n="70" d="100"/>
          <a:sy n="70" d="100"/>
        </p:scale>
        <p:origin x="-14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0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90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E98BA3-5B3F-49DA-84E1-FEECC9386D3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8BEB27F-060D-4460-A686-B2245E351F5F}">
      <dgm:prSet phldrT="[Текст]" custT="1"/>
      <dgm:spPr/>
      <dgm:t>
        <a:bodyPr/>
        <a:lstStyle/>
        <a:p>
          <a:r>
            <a:rPr lang="ru-RU" sz="2800" b="1" dirty="0" smtClean="0"/>
            <a:t>Самопроизвольный</a:t>
          </a:r>
          <a:endParaRPr lang="ru-RU" sz="2800" b="1" dirty="0"/>
        </a:p>
      </dgm:t>
    </dgm:pt>
    <dgm:pt modelId="{4609B0D1-B3E3-4E50-A399-2E1C88A6C1B3}" type="parTrans" cxnId="{D626A421-A116-4235-8E2C-7BDD8D969299}">
      <dgm:prSet/>
      <dgm:spPr/>
      <dgm:t>
        <a:bodyPr/>
        <a:lstStyle/>
        <a:p>
          <a:endParaRPr lang="ru-RU"/>
        </a:p>
      </dgm:t>
    </dgm:pt>
    <dgm:pt modelId="{3787F032-5985-4EC3-9955-7860911466CC}" type="sibTrans" cxnId="{D626A421-A116-4235-8E2C-7BDD8D969299}">
      <dgm:prSet/>
      <dgm:spPr/>
      <dgm:t>
        <a:bodyPr/>
        <a:lstStyle/>
        <a:p>
          <a:endParaRPr lang="ru-RU"/>
        </a:p>
      </dgm:t>
    </dgm:pt>
    <dgm:pt modelId="{8916768E-5217-4F08-9F12-40108817732A}">
      <dgm:prSet phldrT="[Текст]" custT="1"/>
      <dgm:spPr/>
      <dgm:t>
        <a:bodyPr/>
        <a:lstStyle/>
        <a:p>
          <a:r>
            <a:rPr lang="ru-RU" sz="2800" b="1" dirty="0" smtClean="0"/>
            <a:t>Искусственный </a:t>
          </a:r>
        </a:p>
        <a:p>
          <a:r>
            <a:rPr lang="ru-RU" sz="2000" b="1" dirty="0" smtClean="0"/>
            <a:t>(медицинский и криминальный)</a:t>
          </a:r>
          <a:endParaRPr lang="ru-RU" sz="2000" b="1" dirty="0"/>
        </a:p>
      </dgm:t>
    </dgm:pt>
    <dgm:pt modelId="{86206E2D-CCFE-407C-83B3-F158BA84C682}" type="parTrans" cxnId="{8AEC7166-361B-4BEE-AD01-125642C3647B}">
      <dgm:prSet/>
      <dgm:spPr/>
      <dgm:t>
        <a:bodyPr/>
        <a:lstStyle/>
        <a:p>
          <a:endParaRPr lang="ru-RU"/>
        </a:p>
      </dgm:t>
    </dgm:pt>
    <dgm:pt modelId="{9B5E887C-A51A-42E1-867B-AA674959C825}" type="sibTrans" cxnId="{8AEC7166-361B-4BEE-AD01-125642C3647B}">
      <dgm:prSet/>
      <dgm:spPr/>
      <dgm:t>
        <a:bodyPr/>
        <a:lstStyle/>
        <a:p>
          <a:endParaRPr lang="ru-RU"/>
        </a:p>
      </dgm:t>
    </dgm:pt>
    <dgm:pt modelId="{BEEA04A8-0702-400A-88EF-BD010ADF3E1F}">
      <dgm:prSet phldrT="[Текст]"/>
      <dgm:spPr/>
      <dgm:t>
        <a:bodyPr/>
        <a:lstStyle/>
        <a:p>
          <a:r>
            <a:rPr lang="ru-RU" b="1" dirty="0" smtClean="0"/>
            <a:t>Ранний </a:t>
          </a:r>
        </a:p>
        <a:p>
          <a:r>
            <a:rPr lang="ru-RU" dirty="0" smtClean="0"/>
            <a:t>(до 12 недель)</a:t>
          </a:r>
          <a:endParaRPr lang="ru-RU" dirty="0"/>
        </a:p>
      </dgm:t>
    </dgm:pt>
    <dgm:pt modelId="{61E865ED-A1CC-4E3B-B4E8-354A8CDC8870}" type="parTrans" cxnId="{53C0DB75-F88D-4892-8240-06FAB7236109}">
      <dgm:prSet/>
      <dgm:spPr/>
      <dgm:t>
        <a:bodyPr/>
        <a:lstStyle/>
        <a:p>
          <a:endParaRPr lang="ru-RU"/>
        </a:p>
      </dgm:t>
    </dgm:pt>
    <dgm:pt modelId="{4A0CB3FA-ACFF-4689-AC54-B58FB882FAFE}" type="sibTrans" cxnId="{53C0DB75-F88D-4892-8240-06FAB7236109}">
      <dgm:prSet/>
      <dgm:spPr/>
      <dgm:t>
        <a:bodyPr/>
        <a:lstStyle/>
        <a:p>
          <a:endParaRPr lang="ru-RU"/>
        </a:p>
      </dgm:t>
    </dgm:pt>
    <dgm:pt modelId="{3C0821AB-CE9B-4ECD-A64E-4AFDCA8DB96D}">
      <dgm:prSet phldrT="[Текст]"/>
      <dgm:spPr/>
      <dgm:t>
        <a:bodyPr/>
        <a:lstStyle/>
        <a:p>
          <a:r>
            <a:rPr lang="ru-RU" b="1" dirty="0" smtClean="0"/>
            <a:t>Поздний</a:t>
          </a:r>
          <a:r>
            <a:rPr lang="ru-RU" dirty="0" smtClean="0"/>
            <a:t> (после 12 до 28 недель)</a:t>
          </a:r>
          <a:endParaRPr lang="ru-RU" dirty="0"/>
        </a:p>
      </dgm:t>
    </dgm:pt>
    <dgm:pt modelId="{C153F953-8436-434C-8639-8BE3C5B3C2FE}" type="parTrans" cxnId="{39970803-4103-4C64-AD33-87DC49C3DAA0}">
      <dgm:prSet/>
      <dgm:spPr/>
      <dgm:t>
        <a:bodyPr/>
        <a:lstStyle/>
        <a:p>
          <a:endParaRPr lang="ru-RU"/>
        </a:p>
      </dgm:t>
    </dgm:pt>
    <dgm:pt modelId="{BF0068A7-D6B1-4342-8F7D-AD91D1928E99}" type="sibTrans" cxnId="{39970803-4103-4C64-AD33-87DC49C3DAA0}">
      <dgm:prSet/>
      <dgm:spPr/>
      <dgm:t>
        <a:bodyPr/>
        <a:lstStyle/>
        <a:p>
          <a:endParaRPr lang="ru-RU"/>
        </a:p>
      </dgm:t>
    </dgm:pt>
    <dgm:pt modelId="{8A1FB095-879E-4C3B-931B-F0F4F544D2D8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4400" b="1" dirty="0" smtClean="0"/>
            <a:t>Аборты</a:t>
          </a:r>
          <a:endParaRPr lang="ru-RU" sz="4400" b="1" dirty="0"/>
        </a:p>
      </dgm:t>
    </dgm:pt>
    <dgm:pt modelId="{65D8BD66-8CF7-4D67-9D39-E2418EB83B57}" type="parTrans" cxnId="{E87F26CD-D71A-452C-A646-F63DD8D36F9A}">
      <dgm:prSet/>
      <dgm:spPr/>
      <dgm:t>
        <a:bodyPr/>
        <a:lstStyle/>
        <a:p>
          <a:endParaRPr lang="ru-RU"/>
        </a:p>
      </dgm:t>
    </dgm:pt>
    <dgm:pt modelId="{E678D81D-A1E3-4004-8EA5-04917B5D3FF7}" type="sibTrans" cxnId="{E87F26CD-D71A-452C-A646-F63DD8D36F9A}">
      <dgm:prSet/>
      <dgm:spPr/>
      <dgm:t>
        <a:bodyPr/>
        <a:lstStyle/>
        <a:p>
          <a:endParaRPr lang="ru-RU"/>
        </a:p>
      </dgm:t>
    </dgm:pt>
    <dgm:pt modelId="{A44E77DD-1E23-415C-93A0-FCA8CD960C80}" type="pres">
      <dgm:prSet presAssocID="{93E98BA3-5B3F-49DA-84E1-FEECC9386D3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D05B822-21B9-4DA6-89BC-DF98DAC62C0B}" type="pres">
      <dgm:prSet presAssocID="{88BEB27F-060D-4460-A686-B2245E351F5F}" presName="node" presStyleLbl="node1" presStyleIdx="0" presStyleCnt="5" custScaleX="148009" custLinFactNeighborX="-126" custLinFactNeighborY="633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63D045-72ED-4F1A-99BE-BA8954D47FE8}" type="pres">
      <dgm:prSet presAssocID="{3787F032-5985-4EC3-9955-7860911466CC}" presName="sibTrans" presStyleCnt="0"/>
      <dgm:spPr/>
    </dgm:pt>
    <dgm:pt modelId="{AC652207-E459-4607-B84F-6A857C4B38B9}" type="pres">
      <dgm:prSet presAssocID="{8916768E-5217-4F08-9F12-40108817732A}" presName="node" presStyleLbl="node1" presStyleIdx="1" presStyleCnt="5" custScaleX="152042" custLinFactNeighborX="1674" custLinFactNeighborY="633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A28E9E-0B6A-4709-8D23-8C5440AC9B18}" type="pres">
      <dgm:prSet presAssocID="{9B5E887C-A51A-42E1-867B-AA674959C825}" presName="sibTrans" presStyleCnt="0"/>
      <dgm:spPr/>
    </dgm:pt>
    <dgm:pt modelId="{A9E8D3C1-20C0-4742-B4A8-0D9FE55B0AC9}" type="pres">
      <dgm:prSet presAssocID="{BEEA04A8-0702-400A-88EF-BD010ADF3E1F}" presName="node" presStyleLbl="node1" presStyleIdx="2" presStyleCnt="5" custScaleX="80933" custScaleY="78279" custLinFactNeighborX="50130" custLinFactNeighborY="572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8FB485-C600-4A55-8C64-C57D5CB8B4D0}" type="pres">
      <dgm:prSet presAssocID="{4A0CB3FA-ACFF-4689-AC54-B58FB882FAFE}" presName="sibTrans" presStyleCnt="0"/>
      <dgm:spPr/>
    </dgm:pt>
    <dgm:pt modelId="{84E0CF1B-9241-496B-8B26-69F2D57742F6}" type="pres">
      <dgm:prSet presAssocID="{3C0821AB-CE9B-4ECD-A64E-4AFDCA8DB96D}" presName="node" presStyleLbl="node1" presStyleIdx="3" presStyleCnt="5" custScaleX="81951" custScaleY="80093" custLinFactNeighborX="57325" custLinFactNeighborY="581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941716-6E09-44D0-B573-4EA0C1CA27B1}" type="pres">
      <dgm:prSet presAssocID="{BF0068A7-D6B1-4342-8F7D-AD91D1928E99}" presName="sibTrans" presStyleCnt="0"/>
      <dgm:spPr/>
    </dgm:pt>
    <dgm:pt modelId="{7596318F-89FD-4B8D-AACC-38C5736B3828}" type="pres">
      <dgm:prSet presAssocID="{8A1FB095-879E-4C3B-931B-F0F4F544D2D8}" presName="node" presStyleLbl="node1" presStyleIdx="4" presStyleCnt="5" custLinFactY="-70175" custLinFactNeighborX="-87251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557DB53-45F4-4D8B-A3BD-99E566D1F920}" type="presOf" srcId="{8A1FB095-879E-4C3B-931B-F0F4F544D2D8}" destId="{7596318F-89FD-4B8D-AACC-38C5736B3828}" srcOrd="0" destOrd="0" presId="urn:microsoft.com/office/officeart/2005/8/layout/default"/>
    <dgm:cxn modelId="{E87F26CD-D71A-452C-A646-F63DD8D36F9A}" srcId="{93E98BA3-5B3F-49DA-84E1-FEECC9386D3B}" destId="{8A1FB095-879E-4C3B-931B-F0F4F544D2D8}" srcOrd="4" destOrd="0" parTransId="{65D8BD66-8CF7-4D67-9D39-E2418EB83B57}" sibTransId="{E678D81D-A1E3-4004-8EA5-04917B5D3FF7}"/>
    <dgm:cxn modelId="{1A09B95E-9221-4672-93EF-A5C898872817}" type="presOf" srcId="{88BEB27F-060D-4460-A686-B2245E351F5F}" destId="{5D05B822-21B9-4DA6-89BC-DF98DAC62C0B}" srcOrd="0" destOrd="0" presId="urn:microsoft.com/office/officeart/2005/8/layout/default"/>
    <dgm:cxn modelId="{53C0DB75-F88D-4892-8240-06FAB7236109}" srcId="{93E98BA3-5B3F-49DA-84E1-FEECC9386D3B}" destId="{BEEA04A8-0702-400A-88EF-BD010ADF3E1F}" srcOrd="2" destOrd="0" parTransId="{61E865ED-A1CC-4E3B-B4E8-354A8CDC8870}" sibTransId="{4A0CB3FA-ACFF-4689-AC54-B58FB882FAFE}"/>
    <dgm:cxn modelId="{39970803-4103-4C64-AD33-87DC49C3DAA0}" srcId="{93E98BA3-5B3F-49DA-84E1-FEECC9386D3B}" destId="{3C0821AB-CE9B-4ECD-A64E-4AFDCA8DB96D}" srcOrd="3" destOrd="0" parTransId="{C153F953-8436-434C-8639-8BE3C5B3C2FE}" sibTransId="{BF0068A7-D6B1-4342-8F7D-AD91D1928E99}"/>
    <dgm:cxn modelId="{D626A421-A116-4235-8E2C-7BDD8D969299}" srcId="{93E98BA3-5B3F-49DA-84E1-FEECC9386D3B}" destId="{88BEB27F-060D-4460-A686-B2245E351F5F}" srcOrd="0" destOrd="0" parTransId="{4609B0D1-B3E3-4E50-A399-2E1C88A6C1B3}" sibTransId="{3787F032-5985-4EC3-9955-7860911466CC}"/>
    <dgm:cxn modelId="{3A5AD1C3-AA6B-495A-A0F8-E5134D9F4D47}" type="presOf" srcId="{8916768E-5217-4F08-9F12-40108817732A}" destId="{AC652207-E459-4607-B84F-6A857C4B38B9}" srcOrd="0" destOrd="0" presId="urn:microsoft.com/office/officeart/2005/8/layout/default"/>
    <dgm:cxn modelId="{A4B80DE2-3289-4E62-B8FF-3CA9B598796C}" type="presOf" srcId="{BEEA04A8-0702-400A-88EF-BD010ADF3E1F}" destId="{A9E8D3C1-20C0-4742-B4A8-0D9FE55B0AC9}" srcOrd="0" destOrd="0" presId="urn:microsoft.com/office/officeart/2005/8/layout/default"/>
    <dgm:cxn modelId="{49E9690E-36D2-4037-8F85-D24CF0946DB8}" type="presOf" srcId="{93E98BA3-5B3F-49DA-84E1-FEECC9386D3B}" destId="{A44E77DD-1E23-415C-93A0-FCA8CD960C80}" srcOrd="0" destOrd="0" presId="urn:microsoft.com/office/officeart/2005/8/layout/default"/>
    <dgm:cxn modelId="{8AEC7166-361B-4BEE-AD01-125642C3647B}" srcId="{93E98BA3-5B3F-49DA-84E1-FEECC9386D3B}" destId="{8916768E-5217-4F08-9F12-40108817732A}" srcOrd="1" destOrd="0" parTransId="{86206E2D-CCFE-407C-83B3-F158BA84C682}" sibTransId="{9B5E887C-A51A-42E1-867B-AA674959C825}"/>
    <dgm:cxn modelId="{9143B491-FA52-4D6B-A63C-95222D1C3EDA}" type="presOf" srcId="{3C0821AB-CE9B-4ECD-A64E-4AFDCA8DB96D}" destId="{84E0CF1B-9241-496B-8B26-69F2D57742F6}" srcOrd="0" destOrd="0" presId="urn:microsoft.com/office/officeart/2005/8/layout/default"/>
    <dgm:cxn modelId="{2ACDAB77-6D4E-416A-B80F-C5D1EFE28940}" type="presParOf" srcId="{A44E77DD-1E23-415C-93A0-FCA8CD960C80}" destId="{5D05B822-21B9-4DA6-89BC-DF98DAC62C0B}" srcOrd="0" destOrd="0" presId="urn:microsoft.com/office/officeart/2005/8/layout/default"/>
    <dgm:cxn modelId="{8B9CB37D-5A2E-40A0-858D-328FC601EF68}" type="presParOf" srcId="{A44E77DD-1E23-415C-93A0-FCA8CD960C80}" destId="{1E63D045-72ED-4F1A-99BE-BA8954D47FE8}" srcOrd="1" destOrd="0" presId="urn:microsoft.com/office/officeart/2005/8/layout/default"/>
    <dgm:cxn modelId="{DFCD55D7-3C18-47BE-97D8-2C735CA0E25A}" type="presParOf" srcId="{A44E77DD-1E23-415C-93A0-FCA8CD960C80}" destId="{AC652207-E459-4607-B84F-6A857C4B38B9}" srcOrd="2" destOrd="0" presId="urn:microsoft.com/office/officeart/2005/8/layout/default"/>
    <dgm:cxn modelId="{705AB7C7-F15E-4FA2-8097-C672E684CE1F}" type="presParOf" srcId="{A44E77DD-1E23-415C-93A0-FCA8CD960C80}" destId="{CEA28E9E-0B6A-4709-8D23-8C5440AC9B18}" srcOrd="3" destOrd="0" presId="urn:microsoft.com/office/officeart/2005/8/layout/default"/>
    <dgm:cxn modelId="{01772992-E744-44B8-B536-53B53C21666C}" type="presParOf" srcId="{A44E77DD-1E23-415C-93A0-FCA8CD960C80}" destId="{A9E8D3C1-20C0-4742-B4A8-0D9FE55B0AC9}" srcOrd="4" destOrd="0" presId="urn:microsoft.com/office/officeart/2005/8/layout/default"/>
    <dgm:cxn modelId="{18902D2D-FCCC-44F8-9305-59A8BF160078}" type="presParOf" srcId="{A44E77DD-1E23-415C-93A0-FCA8CD960C80}" destId="{1F8FB485-C600-4A55-8C64-C57D5CB8B4D0}" srcOrd="5" destOrd="0" presId="urn:microsoft.com/office/officeart/2005/8/layout/default"/>
    <dgm:cxn modelId="{8E0284F8-13AF-4A9F-87CF-7B7C8EDBED42}" type="presParOf" srcId="{A44E77DD-1E23-415C-93A0-FCA8CD960C80}" destId="{84E0CF1B-9241-496B-8B26-69F2D57742F6}" srcOrd="6" destOrd="0" presId="urn:microsoft.com/office/officeart/2005/8/layout/default"/>
    <dgm:cxn modelId="{C633F8FC-DE03-47DE-8BE2-1CF57C1B2DED}" type="presParOf" srcId="{A44E77DD-1E23-415C-93A0-FCA8CD960C80}" destId="{3C941716-6E09-44D0-B573-4EA0C1CA27B1}" srcOrd="7" destOrd="0" presId="urn:microsoft.com/office/officeart/2005/8/layout/default"/>
    <dgm:cxn modelId="{D0D18E5A-F4DE-4F9F-87C6-465C680589D6}" type="presParOf" srcId="{A44E77DD-1E23-415C-93A0-FCA8CD960C80}" destId="{7596318F-89FD-4B8D-AACC-38C5736B3828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1A9D03-01C2-40C8-92D1-6CB6E57CCCB5}" type="doc">
      <dgm:prSet loTypeId="urn:microsoft.com/office/officeart/2005/8/layout/vList6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48ABC33-AA92-45F2-8EF3-5F5175E495B4}">
      <dgm:prSet phldrT="[Текст]"/>
      <dgm:spPr/>
      <dgm:t>
        <a:bodyPr/>
        <a:lstStyle/>
        <a:p>
          <a:r>
            <a:rPr lang="ru-RU" dirty="0" smtClean="0"/>
            <a:t>Органическая</a:t>
          </a:r>
          <a:endParaRPr lang="ru-RU" dirty="0"/>
        </a:p>
      </dgm:t>
    </dgm:pt>
    <dgm:pt modelId="{0BC04059-CB8C-44D0-B757-AA02016483BA}" type="parTrans" cxnId="{F9A4D1E0-34F2-45F2-8531-AD7B11358440}">
      <dgm:prSet/>
      <dgm:spPr/>
      <dgm:t>
        <a:bodyPr/>
        <a:lstStyle/>
        <a:p>
          <a:endParaRPr lang="ru-RU"/>
        </a:p>
      </dgm:t>
    </dgm:pt>
    <dgm:pt modelId="{436E7F0C-A263-4A9C-A99C-018A15B12AF1}" type="sibTrans" cxnId="{F9A4D1E0-34F2-45F2-8531-AD7B11358440}">
      <dgm:prSet/>
      <dgm:spPr/>
      <dgm:t>
        <a:bodyPr/>
        <a:lstStyle/>
        <a:p>
          <a:endParaRPr lang="ru-RU"/>
        </a:p>
      </dgm:t>
    </dgm:pt>
    <dgm:pt modelId="{75878536-A488-4A6B-A980-9C7311577761}">
      <dgm:prSet phldrT="[Текст]"/>
      <dgm:spPr/>
      <dgm:t>
        <a:bodyPr/>
        <a:lstStyle/>
        <a:p>
          <a:r>
            <a:rPr lang="ru-RU" dirty="0" smtClean="0"/>
            <a:t>Травматические повреждения (аборты);</a:t>
          </a:r>
          <a:endParaRPr lang="ru-RU" dirty="0"/>
        </a:p>
      </dgm:t>
    </dgm:pt>
    <dgm:pt modelId="{CA49B532-ED9E-40F4-B5DC-BF1543D75555}" type="parTrans" cxnId="{9EB9F0EE-8AB9-469D-84C4-536E49330826}">
      <dgm:prSet/>
      <dgm:spPr/>
      <dgm:t>
        <a:bodyPr/>
        <a:lstStyle/>
        <a:p>
          <a:endParaRPr lang="ru-RU"/>
        </a:p>
      </dgm:t>
    </dgm:pt>
    <dgm:pt modelId="{8A836FE7-4025-42E7-807F-E304D13A2D89}" type="sibTrans" cxnId="{9EB9F0EE-8AB9-469D-84C4-536E49330826}">
      <dgm:prSet/>
      <dgm:spPr/>
      <dgm:t>
        <a:bodyPr/>
        <a:lstStyle/>
        <a:p>
          <a:endParaRPr lang="ru-RU"/>
        </a:p>
      </dgm:t>
    </dgm:pt>
    <dgm:pt modelId="{4B56D6BB-8EA6-429E-B8B7-0EE5019D65F1}">
      <dgm:prSet phldrT="[Текст]"/>
      <dgm:spPr/>
      <dgm:t>
        <a:bodyPr/>
        <a:lstStyle/>
        <a:p>
          <a:r>
            <a:rPr lang="ru-RU" dirty="0" smtClean="0"/>
            <a:t>Оперативные роды (акушерские щипцы).</a:t>
          </a:r>
          <a:endParaRPr lang="ru-RU" dirty="0"/>
        </a:p>
      </dgm:t>
    </dgm:pt>
    <dgm:pt modelId="{D770A18B-AACC-4E54-84EF-B613516ADD2E}" type="parTrans" cxnId="{65C453DF-5A4C-442A-8A41-FEA8BFF8572E}">
      <dgm:prSet/>
      <dgm:spPr/>
      <dgm:t>
        <a:bodyPr/>
        <a:lstStyle/>
        <a:p>
          <a:endParaRPr lang="ru-RU"/>
        </a:p>
      </dgm:t>
    </dgm:pt>
    <dgm:pt modelId="{D8691D97-953C-4F29-AFE5-76FB91017388}" type="sibTrans" cxnId="{65C453DF-5A4C-442A-8A41-FEA8BFF8572E}">
      <dgm:prSet/>
      <dgm:spPr/>
      <dgm:t>
        <a:bodyPr/>
        <a:lstStyle/>
        <a:p>
          <a:endParaRPr lang="ru-RU"/>
        </a:p>
      </dgm:t>
    </dgm:pt>
    <dgm:pt modelId="{91F5781B-98E5-4EA6-A414-679AF2B72DF0}">
      <dgm:prSet phldrT="[Текст]"/>
      <dgm:spPr/>
      <dgm:t>
        <a:bodyPr/>
        <a:lstStyle/>
        <a:p>
          <a:r>
            <a:rPr lang="ru-RU" dirty="0" smtClean="0"/>
            <a:t>Функциональная</a:t>
          </a:r>
          <a:endParaRPr lang="ru-RU" dirty="0"/>
        </a:p>
      </dgm:t>
    </dgm:pt>
    <dgm:pt modelId="{ACA92128-B26A-4BE3-8774-D739F3A771E1}" type="parTrans" cxnId="{39EB6467-A075-4FD8-8B08-A8A66D05C80C}">
      <dgm:prSet/>
      <dgm:spPr/>
      <dgm:t>
        <a:bodyPr/>
        <a:lstStyle/>
        <a:p>
          <a:endParaRPr lang="ru-RU"/>
        </a:p>
      </dgm:t>
    </dgm:pt>
    <dgm:pt modelId="{7AB326C0-0CCC-453F-974A-43B942C893C6}" type="sibTrans" cxnId="{39EB6467-A075-4FD8-8B08-A8A66D05C80C}">
      <dgm:prSet/>
      <dgm:spPr/>
      <dgm:t>
        <a:bodyPr/>
        <a:lstStyle/>
        <a:p>
          <a:endParaRPr lang="ru-RU"/>
        </a:p>
      </dgm:t>
    </dgm:pt>
    <dgm:pt modelId="{DDE3BF83-FC1F-4D24-A579-EEDB8C5EA986}">
      <dgm:prSet phldrT="[Текст]"/>
      <dgm:spPr/>
      <dgm:t>
        <a:bodyPr/>
        <a:lstStyle/>
        <a:p>
          <a:r>
            <a:rPr lang="ru-RU" dirty="0" smtClean="0"/>
            <a:t>Гормональная недостаточность</a:t>
          </a:r>
          <a:endParaRPr lang="ru-RU" dirty="0"/>
        </a:p>
      </dgm:t>
    </dgm:pt>
    <dgm:pt modelId="{A9444061-9411-4AEB-BF7B-6D5E27C26019}" type="parTrans" cxnId="{778A8B17-5720-40F0-8CC7-F2DA3A84CC3E}">
      <dgm:prSet/>
      <dgm:spPr/>
      <dgm:t>
        <a:bodyPr/>
        <a:lstStyle/>
        <a:p>
          <a:endParaRPr lang="ru-RU"/>
        </a:p>
      </dgm:t>
    </dgm:pt>
    <dgm:pt modelId="{309A5BE0-3A8A-4433-AFA1-62ABBAC91838}" type="sibTrans" cxnId="{778A8B17-5720-40F0-8CC7-F2DA3A84CC3E}">
      <dgm:prSet/>
      <dgm:spPr/>
      <dgm:t>
        <a:bodyPr/>
        <a:lstStyle/>
        <a:p>
          <a:endParaRPr lang="ru-RU"/>
        </a:p>
      </dgm:t>
    </dgm:pt>
    <dgm:pt modelId="{4AC54B59-EB8D-4DF9-A7D0-5D648141B707}">
      <dgm:prSet phldrT="[Текст]"/>
      <dgm:spPr/>
      <dgm:t>
        <a:bodyPr/>
        <a:lstStyle/>
        <a:p>
          <a:r>
            <a:rPr lang="ru-RU" dirty="0" smtClean="0"/>
            <a:t>Роды крупным плодом;</a:t>
          </a:r>
          <a:endParaRPr lang="ru-RU" dirty="0"/>
        </a:p>
      </dgm:t>
    </dgm:pt>
    <dgm:pt modelId="{F33B4670-D29D-4E6D-BC4B-313CC3420FFB}" type="parTrans" cxnId="{BED12DB0-E4E7-41EB-8373-75AD23879E17}">
      <dgm:prSet/>
      <dgm:spPr/>
      <dgm:t>
        <a:bodyPr/>
        <a:lstStyle/>
        <a:p>
          <a:endParaRPr lang="ru-RU"/>
        </a:p>
      </dgm:t>
    </dgm:pt>
    <dgm:pt modelId="{D83DEF40-FF27-4E92-B7A6-3BBEA55BB26B}" type="sibTrans" cxnId="{BED12DB0-E4E7-41EB-8373-75AD23879E17}">
      <dgm:prSet/>
      <dgm:spPr/>
      <dgm:t>
        <a:bodyPr/>
        <a:lstStyle/>
        <a:p>
          <a:endParaRPr lang="ru-RU"/>
        </a:p>
      </dgm:t>
    </dgm:pt>
    <dgm:pt modelId="{FB41ACB4-39C3-4DA0-8766-2B0DDA3B613E}">
      <dgm:prSet phldrT="[Текст]"/>
      <dgm:spPr/>
      <dgm:t>
        <a:bodyPr/>
        <a:lstStyle/>
        <a:p>
          <a:endParaRPr lang="ru-RU" dirty="0"/>
        </a:p>
      </dgm:t>
    </dgm:pt>
    <dgm:pt modelId="{234809CF-6ACF-40B8-B010-1E4307F58E47}" type="parTrans" cxnId="{A0DFB2E4-D091-4273-BB6E-C6A193F3D81B}">
      <dgm:prSet/>
      <dgm:spPr/>
      <dgm:t>
        <a:bodyPr/>
        <a:lstStyle/>
        <a:p>
          <a:endParaRPr lang="ru-RU"/>
        </a:p>
      </dgm:t>
    </dgm:pt>
    <dgm:pt modelId="{1815CCAA-DF89-4DC9-B156-08046EB6A245}" type="sibTrans" cxnId="{A0DFB2E4-D091-4273-BB6E-C6A193F3D81B}">
      <dgm:prSet/>
      <dgm:spPr/>
      <dgm:t>
        <a:bodyPr/>
        <a:lstStyle/>
        <a:p>
          <a:endParaRPr lang="ru-RU"/>
        </a:p>
      </dgm:t>
    </dgm:pt>
    <dgm:pt modelId="{4D856AF4-F7AD-4F3D-9DD7-8A09C5B5DB4B}">
      <dgm:prSet phldrT="[Текст]"/>
      <dgm:spPr/>
      <dgm:t>
        <a:bodyPr/>
        <a:lstStyle/>
        <a:p>
          <a:endParaRPr lang="ru-RU" dirty="0"/>
        </a:p>
      </dgm:t>
    </dgm:pt>
    <dgm:pt modelId="{D43F7C6E-A0AB-4137-AC3F-460D7BCB84E5}" type="parTrans" cxnId="{62B2BB74-39CC-4E41-8928-2562234CC2AF}">
      <dgm:prSet/>
      <dgm:spPr/>
      <dgm:t>
        <a:bodyPr/>
        <a:lstStyle/>
        <a:p>
          <a:endParaRPr lang="ru-RU"/>
        </a:p>
      </dgm:t>
    </dgm:pt>
    <dgm:pt modelId="{9943141C-043B-4A77-9BE7-2FA36E486C8A}" type="sibTrans" cxnId="{62B2BB74-39CC-4E41-8928-2562234CC2AF}">
      <dgm:prSet/>
      <dgm:spPr/>
      <dgm:t>
        <a:bodyPr/>
        <a:lstStyle/>
        <a:p>
          <a:endParaRPr lang="ru-RU"/>
        </a:p>
      </dgm:t>
    </dgm:pt>
    <dgm:pt modelId="{7EDF2E05-0A46-40B3-AAF6-778663BDB6A9}" type="pres">
      <dgm:prSet presAssocID="{B81A9D03-01C2-40C8-92D1-6CB6E57CCCB5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845C506-E63B-4AFA-A48B-9FECDAF86AA4}" type="pres">
      <dgm:prSet presAssocID="{248ABC33-AA92-45F2-8EF3-5F5175E495B4}" presName="linNode" presStyleCnt="0"/>
      <dgm:spPr/>
    </dgm:pt>
    <dgm:pt modelId="{15A12F7F-5EBC-4E81-8663-2080B9F04822}" type="pres">
      <dgm:prSet presAssocID="{248ABC33-AA92-45F2-8EF3-5F5175E495B4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00D6D2-9B40-4D29-B7CC-56968D067E8F}" type="pres">
      <dgm:prSet presAssocID="{248ABC33-AA92-45F2-8EF3-5F5175E495B4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71D95F-8D91-46C2-8D6A-6F5FF41094E7}" type="pres">
      <dgm:prSet presAssocID="{436E7F0C-A263-4A9C-A99C-018A15B12AF1}" presName="spacing" presStyleCnt="0"/>
      <dgm:spPr/>
    </dgm:pt>
    <dgm:pt modelId="{2D1C404B-EA30-45CF-8D3A-28D235C3413D}" type="pres">
      <dgm:prSet presAssocID="{91F5781B-98E5-4EA6-A414-679AF2B72DF0}" presName="linNode" presStyleCnt="0"/>
      <dgm:spPr/>
    </dgm:pt>
    <dgm:pt modelId="{C869C6C3-0955-40AB-BBDA-6E1F53A281CA}" type="pres">
      <dgm:prSet presAssocID="{91F5781B-98E5-4EA6-A414-679AF2B72DF0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4B8A83-29A1-4603-B298-7148C2426620}" type="pres">
      <dgm:prSet presAssocID="{91F5781B-98E5-4EA6-A414-679AF2B72DF0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5C453DF-5A4C-442A-8A41-FEA8BFF8572E}" srcId="{248ABC33-AA92-45F2-8EF3-5F5175E495B4}" destId="{4B56D6BB-8EA6-429E-B8B7-0EE5019D65F1}" srcOrd="2" destOrd="0" parTransId="{D770A18B-AACC-4E54-84EF-B613516ADD2E}" sibTransId="{D8691D97-953C-4F29-AFE5-76FB91017388}"/>
    <dgm:cxn modelId="{39EB6467-A075-4FD8-8B08-A8A66D05C80C}" srcId="{B81A9D03-01C2-40C8-92D1-6CB6E57CCCB5}" destId="{91F5781B-98E5-4EA6-A414-679AF2B72DF0}" srcOrd="1" destOrd="0" parTransId="{ACA92128-B26A-4BE3-8774-D739F3A771E1}" sibTransId="{7AB326C0-0CCC-453F-974A-43B942C893C6}"/>
    <dgm:cxn modelId="{06C8DE38-EC8B-47C7-96F1-31D0F3882063}" type="presOf" srcId="{4B56D6BB-8EA6-429E-B8B7-0EE5019D65F1}" destId="{E100D6D2-9B40-4D29-B7CC-56968D067E8F}" srcOrd="0" destOrd="2" presId="urn:microsoft.com/office/officeart/2005/8/layout/vList6"/>
    <dgm:cxn modelId="{9EB9F0EE-8AB9-469D-84C4-536E49330826}" srcId="{248ABC33-AA92-45F2-8EF3-5F5175E495B4}" destId="{75878536-A488-4A6B-A980-9C7311577761}" srcOrd="0" destOrd="0" parTransId="{CA49B532-ED9E-40F4-B5DC-BF1543D75555}" sibTransId="{8A836FE7-4025-42E7-807F-E304D13A2D89}"/>
    <dgm:cxn modelId="{DEBDCB07-11F5-414A-83AF-A140E40C6CF6}" type="presOf" srcId="{248ABC33-AA92-45F2-8EF3-5F5175E495B4}" destId="{15A12F7F-5EBC-4E81-8663-2080B9F04822}" srcOrd="0" destOrd="0" presId="urn:microsoft.com/office/officeart/2005/8/layout/vList6"/>
    <dgm:cxn modelId="{6610563E-61B6-496E-AB36-16AA51F2B64E}" type="presOf" srcId="{4AC54B59-EB8D-4DF9-A7D0-5D648141B707}" destId="{E100D6D2-9B40-4D29-B7CC-56968D067E8F}" srcOrd="0" destOrd="1" presId="urn:microsoft.com/office/officeart/2005/8/layout/vList6"/>
    <dgm:cxn modelId="{BED12DB0-E4E7-41EB-8373-75AD23879E17}" srcId="{248ABC33-AA92-45F2-8EF3-5F5175E495B4}" destId="{4AC54B59-EB8D-4DF9-A7D0-5D648141B707}" srcOrd="1" destOrd="0" parTransId="{F33B4670-D29D-4E6D-BC4B-313CC3420FFB}" sibTransId="{D83DEF40-FF27-4E92-B7A6-3BBEA55BB26B}"/>
    <dgm:cxn modelId="{7F6F0F1A-0C14-4809-8D90-B8EBFD8AE84D}" type="presOf" srcId="{B81A9D03-01C2-40C8-92D1-6CB6E57CCCB5}" destId="{7EDF2E05-0A46-40B3-AAF6-778663BDB6A9}" srcOrd="0" destOrd="0" presId="urn:microsoft.com/office/officeart/2005/8/layout/vList6"/>
    <dgm:cxn modelId="{E797F871-277F-4F09-8A49-E1EBFEB4D579}" type="presOf" srcId="{FB41ACB4-39C3-4DA0-8766-2B0DDA3B613E}" destId="{A64B8A83-29A1-4603-B298-7148C2426620}" srcOrd="0" destOrd="0" presId="urn:microsoft.com/office/officeart/2005/8/layout/vList6"/>
    <dgm:cxn modelId="{FE3B0A61-4D0F-4D20-A777-7A557B2AE880}" type="presOf" srcId="{91F5781B-98E5-4EA6-A414-679AF2B72DF0}" destId="{C869C6C3-0955-40AB-BBDA-6E1F53A281CA}" srcOrd="0" destOrd="0" presId="urn:microsoft.com/office/officeart/2005/8/layout/vList6"/>
    <dgm:cxn modelId="{F2809520-7D55-43E1-A111-6E6CEFD8F5ED}" type="presOf" srcId="{DDE3BF83-FC1F-4D24-A579-EEDB8C5EA986}" destId="{A64B8A83-29A1-4603-B298-7148C2426620}" srcOrd="0" destOrd="2" presId="urn:microsoft.com/office/officeart/2005/8/layout/vList6"/>
    <dgm:cxn modelId="{A0DFB2E4-D091-4273-BB6E-C6A193F3D81B}" srcId="{91F5781B-98E5-4EA6-A414-679AF2B72DF0}" destId="{FB41ACB4-39C3-4DA0-8766-2B0DDA3B613E}" srcOrd="0" destOrd="0" parTransId="{234809CF-6ACF-40B8-B010-1E4307F58E47}" sibTransId="{1815CCAA-DF89-4DC9-B156-08046EB6A245}"/>
    <dgm:cxn modelId="{62B2BB74-39CC-4E41-8928-2562234CC2AF}" srcId="{91F5781B-98E5-4EA6-A414-679AF2B72DF0}" destId="{4D856AF4-F7AD-4F3D-9DD7-8A09C5B5DB4B}" srcOrd="1" destOrd="0" parTransId="{D43F7C6E-A0AB-4137-AC3F-460D7BCB84E5}" sibTransId="{9943141C-043B-4A77-9BE7-2FA36E486C8A}"/>
    <dgm:cxn modelId="{F9A4D1E0-34F2-45F2-8531-AD7B11358440}" srcId="{B81A9D03-01C2-40C8-92D1-6CB6E57CCCB5}" destId="{248ABC33-AA92-45F2-8EF3-5F5175E495B4}" srcOrd="0" destOrd="0" parTransId="{0BC04059-CB8C-44D0-B757-AA02016483BA}" sibTransId="{436E7F0C-A263-4A9C-A99C-018A15B12AF1}"/>
    <dgm:cxn modelId="{28D1A6FD-737F-4934-8778-D69D096CB9CE}" type="presOf" srcId="{75878536-A488-4A6B-A980-9C7311577761}" destId="{E100D6D2-9B40-4D29-B7CC-56968D067E8F}" srcOrd="0" destOrd="0" presId="urn:microsoft.com/office/officeart/2005/8/layout/vList6"/>
    <dgm:cxn modelId="{778A8B17-5720-40F0-8CC7-F2DA3A84CC3E}" srcId="{91F5781B-98E5-4EA6-A414-679AF2B72DF0}" destId="{DDE3BF83-FC1F-4D24-A579-EEDB8C5EA986}" srcOrd="2" destOrd="0" parTransId="{A9444061-9411-4AEB-BF7B-6D5E27C26019}" sibTransId="{309A5BE0-3A8A-4433-AFA1-62ABBAC91838}"/>
    <dgm:cxn modelId="{B12D63EC-E42F-4256-A7BE-441BD8FA1695}" type="presOf" srcId="{4D856AF4-F7AD-4F3D-9DD7-8A09C5B5DB4B}" destId="{A64B8A83-29A1-4603-B298-7148C2426620}" srcOrd="0" destOrd="1" presId="urn:microsoft.com/office/officeart/2005/8/layout/vList6"/>
    <dgm:cxn modelId="{0B5F96BD-4DB6-47E8-9B60-5A427D33FFDC}" type="presParOf" srcId="{7EDF2E05-0A46-40B3-AAF6-778663BDB6A9}" destId="{D845C506-E63B-4AFA-A48B-9FECDAF86AA4}" srcOrd="0" destOrd="0" presId="urn:microsoft.com/office/officeart/2005/8/layout/vList6"/>
    <dgm:cxn modelId="{0197B4CD-41FC-4B65-AB3D-7EBF19F042BE}" type="presParOf" srcId="{D845C506-E63B-4AFA-A48B-9FECDAF86AA4}" destId="{15A12F7F-5EBC-4E81-8663-2080B9F04822}" srcOrd="0" destOrd="0" presId="urn:microsoft.com/office/officeart/2005/8/layout/vList6"/>
    <dgm:cxn modelId="{0B1BCCBC-9267-4CCF-9EAF-F21BB6402974}" type="presParOf" srcId="{D845C506-E63B-4AFA-A48B-9FECDAF86AA4}" destId="{E100D6D2-9B40-4D29-B7CC-56968D067E8F}" srcOrd="1" destOrd="0" presId="urn:microsoft.com/office/officeart/2005/8/layout/vList6"/>
    <dgm:cxn modelId="{4D15E31F-4A58-4E0C-B6D7-CB4FC9BDBEDC}" type="presParOf" srcId="{7EDF2E05-0A46-40B3-AAF6-778663BDB6A9}" destId="{4971D95F-8D91-46C2-8D6A-6F5FF41094E7}" srcOrd="1" destOrd="0" presId="urn:microsoft.com/office/officeart/2005/8/layout/vList6"/>
    <dgm:cxn modelId="{D55E6A6B-3975-4E0B-B5C1-499723046A13}" type="presParOf" srcId="{7EDF2E05-0A46-40B3-AAF6-778663BDB6A9}" destId="{2D1C404B-EA30-45CF-8D3A-28D235C3413D}" srcOrd="2" destOrd="0" presId="urn:microsoft.com/office/officeart/2005/8/layout/vList6"/>
    <dgm:cxn modelId="{36F8698B-DBE5-4205-B184-3EFB999BBECB}" type="presParOf" srcId="{2D1C404B-EA30-45CF-8D3A-28D235C3413D}" destId="{C869C6C3-0955-40AB-BBDA-6E1F53A281CA}" srcOrd="0" destOrd="0" presId="urn:microsoft.com/office/officeart/2005/8/layout/vList6"/>
    <dgm:cxn modelId="{E1AF0E44-02AB-4139-A9D4-958CEAF59EF1}" type="presParOf" srcId="{2D1C404B-EA30-45CF-8D3A-28D235C3413D}" destId="{A64B8A83-29A1-4603-B298-7148C2426620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05B822-21B9-4DA6-89BC-DF98DAC62C0B}">
      <dsp:nvSpPr>
        <dsp:cNvPr id="0" name=""/>
        <dsp:cNvSpPr/>
      </dsp:nvSpPr>
      <dsp:spPr>
        <a:xfrm>
          <a:off x="0" y="1800195"/>
          <a:ext cx="3801402" cy="15410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Самопроизвольный</a:t>
          </a:r>
          <a:endParaRPr lang="ru-RU" sz="2800" b="1" kern="1200" dirty="0"/>
        </a:p>
      </dsp:txBody>
      <dsp:txXfrm>
        <a:off x="0" y="1800195"/>
        <a:ext cx="3801402" cy="1541015"/>
      </dsp:txXfrm>
    </dsp:sp>
    <dsp:sp modelId="{AC652207-E459-4607-B84F-6A857C4B38B9}">
      <dsp:nvSpPr>
        <dsp:cNvPr id="0" name=""/>
        <dsp:cNvSpPr/>
      </dsp:nvSpPr>
      <dsp:spPr>
        <a:xfrm>
          <a:off x="4064711" y="1800195"/>
          <a:ext cx="3904984" cy="15410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Искусственный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(медицинский и криминальный)</a:t>
          </a:r>
          <a:endParaRPr lang="ru-RU" sz="2000" b="1" kern="1200" dirty="0"/>
        </a:p>
      </dsp:txBody>
      <dsp:txXfrm>
        <a:off x="4064711" y="1800195"/>
        <a:ext cx="3904984" cy="1541015"/>
      </dsp:txXfrm>
    </dsp:sp>
    <dsp:sp modelId="{A9E8D3C1-20C0-4742-B4A8-0D9FE55B0AC9}">
      <dsp:nvSpPr>
        <dsp:cNvPr id="0" name=""/>
        <dsp:cNvSpPr/>
      </dsp:nvSpPr>
      <dsp:spPr>
        <a:xfrm>
          <a:off x="1639627" y="3672408"/>
          <a:ext cx="2078650" cy="12062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Ранний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(до 12 недель)</a:t>
          </a:r>
          <a:endParaRPr lang="ru-RU" sz="2400" kern="1200" dirty="0"/>
        </a:p>
      </dsp:txBody>
      <dsp:txXfrm>
        <a:off x="1639627" y="3672408"/>
        <a:ext cx="2078650" cy="1206291"/>
      </dsp:txXfrm>
    </dsp:sp>
    <dsp:sp modelId="{84E0CF1B-9241-496B-8B26-69F2D57742F6}">
      <dsp:nvSpPr>
        <dsp:cNvPr id="0" name=""/>
        <dsp:cNvSpPr/>
      </dsp:nvSpPr>
      <dsp:spPr>
        <a:xfrm>
          <a:off x="4159907" y="3672408"/>
          <a:ext cx="2104795" cy="12342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Поздний</a:t>
          </a:r>
          <a:r>
            <a:rPr lang="ru-RU" sz="2400" kern="1200" dirty="0" smtClean="0"/>
            <a:t> (после 12 до 28 недель)</a:t>
          </a:r>
          <a:endParaRPr lang="ru-RU" sz="2400" kern="1200" dirty="0"/>
        </a:p>
      </dsp:txBody>
      <dsp:txXfrm>
        <a:off x="4159907" y="3672408"/>
        <a:ext cx="2104795" cy="1234245"/>
      </dsp:txXfrm>
    </dsp:sp>
    <dsp:sp modelId="{7596318F-89FD-4B8D-AACC-38C5736B3828}">
      <dsp:nvSpPr>
        <dsp:cNvPr id="0" name=""/>
        <dsp:cNvSpPr/>
      </dsp:nvSpPr>
      <dsp:spPr>
        <a:xfrm>
          <a:off x="2808308" y="6"/>
          <a:ext cx="2568359" cy="1541015"/>
        </a:xfrm>
        <a:prstGeom prst="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b="1" kern="1200" dirty="0" smtClean="0"/>
            <a:t>Аборты</a:t>
          </a:r>
          <a:endParaRPr lang="ru-RU" sz="4400" b="1" kern="1200" dirty="0"/>
        </a:p>
      </dsp:txBody>
      <dsp:txXfrm>
        <a:off x="2808308" y="6"/>
        <a:ext cx="2568359" cy="15410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00D6D2-9B40-4D29-B7CC-56968D067E8F}">
      <dsp:nvSpPr>
        <dsp:cNvPr id="0" name=""/>
        <dsp:cNvSpPr/>
      </dsp:nvSpPr>
      <dsp:spPr>
        <a:xfrm>
          <a:off x="3283564" y="731"/>
          <a:ext cx="4925347" cy="285460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kern="1200" dirty="0" smtClean="0"/>
            <a:t>Травматические повреждения (аборты);</a:t>
          </a:r>
          <a:endParaRPr lang="ru-RU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kern="1200" dirty="0" smtClean="0"/>
            <a:t>Роды крупным плодом;</a:t>
          </a:r>
          <a:endParaRPr lang="ru-RU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kern="1200" dirty="0" smtClean="0"/>
            <a:t>Оперативные роды (акушерские щипцы).</a:t>
          </a:r>
          <a:endParaRPr lang="ru-RU" sz="2700" kern="1200" dirty="0"/>
        </a:p>
      </dsp:txBody>
      <dsp:txXfrm>
        <a:off x="3283564" y="357557"/>
        <a:ext cx="3854870" cy="2140953"/>
      </dsp:txXfrm>
    </dsp:sp>
    <dsp:sp modelId="{15A12F7F-5EBC-4E81-8663-2080B9F04822}">
      <dsp:nvSpPr>
        <dsp:cNvPr id="0" name=""/>
        <dsp:cNvSpPr/>
      </dsp:nvSpPr>
      <dsp:spPr>
        <a:xfrm>
          <a:off x="0" y="731"/>
          <a:ext cx="3283564" cy="28546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accent1">
              <a:hueOff val="0"/>
              <a:satOff val="0"/>
              <a:lumOff val="0"/>
              <a:alphaOff val="0"/>
              <a:shade val="4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Органическая</a:t>
          </a:r>
          <a:endParaRPr lang="ru-RU" sz="2900" kern="1200" dirty="0"/>
        </a:p>
      </dsp:txBody>
      <dsp:txXfrm>
        <a:off x="139350" y="140081"/>
        <a:ext cx="3004864" cy="2575905"/>
      </dsp:txXfrm>
    </dsp:sp>
    <dsp:sp modelId="{A64B8A83-29A1-4603-B298-7148C2426620}">
      <dsp:nvSpPr>
        <dsp:cNvPr id="0" name=""/>
        <dsp:cNvSpPr/>
      </dsp:nvSpPr>
      <dsp:spPr>
        <a:xfrm>
          <a:off x="3283564" y="3140798"/>
          <a:ext cx="4925347" cy="285460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700" kern="1200" dirty="0" smtClean="0"/>
            <a:t>Гормональная недостаточность</a:t>
          </a:r>
          <a:endParaRPr lang="ru-RU" sz="2700" kern="1200" dirty="0"/>
        </a:p>
      </dsp:txBody>
      <dsp:txXfrm>
        <a:off x="3283564" y="3497624"/>
        <a:ext cx="3854870" cy="2140953"/>
      </dsp:txXfrm>
    </dsp:sp>
    <dsp:sp modelId="{C869C6C3-0955-40AB-BBDA-6E1F53A281CA}">
      <dsp:nvSpPr>
        <dsp:cNvPr id="0" name=""/>
        <dsp:cNvSpPr/>
      </dsp:nvSpPr>
      <dsp:spPr>
        <a:xfrm>
          <a:off x="0" y="3140798"/>
          <a:ext cx="3283564" cy="28546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accent1">
              <a:hueOff val="0"/>
              <a:satOff val="0"/>
              <a:lumOff val="0"/>
              <a:alphaOff val="0"/>
              <a:shade val="4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Функциональная</a:t>
          </a:r>
          <a:endParaRPr lang="ru-RU" sz="2900" kern="1200" dirty="0"/>
        </a:p>
      </dsp:txBody>
      <dsp:txXfrm>
        <a:off x="139350" y="3280148"/>
        <a:ext cx="3004864" cy="25759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B80057-4EF8-4BD1-83B7-9029C52B8AAE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9D5E47-C3F7-4AB9-AA38-773AADA701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4504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D5E47-C3F7-4AB9-AA38-773AADA70192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2886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22.09.2017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1674853"/>
            <a:ext cx="3348514" cy="518314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44555" y="3284984"/>
            <a:ext cx="5326360" cy="1163960"/>
          </a:xfrm>
        </p:spPr>
        <p:txBody>
          <a:bodyPr/>
          <a:lstStyle/>
          <a:p>
            <a:pPr algn="ctr"/>
            <a:r>
              <a:rPr lang="ru-RU" sz="4000" b="1" dirty="0" err="1" smtClean="0"/>
              <a:t>Невынашивание</a:t>
            </a:r>
            <a:r>
              <a:rPr lang="ru-RU" sz="4000" b="1" dirty="0" smtClean="0"/>
              <a:t> беременности. Преждевременные роды</a:t>
            </a:r>
            <a:endParaRPr lang="ru-RU" sz="4000" b="1" dirty="0"/>
          </a:p>
        </p:txBody>
      </p:sp>
      <p:pic>
        <p:nvPicPr>
          <p:cNvPr id="4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665" y="164224"/>
            <a:ext cx="1495746" cy="1510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191411" y="260648"/>
            <a:ext cx="58326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dirty="0"/>
              <a:t>ГБОУ ВПО «Красноярский Государственный медицинский</a:t>
            </a:r>
          </a:p>
          <a:p>
            <a:pPr algn="ctr">
              <a:defRPr/>
            </a:pPr>
            <a:r>
              <a:rPr lang="ru-RU" dirty="0"/>
              <a:t>университет им. проф. В.Ф. </a:t>
            </a:r>
            <a:r>
              <a:rPr lang="ru-RU" dirty="0" err="1"/>
              <a:t>Войно-Ясенецкого</a:t>
            </a:r>
            <a:r>
              <a:rPr lang="ru-RU" dirty="0"/>
              <a:t>»</a:t>
            </a:r>
          </a:p>
          <a:p>
            <a:pPr algn="ctr">
              <a:defRPr/>
            </a:pPr>
            <a:r>
              <a:rPr lang="ru-RU" dirty="0"/>
              <a:t>Министерства здравоохранения Российской Федерации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63688" y="1305521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/>
              <a:t>Кафедра </a:t>
            </a:r>
            <a:r>
              <a:rPr lang="ru-RU" i="1" dirty="0" smtClean="0"/>
              <a:t>акушерства и гинекологии с ИПО</a:t>
            </a:r>
            <a:endParaRPr lang="ru-RU" i="1" dirty="0"/>
          </a:p>
        </p:txBody>
      </p:sp>
      <p:sp>
        <p:nvSpPr>
          <p:cNvPr id="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93565" y="4452442"/>
            <a:ext cx="3166120" cy="1809328"/>
          </a:xfrm>
        </p:spPr>
        <p:txBody>
          <a:bodyPr>
            <a:normAutofit lnSpcReduction="10000"/>
          </a:bodyPr>
          <a:lstStyle/>
          <a:p>
            <a:pPr lvl="0" algn="l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i="1" dirty="0">
                <a:solidFill>
                  <a:prstClr val="black"/>
                </a:solidFill>
                <a:latin typeface="Arial" charset="0"/>
              </a:rPr>
              <a:t>Работу выполнила студентка</a:t>
            </a:r>
          </a:p>
          <a:p>
            <a:pPr lvl="0" algn="l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i="1" dirty="0" smtClean="0">
                <a:solidFill>
                  <a:prstClr val="black"/>
                </a:solidFill>
                <a:latin typeface="Arial" charset="0"/>
              </a:rPr>
              <a:t>410 </a:t>
            </a:r>
            <a:r>
              <a:rPr lang="ru-RU" altLang="ru-RU" sz="2000" i="1" dirty="0">
                <a:solidFill>
                  <a:prstClr val="black"/>
                </a:solidFill>
                <a:latin typeface="Arial" charset="0"/>
              </a:rPr>
              <a:t>группы специальность «педиатрия»</a:t>
            </a:r>
          </a:p>
          <a:p>
            <a:pPr lvl="0" algn="l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i="1" dirty="0">
                <a:solidFill>
                  <a:prstClr val="black"/>
                </a:solidFill>
                <a:latin typeface="Arial" charset="0"/>
              </a:rPr>
              <a:t>Иванова Л.С.</a:t>
            </a:r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131840" y="6278671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Красноярск,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93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873932">
            <a:off x="5792797" y="1470938"/>
            <a:ext cx="2703110" cy="114565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это?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7139136" cy="5256584"/>
          </a:xfrm>
        </p:spPr>
        <p:txBody>
          <a:bodyPr>
            <a:normAutofit fontScale="92500"/>
          </a:bodyPr>
          <a:lstStyle/>
          <a:p>
            <a:r>
              <a:rPr lang="ru-RU" b="1" dirty="0"/>
              <a:t>Аборт </a:t>
            </a:r>
            <a:r>
              <a:rPr lang="ru-RU" dirty="0" smtClean="0"/>
              <a:t>— </a:t>
            </a:r>
            <a:r>
              <a:rPr lang="ru-RU" dirty="0"/>
              <a:t>прерывание беременности до 28 недель с одновременным или несколько позже наступающим плодоизгнанием. </a:t>
            </a:r>
            <a:endParaRPr lang="ru-RU" dirty="0" smtClean="0"/>
          </a:p>
          <a:p>
            <a:r>
              <a:rPr lang="ru-RU" b="1" dirty="0" smtClean="0"/>
              <a:t>Самопроизвольный аборт</a:t>
            </a:r>
            <a:r>
              <a:rPr lang="ru-RU" dirty="0"/>
              <a:t> </a:t>
            </a:r>
            <a:r>
              <a:rPr lang="ru-RU" dirty="0" smtClean="0"/>
              <a:t>- происходит </a:t>
            </a:r>
            <a:r>
              <a:rPr lang="ru-RU" dirty="0"/>
              <a:t>без всяких вмешательств, вопреки желанию женщины. </a:t>
            </a:r>
            <a:endParaRPr lang="ru-RU" dirty="0" smtClean="0"/>
          </a:p>
          <a:p>
            <a:r>
              <a:rPr lang="ru-RU" b="1" dirty="0" smtClean="0"/>
              <a:t>Искусственным абортом</a:t>
            </a:r>
            <a:r>
              <a:rPr lang="ru-RU" dirty="0"/>
              <a:t> </a:t>
            </a:r>
            <a:r>
              <a:rPr lang="ru-RU" dirty="0" smtClean="0"/>
              <a:t>- преднамеренное </a:t>
            </a:r>
            <a:r>
              <a:rPr lang="ru-RU" dirty="0"/>
              <a:t>прерывание беременности. Искусственные аборты производятся по желанию женщины или по рекомендации врача при наличии заболеваний, течение которых при беременности отягощается (аборт по медицинским показаниям). Искусственные аборты должны производиться в лечебном учреждении. В некоторых случаях женщины прибегают к искусственному прерыванию беременности вне лечебного учреждения, что противоречит законодательству. Такие вмешательства называются внебольничным (криминальным) абортом.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856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3054736"/>
              </p:ext>
            </p:extLst>
          </p:nvPr>
        </p:nvGraphicFramePr>
        <p:xfrm>
          <a:off x="107504" y="1412776"/>
          <a:ext cx="7969696" cy="4988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Выгнутая вверх стрелка 6"/>
          <p:cNvSpPr/>
          <p:nvPr/>
        </p:nvSpPr>
        <p:spPr>
          <a:xfrm rot="3325045">
            <a:off x="5841972" y="1813674"/>
            <a:ext cx="1296144" cy="79208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Выгнутая вниз стрелка 8"/>
          <p:cNvSpPr/>
          <p:nvPr/>
        </p:nvSpPr>
        <p:spPr>
          <a:xfrm rot="6391312">
            <a:off x="1394450" y="1830418"/>
            <a:ext cx="1334989" cy="82708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03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7620000" cy="5060032"/>
          </a:xfrm>
        </p:spPr>
        <p:txBody>
          <a:bodyPr/>
          <a:lstStyle/>
          <a:p>
            <a:r>
              <a:rPr lang="ru-RU" sz="24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Угрожающий </a:t>
            </a:r>
            <a:r>
              <a:rPr lang="ru-RU" sz="24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аборт</a:t>
            </a:r>
            <a:r>
              <a:rPr lang="ru-RU" dirty="0"/>
              <a:t>. На угрозу прерывания указывает: выкидыши в анамнезе, ощущение тяжести внизу живота или небольшие тянущие боли при отсутствии кровянистых выделений, величина матки при этом соответствует сроку беременности, наружный зев закрыт. При УЗИ – </a:t>
            </a:r>
            <a:r>
              <a:rPr lang="ru-RU" dirty="0" err="1"/>
              <a:t>гипертонус</a:t>
            </a:r>
            <a:r>
              <a:rPr lang="ru-RU" dirty="0"/>
              <a:t> мышцы матки. </a:t>
            </a:r>
          </a:p>
          <a:p>
            <a:r>
              <a:rPr lang="ru-RU" sz="24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Начавшийся </a:t>
            </a:r>
            <a:r>
              <a:rPr lang="ru-RU" sz="24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аборт</a:t>
            </a:r>
            <a:r>
              <a:rPr lang="ru-RU" dirty="0"/>
              <a:t>. </a:t>
            </a:r>
            <a:r>
              <a:rPr lang="ru-RU" dirty="0" err="1" smtClean="0"/>
              <a:t>Хар-ся</a:t>
            </a:r>
            <a:r>
              <a:rPr lang="ru-RU" dirty="0" smtClean="0"/>
              <a:t> </a:t>
            </a:r>
            <a:r>
              <a:rPr lang="ru-RU" dirty="0"/>
              <a:t>схваткообразными болями внизу живота и небольшими кровянистыми выделениями (связаны с отслойкой плодного яйца от стенок матки). Величина матки соответствует сроку беременности. Маточный зев может быть приоткрыт.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89698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Аборт </a:t>
            </a:r>
            <a:r>
              <a:rPr lang="ru-RU" sz="24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 ходу</a:t>
            </a:r>
            <a:r>
              <a:rPr lang="ru-RU" dirty="0"/>
              <a:t>. Плодное яйцо, отслоившееся от стенок матки, выталкивается через расширенный цервикальный канал, что сопровождается значительным кровотечением. Сохранение беременности невозможно. Плодное яйцо удаляется </a:t>
            </a:r>
            <a:r>
              <a:rPr lang="ru-RU" dirty="0" err="1"/>
              <a:t>кюреткой</a:t>
            </a:r>
            <a:r>
              <a:rPr lang="ru-RU" dirty="0"/>
              <a:t> в неотложном порядке. </a:t>
            </a:r>
          </a:p>
          <a:p>
            <a:r>
              <a:rPr lang="ru-RU" sz="24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Неполный аборт.  </a:t>
            </a:r>
            <a:r>
              <a:rPr lang="ru-RU" dirty="0" err="1" smtClean="0"/>
              <a:t>Хар-ся</a:t>
            </a:r>
            <a:r>
              <a:rPr lang="ru-RU" dirty="0" smtClean="0"/>
              <a:t> </a:t>
            </a:r>
            <a:r>
              <a:rPr lang="ru-RU" dirty="0"/>
              <a:t>задержкой в полости матки частей плодного яйца, сопровождается кровотечением, которое может быть умеренным или обильным. Канал шейки матки приоткрыт, величина матки меньше, чем предполагаемый срок беременности.</a:t>
            </a:r>
          </a:p>
        </p:txBody>
      </p:sp>
    </p:spTree>
    <p:extLst>
      <p:ext uri="{BB962C8B-B14F-4D97-AF65-F5344CB8AC3E}">
        <p14:creationId xmlns:p14="http://schemas.microsoft.com/office/powerpoint/2010/main" val="24942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7620000" cy="5400600"/>
          </a:xfrm>
        </p:spPr>
        <p:txBody>
          <a:bodyPr>
            <a:normAutofit fontScale="92500"/>
          </a:bodyPr>
          <a:lstStyle/>
          <a:p>
            <a:r>
              <a:rPr lang="ru-RU" sz="26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Инфицированный </a:t>
            </a:r>
            <a:r>
              <a:rPr lang="ru-RU" sz="26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(лихорадящий) аборт</a:t>
            </a:r>
            <a:r>
              <a:rPr lang="ru-RU" dirty="0"/>
              <a:t>. При самопроизвольном аборте </a:t>
            </a:r>
            <a:r>
              <a:rPr lang="ru-RU" dirty="0" smtClean="0"/>
              <a:t>возможно </a:t>
            </a:r>
            <a:r>
              <a:rPr lang="ru-RU" dirty="0"/>
              <a:t>проникновение в матку микрофлоры и инфицирование оболочек плодного яйца (</a:t>
            </a:r>
            <a:r>
              <a:rPr lang="ru-RU" dirty="0" err="1"/>
              <a:t>амнионит</a:t>
            </a:r>
            <a:r>
              <a:rPr lang="ru-RU" dirty="0"/>
              <a:t>, </a:t>
            </a:r>
            <a:r>
              <a:rPr lang="ru-RU" dirty="0" err="1"/>
              <a:t>хориоамнионит</a:t>
            </a:r>
            <a:r>
              <a:rPr lang="ru-RU" dirty="0"/>
              <a:t>), самой матки (эндометрия). Особенно часто инфицирование происходит при искусственном прерывании беременности вне лечебного учреждения (</a:t>
            </a:r>
            <a:r>
              <a:rPr lang="ru-RU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криминальный аборт</a:t>
            </a:r>
            <a:r>
              <a:rPr lang="ru-RU" dirty="0"/>
              <a:t>). </a:t>
            </a:r>
            <a:endParaRPr lang="ru-RU" dirty="0" smtClean="0"/>
          </a:p>
          <a:p>
            <a:r>
              <a:rPr lang="ru-RU" dirty="0" smtClean="0"/>
              <a:t>Инфицированный </a:t>
            </a:r>
            <a:r>
              <a:rPr lang="ru-RU" dirty="0"/>
              <a:t>выкидыш может послужить причиной возникновения </a:t>
            </a:r>
            <a:r>
              <a:rPr lang="ru-RU" dirty="0" err="1"/>
              <a:t>генерализованных</a:t>
            </a:r>
            <a:r>
              <a:rPr lang="ru-RU" dirty="0"/>
              <a:t> септических осложнений. </a:t>
            </a:r>
            <a:r>
              <a:rPr lang="ru-RU" dirty="0" smtClean="0"/>
              <a:t>От </a:t>
            </a:r>
            <a:r>
              <a:rPr lang="ru-RU" dirty="0"/>
              <a:t>степени распространения инфекции различают: </a:t>
            </a:r>
            <a:endParaRPr lang="ru-RU" dirty="0" smtClean="0"/>
          </a:p>
          <a:p>
            <a:pPr marL="571500" indent="-457200">
              <a:buFont typeface="+mj-lt"/>
              <a:buAutoNum type="arabicPeriod"/>
            </a:pPr>
            <a:r>
              <a:rPr lang="ru-RU" i="1" dirty="0" smtClean="0"/>
              <a:t>неосложненный </a:t>
            </a:r>
            <a:r>
              <a:rPr lang="ru-RU" i="1" dirty="0"/>
              <a:t>лихорадящий выкидыш </a:t>
            </a:r>
            <a:r>
              <a:rPr lang="ru-RU" dirty="0"/>
              <a:t>(инфекция локализована в </a:t>
            </a:r>
            <a:r>
              <a:rPr lang="ru-RU" dirty="0" smtClean="0"/>
              <a:t>матке)</a:t>
            </a:r>
          </a:p>
          <a:p>
            <a:pPr marL="571500" indent="-457200">
              <a:buFont typeface="+mj-lt"/>
              <a:buAutoNum type="arabicPeriod"/>
            </a:pPr>
            <a:r>
              <a:rPr lang="ru-RU" i="1" dirty="0" smtClean="0"/>
              <a:t>осложненный </a:t>
            </a:r>
            <a:r>
              <a:rPr lang="ru-RU" i="1" dirty="0"/>
              <a:t>лихорадящий выкидыш </a:t>
            </a:r>
            <a:r>
              <a:rPr lang="ru-RU" dirty="0"/>
              <a:t>(инфекция вышла за пределы матки, но процесс ограничен областью малого </a:t>
            </a:r>
            <a:r>
              <a:rPr lang="ru-RU" dirty="0" smtClean="0"/>
              <a:t>таза)</a:t>
            </a:r>
          </a:p>
          <a:p>
            <a:pPr marL="571500" indent="-457200">
              <a:buFont typeface="+mj-lt"/>
              <a:buAutoNum type="arabicPeriod"/>
            </a:pPr>
            <a:r>
              <a:rPr lang="ru-RU" i="1" dirty="0" smtClean="0"/>
              <a:t>септический </a:t>
            </a:r>
            <a:r>
              <a:rPr lang="ru-RU" i="1" dirty="0"/>
              <a:t>выкидыш </a:t>
            </a:r>
            <a:r>
              <a:rPr lang="ru-RU" dirty="0"/>
              <a:t>(инфекция приняла </a:t>
            </a:r>
            <a:r>
              <a:rPr lang="ru-RU" dirty="0" err="1"/>
              <a:t>генерализованный</a:t>
            </a:r>
            <a:r>
              <a:rPr lang="ru-RU" dirty="0"/>
              <a:t> характер). </a:t>
            </a:r>
          </a:p>
        </p:txBody>
      </p:sp>
    </p:spTree>
    <p:extLst>
      <p:ext uri="{BB962C8B-B14F-4D97-AF65-F5344CB8AC3E}">
        <p14:creationId xmlns:p14="http://schemas.microsoft.com/office/powerpoint/2010/main" val="339898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12776"/>
            <a:ext cx="6480720" cy="5040560"/>
          </a:xfrm>
        </p:spPr>
        <p:txBody>
          <a:bodyPr/>
          <a:lstStyle/>
          <a:p>
            <a:r>
              <a:rPr lang="ru-RU" sz="24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Задержавшийся (несостоявшийся) аборт. </a:t>
            </a:r>
            <a:r>
              <a:rPr lang="ru-RU" dirty="0"/>
              <a:t>При несостоявшемся аборте происходит гибель эмбриона. При этом могут отсутствовать жалобы и субъективные ощущения «потери беременности», отсутствует клиника угрожающего или начавшегося выкидыша. При </a:t>
            </a:r>
            <a:r>
              <a:rPr lang="ru-RU" dirty="0" smtClean="0"/>
              <a:t>УЗИ: </a:t>
            </a:r>
            <a:r>
              <a:rPr lang="ru-RU" dirty="0"/>
              <a:t>либо отсутствие эмбриона (</a:t>
            </a:r>
            <a:r>
              <a:rPr lang="ru-RU" dirty="0" err="1"/>
              <a:t>анэмбриония</a:t>
            </a:r>
            <a:r>
              <a:rPr lang="ru-RU" dirty="0"/>
              <a:t>), либо визуализация эмбриона с отсутствием регистрации его сердечной деятельности (размеры эмбриона, </a:t>
            </a:r>
            <a:r>
              <a:rPr lang="ru-RU" dirty="0" smtClean="0"/>
              <a:t>чаще </a:t>
            </a:r>
            <a:r>
              <a:rPr lang="ru-RU" dirty="0"/>
              <a:t>меньше нормативных значений для предполагаемого срока </a:t>
            </a:r>
            <a:r>
              <a:rPr lang="ru-RU" dirty="0" err="1"/>
              <a:t>гестации</a:t>
            </a:r>
            <a:r>
              <a:rPr lang="ru-RU" dirty="0"/>
              <a:t>). </a:t>
            </a:r>
            <a:endParaRPr lang="ru-RU" dirty="0" smtClean="0"/>
          </a:p>
          <a:p>
            <a:r>
              <a:rPr lang="ru-RU" dirty="0" smtClean="0"/>
              <a:t>Врачебная </a:t>
            </a:r>
            <a:r>
              <a:rPr lang="ru-RU" dirty="0"/>
              <a:t>тактика – инструментальное удаление плодного яйца.</a:t>
            </a:r>
          </a:p>
        </p:txBody>
      </p:sp>
    </p:spTree>
    <p:extLst>
      <p:ext uri="{BB962C8B-B14F-4D97-AF65-F5344CB8AC3E}">
        <p14:creationId xmlns:p14="http://schemas.microsoft.com/office/powerpoint/2010/main" val="207134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Лечение </a:t>
            </a:r>
            <a:r>
              <a:rPr lang="ru-RU" dirty="0" err="1" smtClean="0"/>
              <a:t>невынашивания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ru-RU" b="1" i="1" dirty="0" smtClean="0"/>
              <a:t>Лечение </a:t>
            </a:r>
            <a:r>
              <a:rPr lang="ru-RU" b="1" i="1" dirty="0"/>
              <a:t>угрозы прерывания беременности в I триместре</a:t>
            </a:r>
            <a:r>
              <a:rPr lang="ru-RU" dirty="0"/>
              <a:t>: </a:t>
            </a:r>
            <a:endParaRPr lang="ru-RU" dirty="0" smtClean="0"/>
          </a:p>
          <a:p>
            <a:pPr marL="571500" indent="-457200">
              <a:buAutoNum type="arabicPeriod"/>
            </a:pPr>
            <a:r>
              <a:rPr lang="ru-RU" dirty="0" smtClean="0"/>
              <a:t>Постельный </a:t>
            </a:r>
            <a:r>
              <a:rPr lang="ru-RU" dirty="0"/>
              <a:t>покой. </a:t>
            </a:r>
            <a:endParaRPr lang="ru-RU" dirty="0" smtClean="0"/>
          </a:p>
          <a:p>
            <a:pPr marL="571500" indent="-457200">
              <a:buAutoNum type="arabicPeriod"/>
            </a:pPr>
            <a:r>
              <a:rPr lang="ru-RU" dirty="0" smtClean="0"/>
              <a:t>Седативные </a:t>
            </a:r>
            <a:r>
              <a:rPr lang="ru-RU" dirty="0"/>
              <a:t>средства (пустырник, </a:t>
            </a:r>
            <a:r>
              <a:rPr lang="ru-RU" dirty="0" err="1"/>
              <a:t>триоксазин</a:t>
            </a:r>
            <a:r>
              <a:rPr lang="ru-RU" dirty="0"/>
              <a:t>, нозепам, седуксен, димедрол), психотерапия</a:t>
            </a:r>
            <a:r>
              <a:rPr lang="ru-RU" dirty="0" smtClean="0"/>
              <a:t>.</a:t>
            </a:r>
          </a:p>
          <a:p>
            <a:pPr marL="571500" indent="-457200">
              <a:buAutoNum type="arabicPeriod"/>
            </a:pPr>
            <a:r>
              <a:rPr lang="ru-RU" dirty="0" smtClean="0"/>
              <a:t>Спазмолитики </a:t>
            </a:r>
            <a:r>
              <a:rPr lang="ru-RU" dirty="0"/>
              <a:t>(папаверин, но-шпа). </a:t>
            </a:r>
            <a:endParaRPr lang="ru-RU" dirty="0" smtClean="0"/>
          </a:p>
          <a:p>
            <a:pPr marL="571500" indent="-457200">
              <a:buAutoNum type="arabicPeriod"/>
            </a:pPr>
            <a:r>
              <a:rPr lang="ru-RU" dirty="0" smtClean="0"/>
              <a:t>Гормональная </a:t>
            </a:r>
            <a:r>
              <a:rPr lang="ru-RU" dirty="0"/>
              <a:t>терапия: При отсутствии желтого тела в яичнике – гестагены (замещение недостатка эндогенного прогестерона) – </a:t>
            </a:r>
            <a:r>
              <a:rPr lang="ru-RU" dirty="0" err="1"/>
              <a:t>дюфастон</a:t>
            </a:r>
            <a:r>
              <a:rPr lang="ru-RU" dirty="0"/>
              <a:t>, </a:t>
            </a:r>
            <a:r>
              <a:rPr lang="ru-RU" dirty="0" err="1"/>
              <a:t>утрожестан</a:t>
            </a:r>
            <a:r>
              <a:rPr lang="ru-RU" dirty="0"/>
              <a:t>. При наличии желтого тела в яичнике – хорионический гонадотропин (стимуляция синтеза эндогенного прогестерона желтым телом и </a:t>
            </a:r>
            <a:r>
              <a:rPr lang="ru-RU" dirty="0" err="1"/>
              <a:t>трофобластом</a:t>
            </a:r>
            <a:r>
              <a:rPr lang="ru-RU" dirty="0"/>
              <a:t>, прямое стимулирующее действие ХГ на процесс имплантации плодного яйца) – </a:t>
            </a:r>
            <a:r>
              <a:rPr lang="ru-RU" dirty="0" err="1"/>
              <a:t>прегнил</a:t>
            </a:r>
            <a:r>
              <a:rPr lang="ru-RU" dirty="0"/>
              <a:t>. </a:t>
            </a:r>
            <a:endParaRPr lang="ru-RU" dirty="0" smtClean="0"/>
          </a:p>
          <a:p>
            <a:pPr marL="571500" indent="-457200">
              <a:buAutoNum type="arabicPeriod"/>
            </a:pPr>
            <a:r>
              <a:rPr lang="ru-RU" dirty="0" smtClean="0"/>
              <a:t>Профилактика </a:t>
            </a:r>
            <a:r>
              <a:rPr lang="ru-RU" dirty="0"/>
              <a:t>ФПН          </a:t>
            </a:r>
            <a:endParaRPr lang="ru-RU" dirty="0" smtClean="0"/>
          </a:p>
          <a:p>
            <a:pPr marL="571500" indent="-457200">
              <a:buAutoNum type="arabicPeriod"/>
            </a:pPr>
            <a:r>
              <a:rPr lang="ru-RU" dirty="0" smtClean="0"/>
              <a:t>Метаболическая </a:t>
            </a:r>
            <a:r>
              <a:rPr lang="ru-RU" dirty="0"/>
              <a:t>терапия. </a:t>
            </a:r>
          </a:p>
        </p:txBody>
      </p:sp>
    </p:spTree>
    <p:extLst>
      <p:ext uri="{BB962C8B-B14F-4D97-AF65-F5344CB8AC3E}">
        <p14:creationId xmlns:p14="http://schemas.microsoft.com/office/powerpoint/2010/main" val="395737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Лечение </a:t>
            </a:r>
            <a:r>
              <a:rPr lang="ru-RU" dirty="0" err="1" smtClean="0"/>
              <a:t>невынашивания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7620000" cy="5589240"/>
          </a:xfrm>
        </p:spPr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ru-RU" b="1" i="1" dirty="0"/>
              <a:t>Лечение угрозы прерывания беременности во II и III триместрах: </a:t>
            </a:r>
            <a:endParaRPr lang="ru-RU" b="1" i="1" dirty="0" smtClean="0"/>
          </a:p>
          <a:p>
            <a:pPr marL="571500" indent="-457200">
              <a:buAutoNum type="arabicPeriod"/>
            </a:pPr>
            <a:r>
              <a:rPr lang="ru-RU" dirty="0" smtClean="0"/>
              <a:t>Постельный </a:t>
            </a:r>
            <a:r>
              <a:rPr lang="ru-RU" dirty="0"/>
              <a:t>покой. </a:t>
            </a:r>
            <a:endParaRPr lang="ru-RU" dirty="0" smtClean="0"/>
          </a:p>
          <a:p>
            <a:pPr marL="571500" indent="-457200">
              <a:buAutoNum type="arabicPeriod"/>
            </a:pPr>
            <a:r>
              <a:rPr lang="ru-RU" dirty="0" smtClean="0"/>
              <a:t>β-</a:t>
            </a:r>
            <a:r>
              <a:rPr lang="ru-RU" dirty="0" err="1" smtClean="0"/>
              <a:t>адреномиметиков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/>
              <a:t>токолитики</a:t>
            </a:r>
            <a:r>
              <a:rPr lang="ru-RU" dirty="0"/>
              <a:t>), которые вызывают расслабление гладкой мускулатуры матки (</a:t>
            </a:r>
            <a:r>
              <a:rPr lang="ru-RU" dirty="0" err="1"/>
              <a:t>партусистен</a:t>
            </a:r>
            <a:r>
              <a:rPr lang="ru-RU" dirty="0"/>
              <a:t>, </a:t>
            </a:r>
            <a:r>
              <a:rPr lang="ru-RU" dirty="0" err="1"/>
              <a:t>гинипрал</a:t>
            </a:r>
            <a:r>
              <a:rPr lang="ru-RU" dirty="0"/>
              <a:t>, </a:t>
            </a:r>
            <a:r>
              <a:rPr lang="ru-RU" dirty="0" err="1"/>
              <a:t>ритодрин</a:t>
            </a:r>
            <a:r>
              <a:rPr lang="ru-RU" dirty="0"/>
              <a:t>).  </a:t>
            </a:r>
            <a:endParaRPr lang="ru-RU" dirty="0" smtClean="0"/>
          </a:p>
          <a:p>
            <a:pPr marL="571500" indent="-457200">
              <a:buAutoNum type="arabicPeriod"/>
            </a:pPr>
            <a:r>
              <a:rPr lang="ru-RU" dirty="0" smtClean="0"/>
              <a:t>Блокаторы </a:t>
            </a:r>
            <a:r>
              <a:rPr lang="ru-RU" dirty="0"/>
              <a:t>кальциевых каналов: </a:t>
            </a:r>
            <a:r>
              <a:rPr lang="ru-RU" dirty="0" err="1"/>
              <a:t>верапамил</a:t>
            </a:r>
            <a:r>
              <a:rPr lang="ru-RU" dirty="0"/>
              <a:t>, </a:t>
            </a:r>
            <a:r>
              <a:rPr lang="ru-RU" dirty="0" err="1"/>
              <a:t>изоптин</a:t>
            </a:r>
            <a:r>
              <a:rPr lang="ru-RU" dirty="0"/>
              <a:t>. </a:t>
            </a:r>
            <a:endParaRPr lang="ru-RU" dirty="0" smtClean="0"/>
          </a:p>
          <a:p>
            <a:pPr marL="571500" indent="-457200">
              <a:buAutoNum type="arabicPeriod"/>
            </a:pPr>
            <a:r>
              <a:rPr lang="ru-RU" dirty="0" smtClean="0"/>
              <a:t>Сульфат </a:t>
            </a:r>
            <a:r>
              <a:rPr lang="ru-RU" dirty="0"/>
              <a:t>магния, МагнеВ6, электрофорез с 2% магнием на матку 10 процедур. </a:t>
            </a:r>
            <a:endParaRPr lang="ru-RU" dirty="0" smtClean="0"/>
          </a:p>
          <a:p>
            <a:pPr marL="571500" indent="-457200">
              <a:buAutoNum type="arabicPeriod"/>
            </a:pPr>
            <a:r>
              <a:rPr lang="ru-RU" dirty="0" smtClean="0"/>
              <a:t>Ингибиторы </a:t>
            </a:r>
            <a:r>
              <a:rPr lang="ru-RU" dirty="0"/>
              <a:t>синтеза простагландинов: </a:t>
            </a:r>
            <a:r>
              <a:rPr lang="ru-RU" dirty="0" err="1"/>
              <a:t>индометацин</a:t>
            </a:r>
            <a:r>
              <a:rPr lang="ru-RU" dirty="0"/>
              <a:t> в таблетках или свечах. </a:t>
            </a:r>
            <a:endParaRPr lang="ru-RU" dirty="0" smtClean="0"/>
          </a:p>
          <a:p>
            <a:pPr marL="571500" indent="-457200">
              <a:buAutoNum type="arabicPeriod"/>
            </a:pPr>
            <a:r>
              <a:rPr lang="ru-RU" dirty="0" smtClean="0"/>
              <a:t>Профилактика </a:t>
            </a:r>
            <a:r>
              <a:rPr lang="ru-RU" dirty="0"/>
              <a:t>гипоксии плода. </a:t>
            </a:r>
            <a:endParaRPr lang="ru-RU" dirty="0" smtClean="0"/>
          </a:p>
          <a:p>
            <a:pPr marL="571500" indent="-457200">
              <a:buAutoNum type="arabicPeriod"/>
            </a:pPr>
            <a:r>
              <a:rPr lang="ru-RU" dirty="0" smtClean="0"/>
              <a:t>Профилактика </a:t>
            </a:r>
            <a:r>
              <a:rPr lang="ru-RU" dirty="0"/>
              <a:t>плацентарной недостаточности. </a:t>
            </a:r>
            <a:endParaRPr lang="ru-RU" dirty="0" smtClean="0"/>
          </a:p>
          <a:p>
            <a:pPr marL="571500" indent="-457200">
              <a:buAutoNum type="arabicPeriod"/>
            </a:pPr>
            <a:r>
              <a:rPr lang="ru-RU" dirty="0" smtClean="0"/>
              <a:t>При </a:t>
            </a:r>
            <a:r>
              <a:rPr lang="ru-RU" dirty="0"/>
              <a:t>угрозе преждевременных родов в 22 – 33 недели проводится профилактика респираторного  </a:t>
            </a:r>
            <a:r>
              <a:rPr lang="ru-RU" dirty="0" err="1"/>
              <a:t>дистресс</a:t>
            </a:r>
            <a:r>
              <a:rPr lang="ru-RU" dirty="0"/>
              <a:t>-синдрома у новорожденных путем назначения беременной глюкокортикоидных препаратов (</a:t>
            </a:r>
            <a:r>
              <a:rPr lang="ru-RU" dirty="0" err="1"/>
              <a:t>дексаметазон</a:t>
            </a:r>
            <a:r>
              <a:rPr lang="ru-RU" dirty="0" smtClean="0"/>
              <a:t>), </a:t>
            </a:r>
            <a:r>
              <a:rPr lang="ru-RU" dirty="0" err="1" smtClean="0"/>
              <a:t>амброксол</a:t>
            </a:r>
            <a:r>
              <a:rPr lang="ru-RU" dirty="0"/>
              <a:t>, </a:t>
            </a:r>
            <a:r>
              <a:rPr lang="ru-RU" dirty="0" err="1"/>
              <a:t>амбробене</a:t>
            </a:r>
            <a:r>
              <a:rPr lang="ru-RU" dirty="0"/>
              <a:t>. </a:t>
            </a:r>
            <a:endParaRPr lang="ru-RU" dirty="0" smtClean="0"/>
          </a:p>
          <a:p>
            <a:pPr marL="571500" indent="-457200">
              <a:buAutoNum type="arabicPeriod"/>
            </a:pPr>
            <a:r>
              <a:rPr lang="ru-RU" dirty="0" smtClean="0"/>
              <a:t>Спазмолитики</a:t>
            </a:r>
            <a:r>
              <a:rPr lang="ru-RU" dirty="0"/>
              <a:t>. </a:t>
            </a:r>
            <a:endParaRPr lang="ru-RU" dirty="0" smtClean="0"/>
          </a:p>
          <a:p>
            <a:pPr marL="571500" indent="-457200">
              <a:buAutoNum type="arabicPeriod"/>
            </a:pPr>
            <a:r>
              <a:rPr lang="ru-RU" dirty="0" smtClean="0"/>
              <a:t>Седативные </a:t>
            </a:r>
            <a:r>
              <a:rPr lang="ru-RU" dirty="0"/>
              <a:t>препараты. </a:t>
            </a:r>
          </a:p>
        </p:txBody>
      </p:sp>
    </p:spTree>
    <p:extLst>
      <p:ext uri="{BB962C8B-B14F-4D97-AF65-F5344CB8AC3E}">
        <p14:creationId xmlns:p14="http://schemas.microsoft.com/office/powerpoint/2010/main" val="232855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2492896"/>
            <a:ext cx="7776864" cy="1143000"/>
          </a:xfrm>
        </p:spPr>
        <p:txBody>
          <a:bodyPr/>
          <a:lstStyle/>
          <a:p>
            <a:pPr algn="ctr"/>
            <a:r>
              <a:rPr lang="ru-RU" b="1" dirty="0" err="1" smtClean="0"/>
              <a:t>Истмико</a:t>
            </a:r>
            <a:r>
              <a:rPr lang="ru-RU" b="1" dirty="0" smtClean="0"/>
              <a:t>-цервикальная недостаточность</a:t>
            </a:r>
            <a:endParaRPr lang="ru-RU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3933056"/>
            <a:ext cx="1988840" cy="1988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54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это?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7427168" cy="506003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400" b="1" i="1" dirty="0" err="1"/>
              <a:t>Истмико</a:t>
            </a:r>
            <a:r>
              <a:rPr lang="ru-RU" sz="2400" b="1" i="1" dirty="0"/>
              <a:t>-цервикальная недостаточность (</a:t>
            </a:r>
            <a:r>
              <a:rPr lang="ru-RU" sz="2400" b="1" i="1" dirty="0" smtClean="0"/>
              <a:t>ИЦН) -</a:t>
            </a:r>
            <a:r>
              <a:rPr lang="ru-RU" sz="2400" dirty="0" smtClean="0"/>
              <a:t>неполноценность </a:t>
            </a:r>
            <a:r>
              <a:rPr lang="ru-RU" sz="2400" dirty="0"/>
              <a:t>циркулярной мускулатуры в области внутреннего маточного зева, которая способствует развитию недостаточности перешейка и шейки матки. Частота ИЦН 7 – 13</a:t>
            </a:r>
            <a:r>
              <a:rPr lang="ru-RU" sz="2400" dirty="0" smtClean="0"/>
              <a:t>%.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3573016"/>
            <a:ext cx="3048000" cy="304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4021365"/>
            <a:ext cx="2736304" cy="2151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97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3521417"/>
            <a:ext cx="1988840" cy="198884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411800"/>
            <a:ext cx="7776864" cy="1143000"/>
          </a:xfrm>
        </p:spPr>
        <p:txBody>
          <a:bodyPr/>
          <a:lstStyle/>
          <a:p>
            <a:pPr algn="ctr"/>
            <a:r>
              <a:rPr lang="ru-RU" b="1" dirty="0" err="1" smtClean="0"/>
              <a:t>Невынашивание</a:t>
            </a:r>
            <a:r>
              <a:rPr lang="ru-RU" b="1" dirty="0" smtClean="0"/>
              <a:t> беременности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75766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0655846"/>
              </p:ext>
            </p:extLst>
          </p:nvPr>
        </p:nvGraphicFramePr>
        <p:xfrm>
          <a:off x="179512" y="404664"/>
          <a:ext cx="8208912" cy="5996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4167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Диагностика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7620000" cy="4800600"/>
          </a:xfrm>
        </p:spPr>
        <p:txBody>
          <a:bodyPr>
            <a:normAutofit lnSpcReduction="10000"/>
          </a:bodyPr>
          <a:lstStyle/>
          <a:p>
            <a:pPr marL="571500" indent="-45720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</a:pPr>
            <a:r>
              <a:rPr lang="ru-RU" dirty="0" smtClean="0"/>
              <a:t>Жалоб </a:t>
            </a:r>
            <a:r>
              <a:rPr lang="ru-RU" dirty="0"/>
              <a:t>нет, матка в нормальном тонусе. </a:t>
            </a:r>
            <a:endParaRPr lang="ru-RU" dirty="0" smtClean="0"/>
          </a:p>
          <a:p>
            <a:pPr marL="571500" indent="-45720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</a:pPr>
            <a:r>
              <a:rPr lang="ru-RU" dirty="0" smtClean="0"/>
              <a:t>При </a:t>
            </a:r>
            <a:r>
              <a:rPr lang="ru-RU" dirty="0"/>
              <a:t>исследовании в зеркалах: зияющий наружный зев с вялыми краями, </a:t>
            </a:r>
            <a:r>
              <a:rPr lang="ru-RU" dirty="0" err="1"/>
              <a:t>пролабирование</a:t>
            </a:r>
            <a:r>
              <a:rPr lang="ru-RU" dirty="0"/>
              <a:t> плодного пузыря. </a:t>
            </a:r>
            <a:endParaRPr lang="ru-RU" dirty="0" smtClean="0"/>
          </a:p>
          <a:p>
            <a:pPr marL="571500" indent="-45720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</a:pPr>
            <a:r>
              <a:rPr lang="ru-RU" dirty="0" smtClean="0"/>
              <a:t>При </a:t>
            </a:r>
            <a:r>
              <a:rPr lang="ru-RU" dirty="0"/>
              <a:t>влагалищном исследовании: укорочение шейки матки, цервикальный канал пропускает палец за область внутреннего зева. </a:t>
            </a:r>
          </a:p>
          <a:p>
            <a:pPr marL="571500" indent="-45720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</a:pPr>
            <a:r>
              <a:rPr lang="ru-RU" dirty="0" smtClean="0"/>
              <a:t>УЗИ </a:t>
            </a:r>
            <a:r>
              <a:rPr lang="ru-RU" dirty="0"/>
              <a:t>области внутреннего зева: длина шейки матки менее 2 см – абсолютный УЗИ-признак ИЦН и показание к наложению шва на шейку матки. </a:t>
            </a:r>
            <a:endParaRPr lang="ru-RU" dirty="0" smtClean="0"/>
          </a:p>
          <a:p>
            <a:pPr marL="571500" indent="-457200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</a:pPr>
            <a:endParaRPr lang="ru-RU" dirty="0"/>
          </a:p>
          <a:p>
            <a:pPr marL="114300" indent="0">
              <a:buClr>
                <a:schemeClr val="tx1">
                  <a:lumMod val="75000"/>
                  <a:lumOff val="25000"/>
                </a:schemeClr>
              </a:buClr>
              <a:buNone/>
            </a:pPr>
            <a:r>
              <a:rPr lang="ru-RU" dirty="0"/>
              <a:t>Оптимальный срок для наложения шва на шейку матки – 14 – 16 недель, максимум до 22 – 24 недель. Шов снимается в 37 недель, или в любой срок при появлении родовой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260804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2492896"/>
            <a:ext cx="7776864" cy="1143000"/>
          </a:xfrm>
        </p:spPr>
        <p:txBody>
          <a:bodyPr/>
          <a:lstStyle/>
          <a:p>
            <a:pPr algn="ctr"/>
            <a:r>
              <a:rPr lang="ru-RU" b="1" dirty="0" smtClean="0"/>
              <a:t>Преждевременные роды</a:t>
            </a:r>
            <a:endParaRPr lang="ru-RU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3356992"/>
            <a:ext cx="1988840" cy="1988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63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4536504" cy="544522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3200" b="1" i="1" dirty="0" smtClean="0"/>
              <a:t>Преждевременные роды </a:t>
            </a:r>
            <a:r>
              <a:rPr lang="ru-RU" sz="2400" b="1" i="1" dirty="0" smtClean="0"/>
              <a:t>– </a:t>
            </a:r>
            <a:r>
              <a:rPr lang="ru-RU" sz="2400" dirty="0" smtClean="0"/>
              <a:t>это роды, произошедшие в срок до 37 недель.</a:t>
            </a:r>
            <a:endParaRPr lang="ru-RU" sz="2400" i="1" dirty="0" smtClean="0"/>
          </a:p>
          <a:p>
            <a:endParaRPr lang="ru-RU" sz="2400" i="1" dirty="0"/>
          </a:p>
          <a:p>
            <a:pPr marL="114300" indent="0">
              <a:buNone/>
            </a:pPr>
            <a:r>
              <a:rPr lang="ru-RU" sz="2400" b="1" dirty="0" smtClean="0"/>
              <a:t>Ведение</a:t>
            </a:r>
            <a:r>
              <a:rPr lang="ru-RU" sz="2400" dirty="0" smtClean="0"/>
              <a:t> </a:t>
            </a:r>
            <a:r>
              <a:rPr lang="ru-RU" sz="2400" dirty="0"/>
              <a:t>начавшихся преждевременных родов зависит </a:t>
            </a:r>
            <a:r>
              <a:rPr lang="ru-RU" sz="2400" dirty="0" smtClean="0"/>
              <a:t>от: </a:t>
            </a:r>
          </a:p>
          <a:p>
            <a:pPr marL="571500" indent="-457200">
              <a:buFont typeface="+mj-lt"/>
              <a:buAutoNum type="arabicPeriod"/>
            </a:pPr>
            <a:r>
              <a:rPr lang="ru-RU" sz="2400" dirty="0" smtClean="0"/>
              <a:t>выраженности </a:t>
            </a:r>
            <a:r>
              <a:rPr lang="ru-RU" sz="2400" dirty="0"/>
              <a:t>клинической картины этого осложнения, </a:t>
            </a:r>
            <a:endParaRPr lang="ru-RU" sz="2400" dirty="0" smtClean="0"/>
          </a:p>
          <a:p>
            <a:pPr marL="571500" indent="-457200">
              <a:buFont typeface="+mj-lt"/>
              <a:buAutoNum type="arabicPeriod"/>
            </a:pPr>
            <a:r>
              <a:rPr lang="ru-RU" sz="2400" dirty="0" smtClean="0"/>
              <a:t>целости </a:t>
            </a:r>
            <a:r>
              <a:rPr lang="ru-RU" sz="2400" dirty="0"/>
              <a:t>околоплодных вод, </a:t>
            </a:r>
            <a:endParaRPr lang="ru-RU" sz="2400" dirty="0" smtClean="0"/>
          </a:p>
          <a:p>
            <a:pPr marL="571500" indent="-457200">
              <a:buFont typeface="+mj-lt"/>
              <a:buAutoNum type="arabicPeriod"/>
            </a:pPr>
            <a:r>
              <a:rPr lang="ru-RU" sz="2400" dirty="0" smtClean="0"/>
              <a:t>срока </a:t>
            </a:r>
            <a:r>
              <a:rPr lang="ru-RU" sz="2400" dirty="0"/>
              <a:t>беременности.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890713"/>
            <a:ext cx="2376264" cy="237626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004048" y="3252687"/>
            <a:ext cx="2808312" cy="3583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93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Font typeface="+mj-lt"/>
              <a:buAutoNum type="arabicPeriod"/>
            </a:pPr>
            <a:r>
              <a:rPr lang="ru-RU" dirty="0" smtClean="0"/>
              <a:t>Спонтанные;</a:t>
            </a:r>
          </a:p>
          <a:p>
            <a:pPr marL="571500" indent="-457200">
              <a:buFont typeface="+mj-lt"/>
              <a:buAutoNum type="arabicPeriod"/>
            </a:pPr>
            <a:r>
              <a:rPr lang="ru-RU" dirty="0"/>
              <a:t>Без регулярной родовой активности при излитии </a:t>
            </a:r>
            <a:r>
              <a:rPr lang="ru-RU" dirty="0" smtClean="0"/>
              <a:t>околоплодных вод;</a:t>
            </a:r>
          </a:p>
          <a:p>
            <a:pPr marL="571500" indent="-457200">
              <a:buFont typeface="+mj-lt"/>
              <a:buAutoNum type="arabicPeriod"/>
            </a:pPr>
            <a:r>
              <a:rPr lang="ru-RU" dirty="0" smtClean="0"/>
              <a:t>Спровоцированные </a:t>
            </a:r>
            <a:r>
              <a:rPr lang="ru-RU" dirty="0"/>
              <a:t>искусственно по медицинским </a:t>
            </a:r>
            <a:r>
              <a:rPr lang="ru-RU" dirty="0" smtClean="0"/>
              <a:t>показаниям: </a:t>
            </a:r>
          </a:p>
          <a:p>
            <a:r>
              <a:rPr lang="ru-RU" i="1" dirty="0" smtClean="0"/>
              <a:t>По </a:t>
            </a:r>
            <a:r>
              <a:rPr lang="ru-RU" i="1" dirty="0"/>
              <a:t>показаниям со стороны плода</a:t>
            </a:r>
            <a:r>
              <a:rPr lang="ru-RU" dirty="0"/>
              <a:t>: внутриутробная гибель, прогрессирующее ухудшение состояния, неизлечимые и несовместимые с жизнью пороки </a:t>
            </a:r>
            <a:r>
              <a:rPr lang="ru-RU" dirty="0" smtClean="0"/>
              <a:t>развития</a:t>
            </a:r>
          </a:p>
          <a:p>
            <a:r>
              <a:rPr lang="ru-RU" i="1" dirty="0" smtClean="0"/>
              <a:t>По </a:t>
            </a:r>
            <a:r>
              <a:rPr lang="ru-RU" i="1" dirty="0"/>
              <a:t>показаниям со стороны </a:t>
            </a:r>
            <a:r>
              <a:rPr lang="ru-RU" i="1" dirty="0" smtClean="0"/>
              <a:t>матери</a:t>
            </a:r>
            <a:r>
              <a:rPr lang="ru-RU" dirty="0" smtClean="0"/>
              <a:t>: тяжелые</a:t>
            </a:r>
            <a:r>
              <a:rPr lang="ru-RU" dirty="0"/>
              <a:t> </a:t>
            </a:r>
            <a:r>
              <a:rPr lang="ru-RU" dirty="0" err="1" smtClean="0"/>
              <a:t>экстрагенитальные</a:t>
            </a:r>
            <a:r>
              <a:rPr lang="ru-RU" dirty="0" smtClean="0"/>
              <a:t> заболевания</a:t>
            </a:r>
            <a:r>
              <a:rPr lang="ru-RU" dirty="0"/>
              <a:t> с декомпенсацией, угрожающие жизни </a:t>
            </a:r>
            <a:r>
              <a:rPr lang="ru-RU" dirty="0" smtClean="0"/>
              <a:t>женщины.</a:t>
            </a:r>
          </a:p>
          <a:p>
            <a:pPr marL="114300" indent="0">
              <a:buNone/>
            </a:pPr>
            <a:endParaRPr lang="ru-RU" dirty="0"/>
          </a:p>
          <a:p>
            <a:pPr marL="571500" indent="-45720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081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492896"/>
            <a:ext cx="5561141" cy="418823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Патогенез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7825680" cy="4800600"/>
          </a:xfrm>
        </p:spPr>
        <p:txBody>
          <a:bodyPr/>
          <a:lstStyle/>
          <a:p>
            <a:r>
              <a:rPr lang="ru-RU" b="1" dirty="0" smtClean="0"/>
              <a:t>Основной механизм ПР </a:t>
            </a:r>
            <a:r>
              <a:rPr lang="ru-RU" dirty="0" smtClean="0"/>
              <a:t>- уровень</a:t>
            </a:r>
            <a:r>
              <a:rPr lang="ru-RU" dirty="0"/>
              <a:t> </a:t>
            </a:r>
            <a:r>
              <a:rPr lang="ru-RU" i="1" dirty="0" smtClean="0"/>
              <a:t>прогестерона</a:t>
            </a:r>
            <a:r>
              <a:rPr lang="ru-RU" dirty="0"/>
              <a:t> снижается, а </a:t>
            </a:r>
            <a:r>
              <a:rPr lang="ru-RU" i="1" dirty="0" smtClean="0"/>
              <a:t>эстрогена</a:t>
            </a:r>
            <a:r>
              <a:rPr lang="ru-RU" dirty="0"/>
              <a:t> повышается, в результате чего увеличивается выработка </a:t>
            </a:r>
            <a:r>
              <a:rPr lang="ru-RU" i="1" dirty="0"/>
              <a:t>окситоцина</a:t>
            </a:r>
            <a:r>
              <a:rPr lang="ru-RU" dirty="0"/>
              <a:t>, который и стимулирует маточные сокращения.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16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4874735"/>
            <a:ext cx="3528392" cy="195795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Тактика ведения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7620000" cy="4800600"/>
          </a:xfrm>
        </p:spPr>
        <p:txBody>
          <a:bodyPr/>
          <a:lstStyle/>
          <a:p>
            <a:pPr marL="114300" indent="0">
              <a:buNone/>
            </a:pPr>
            <a:r>
              <a:rPr lang="ru-RU" dirty="0" smtClean="0"/>
              <a:t>Включает в себя несколько этапов:</a:t>
            </a:r>
          </a:p>
          <a:p>
            <a:pPr marL="571500" indent="-457200">
              <a:buFont typeface="+mj-lt"/>
              <a:buAutoNum type="arabicPeriod"/>
            </a:pPr>
            <a:r>
              <a:rPr lang="ru-RU" dirty="0"/>
              <a:t>Прогнозирование наступления ПР.</a:t>
            </a:r>
          </a:p>
          <a:p>
            <a:pPr marL="571500" indent="-457200">
              <a:buFont typeface="+mj-lt"/>
              <a:buAutoNum type="arabicPeriod"/>
            </a:pPr>
            <a:r>
              <a:rPr lang="ru-RU" dirty="0"/>
              <a:t>Профилактика респираторного </a:t>
            </a:r>
            <a:r>
              <a:rPr lang="ru-RU" dirty="0" err="1"/>
              <a:t>дистресс</a:t>
            </a:r>
            <a:r>
              <a:rPr lang="ru-RU" dirty="0"/>
              <a:t> синдрома (ускорение созревания лёгких при помощи </a:t>
            </a:r>
            <a:r>
              <a:rPr lang="ru-RU" dirty="0" err="1" smtClean="0"/>
              <a:t>глюкокортикоидов</a:t>
            </a:r>
            <a:r>
              <a:rPr lang="ru-RU" dirty="0" smtClean="0"/>
              <a:t>).</a:t>
            </a:r>
            <a:endParaRPr lang="ru-RU" dirty="0"/>
          </a:p>
          <a:p>
            <a:pPr marL="571500" indent="-457200">
              <a:buFont typeface="+mj-lt"/>
              <a:buAutoNum type="arabicPeriod"/>
            </a:pPr>
            <a:r>
              <a:rPr lang="ru-RU" dirty="0" err="1"/>
              <a:t>Пролонгирование</a:t>
            </a:r>
            <a:r>
              <a:rPr lang="ru-RU" dirty="0"/>
              <a:t> (сохранение) беременности для перевода в стационар более высокого уровня для подготовки к рождению недоношенного ребёнка.</a:t>
            </a:r>
          </a:p>
          <a:p>
            <a:pPr marL="571500" indent="-457200">
              <a:buFont typeface="+mj-lt"/>
              <a:buAutoNum type="arabicPeriod"/>
            </a:pPr>
            <a:r>
              <a:rPr lang="ru-RU" dirty="0"/>
              <a:t>Профилактика инфекционных осложнений, особенно при наличии преждевременного излития околоплодных вод.</a:t>
            </a:r>
          </a:p>
          <a:p>
            <a:pPr marL="571500" indent="-457200">
              <a:buFont typeface="+mj-lt"/>
              <a:buAutoNum type="arabicPeriod"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671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08912" cy="2376264"/>
          </a:xfrm>
        </p:spPr>
        <p:txBody>
          <a:bodyPr/>
          <a:lstStyle/>
          <a:p>
            <a:r>
              <a:rPr lang="ru-RU" sz="6000" b="1" dirty="0" smtClean="0"/>
              <a:t>Спасибо за внимание!</a:t>
            </a:r>
            <a:endParaRPr lang="ru-RU" sz="60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78" y="2861007"/>
            <a:ext cx="6894074" cy="3662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1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62745"/>
            <a:ext cx="3456384" cy="229525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это такое?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340768"/>
            <a:ext cx="6696744" cy="5112568"/>
          </a:xfrm>
        </p:spPr>
        <p:txBody>
          <a:bodyPr>
            <a:normAutofit/>
          </a:bodyPr>
          <a:lstStyle/>
          <a:p>
            <a:r>
              <a:rPr lang="ru-RU" sz="2400" b="1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Невынашиванием</a:t>
            </a:r>
            <a:r>
              <a:rPr lang="ru-RU" sz="24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беременности </a:t>
            </a:r>
            <a:r>
              <a:rPr lang="ru-RU" sz="2400" dirty="0"/>
              <a:t>считают самопроизвольное прерывание ее  в различные сроки от зачатия  до 37 недель, считая с 1-го дня последней менструации. </a:t>
            </a:r>
            <a:endParaRPr lang="ru-RU" sz="2400" dirty="0" smtClean="0"/>
          </a:p>
          <a:p>
            <a:r>
              <a:rPr lang="ru-RU" sz="24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Привычное </a:t>
            </a:r>
            <a:r>
              <a:rPr lang="ru-RU" sz="2400" b="1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невынашивание</a:t>
            </a:r>
            <a:r>
              <a:rPr lang="ru-RU" sz="24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400" dirty="0"/>
              <a:t>(привычная потеря беременности) – самопроизвольное прерывание беременности подряд 2 раза и более. </a:t>
            </a:r>
            <a:endParaRPr lang="ru-RU" sz="2400" dirty="0" smtClean="0"/>
          </a:p>
          <a:p>
            <a:r>
              <a:rPr lang="ru-RU" sz="2400" b="1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Недонашивание</a:t>
            </a:r>
            <a:r>
              <a:rPr lang="ru-RU" sz="2400" dirty="0" smtClean="0"/>
              <a:t> </a:t>
            </a:r>
            <a:r>
              <a:rPr lang="ru-RU" sz="2400" dirty="0"/>
              <a:t>– самопроизвольное прерывание </a:t>
            </a:r>
            <a:r>
              <a:rPr lang="ru-RU" sz="2400" dirty="0" smtClean="0"/>
              <a:t>беременности </a:t>
            </a:r>
            <a:r>
              <a:rPr lang="ru-RU" sz="2400" dirty="0"/>
              <a:t>в сроки от 22</a:t>
            </a:r>
            <a:r>
              <a:rPr lang="ru-RU" sz="2400" b="1" dirty="0"/>
              <a:t> </a:t>
            </a:r>
            <a:r>
              <a:rPr lang="ru-RU" sz="2400" dirty="0"/>
              <a:t>до </a:t>
            </a:r>
            <a:r>
              <a:rPr lang="ru-RU" sz="2400" dirty="0" smtClean="0"/>
              <a:t>37</a:t>
            </a:r>
          </a:p>
          <a:p>
            <a:r>
              <a:rPr lang="ru-RU" sz="2400" dirty="0" smtClean="0"/>
              <a:t>                недель</a:t>
            </a:r>
            <a:r>
              <a:rPr lang="ru-RU" sz="2400" dirty="0"/>
              <a:t>. 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243205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Перинатальная смертность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/>
              <a:t>Перинатальный период </a:t>
            </a:r>
            <a:r>
              <a:rPr lang="ru-RU" dirty="0"/>
              <a:t>начинается с 22 недель беременности, включает период родов и заканчивается через 7 полных дней жизни новорожденного. </a:t>
            </a:r>
            <a:endParaRPr lang="ru-RU" dirty="0" smtClean="0"/>
          </a:p>
          <a:p>
            <a:r>
              <a:rPr lang="ru-RU" dirty="0" smtClean="0"/>
              <a:t>Смерть </a:t>
            </a:r>
            <a:r>
              <a:rPr lang="ru-RU" dirty="0"/>
              <a:t>плода или новорожденного в эти сроки беременности и периода новорожденности составляет </a:t>
            </a:r>
            <a:r>
              <a:rPr lang="ru-RU" b="1" i="1" dirty="0">
                <a:solidFill>
                  <a:schemeClr val="accent5">
                    <a:lumMod val="50000"/>
                  </a:schemeClr>
                </a:solidFill>
              </a:rPr>
              <a:t>перинатальную </a:t>
            </a: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смертность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По </a:t>
            </a:r>
            <a:r>
              <a:rPr lang="ru-RU" dirty="0"/>
              <a:t>рекомендации ВОЗ перинатальную смертность учитывают с 22 недель беременности при массе плода 500 г и более.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3568" y="5229200"/>
            <a:ext cx="7488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i="1" dirty="0" smtClean="0">
                <a:solidFill>
                  <a:schemeClr val="accent5">
                    <a:lumMod val="50000"/>
                  </a:schemeClr>
                </a:solidFill>
              </a:rPr>
              <a:t>ПС</a:t>
            </a:r>
            <a:r>
              <a:rPr lang="ru-RU" sz="4800" dirty="0" smtClean="0"/>
              <a:t>=</a:t>
            </a:r>
            <a:endParaRPr lang="ru-RU" sz="4800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979712" y="5644698"/>
            <a:ext cx="50765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979712" y="4914305"/>
            <a:ext cx="52565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/>
              <a:t>ч</a:t>
            </a:r>
            <a:r>
              <a:rPr lang="ru-RU" sz="2400" i="1" dirty="0" smtClean="0"/>
              <a:t>исло мертворожденных + число умерших в первую неделю жизни</a:t>
            </a:r>
            <a:endParaRPr lang="ru-RU" sz="24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2159732" y="5745302"/>
            <a:ext cx="4896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/>
              <a:t>ч</a:t>
            </a:r>
            <a:r>
              <a:rPr lang="ru-RU" sz="2400" i="1" dirty="0" smtClean="0"/>
              <a:t>исло детей, родившихся живыми и мертвыми</a:t>
            </a:r>
            <a:endParaRPr lang="ru-RU" sz="2400" i="1" dirty="0"/>
          </a:p>
        </p:txBody>
      </p:sp>
      <p:sp>
        <p:nvSpPr>
          <p:cNvPr id="13" name="Умножение 12"/>
          <p:cNvSpPr/>
          <p:nvPr/>
        </p:nvSpPr>
        <p:spPr>
          <a:xfrm>
            <a:off x="7092280" y="5401290"/>
            <a:ext cx="360040" cy="4572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7524328" y="5396825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1000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402341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Причины </a:t>
            </a:r>
            <a:r>
              <a:rPr lang="ru-RU" dirty="0" err="1" smtClean="0"/>
              <a:t>невынашивания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sz="2800" b="1" dirty="0"/>
              <a:t>В </a:t>
            </a:r>
            <a:r>
              <a:rPr lang="ru-RU" sz="2800" b="1" u="sng" dirty="0"/>
              <a:t>I триместре </a:t>
            </a:r>
            <a:r>
              <a:rPr lang="ru-RU" sz="2800" b="1" dirty="0"/>
              <a:t>беременности</a:t>
            </a:r>
            <a:r>
              <a:rPr lang="ru-RU" dirty="0"/>
              <a:t>: </a:t>
            </a:r>
            <a:endParaRPr lang="ru-RU" dirty="0" smtClean="0"/>
          </a:p>
          <a:p>
            <a:r>
              <a:rPr lang="ru-RU" sz="2400" dirty="0" smtClean="0"/>
              <a:t>Хромосомные </a:t>
            </a:r>
            <a:r>
              <a:rPr lang="ru-RU" sz="2400" dirty="0"/>
              <a:t>аномалии эмбриона</a:t>
            </a:r>
            <a:r>
              <a:rPr lang="ru-RU" sz="2400" dirty="0" smtClean="0"/>
              <a:t>; </a:t>
            </a:r>
          </a:p>
          <a:p>
            <a:r>
              <a:rPr lang="ru-RU" sz="2400" dirty="0" smtClean="0"/>
              <a:t>Недостаточность </a:t>
            </a:r>
            <a:r>
              <a:rPr lang="ru-RU" sz="2400" dirty="0"/>
              <a:t>гормональной функции яичников беременной; </a:t>
            </a:r>
            <a:endParaRPr lang="ru-RU" sz="2400" dirty="0" smtClean="0"/>
          </a:p>
          <a:p>
            <a:r>
              <a:rPr lang="ru-RU" sz="2400" dirty="0" err="1" smtClean="0"/>
              <a:t>Гиперандрогения</a:t>
            </a:r>
            <a:r>
              <a:rPr lang="ru-RU" sz="2400" dirty="0" smtClean="0"/>
              <a:t> </a:t>
            </a:r>
            <a:r>
              <a:rPr lang="ru-RU" sz="2400" dirty="0"/>
              <a:t>у беременной; </a:t>
            </a:r>
            <a:endParaRPr lang="ru-RU" sz="2400" dirty="0" smtClean="0"/>
          </a:p>
          <a:p>
            <a:r>
              <a:rPr lang="ru-RU" sz="2400" dirty="0" smtClean="0"/>
              <a:t>Гипоплазия </a:t>
            </a:r>
            <a:r>
              <a:rPr lang="ru-RU" sz="2400" dirty="0"/>
              <a:t>матки и/или аномалии развития матки; </a:t>
            </a:r>
            <a:endParaRPr lang="ru-RU" sz="2400" dirty="0" smtClean="0"/>
          </a:p>
          <a:p>
            <a:r>
              <a:rPr lang="ru-RU" sz="2400" dirty="0" smtClean="0"/>
              <a:t>Сахарный </a:t>
            </a:r>
            <a:r>
              <a:rPr lang="ru-RU" sz="2400" dirty="0"/>
              <a:t>диабет; </a:t>
            </a:r>
            <a:endParaRPr lang="ru-RU" sz="2400" dirty="0" smtClean="0"/>
          </a:p>
          <a:p>
            <a:r>
              <a:rPr lang="ru-RU" sz="2400" dirty="0" err="1" smtClean="0"/>
              <a:t>Гипо</a:t>
            </a:r>
            <a:r>
              <a:rPr lang="ru-RU" sz="2400" dirty="0" smtClean="0"/>
              <a:t>- </a:t>
            </a:r>
            <a:r>
              <a:rPr lang="ru-RU" sz="2400" dirty="0"/>
              <a:t>и гипертиреоз</a:t>
            </a:r>
            <a:r>
              <a:rPr lang="ru-RU" sz="2400" dirty="0" smtClean="0"/>
              <a:t>;</a:t>
            </a:r>
          </a:p>
          <a:p>
            <a:r>
              <a:rPr lang="ru-RU" sz="2400" dirty="0" smtClean="0"/>
              <a:t>Острый </a:t>
            </a:r>
            <a:r>
              <a:rPr lang="ru-RU" sz="2400" dirty="0"/>
              <a:t>вирусный гепатит; </a:t>
            </a:r>
          </a:p>
          <a:p>
            <a:r>
              <a:rPr lang="ru-RU" sz="2400" dirty="0" err="1" smtClean="0"/>
              <a:t>Гломерулонефрит</a:t>
            </a:r>
            <a:r>
              <a:rPr lang="ru-RU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2733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30" y="4869160"/>
            <a:ext cx="1988840" cy="198884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Причины </a:t>
            </a:r>
            <a:r>
              <a:rPr lang="ru-RU" dirty="0" err="1" smtClean="0"/>
              <a:t>невынашивания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1050" y="1700808"/>
            <a:ext cx="7620000" cy="4800600"/>
          </a:xfrm>
        </p:spPr>
        <p:txBody>
          <a:bodyPr/>
          <a:lstStyle/>
          <a:p>
            <a:pPr marL="114300" indent="0">
              <a:buNone/>
            </a:pPr>
            <a:r>
              <a:rPr lang="ru-RU" sz="2800" b="1" dirty="0"/>
              <a:t>Во </a:t>
            </a:r>
            <a:r>
              <a:rPr lang="ru-RU" sz="2800" b="1" u="sng" dirty="0"/>
              <a:t>II триместре </a:t>
            </a:r>
            <a:r>
              <a:rPr lang="ru-RU" sz="2800" b="1" dirty="0"/>
              <a:t>беременности: </a:t>
            </a:r>
            <a:endParaRPr lang="ru-RU" dirty="0" smtClean="0"/>
          </a:p>
          <a:p>
            <a:r>
              <a:rPr lang="ru-RU" sz="2400" dirty="0" smtClean="0"/>
              <a:t>Плацентарная </a:t>
            </a:r>
            <a:r>
              <a:rPr lang="ru-RU" sz="2400" dirty="0"/>
              <a:t>недостаточность; </a:t>
            </a:r>
            <a:endParaRPr lang="ru-RU" sz="2400" dirty="0" smtClean="0"/>
          </a:p>
          <a:p>
            <a:r>
              <a:rPr lang="ru-RU" sz="2400" dirty="0" err="1" smtClean="0"/>
              <a:t>Истмико</a:t>
            </a:r>
            <a:r>
              <a:rPr lang="ru-RU" sz="2400" dirty="0" smtClean="0"/>
              <a:t>-цервикальная </a:t>
            </a:r>
            <a:r>
              <a:rPr lang="ru-RU" sz="2400" dirty="0"/>
              <a:t>недостаточность (ИЦН); </a:t>
            </a:r>
            <a:endParaRPr lang="ru-RU" sz="2400" dirty="0" smtClean="0"/>
          </a:p>
          <a:p>
            <a:r>
              <a:rPr lang="ru-RU" sz="2400" dirty="0" smtClean="0"/>
              <a:t>Антифосфолипидный </a:t>
            </a:r>
            <a:r>
              <a:rPr lang="ru-RU" sz="2400" dirty="0"/>
              <a:t>синдром; </a:t>
            </a:r>
            <a:endParaRPr lang="ru-RU" sz="2400" dirty="0" smtClean="0"/>
          </a:p>
          <a:p>
            <a:r>
              <a:rPr lang="ru-RU" sz="2400" dirty="0" smtClean="0"/>
              <a:t>Соматическая </a:t>
            </a:r>
            <a:r>
              <a:rPr lang="ru-RU" sz="2400" dirty="0"/>
              <a:t>патология матери (гипертоническая болезнь, бронхиальная астма, заболевания мочевыводящих путей, заболевания нервной системы).</a:t>
            </a:r>
          </a:p>
        </p:txBody>
      </p:sp>
    </p:spTree>
    <p:extLst>
      <p:ext uri="{BB962C8B-B14F-4D97-AF65-F5344CB8AC3E}">
        <p14:creationId xmlns:p14="http://schemas.microsoft.com/office/powerpoint/2010/main" val="157577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Причины </a:t>
            </a:r>
            <a:r>
              <a:rPr lang="ru-RU" dirty="0" err="1" smtClean="0"/>
              <a:t>невынашивания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sz="2800" b="1" dirty="0"/>
              <a:t>В </a:t>
            </a:r>
            <a:r>
              <a:rPr lang="ru-RU" sz="2800" b="1" u="sng" dirty="0"/>
              <a:t>III триместре </a:t>
            </a:r>
            <a:r>
              <a:rPr lang="ru-RU" sz="2800" b="1" dirty="0"/>
              <a:t>беременности: </a:t>
            </a:r>
          </a:p>
          <a:p>
            <a:r>
              <a:rPr lang="ru-RU" sz="2400" dirty="0" err="1" smtClean="0"/>
              <a:t>Преэклампсия</a:t>
            </a:r>
            <a:r>
              <a:rPr lang="ru-RU" sz="2400" dirty="0" smtClean="0"/>
              <a:t>;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Аномалии расположения плаценты</a:t>
            </a:r>
            <a:r>
              <a:rPr lang="ru-RU" sz="2400" dirty="0" smtClean="0"/>
              <a:t>;</a:t>
            </a:r>
          </a:p>
          <a:p>
            <a:r>
              <a:rPr lang="ru-RU" sz="2400" dirty="0" smtClean="0"/>
              <a:t>Преждевременная </a:t>
            </a:r>
            <a:r>
              <a:rPr lang="ru-RU" sz="2400" dirty="0"/>
              <a:t>отслойка нормально расположенной плаценты (ПОНРП); </a:t>
            </a:r>
            <a:endParaRPr lang="ru-RU" sz="2400" dirty="0" smtClean="0"/>
          </a:p>
          <a:p>
            <a:r>
              <a:rPr lang="ru-RU" sz="2400" dirty="0" smtClean="0"/>
              <a:t>Многоводие </a:t>
            </a:r>
            <a:r>
              <a:rPr lang="ru-RU" sz="2400" dirty="0"/>
              <a:t>и/или многоплодие; </a:t>
            </a:r>
            <a:endParaRPr lang="ru-RU" sz="2400" dirty="0" smtClean="0"/>
          </a:p>
          <a:p>
            <a:r>
              <a:rPr lang="ru-RU" sz="2400" dirty="0" smtClean="0"/>
              <a:t>Неправильное </a:t>
            </a:r>
            <a:r>
              <a:rPr lang="ru-RU" sz="2400" dirty="0"/>
              <a:t>положение плода; </a:t>
            </a:r>
            <a:endParaRPr lang="ru-RU" sz="2400" dirty="0" smtClean="0"/>
          </a:p>
          <a:p>
            <a:r>
              <a:rPr lang="ru-RU" sz="2400" dirty="0" smtClean="0"/>
              <a:t>Разрыв </a:t>
            </a:r>
            <a:r>
              <a:rPr lang="ru-RU" sz="2400" dirty="0"/>
              <a:t>плодных оболочек и </a:t>
            </a:r>
            <a:r>
              <a:rPr lang="ru-RU" sz="2400" dirty="0" err="1"/>
              <a:t>хориоамнионит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5751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Причины </a:t>
            </a:r>
            <a:r>
              <a:rPr lang="ru-RU" dirty="0" err="1" smtClean="0"/>
              <a:t>невынашивания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7753672" cy="4800600"/>
          </a:xfrm>
        </p:spPr>
        <p:txBody>
          <a:bodyPr/>
          <a:lstStyle/>
          <a:p>
            <a:pPr marL="114300" indent="0">
              <a:buNone/>
            </a:pPr>
            <a:r>
              <a:rPr lang="ru-RU" sz="2400" b="1" dirty="0"/>
              <a:t>На любом сроке беременность может прерваться из-за</a:t>
            </a:r>
            <a:r>
              <a:rPr lang="ru-RU" dirty="0" smtClean="0"/>
              <a:t>: </a:t>
            </a:r>
          </a:p>
          <a:p>
            <a:pPr marL="571500" indent="-457200">
              <a:buFont typeface="+mj-lt"/>
              <a:buAutoNum type="arabicPeriod"/>
            </a:pPr>
            <a:r>
              <a:rPr lang="ru-RU" sz="2800" dirty="0" smtClean="0"/>
              <a:t>Генитальной </a:t>
            </a:r>
            <a:r>
              <a:rPr lang="ru-RU" sz="2800" dirty="0"/>
              <a:t>инфекции; </a:t>
            </a:r>
            <a:r>
              <a:rPr lang="ru-RU" sz="2800" dirty="0" smtClean="0"/>
              <a:t> </a:t>
            </a:r>
          </a:p>
          <a:p>
            <a:pPr marL="571500" indent="-457200">
              <a:buFont typeface="+mj-lt"/>
              <a:buAutoNum type="arabicPeriod"/>
            </a:pPr>
            <a:r>
              <a:rPr lang="ru-RU" sz="2800" dirty="0" smtClean="0"/>
              <a:t>Аномалий </a:t>
            </a:r>
            <a:r>
              <a:rPr lang="ru-RU" sz="2800" dirty="0"/>
              <a:t>развития матки и миомы матки; </a:t>
            </a:r>
            <a:r>
              <a:rPr lang="ru-RU" sz="2800" dirty="0" smtClean="0"/>
              <a:t> </a:t>
            </a:r>
          </a:p>
          <a:p>
            <a:pPr marL="571500" indent="-457200">
              <a:buFont typeface="+mj-lt"/>
              <a:buAutoNum type="arabicPeriod"/>
            </a:pPr>
            <a:r>
              <a:rPr lang="ru-RU" sz="2800" dirty="0" smtClean="0"/>
              <a:t>Сахарного </a:t>
            </a:r>
            <a:r>
              <a:rPr lang="ru-RU" sz="2800" dirty="0"/>
              <a:t>диабета; </a:t>
            </a:r>
            <a:r>
              <a:rPr lang="ru-RU" sz="2800" dirty="0" smtClean="0"/>
              <a:t> </a:t>
            </a:r>
          </a:p>
          <a:p>
            <a:pPr marL="571500" indent="-457200">
              <a:buFont typeface="+mj-lt"/>
              <a:buAutoNum type="arabicPeriod"/>
            </a:pPr>
            <a:r>
              <a:rPr lang="ru-RU" sz="2800" dirty="0" smtClean="0"/>
              <a:t>Стресса; </a:t>
            </a:r>
          </a:p>
          <a:p>
            <a:pPr marL="571500" indent="-457200">
              <a:buFont typeface="+mj-lt"/>
              <a:buAutoNum type="arabicPeriod"/>
            </a:pPr>
            <a:r>
              <a:rPr lang="ru-RU" sz="2800" dirty="0" smtClean="0"/>
              <a:t>Профессиональных вредностей;  </a:t>
            </a:r>
          </a:p>
          <a:p>
            <a:pPr marL="571500" indent="-457200">
              <a:buFont typeface="+mj-lt"/>
              <a:buAutoNum type="arabicPeriod"/>
            </a:pPr>
            <a:r>
              <a:rPr lang="ru-RU" sz="2800" dirty="0" smtClean="0"/>
              <a:t>Иммунологических </a:t>
            </a:r>
            <a:r>
              <a:rPr lang="ru-RU" sz="2800" dirty="0"/>
              <a:t>нарушений; </a:t>
            </a:r>
            <a:r>
              <a:rPr lang="ru-RU" sz="2800" dirty="0" smtClean="0"/>
              <a:t> </a:t>
            </a:r>
          </a:p>
          <a:p>
            <a:pPr marL="571500" indent="-457200">
              <a:buFont typeface="+mj-lt"/>
              <a:buAutoNum type="arabicPeriod"/>
            </a:pPr>
            <a:r>
              <a:rPr lang="ru-RU" sz="2800" dirty="0" smtClean="0"/>
              <a:t>Любой </a:t>
            </a:r>
            <a:r>
              <a:rPr lang="ru-RU" sz="2800" dirty="0"/>
              <a:t>причины, приводящей к гипоксии плода. </a:t>
            </a:r>
          </a:p>
        </p:txBody>
      </p:sp>
    </p:spTree>
    <p:extLst>
      <p:ext uri="{BB962C8B-B14F-4D97-AF65-F5344CB8AC3E}">
        <p14:creationId xmlns:p14="http://schemas.microsoft.com/office/powerpoint/2010/main" val="250907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95536" y="2348880"/>
            <a:ext cx="7776864" cy="1143000"/>
          </a:xfrm>
        </p:spPr>
        <p:txBody>
          <a:bodyPr/>
          <a:lstStyle/>
          <a:p>
            <a:pPr algn="ctr"/>
            <a:r>
              <a:rPr lang="ru-RU" b="1" dirty="0" smtClean="0"/>
              <a:t>Аборты</a:t>
            </a:r>
            <a:endParaRPr lang="ru-RU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3356992"/>
            <a:ext cx="1988840" cy="1988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80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455</TotalTime>
  <Words>1190</Words>
  <Application>Microsoft Office PowerPoint</Application>
  <PresentationFormat>Экран (4:3)</PresentationFormat>
  <Paragraphs>144</Paragraphs>
  <Slides>27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Соседство</vt:lpstr>
      <vt:lpstr>Невынашивание беременности. Преждевременные роды</vt:lpstr>
      <vt:lpstr>Невынашивание беременности</vt:lpstr>
      <vt:lpstr>Что это такое?</vt:lpstr>
      <vt:lpstr>Перинатальная смертность</vt:lpstr>
      <vt:lpstr>Причины невынашивания</vt:lpstr>
      <vt:lpstr>Причины невынашивания</vt:lpstr>
      <vt:lpstr>Причины невынашивания</vt:lpstr>
      <vt:lpstr>Причины невынашивания</vt:lpstr>
      <vt:lpstr>Аборты</vt:lpstr>
      <vt:lpstr>Что это?</vt:lpstr>
      <vt:lpstr>Классификация</vt:lpstr>
      <vt:lpstr>Классификация</vt:lpstr>
      <vt:lpstr>Классификация</vt:lpstr>
      <vt:lpstr>Классификация</vt:lpstr>
      <vt:lpstr>Классификация</vt:lpstr>
      <vt:lpstr>Лечение невынашивания</vt:lpstr>
      <vt:lpstr>Лечение невынашивания</vt:lpstr>
      <vt:lpstr>Истмико-цервикальная недостаточность</vt:lpstr>
      <vt:lpstr>Что это?</vt:lpstr>
      <vt:lpstr>Презентация PowerPoint</vt:lpstr>
      <vt:lpstr>Диагностика</vt:lpstr>
      <vt:lpstr>Преждевременные роды</vt:lpstr>
      <vt:lpstr>Презентация PowerPoint</vt:lpstr>
      <vt:lpstr>Классификация</vt:lpstr>
      <vt:lpstr>Патогенез</vt:lpstr>
      <vt:lpstr>Тактика ведения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Лиля</dc:creator>
  <cp:lastModifiedBy>Лиля</cp:lastModifiedBy>
  <cp:revision>20</cp:revision>
  <dcterms:created xsi:type="dcterms:W3CDTF">2017-09-21T11:25:10Z</dcterms:created>
  <dcterms:modified xsi:type="dcterms:W3CDTF">2017-09-22T16:28:38Z</dcterms:modified>
</cp:coreProperties>
</file>