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6" r:id="rId4"/>
    <p:sldId id="259" r:id="rId5"/>
    <p:sldId id="278" r:id="rId6"/>
    <p:sldId id="341" r:id="rId7"/>
    <p:sldId id="345" r:id="rId8"/>
    <p:sldId id="279" r:id="rId9"/>
    <p:sldId id="343" r:id="rId10"/>
    <p:sldId id="346" r:id="rId11"/>
    <p:sldId id="344" r:id="rId12"/>
    <p:sldId id="347" r:id="rId13"/>
    <p:sldId id="280" r:id="rId14"/>
    <p:sldId id="281" r:id="rId15"/>
    <p:sldId id="282" r:id="rId16"/>
    <p:sldId id="283" r:id="rId17"/>
    <p:sldId id="287" r:id="rId18"/>
    <p:sldId id="288" r:id="rId19"/>
    <p:sldId id="317" r:id="rId20"/>
    <p:sldId id="348" r:id="rId21"/>
    <p:sldId id="357" r:id="rId22"/>
    <p:sldId id="271" r:id="rId23"/>
    <p:sldId id="276" r:id="rId24"/>
    <p:sldId id="318" r:id="rId25"/>
    <p:sldId id="319" r:id="rId26"/>
    <p:sldId id="320" r:id="rId27"/>
    <p:sldId id="260" r:id="rId28"/>
    <p:sldId id="284" r:id="rId29"/>
    <p:sldId id="291" r:id="rId30"/>
    <p:sldId id="285" r:id="rId31"/>
    <p:sldId id="289" r:id="rId32"/>
    <p:sldId id="272" r:id="rId33"/>
    <p:sldId id="293" r:id="rId34"/>
    <p:sldId id="294" r:id="rId35"/>
    <p:sldId id="295" r:id="rId36"/>
    <p:sldId id="296" r:id="rId37"/>
    <p:sldId id="298" r:id="rId38"/>
    <p:sldId id="299" r:id="rId39"/>
    <p:sldId id="300" r:id="rId40"/>
    <p:sldId id="301" r:id="rId41"/>
    <p:sldId id="302" r:id="rId42"/>
    <p:sldId id="349" r:id="rId43"/>
    <p:sldId id="303" r:id="rId44"/>
    <p:sldId id="297" r:id="rId45"/>
    <p:sldId id="324" r:id="rId46"/>
    <p:sldId id="325" r:id="rId47"/>
    <p:sldId id="326" r:id="rId48"/>
    <p:sldId id="327" r:id="rId49"/>
    <p:sldId id="328" r:id="rId50"/>
    <p:sldId id="350" r:id="rId51"/>
    <p:sldId id="261" r:id="rId52"/>
    <p:sldId id="321" r:id="rId53"/>
    <p:sldId id="322" r:id="rId54"/>
    <p:sldId id="323" r:id="rId55"/>
    <p:sldId id="273" r:id="rId56"/>
    <p:sldId id="274" r:id="rId57"/>
    <p:sldId id="263" r:id="rId58"/>
    <p:sldId id="351" r:id="rId59"/>
    <p:sldId id="264" r:id="rId60"/>
    <p:sldId id="268" r:id="rId61"/>
    <p:sldId id="306" r:id="rId62"/>
    <p:sldId id="262" r:id="rId63"/>
    <p:sldId id="355" r:id="rId64"/>
    <p:sldId id="269" r:id="rId65"/>
    <p:sldId id="304" r:id="rId66"/>
    <p:sldId id="352" r:id="rId67"/>
    <p:sldId id="316" r:id="rId68"/>
    <p:sldId id="354" r:id="rId69"/>
    <p:sldId id="307" r:id="rId70"/>
    <p:sldId id="308" r:id="rId71"/>
    <p:sldId id="309" r:id="rId72"/>
    <p:sldId id="310" r:id="rId73"/>
    <p:sldId id="311" r:id="rId74"/>
    <p:sldId id="312" r:id="rId75"/>
    <p:sldId id="313" r:id="rId76"/>
    <p:sldId id="314" r:id="rId77"/>
    <p:sldId id="292" r:id="rId78"/>
    <p:sldId id="270" r:id="rId79"/>
    <p:sldId id="315" r:id="rId80"/>
    <p:sldId id="334" r:id="rId81"/>
    <p:sldId id="335" r:id="rId82"/>
    <p:sldId id="336" r:id="rId83"/>
    <p:sldId id="337" r:id="rId84"/>
    <p:sldId id="338" r:id="rId85"/>
    <p:sldId id="339" r:id="rId86"/>
    <p:sldId id="340" r:id="rId87"/>
    <p:sldId id="333" r:id="rId88"/>
    <p:sldId id="330" r:id="rId89"/>
    <p:sldId id="331" r:id="rId90"/>
    <p:sldId id="332" r:id="rId91"/>
    <p:sldId id="258" r:id="rId9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4" d="100"/>
          <a:sy n="74" d="100"/>
        </p:scale>
        <p:origin x="-156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63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FF4D97-7790-4F3D-9F81-F7D4808CE5DD}"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36827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FF4D97-7790-4F3D-9F81-F7D4808CE5DD}"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147503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FF4D97-7790-4F3D-9F81-F7D4808CE5DD}"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357005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FF4D97-7790-4F3D-9F81-F7D4808CE5DD}"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315688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FF4D97-7790-4F3D-9F81-F7D4808CE5DD}"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121421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FF4D97-7790-4F3D-9F81-F7D4808CE5DD}" type="datetimeFigureOut">
              <a:rPr lang="ru-RU" smtClean="0"/>
              <a:t>20.11.2016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34481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FF4D97-7790-4F3D-9F81-F7D4808CE5DD}" type="datetimeFigureOut">
              <a:rPr lang="ru-RU" smtClean="0"/>
              <a:t>20.11.2016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346884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FF4D97-7790-4F3D-9F81-F7D4808CE5DD}" type="datetimeFigureOut">
              <a:rPr lang="ru-RU" smtClean="0"/>
              <a:t>20.11.2016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182633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4D97-7790-4F3D-9F81-F7D4808CE5DD}" type="datetimeFigureOut">
              <a:rPr lang="ru-RU" smtClean="0"/>
              <a:t>20.11.2016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207456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FF4D97-7790-4F3D-9F81-F7D4808CE5DD}" type="datetimeFigureOut">
              <a:rPr lang="ru-RU" smtClean="0"/>
              <a:t>20.11.2016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74297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FF4D97-7790-4F3D-9F81-F7D4808CE5DD}" type="datetimeFigureOut">
              <a:rPr lang="ru-RU" smtClean="0"/>
              <a:t>20.11.2016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BF431F-9FFB-4222-BBA6-2E0CB0DE69B6}" type="slidenum">
              <a:rPr lang="ru-RU" smtClean="0"/>
              <a:t>‹#›</a:t>
            </a:fld>
            <a:endParaRPr lang="ru-RU"/>
          </a:p>
        </p:txBody>
      </p:sp>
    </p:spTree>
    <p:extLst>
      <p:ext uri="{BB962C8B-B14F-4D97-AF65-F5344CB8AC3E}">
        <p14:creationId xmlns:p14="http://schemas.microsoft.com/office/powerpoint/2010/main" val="281725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4D97-7790-4F3D-9F81-F7D4808CE5DD}" type="datetimeFigureOut">
              <a:rPr lang="ru-RU" smtClean="0"/>
              <a:t>20.11.2016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F431F-9FFB-4222-BBA6-2E0CB0DE69B6}" type="slidenum">
              <a:rPr lang="ru-RU" smtClean="0"/>
              <a:t>‹#›</a:t>
            </a:fld>
            <a:endParaRPr lang="ru-RU"/>
          </a:p>
        </p:txBody>
      </p:sp>
    </p:spTree>
    <p:extLst>
      <p:ext uri="{BB962C8B-B14F-4D97-AF65-F5344CB8AC3E}">
        <p14:creationId xmlns:p14="http://schemas.microsoft.com/office/powerpoint/2010/main" val="244793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idiary.ru/" TargetMode="External"/><Relationship Id="rId2" Type="http://schemas.openxmlformats.org/officeDocument/2006/relationships/hyperlink" Target="http://www.dia-club.ru/forum_ru/viewtopic.php?f=44&amp;t=16068#p415055" TargetMode="External"/><Relationship Id="rId1" Type="http://schemas.openxmlformats.org/officeDocument/2006/relationships/slideLayout" Target="../slideLayouts/slideLayout2.xml"/><Relationship Id="rId4" Type="http://schemas.openxmlformats.org/officeDocument/2006/relationships/hyperlink" Target="http://www.sidiary.ru/default.asp?id=2044&amp;IDSprache=4&amp;idMenu=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ho.int/entity/mediacentre/factsheets/fs312/ru/inde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who.int/entity/childgrowth/training/module_f_answer_sheets_ru.pdf?ua=1" TargetMode="External"/><Relationship Id="rId13" Type="http://schemas.openxmlformats.org/officeDocument/2006/relationships/hyperlink" Target="http://www.who.int/entity/childgrowth/training/jobaid_weighting_ru.pdf?ua=1" TargetMode="External"/><Relationship Id="rId3" Type="http://schemas.openxmlformats.org/officeDocument/2006/relationships/hyperlink" Target="http://www.who.int/entity/childgrowth/training/module_a_introduction_ru.pdf?ua=1" TargetMode="External"/><Relationship Id="rId7" Type="http://schemas.openxmlformats.org/officeDocument/2006/relationships/hyperlink" Target="http://www.who.int/entity/childgrowth/training/module_e_photo_booklet_ru.pdf?ua=1" TargetMode="External"/><Relationship Id="rId12" Type="http://schemas.openxmlformats.org/officeDocument/2006/relationships/hyperlink" Target="http://www.who.int/entity/childgrowth/training/girls_growth_record_ru.pdf?ua=1" TargetMode="External"/><Relationship Id="rId2" Type="http://schemas.openxmlformats.org/officeDocument/2006/relationships/hyperlink" Target="http://www.who.int/childgrowth/training/ru/" TargetMode="External"/><Relationship Id="rId16" Type="http://schemas.openxmlformats.org/officeDocument/2006/relationships/hyperlink" Target="http://www.who.int/entity/childgrowth/training/files_director_facilitator/en/index.html" TargetMode="External"/><Relationship Id="rId1" Type="http://schemas.openxmlformats.org/officeDocument/2006/relationships/slideLayout" Target="../slideLayouts/slideLayout2.xml"/><Relationship Id="rId6" Type="http://schemas.openxmlformats.org/officeDocument/2006/relationships/hyperlink" Target="http://www.who.int/entity/childgrowth/training/module_d_counselling_ru.pdf?ua=1" TargetMode="External"/><Relationship Id="rId11" Type="http://schemas.openxmlformats.org/officeDocument/2006/relationships/hyperlink" Target="http://www.who.int/entity/childgrowth/training/boys_growth_record_ru.pdf?ua=1" TargetMode="External"/><Relationship Id="rId5" Type="http://schemas.openxmlformats.org/officeDocument/2006/relationships/hyperlink" Target="http://www.who.int/entity/childgrowth/training/module_c_interpreting_indicators_ru.pdf?ua=1" TargetMode="External"/><Relationship Id="rId15" Type="http://schemas.openxmlformats.org/officeDocument/2006/relationships/hyperlink" Target="http://www.who.int/entity/childgrowth/training/jobaid_investigating_ru.pdf?ua=1" TargetMode="External"/><Relationship Id="rId10" Type="http://schemas.openxmlformats.org/officeDocument/2006/relationships/hyperlink" Target="http://www.who.int/entity/childgrowth/training/module_h_directors_guide_ru.pdf?ua=1" TargetMode="External"/><Relationship Id="rId4" Type="http://schemas.openxmlformats.org/officeDocument/2006/relationships/hyperlink" Target="http://www.who.int/entity/childgrowth/training/module_b_measuring_ru.pdf?ua=1" TargetMode="External"/><Relationship Id="rId9" Type="http://schemas.openxmlformats.org/officeDocument/2006/relationships/hyperlink" Target="http://www.who.int/entity/childgrowth/training/module_g_facilitator_guide_ru.pdf?ua=1" TargetMode="External"/><Relationship Id="rId14" Type="http://schemas.openxmlformats.org/officeDocument/2006/relationships/hyperlink" Target="http://www.who.int/entity/childgrowth/training/bmi.pdf?ua=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milkyfairies.ru/wp-content/uploads/2016/07/grafiki-rosta-devochek-voz-molochnie-fei.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milkyfairies.ru/wp-content/uploads/2016/07/grafiki-rosta-malchikov-voz-molochnie-fei.jp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milkyfairies.ru/wp-content/uploads/2016/07/grafiki-rosta-i-vesa-devochek-voz-molochnie-fei.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ankalinin.org/lechenie/lechenie-diabeta/lechenie-diabeta.html" TargetMode="External"/><Relationship Id="rId2" Type="http://schemas.openxmlformats.org/officeDocument/2006/relationships/hyperlink" Target="http://sankalinin.org/lechenie/diagnostika.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nkalinin.org/lechenie/balneologicheskoe-lechenie.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12568" y="188640"/>
            <a:ext cx="3779912" cy="6480720"/>
          </a:xfrm>
        </p:spPr>
        <p:txBody>
          <a:bodyPr>
            <a:normAutofit fontScale="90000"/>
          </a:bodyPr>
          <a:lstStyle/>
          <a:p>
            <a:r>
              <a:rPr lang="ru-RU" b="1" smtClean="0"/>
              <a:t>Диспансерное наблюдение и реабилитация детей с</a:t>
            </a:r>
            <a:br>
              <a:rPr lang="ru-RU" b="1" smtClean="0"/>
            </a:br>
            <a:r>
              <a:rPr lang="ru-RU" b="1" smtClean="0"/>
              <a:t>заболеваниями  эндокринной системы в условиях</a:t>
            </a:r>
            <a:br>
              <a:rPr lang="ru-RU" b="1" smtClean="0"/>
            </a:br>
            <a:r>
              <a:rPr lang="ru-RU" b="1" smtClean="0"/>
              <a:t>детской поликлиники</a:t>
            </a:r>
            <a:endParaRPr lang="ru-RU" dirty="0"/>
          </a:p>
        </p:txBody>
      </p:sp>
      <p:sp>
        <p:nvSpPr>
          <p:cNvPr id="3" name="Подзаголовок 2"/>
          <p:cNvSpPr>
            <a:spLocks noGrp="1"/>
          </p:cNvSpPr>
          <p:nvPr>
            <p:ph type="subTitle" idx="1"/>
          </p:nvPr>
        </p:nvSpPr>
        <p:spPr>
          <a:xfrm>
            <a:off x="179512" y="4869160"/>
            <a:ext cx="5184576" cy="1728192"/>
          </a:xfrm>
        </p:spPr>
        <p:txBody>
          <a:bodyPr/>
          <a:lstStyle/>
          <a:p>
            <a:r>
              <a:rPr lang="ru-RU" b="1" smtClean="0">
                <a:solidFill>
                  <a:srgbClr val="FF0000"/>
                </a:solidFill>
              </a:rPr>
              <a:t>К.м.н., доцент Гордиец Анастасия Викторовна,</a:t>
            </a:r>
          </a:p>
          <a:p>
            <a:r>
              <a:rPr lang="ru-RU" b="1" smtClean="0">
                <a:solidFill>
                  <a:srgbClr val="FF0000"/>
                </a:solidFill>
              </a:rPr>
              <a:t>КрасГМУ, 2016</a:t>
            </a:r>
          </a:p>
          <a:p>
            <a:endParaRPr lang="ru-RU" dirty="0"/>
          </a:p>
        </p:txBody>
      </p:sp>
      <p:pic>
        <p:nvPicPr>
          <p:cNvPr id="16386" name="Picture 2" descr="http://e-diabet.ru/articles/wp-content/uploads/2016/10/78503468-deti-s-saharnym-diabet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511256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9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u="sng" dirty="0">
                <a:hlinkClick r:id="rId2"/>
              </a:rPr>
              <a:t>Электронный дневник диабета </a:t>
            </a:r>
            <a:r>
              <a:rPr lang="ru-RU" sz="2800" b="1" u="sng" dirty="0" err="1">
                <a:hlinkClick r:id="rId2"/>
              </a:rPr>
              <a:t>SiDiary</a:t>
            </a:r>
            <a:r>
              <a:rPr lang="ru-RU" sz="2800" b="1" u="sng" dirty="0">
                <a:hlinkClick r:id="rId2"/>
              </a:rPr>
              <a:t> (Германия)</a:t>
            </a:r>
            <a:r>
              <a:rPr lang="ru-RU" sz="2800" b="1" dirty="0"/>
              <a:t/>
            </a:r>
            <a:br>
              <a:rPr lang="ru-RU" sz="2800" b="1" dirty="0"/>
            </a:br>
            <a:r>
              <a:rPr lang="ru-RU" sz="2800" b="1" dirty="0" smtClean="0"/>
              <a:t>Подробнее</a:t>
            </a:r>
            <a:r>
              <a:rPr lang="ru-RU" sz="2800" b="1" dirty="0"/>
              <a:t>:</a:t>
            </a:r>
            <a:r>
              <a:rPr lang="ru-RU" sz="2800" dirty="0"/>
              <a:t> </a:t>
            </a:r>
            <a:r>
              <a:rPr lang="ru-RU" sz="2800" dirty="0">
                <a:hlinkClick r:id="rId3"/>
              </a:rPr>
              <a:t>http://www.sidiary.ru</a:t>
            </a:r>
            <a:endParaRPr lang="ru-RU" sz="2800" dirty="0"/>
          </a:p>
        </p:txBody>
      </p:sp>
      <p:sp>
        <p:nvSpPr>
          <p:cNvPr id="3" name="Объект 2"/>
          <p:cNvSpPr>
            <a:spLocks noGrp="1"/>
          </p:cNvSpPr>
          <p:nvPr>
            <p:ph idx="1"/>
          </p:nvPr>
        </p:nvSpPr>
        <p:spPr>
          <a:xfrm>
            <a:off x="179512" y="1268760"/>
            <a:ext cx="8784976" cy="5472608"/>
          </a:xfrm>
        </p:spPr>
        <p:txBody>
          <a:bodyPr>
            <a:normAutofit fontScale="40000" lnSpcReduction="20000"/>
          </a:bodyPr>
          <a:lstStyle/>
          <a:p>
            <a:pPr marL="0" indent="0">
              <a:buNone/>
            </a:pPr>
            <a:r>
              <a:rPr lang="ru-RU" dirty="0"/>
              <a:t/>
            </a:r>
            <a:br>
              <a:rPr lang="ru-RU" dirty="0"/>
            </a:br>
            <a:r>
              <a:rPr lang="ru-RU" b="1" dirty="0"/>
              <a:t>Некоторые функции программы: </a:t>
            </a:r>
            <a:r>
              <a:rPr lang="ru-RU" dirty="0"/>
              <a:t/>
            </a:r>
            <a:br>
              <a:rPr lang="ru-RU" dirty="0"/>
            </a:br>
            <a:r>
              <a:rPr lang="ru-RU" dirty="0"/>
              <a:t/>
            </a:r>
            <a:br>
              <a:rPr lang="ru-RU" dirty="0"/>
            </a:br>
            <a:r>
              <a:rPr lang="ru-RU" dirty="0"/>
              <a:t>• возможность использования программы на ПК, </a:t>
            </a:r>
            <a:r>
              <a:rPr lang="ru-RU" dirty="0" err="1"/>
              <a:t>Pocket</a:t>
            </a:r>
            <a:r>
              <a:rPr lang="ru-RU" dirty="0"/>
              <a:t> PC, смартфонах с </a:t>
            </a:r>
            <a:r>
              <a:rPr lang="ru-RU" dirty="0" err="1"/>
              <a:t>Windows</a:t>
            </a:r>
            <a:r>
              <a:rPr lang="ru-RU" dirty="0"/>
              <a:t> </a:t>
            </a:r>
            <a:r>
              <a:rPr lang="ru-RU" dirty="0" err="1"/>
              <a:t>Mobile</a:t>
            </a:r>
            <a:r>
              <a:rPr lang="ru-RU" dirty="0"/>
              <a:t>, мобильном телефоне </a:t>
            </a:r>
            <a:r>
              <a:rPr lang="ru-RU" dirty="0" err="1"/>
              <a:t>Java</a:t>
            </a:r>
            <a:r>
              <a:rPr lang="ru-RU" dirty="0"/>
              <a:t>, </a:t>
            </a:r>
            <a:r>
              <a:rPr lang="ru-RU" dirty="0" err="1"/>
              <a:t>iPhone</a:t>
            </a:r>
            <a:r>
              <a:rPr lang="ru-RU" dirty="0"/>
              <a:t>, </a:t>
            </a:r>
            <a:r>
              <a:rPr lang="ru-RU" dirty="0" err="1"/>
              <a:t>Android</a:t>
            </a:r>
            <a:r>
              <a:rPr lang="ru-RU" dirty="0"/>
              <a:t> и </a:t>
            </a:r>
            <a:r>
              <a:rPr lang="ru-RU" dirty="0" err="1"/>
              <a:t>SiDiary</a:t>
            </a:r>
            <a:r>
              <a:rPr lang="ru-RU" dirty="0"/>
              <a:t> </a:t>
            </a:r>
            <a:r>
              <a:rPr lang="ru-RU" dirty="0" err="1"/>
              <a:t>Online</a:t>
            </a:r>
            <a:r>
              <a:rPr lang="ru-RU" dirty="0"/>
              <a:t> &amp; </a:t>
            </a:r>
            <a:r>
              <a:rPr lang="ru-RU" dirty="0" err="1"/>
              <a:t>WebApp</a:t>
            </a:r>
            <a:r>
              <a:rPr lang="ru-RU" dirty="0"/>
              <a:t>. Создана также USB версия программы. Вы можете использовать эту программу на ПК, карманном ПК, Смартфоне, мобильном телефоне, </a:t>
            </a:r>
            <a:r>
              <a:rPr lang="ru-RU" dirty="0" err="1"/>
              <a:t>iPhone</a:t>
            </a:r>
            <a:r>
              <a:rPr lang="ru-RU" dirty="0"/>
              <a:t>/</a:t>
            </a:r>
            <a:r>
              <a:rPr lang="ru-RU" dirty="0" err="1"/>
              <a:t>iPodTouch</a:t>
            </a:r>
            <a:r>
              <a:rPr lang="ru-RU" dirty="0"/>
              <a:t>, а также импортировать информацию с внешних устройств на ПК</a:t>
            </a:r>
            <a:br>
              <a:rPr lang="ru-RU" dirty="0"/>
            </a:br>
            <a:r>
              <a:rPr lang="ru-RU" dirty="0"/>
              <a:t/>
            </a:r>
            <a:br>
              <a:rPr lang="ru-RU" dirty="0"/>
            </a:br>
            <a:r>
              <a:rPr lang="ru-RU" dirty="0"/>
              <a:t>• программа разработана для всех видов диабета (напр. диабета 1-го или 2-го типа, детского и подросткового диабета, диабета беременных, незрячих или людей с ослабленным зрением и </a:t>
            </a:r>
            <a:r>
              <a:rPr lang="ru-RU" dirty="0" err="1"/>
              <a:t>т.д</a:t>
            </a:r>
            <a:r>
              <a:rPr lang="ru-RU" dirty="0"/>
              <a:t>)</a:t>
            </a:r>
            <a:br>
              <a:rPr lang="ru-RU" dirty="0"/>
            </a:br>
            <a:r>
              <a:rPr lang="ru-RU" dirty="0"/>
              <a:t>• при всех видах терапий (базовой, CT, ICT, CSII/</a:t>
            </a:r>
            <a:r>
              <a:rPr lang="ru-RU" dirty="0" err="1"/>
              <a:t>pump</a:t>
            </a:r>
            <a:r>
              <a:rPr lang="ru-RU" dirty="0"/>
              <a:t>). Считывание данных с </a:t>
            </a:r>
            <a:r>
              <a:rPr lang="ru-RU" dirty="0" err="1"/>
              <a:t>глюкометров</a:t>
            </a:r>
            <a:r>
              <a:rPr lang="ru-RU" dirty="0"/>
              <a:t>, сфигмоманометров и инсулиновых помп</a:t>
            </a:r>
            <a:br>
              <a:rPr lang="ru-RU" dirty="0"/>
            </a:br>
            <a:r>
              <a:rPr lang="ru-RU" dirty="0"/>
              <a:t>• полный русский перевод программы, обширная база данных питания, а также русскоязычная служба технической поддержки</a:t>
            </a:r>
            <a:br>
              <a:rPr lang="ru-RU" dirty="0"/>
            </a:br>
            <a:r>
              <a:rPr lang="ru-RU" dirty="0"/>
              <a:t>• статистические графики и анализ тенденций </a:t>
            </a:r>
            <a:br>
              <a:rPr lang="ru-RU" dirty="0"/>
            </a:br>
            <a:r>
              <a:rPr lang="ru-RU" dirty="0"/>
              <a:t>• быстрая синхронизация данных с «</a:t>
            </a:r>
            <a:r>
              <a:rPr lang="ru-RU" dirty="0" err="1"/>
              <a:t>SiDiary</a:t>
            </a:r>
            <a:r>
              <a:rPr lang="ru-RU" dirty="0"/>
              <a:t> </a:t>
            </a:r>
            <a:r>
              <a:rPr lang="ru-RU" dirty="0" err="1"/>
              <a:t>Online</a:t>
            </a:r>
            <a:r>
              <a:rPr lang="ru-RU" dirty="0"/>
              <a:t>»</a:t>
            </a:r>
            <a:br>
              <a:rPr lang="ru-RU" dirty="0"/>
            </a:br>
            <a:r>
              <a:rPr lang="ru-RU" dirty="0"/>
              <a:t>• автоматическая синхронизация данных по желанию </a:t>
            </a:r>
            <a:br>
              <a:rPr lang="ru-RU" dirty="0"/>
            </a:br>
            <a:r>
              <a:rPr lang="ru-RU" dirty="0"/>
              <a:t>• настраиваемая система записи лабораторных анализов (в отличие от других программ в </a:t>
            </a:r>
            <a:r>
              <a:rPr lang="ru-RU" dirty="0" err="1"/>
              <a:t>SiDiary</a:t>
            </a:r>
            <a:r>
              <a:rPr lang="ru-RU" dirty="0"/>
              <a:t> может быть обработан любой лабораторный параметр)</a:t>
            </a:r>
            <a:br>
              <a:rPr lang="ru-RU" dirty="0"/>
            </a:br>
            <a:r>
              <a:rPr lang="ru-RU" dirty="0"/>
              <a:t>• запись и обработка данных о пульсе, давлении, весе и физических нагрузках</a:t>
            </a:r>
            <a:br>
              <a:rPr lang="ru-RU" dirty="0"/>
            </a:br>
            <a:r>
              <a:rPr lang="ru-RU" dirty="0"/>
              <a:t>• функция автоматической отсылки сообщения по электронной почте/ SMS, если уровень глюкозы слишком высокий/ низкий</a:t>
            </a:r>
            <a:br>
              <a:rPr lang="ru-RU" dirty="0"/>
            </a:br>
            <a:r>
              <a:rPr lang="ru-RU" dirty="0"/>
              <a:t>• отсылка информации (защищенную паролем) лечащему доктору</a:t>
            </a:r>
            <a:br>
              <a:rPr lang="ru-RU" dirty="0"/>
            </a:br>
            <a:r>
              <a:rPr lang="ru-RU" dirty="0"/>
              <a:t>• множество функций импортирования, экспортирования и печати с редактируемыми шаблонами</a:t>
            </a:r>
            <a:br>
              <a:rPr lang="ru-RU" dirty="0"/>
            </a:br>
            <a:r>
              <a:rPr lang="ru-RU" dirty="0"/>
              <a:t>• Онлайн платформа программы доступна</a:t>
            </a:r>
            <a:r>
              <a:rPr lang="ru-RU" b="1" dirty="0"/>
              <a:t> на сайте</a:t>
            </a:r>
            <a:r>
              <a:rPr lang="ru-RU" dirty="0"/>
              <a:t>:</a:t>
            </a:r>
            <a:br>
              <a:rPr lang="ru-RU" dirty="0"/>
            </a:br>
            <a:r>
              <a:rPr lang="ru-RU" dirty="0"/>
              <a:t/>
            </a:r>
            <a:br>
              <a:rPr lang="ru-RU" dirty="0"/>
            </a:br>
            <a:r>
              <a:rPr lang="ru-RU" dirty="0">
                <a:hlinkClick r:id="rId3"/>
              </a:rPr>
              <a:t>http://www.sidiary.ru</a:t>
            </a:r>
            <a:r>
              <a:rPr lang="ru-RU" dirty="0"/>
              <a:t/>
            </a:r>
            <a:br>
              <a:rPr lang="ru-RU" dirty="0"/>
            </a:br>
            <a:r>
              <a:rPr lang="ru-RU" dirty="0"/>
              <a:t/>
            </a:r>
            <a:br>
              <a:rPr lang="ru-RU" dirty="0"/>
            </a:br>
            <a:r>
              <a:rPr lang="ru-RU" dirty="0"/>
              <a:t>• программу можно скачать бесплатно:</a:t>
            </a:r>
            <a:br>
              <a:rPr lang="ru-RU" dirty="0"/>
            </a:br>
            <a:r>
              <a:rPr lang="ru-RU" dirty="0"/>
              <a:t/>
            </a:r>
            <a:br>
              <a:rPr lang="ru-RU" dirty="0"/>
            </a:br>
            <a:r>
              <a:rPr lang="ru-RU" dirty="0">
                <a:hlinkClick r:id="rId4"/>
              </a:rPr>
              <a:t>http://www.sidiary.ru/default.asp?id=20 ... 4&amp;idMenu=4</a:t>
            </a:r>
            <a:endParaRPr lang="ru-RU" dirty="0"/>
          </a:p>
          <a:p>
            <a:endParaRPr lang="ru-RU" dirty="0"/>
          </a:p>
        </p:txBody>
      </p:sp>
    </p:spTree>
    <p:extLst>
      <p:ext uri="{BB962C8B-B14F-4D97-AF65-F5344CB8AC3E}">
        <p14:creationId xmlns:p14="http://schemas.microsoft.com/office/powerpoint/2010/main" val="1139689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84975" cy="625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400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Times New Roman" pitchFamily="18" charset="0"/>
                <a:cs typeface="Times New Roman" pitchFamily="18" charset="0"/>
              </a:rPr>
              <a:t>Возможные формы ведения дневника </a:t>
            </a:r>
            <a:r>
              <a:rPr lang="ru-RU" b="1" dirty="0" smtClean="0">
                <a:solidFill>
                  <a:srgbClr val="FF0000"/>
                </a:solidFill>
                <a:latin typeface="Times New Roman" pitchFamily="18" charset="0"/>
                <a:cs typeface="Times New Roman" pitchFamily="18" charset="0"/>
              </a:rPr>
              <a:t>диабетика</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52387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Таблица 7"/>
          <p:cNvGraphicFramePr>
            <a:graphicFrameLocks noGrp="1"/>
          </p:cNvGraphicFramePr>
          <p:nvPr>
            <p:extLst>
              <p:ext uri="{D42A27DB-BD31-4B8C-83A1-F6EECF244321}">
                <p14:modId xmlns:p14="http://schemas.microsoft.com/office/powerpoint/2010/main" val="978013220"/>
              </p:ext>
            </p:extLst>
          </p:nvPr>
        </p:nvGraphicFramePr>
        <p:xfrm>
          <a:off x="179512" y="3501008"/>
          <a:ext cx="6120680" cy="1036320"/>
        </p:xfrm>
        <a:graphic>
          <a:graphicData uri="http://schemas.openxmlformats.org/drawingml/2006/table">
            <a:tbl>
              <a:tblPr/>
              <a:tblGrid>
                <a:gridCol w="680076"/>
                <a:gridCol w="588664"/>
                <a:gridCol w="771487"/>
                <a:gridCol w="795779"/>
                <a:gridCol w="564372"/>
                <a:gridCol w="680076"/>
                <a:gridCol w="621346"/>
                <a:gridCol w="738805"/>
                <a:gridCol w="680075"/>
              </a:tblGrid>
              <a:tr h="0">
                <a:tc>
                  <a:txBody>
                    <a:bodyPr/>
                    <a:lstStyle/>
                    <a:p>
                      <a:pPr algn="ctr" fontAlgn="ctr"/>
                      <a:r>
                        <a:rPr lang="ru-RU" sz="1000" b="1" dirty="0">
                          <a:effectLst/>
                        </a:rPr>
                        <a:t>Дата</a:t>
                      </a:r>
                      <a:br>
                        <a:rPr lang="ru-RU" sz="1000" b="1" dirty="0">
                          <a:effectLst/>
                        </a:rPr>
                      </a:br>
                      <a:r>
                        <a:rPr lang="ru-RU" sz="1000" b="1" dirty="0">
                          <a:effectLst/>
                        </a:rPr>
                        <a:t>визита</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b="1" dirty="0">
                          <a:effectLst/>
                        </a:rPr>
                        <a:t>Масса</a:t>
                      </a:r>
                      <a:br>
                        <a:rPr lang="ru-RU" sz="1000" b="1" dirty="0">
                          <a:effectLst/>
                        </a:rPr>
                      </a:br>
                      <a:r>
                        <a:rPr lang="ru-RU" sz="1000" b="1" dirty="0">
                          <a:effectLst/>
                        </a:rPr>
                        <a:t>тела,</a:t>
                      </a:r>
                      <a:br>
                        <a:rPr lang="ru-RU" sz="1000" b="1" dirty="0">
                          <a:effectLst/>
                        </a:rPr>
                      </a:br>
                      <a:r>
                        <a:rPr lang="ru-RU" sz="1000" b="1" dirty="0">
                          <a:effectLst/>
                        </a:rPr>
                        <a:t>кг</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b="1" dirty="0">
                          <a:effectLst/>
                        </a:rPr>
                        <a:t>Уровень</a:t>
                      </a:r>
                      <a:br>
                        <a:rPr lang="ru-RU" sz="1000" b="1" dirty="0">
                          <a:effectLst/>
                        </a:rPr>
                      </a:br>
                      <a:r>
                        <a:rPr lang="ru-RU" sz="1000" b="1" dirty="0">
                          <a:effectLst/>
                        </a:rPr>
                        <a:t>глюкозы</a:t>
                      </a:r>
                      <a:br>
                        <a:rPr lang="ru-RU" sz="1000" b="1" dirty="0">
                          <a:effectLst/>
                        </a:rPr>
                      </a:br>
                      <a:r>
                        <a:rPr lang="ru-RU" sz="1000" b="1" dirty="0">
                          <a:effectLst/>
                        </a:rPr>
                        <a:t>в крови</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b="1" dirty="0" err="1">
                          <a:effectLst/>
                        </a:rPr>
                        <a:t>Артериал</a:t>
                      </a:r>
                      <a:r>
                        <a:rPr lang="ru-RU" sz="1000" b="1" dirty="0">
                          <a:effectLst/>
                        </a:rPr>
                        <a:t>.</a:t>
                      </a:r>
                      <a:br>
                        <a:rPr lang="ru-RU" sz="1000" b="1" dirty="0">
                          <a:effectLst/>
                        </a:rPr>
                      </a:br>
                      <a:r>
                        <a:rPr lang="ru-RU" sz="1000" b="1" dirty="0">
                          <a:effectLst/>
                        </a:rPr>
                        <a:t>давление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en-US" sz="1000" b="1" dirty="0">
                          <a:effectLst/>
                        </a:rPr>
                        <a:t>HbA1c,</a:t>
                      </a:r>
                      <a:br>
                        <a:rPr lang="en-US" sz="1000" b="1" dirty="0">
                          <a:effectLst/>
                        </a:rPr>
                      </a:br>
                      <a:r>
                        <a:rPr lang="en-US" sz="1000" b="1" dirty="0">
                          <a:effectLst/>
                        </a:rPr>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b="1" dirty="0" err="1">
                          <a:effectLst/>
                        </a:rPr>
                        <a:t>Холес-терин</a:t>
                      </a:r>
                      <a:endParaRPr lang="ru-RU" sz="1000" b="1"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b="1" dirty="0">
                          <a:effectLst/>
                        </a:rPr>
                        <a:t>Белок</a:t>
                      </a:r>
                      <a:br>
                        <a:rPr lang="ru-RU" sz="1000" b="1" dirty="0">
                          <a:effectLst/>
                        </a:rPr>
                      </a:br>
                      <a:r>
                        <a:rPr lang="ru-RU" sz="1000" b="1" dirty="0">
                          <a:effectLst/>
                        </a:rPr>
                        <a:t>в моче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b="1" dirty="0" err="1">
                          <a:effectLst/>
                        </a:rPr>
                        <a:t>Назначе-ния</a:t>
                      </a:r>
                      <a:endParaRPr lang="ru-RU" sz="1000" b="1"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b="1" dirty="0" err="1">
                          <a:effectLst/>
                        </a:rPr>
                        <a:t>Коммент</a:t>
                      </a:r>
                      <a:r>
                        <a:rPr lang="ru-RU" sz="1000" b="1" dirty="0">
                          <a:effectLst/>
                        </a:rPr>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0">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dirty="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0">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dirty="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ctr"/>
                      <a:r>
                        <a:rPr lang="ru-RU" sz="1000" dirty="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390949257"/>
              </p:ext>
            </p:extLst>
          </p:nvPr>
        </p:nvGraphicFramePr>
        <p:xfrm>
          <a:off x="179512" y="4941168"/>
          <a:ext cx="8229595" cy="1112520"/>
        </p:xfrm>
        <a:graphic>
          <a:graphicData uri="http://schemas.openxmlformats.org/drawingml/2006/table">
            <a:tbl>
              <a:tblPr/>
              <a:tblGrid>
                <a:gridCol w="748145"/>
                <a:gridCol w="908039"/>
                <a:gridCol w="588251"/>
                <a:gridCol w="748145"/>
                <a:gridCol w="748145"/>
                <a:gridCol w="748145"/>
                <a:gridCol w="748145"/>
                <a:gridCol w="748145"/>
                <a:gridCol w="423552"/>
                <a:gridCol w="1072738"/>
                <a:gridCol w="748145"/>
              </a:tblGrid>
              <a:tr h="0">
                <a:tc>
                  <a:txBody>
                    <a:bodyPr/>
                    <a:lstStyle/>
                    <a:p>
                      <a:pPr algn="ctr" fontAlgn="ctr"/>
                      <a:r>
                        <a:rPr lang="ru-RU" sz="1100" b="1" dirty="0">
                          <a:effectLst/>
                        </a:rPr>
                        <a:t>Дата</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b="1" dirty="0">
                          <a:effectLst/>
                        </a:rPr>
                        <a:t>Препарат,</a:t>
                      </a:r>
                      <a:br>
                        <a:rPr lang="ru-RU" sz="1100" b="1" dirty="0">
                          <a:effectLst/>
                        </a:rPr>
                      </a:br>
                      <a:r>
                        <a:rPr lang="ru-RU" sz="1100" b="1" dirty="0">
                          <a:effectLst/>
                        </a:rPr>
                        <a:t>доза</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gridSpan="4">
                  <a:txBody>
                    <a:bodyPr/>
                    <a:lstStyle/>
                    <a:p>
                      <a:pPr algn="ctr" fontAlgn="ctr"/>
                      <a:r>
                        <a:rPr lang="ru-RU" sz="1100" b="1" dirty="0">
                          <a:effectLst/>
                        </a:rPr>
                        <a:t>Часы</a:t>
                      </a:r>
                      <a:br>
                        <a:rPr lang="ru-RU" sz="1100" b="1" dirty="0">
                          <a:effectLst/>
                        </a:rPr>
                      </a:br>
                      <a:r>
                        <a:rPr lang="ru-RU" sz="1100" b="1" dirty="0">
                          <a:effectLst/>
                        </a:rPr>
                        <a:t>приема</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1100" b="1" dirty="0">
                          <a:effectLst/>
                        </a:rPr>
                        <a:t>Глюкоза</a:t>
                      </a:r>
                      <a:br>
                        <a:rPr lang="ru-RU" sz="1100" b="1" dirty="0">
                          <a:effectLst/>
                        </a:rPr>
                      </a:br>
                      <a:r>
                        <a:rPr lang="ru-RU" sz="1100" b="1" dirty="0">
                          <a:effectLst/>
                        </a:rPr>
                        <a:t>в крови</a:t>
                      </a:r>
                      <a:br>
                        <a:rPr lang="ru-RU" sz="1100" b="1" dirty="0">
                          <a:effectLst/>
                        </a:rPr>
                      </a:br>
                      <a:r>
                        <a:rPr lang="ru-RU" sz="1100" b="1" dirty="0">
                          <a:effectLst/>
                        </a:rPr>
                        <a:t>(</a:t>
                      </a:r>
                      <a:r>
                        <a:rPr lang="ru-RU" sz="1100" b="1" dirty="0" err="1">
                          <a:effectLst/>
                        </a:rPr>
                        <a:t>ммоль</a:t>
                      </a:r>
                      <a:r>
                        <a:rPr lang="ru-RU" sz="1100" b="1" dirty="0">
                          <a:effectLst/>
                        </a:rPr>
                        <a:t>/л)</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fontAlgn="ctr"/>
                      <a:r>
                        <a:rPr lang="ru-RU" sz="1100" b="1" dirty="0">
                          <a:effectLst/>
                        </a:rPr>
                        <a:t>Еда</a:t>
                      </a:r>
                      <a:br>
                        <a:rPr lang="ru-RU" sz="1100" b="1" dirty="0">
                          <a:effectLst/>
                        </a:rPr>
                      </a:br>
                      <a:r>
                        <a:rPr lang="ru-RU" sz="1100" b="1" dirty="0">
                          <a:effectLst/>
                        </a:rPr>
                        <a:t>(суточный</a:t>
                      </a:r>
                      <a:br>
                        <a:rPr lang="ru-RU" sz="1100" b="1" dirty="0">
                          <a:effectLst/>
                        </a:rPr>
                      </a:br>
                      <a:r>
                        <a:rPr lang="ru-RU" sz="1100" b="1" dirty="0" err="1">
                          <a:effectLst/>
                        </a:rPr>
                        <a:t>колораж</a:t>
                      </a:r>
                      <a:r>
                        <a:rPr lang="ru-RU" sz="1100" b="1" dirty="0">
                          <a:effectLst/>
                        </a:rPr>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b="1" dirty="0">
                          <a:effectLst/>
                        </a:rPr>
                        <a:t>Заметки</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0">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dirty="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0">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fontAlgn="ctr"/>
                      <a:r>
                        <a:rPr lang="ru-RU" sz="1100" dirty="0">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224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2700" b="1" dirty="0">
                <a:solidFill>
                  <a:srgbClr val="FF0000"/>
                </a:solidFill>
                <a:latin typeface="Times New Roman" pitchFamily="18" charset="0"/>
                <a:cs typeface="Times New Roman" pitchFamily="18" charset="0"/>
              </a:rPr>
              <a:t>Ведение больных сахарным диабетом при интеркуррентных </a:t>
            </a:r>
            <a:r>
              <a:rPr lang="ru-RU" sz="2700" b="1" dirty="0" smtClean="0">
                <a:solidFill>
                  <a:srgbClr val="FF0000"/>
                </a:solidFill>
                <a:latin typeface="Times New Roman" pitchFamily="18" charset="0"/>
                <a:cs typeface="Times New Roman" pitchFamily="18" charset="0"/>
              </a:rPr>
              <a:t>заболеваниях</a:t>
            </a:r>
            <a:endParaRPr lang="ru-RU" dirty="0"/>
          </a:p>
        </p:txBody>
      </p:sp>
      <p:sp>
        <p:nvSpPr>
          <p:cNvPr id="3" name="Объект 2"/>
          <p:cNvSpPr>
            <a:spLocks noGrp="1"/>
          </p:cNvSpPr>
          <p:nvPr>
            <p:ph idx="1"/>
          </p:nvPr>
        </p:nvSpPr>
        <p:spPr>
          <a:xfrm>
            <a:off x="395536" y="1628800"/>
            <a:ext cx="8229600" cy="4525963"/>
          </a:xfrm>
        </p:spPr>
        <p:txBody>
          <a:bodyPr>
            <a:normAutofit fontScale="85000" lnSpcReduction="20000"/>
          </a:bodyPr>
          <a:lstStyle/>
          <a:p>
            <a:pPr lvl="0"/>
            <a:r>
              <a:rPr lang="ru-RU" dirty="0" smtClean="0"/>
              <a:t>Никогда </a:t>
            </a:r>
            <a:r>
              <a:rPr lang="ru-RU" dirty="0"/>
              <a:t>не прекращать инсулинотерапию! (А)</a:t>
            </a:r>
          </a:p>
          <a:p>
            <a:pPr lvl="0"/>
            <a:r>
              <a:rPr lang="ru-RU" dirty="0"/>
              <a:t>Более частый и тщательный контроль уровня глюкозы крови и кетонов в крови /моче. </a:t>
            </a:r>
          </a:p>
          <a:p>
            <a:pPr lvl="0"/>
            <a:r>
              <a:rPr lang="ru-RU" dirty="0"/>
              <a:t>Лечение интеркуррентного заболевания проводится так же, как у детей без диабета.</a:t>
            </a:r>
          </a:p>
          <a:p>
            <a:pPr lvl="0"/>
            <a:r>
              <a:rPr lang="ru-RU" dirty="0"/>
              <a:t>Заболевания с рвотой и диареей сопровождаются снижением уровня глюкозы в крови. Для профилактики гипогликемий – снижение дозы короткого и пролонгированного инсулина на 20–50%, легкая углеводистая пища, соки.   </a:t>
            </a:r>
          </a:p>
          <a:p>
            <a:r>
              <a:rPr lang="ru-RU" dirty="0"/>
              <a:t>При развитии гипергликемии и </a:t>
            </a:r>
            <a:r>
              <a:rPr lang="ru-RU" dirty="0" err="1"/>
              <a:t>кетоза</a:t>
            </a:r>
            <a:r>
              <a:rPr lang="ru-RU" dirty="0"/>
              <a:t> необходима коррекция </a:t>
            </a:r>
            <a:r>
              <a:rPr lang="ru-RU" dirty="0" smtClean="0"/>
              <a:t>инсулинотерапии.</a:t>
            </a:r>
            <a:endParaRPr lang="ru-RU" dirty="0"/>
          </a:p>
        </p:txBody>
      </p:sp>
    </p:spTree>
    <p:extLst>
      <p:ext uri="{BB962C8B-B14F-4D97-AF65-F5344CB8AC3E}">
        <p14:creationId xmlns:p14="http://schemas.microsoft.com/office/powerpoint/2010/main" val="3557290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hangingPunct="0"/>
            <a:r>
              <a:rPr lang="ru-RU" sz="2400" b="1" dirty="0">
                <a:solidFill>
                  <a:srgbClr val="FF0000"/>
                </a:solidFill>
                <a:latin typeface="Times New Roman" pitchFamily="18" charset="0"/>
                <a:cs typeface="Times New Roman" pitchFamily="18" charset="0"/>
              </a:rPr>
              <a:t>Показания для госпитализации ребенка с интеркуррентными заболеваниями</a:t>
            </a: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781128"/>
          </a:xfrm>
        </p:spPr>
        <p:txBody>
          <a:bodyPr>
            <a:normAutofit fontScale="92500" lnSpcReduction="10000"/>
          </a:bodyPr>
          <a:lstStyle/>
          <a:p>
            <a:pPr lvl="0" hangingPunct="0"/>
            <a:r>
              <a:rPr lang="ru-RU" dirty="0"/>
              <a:t> Продолжительная рвота (2 и более часа); </a:t>
            </a:r>
          </a:p>
          <a:p>
            <a:pPr lvl="0" hangingPunct="0"/>
            <a:r>
              <a:rPr lang="ru-RU" dirty="0"/>
              <a:t> При неясном диагнозе интеркуррентного заболевания;</a:t>
            </a:r>
          </a:p>
          <a:p>
            <a:pPr lvl="0" hangingPunct="0"/>
            <a:r>
              <a:rPr lang="ru-RU" dirty="0"/>
              <a:t> При нарастании гипергликемии и </a:t>
            </a:r>
            <a:r>
              <a:rPr lang="ru-RU" dirty="0" err="1"/>
              <a:t>кетоза</a:t>
            </a:r>
            <a:r>
              <a:rPr lang="ru-RU" dirty="0"/>
              <a:t>, несмотря на дополнительное введение инсулина;</a:t>
            </a:r>
          </a:p>
          <a:p>
            <a:pPr lvl="0" hangingPunct="0"/>
            <a:r>
              <a:rPr lang="ru-RU" dirty="0"/>
              <a:t> При появлении симптомов дегидратации, заторможенности, одышке, болях в животе;</a:t>
            </a:r>
          </a:p>
          <a:p>
            <a:pPr lvl="0" hangingPunct="0"/>
            <a:r>
              <a:rPr lang="ru-RU" dirty="0"/>
              <a:t> Пациенты моложе 2–3 лет при наличии сопутствующих заболеваний;</a:t>
            </a:r>
          </a:p>
          <a:p>
            <a:endParaRPr lang="ru-RU" dirty="0"/>
          </a:p>
        </p:txBody>
      </p:sp>
    </p:spTree>
    <p:extLst>
      <p:ext uri="{BB962C8B-B14F-4D97-AF65-F5344CB8AC3E}">
        <p14:creationId xmlns:p14="http://schemas.microsoft.com/office/powerpoint/2010/main" val="3178604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84976" cy="764704"/>
          </a:xfrm>
        </p:spPr>
        <p:txBody>
          <a:bodyPr>
            <a:normAutofit/>
          </a:bodyPr>
          <a:lstStyle/>
          <a:p>
            <a:r>
              <a:rPr lang="ru-RU" sz="2400" b="1" dirty="0">
                <a:solidFill>
                  <a:srgbClr val="FF0000"/>
                </a:solidFill>
                <a:latin typeface="Times New Roman" pitchFamily="18" charset="0"/>
                <a:cs typeface="Times New Roman" pitchFamily="18" charset="0"/>
              </a:rPr>
              <a:t>Оперативные вмешательства у больных сахарным диабетом</a:t>
            </a: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79512" y="692696"/>
            <a:ext cx="8784976" cy="6165304"/>
          </a:xfrm>
        </p:spPr>
        <p:txBody>
          <a:bodyPr>
            <a:normAutofit fontScale="47500" lnSpcReduction="20000"/>
          </a:bodyPr>
          <a:lstStyle/>
          <a:p>
            <a:r>
              <a:rPr lang="ru-RU" sz="3400" dirty="0">
                <a:latin typeface="Times New Roman" pitchFamily="18" charset="0"/>
                <a:cs typeface="Times New Roman" pitchFamily="18" charset="0"/>
              </a:rPr>
              <a:t>Детям с сахарным диабетом 1 типа могут проводиться различные хирургические вмешательства только в медицинских учреждениях, имеющих опыт лечения детей с данным заболеванием.</a:t>
            </a:r>
          </a:p>
          <a:p>
            <a:r>
              <a:rPr lang="ru-RU" sz="3400" b="1" dirty="0">
                <a:latin typeface="Times New Roman" pitchFamily="18" charset="0"/>
                <a:cs typeface="Times New Roman" pitchFamily="18" charset="0"/>
              </a:rPr>
              <a:t>Дети с СД типа 1, которые нуждаются в хирургической помощи должны:</a:t>
            </a:r>
            <a:endParaRPr lang="ru-RU" sz="3400" dirty="0">
              <a:latin typeface="Times New Roman" pitchFamily="18" charset="0"/>
              <a:cs typeface="Times New Roman" pitchFamily="18" charset="0"/>
            </a:endParaRPr>
          </a:p>
          <a:p>
            <a:pPr lvl="0"/>
            <a:r>
              <a:rPr lang="ru-RU" sz="3400" dirty="0">
                <a:latin typeface="Times New Roman" pitchFamily="18" charset="0"/>
                <a:cs typeface="Times New Roman" pitchFamily="18" charset="0"/>
              </a:rPr>
              <a:t>быть госпитализированы в стационар, обладающий возможностями для проведения хирургических вмешательств под общим наркозом;</a:t>
            </a:r>
          </a:p>
          <a:p>
            <a:pPr lvl="0"/>
            <a:r>
              <a:rPr lang="ru-RU" sz="3400" dirty="0">
                <a:latin typeface="Times New Roman" pitchFamily="18" charset="0"/>
                <a:cs typeface="Times New Roman" pitchFamily="18" charset="0"/>
              </a:rPr>
              <a:t>получать адекватную инсулинотерапию во избежание </a:t>
            </a:r>
            <a:r>
              <a:rPr lang="ru-RU" sz="3400" dirty="0" err="1">
                <a:latin typeface="Times New Roman" pitchFamily="18" charset="0"/>
                <a:cs typeface="Times New Roman" pitchFamily="18" charset="0"/>
              </a:rPr>
              <a:t>кетоацидоза</a:t>
            </a:r>
            <a:r>
              <a:rPr lang="ru-RU" sz="3400" dirty="0">
                <a:latin typeface="Times New Roman" pitchFamily="18" charset="0"/>
                <a:cs typeface="Times New Roman" pitchFamily="18" charset="0"/>
              </a:rPr>
              <a:t>, даже если ребенок не ест;</a:t>
            </a:r>
          </a:p>
          <a:p>
            <a:pPr lvl="0"/>
            <a:r>
              <a:rPr lang="ru-RU" sz="3400" dirty="0">
                <a:latin typeface="Times New Roman" pitchFamily="18" charset="0"/>
                <a:cs typeface="Times New Roman" pitchFamily="18" charset="0"/>
              </a:rPr>
              <a:t>получать глюкозу внутривенно накануне проведения операции для предотвращения гипогликемии.</a:t>
            </a:r>
          </a:p>
          <a:p>
            <a:r>
              <a:rPr lang="ru-RU" sz="3400" b="1" dirty="0">
                <a:latin typeface="Times New Roman" pitchFamily="18" charset="0"/>
                <a:cs typeface="Times New Roman" pitchFamily="18" charset="0"/>
              </a:rPr>
              <a:t>Плановая хирургия. </a:t>
            </a:r>
            <a:r>
              <a:rPr lang="ru-RU" sz="3400" dirty="0">
                <a:latin typeface="Times New Roman" pitchFamily="18" charset="0"/>
                <a:cs typeface="Times New Roman" pitchFamily="18" charset="0"/>
              </a:rPr>
              <a:t>Оперативные вмешательства у детей с СД должны осуществляться в  плановом порядке, предпочтительнее – утром (Е). </a:t>
            </a:r>
          </a:p>
          <a:p>
            <a:pPr lvl="0"/>
            <a:r>
              <a:rPr lang="ru-RU" sz="3400" i="1" dirty="0">
                <a:latin typeface="Times New Roman" pitchFamily="18" charset="0"/>
                <a:cs typeface="Times New Roman" pitchFamily="18" charset="0"/>
              </a:rPr>
              <a:t>Вечером накануне операции </a:t>
            </a:r>
            <a:r>
              <a:rPr lang="ru-RU" sz="3400" dirty="0">
                <a:latin typeface="Times New Roman" pitchFamily="18" charset="0"/>
                <a:cs typeface="Times New Roman" pitchFamily="18" charset="0"/>
              </a:rPr>
              <a:t>уровень сахара крови должен измеряться несколько раз, особенно перед основными приемами пищи, перед перекусами и перед сном; должен быть проведен контроль содержания кетоновых тел в моче (Е). Как правило, пролонгированный инсулин перед ужином (или перед сном) вводится в обычной дозе, сохраняется 2-й ужин. </a:t>
            </a:r>
          </a:p>
          <a:p>
            <a:pPr lvl="0"/>
            <a:r>
              <a:rPr lang="ru-RU" sz="3400" dirty="0">
                <a:latin typeface="Times New Roman" pitchFamily="18" charset="0"/>
                <a:cs typeface="Times New Roman" pitchFamily="18" charset="0"/>
              </a:rPr>
              <a:t>В случае, если </a:t>
            </a:r>
            <a:r>
              <a:rPr lang="ru-RU" sz="3400" i="1" dirty="0">
                <a:latin typeface="Times New Roman" pitchFamily="18" charset="0"/>
                <a:cs typeface="Times New Roman" pitchFamily="18" charset="0"/>
              </a:rPr>
              <a:t>операция запланирована на утро</a:t>
            </a:r>
            <a:r>
              <a:rPr lang="ru-RU" sz="3400" dirty="0">
                <a:latin typeface="Times New Roman" pitchFamily="18" charset="0"/>
                <a:cs typeface="Times New Roman" pitchFamily="18" charset="0"/>
              </a:rPr>
              <a:t>, обычную утреннюю дозу инсулина не вводят. Внутривенное введение жидкости и инсулина должно быть начато в ранние утренние часы в день операции. </a:t>
            </a:r>
          </a:p>
          <a:p>
            <a:pPr lvl="0"/>
            <a:r>
              <a:rPr lang="ru-RU" sz="3400" dirty="0">
                <a:latin typeface="Times New Roman" pitchFamily="18" charset="0"/>
                <a:cs typeface="Times New Roman" pitchFamily="18" charset="0"/>
              </a:rPr>
              <a:t>Если </a:t>
            </a:r>
            <a:r>
              <a:rPr lang="ru-RU" sz="3400" i="1" dirty="0">
                <a:latin typeface="Times New Roman" pitchFamily="18" charset="0"/>
                <a:cs typeface="Times New Roman" pitchFamily="18" charset="0"/>
              </a:rPr>
              <a:t>операция запланирована на послеполуденное время,</a:t>
            </a:r>
            <a:r>
              <a:rPr lang="ru-RU" sz="3400" dirty="0">
                <a:latin typeface="Times New Roman" pitchFamily="18" charset="0"/>
                <a:cs typeface="Times New Roman" pitchFamily="18" charset="0"/>
              </a:rPr>
              <a:t> утром следует сделать инъекцию короткого (или ультракороткого) инсулина в дозе, составляющей 1/3 обычной утренней дозы.  Внутривенная </a:t>
            </a:r>
            <a:r>
              <a:rPr lang="ru-RU" sz="3400" dirty="0" err="1">
                <a:latin typeface="Times New Roman" pitchFamily="18" charset="0"/>
                <a:cs typeface="Times New Roman" pitchFamily="18" charset="0"/>
              </a:rPr>
              <a:t>инфузия</a:t>
            </a:r>
            <a:r>
              <a:rPr lang="ru-RU" sz="3400" dirty="0">
                <a:latin typeface="Times New Roman" pitchFamily="18" charset="0"/>
                <a:cs typeface="Times New Roman" pitchFamily="18" charset="0"/>
              </a:rPr>
              <a:t> жидкости и инсулина должна быть начата в 12.00.</a:t>
            </a:r>
          </a:p>
          <a:p>
            <a:pPr lvl="0"/>
            <a:r>
              <a:rPr lang="ru-RU" sz="3400" dirty="0">
                <a:latin typeface="Times New Roman" pitchFamily="18" charset="0"/>
                <a:cs typeface="Times New Roman" pitchFamily="18" charset="0"/>
              </a:rPr>
              <a:t>При проведении </a:t>
            </a:r>
            <a:r>
              <a:rPr lang="ru-RU" sz="3400" i="1" dirty="0">
                <a:latin typeface="Times New Roman" pitchFamily="18" charset="0"/>
                <a:cs typeface="Times New Roman" pitchFamily="18" charset="0"/>
              </a:rPr>
              <a:t>неотложного  хирургического вмешательства</a:t>
            </a:r>
            <a:r>
              <a:rPr lang="ru-RU" sz="3400" dirty="0">
                <a:latin typeface="Times New Roman" pitchFamily="18" charset="0"/>
                <a:cs typeface="Times New Roman" pitchFamily="18" charset="0"/>
              </a:rPr>
              <a:t> внутривенное введение жидкости и инсулина должно быть начато немедленно. </a:t>
            </a:r>
          </a:p>
          <a:p>
            <a:pPr lvl="0"/>
            <a:r>
              <a:rPr lang="ru-RU" sz="3400" dirty="0">
                <a:latin typeface="Times New Roman" pitchFamily="18" charset="0"/>
                <a:cs typeface="Times New Roman" pitchFamily="18" charset="0"/>
              </a:rPr>
              <a:t>При проведении </a:t>
            </a:r>
            <a:r>
              <a:rPr lang="ru-RU" sz="3400" i="1" dirty="0">
                <a:latin typeface="Times New Roman" pitchFamily="18" charset="0"/>
                <a:cs typeface="Times New Roman" pitchFamily="18" charset="0"/>
              </a:rPr>
              <a:t>малых хирургических процедур</a:t>
            </a:r>
            <a:r>
              <a:rPr lang="ru-RU" sz="3400" dirty="0">
                <a:latin typeface="Times New Roman" pitchFamily="18" charset="0"/>
                <a:cs typeface="Times New Roman" pitchFamily="18" charset="0"/>
              </a:rPr>
              <a:t>, которые выполняются натощак, в  обычную схему инсулинотерапии при необходимости вносятся изменения. Например, введение утренней дозы инсулина откладывается до окончания процедуры. </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69138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1143000"/>
          </a:xfrm>
        </p:spPr>
        <p:txBody>
          <a:bodyPr>
            <a:noAutofit/>
          </a:bodyPr>
          <a:lstStyle/>
          <a:p>
            <a:r>
              <a:rPr lang="ru-RU" sz="2400" b="1" dirty="0">
                <a:solidFill>
                  <a:srgbClr val="FF0000"/>
                </a:solidFill>
                <a:latin typeface="Times New Roman" pitchFamily="18" charset="0"/>
                <a:cs typeface="Times New Roman" pitchFamily="18" charset="0"/>
              </a:rPr>
              <a:t>Специфические осложнениям СД в детском и подростковом возрасте - микрососудистые нарушения: диабетические </a:t>
            </a:r>
            <a:r>
              <a:rPr lang="ru-RU" sz="2400" b="1" dirty="0" err="1">
                <a:solidFill>
                  <a:srgbClr val="FF0000"/>
                </a:solidFill>
                <a:latin typeface="Times New Roman" pitchFamily="18" charset="0"/>
                <a:cs typeface="Times New Roman" pitchFamily="18" charset="0"/>
              </a:rPr>
              <a:t>ретинопатия</a:t>
            </a:r>
            <a:r>
              <a:rPr lang="ru-RU" sz="2400" b="1" dirty="0">
                <a:solidFill>
                  <a:srgbClr val="FF0000"/>
                </a:solidFill>
                <a:latin typeface="Times New Roman" pitchFamily="18" charset="0"/>
                <a:cs typeface="Times New Roman" pitchFamily="18" charset="0"/>
              </a:rPr>
              <a:t> (ДР), нефропатия (ДН), </a:t>
            </a:r>
            <a:r>
              <a:rPr lang="ru-RU" sz="2400" b="1" dirty="0" err="1">
                <a:solidFill>
                  <a:srgbClr val="FF0000"/>
                </a:solidFill>
                <a:latin typeface="Times New Roman" pitchFamily="18" charset="0"/>
                <a:cs typeface="Times New Roman" pitchFamily="18" charset="0"/>
              </a:rPr>
              <a:t>нейропатия</a:t>
            </a:r>
            <a:r>
              <a:rPr lang="ru-RU" sz="2400" b="1" dirty="0">
                <a:solidFill>
                  <a:srgbClr val="FF0000"/>
                </a:solidFill>
                <a:latin typeface="Times New Roman" pitchFamily="18" charset="0"/>
                <a:cs typeface="Times New Roman" pitchFamily="18" charset="0"/>
              </a:rPr>
              <a:t>.</a:t>
            </a:r>
            <a:br>
              <a:rPr lang="ru-RU" sz="2400" b="1" dirty="0">
                <a:solidFill>
                  <a:srgbClr val="FF0000"/>
                </a:solidFill>
                <a:latin typeface="Times New Roman" pitchFamily="18" charset="0"/>
                <a:cs typeface="Times New Roman" pitchFamily="18" charset="0"/>
              </a:rPr>
            </a:br>
            <a:endParaRPr lang="ru-RU" sz="24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5842992" cy="5069160"/>
          </a:xfrm>
        </p:spPr>
        <p:txBody>
          <a:bodyPr>
            <a:normAutofit fontScale="85000" lnSpcReduction="10000"/>
          </a:bodyPr>
          <a:lstStyle/>
          <a:p>
            <a:pPr marL="0" indent="0" algn="ctr" hangingPunct="0">
              <a:buNone/>
            </a:pPr>
            <a:r>
              <a:rPr lang="ru-RU" b="1" dirty="0" smtClean="0"/>
              <a:t>Факторы </a:t>
            </a:r>
            <a:r>
              <a:rPr lang="ru-RU" b="1" dirty="0"/>
              <a:t>риска:</a:t>
            </a:r>
            <a:endParaRPr lang="ru-RU" dirty="0"/>
          </a:p>
          <a:p>
            <a:pPr lvl="0" hangingPunct="0"/>
            <a:r>
              <a:rPr lang="ru-RU" dirty="0"/>
              <a:t>большая длительность заболевания, старший возраст и пубертатный период; </a:t>
            </a:r>
          </a:p>
          <a:p>
            <a:pPr lvl="0" hangingPunct="0"/>
            <a:r>
              <a:rPr lang="ru-RU" dirty="0"/>
              <a:t>курение;  </a:t>
            </a:r>
          </a:p>
          <a:p>
            <a:pPr lvl="0" hangingPunct="0"/>
            <a:r>
              <a:rPr lang="ru-RU" dirty="0"/>
              <a:t>артериальная гипертензия;</a:t>
            </a:r>
          </a:p>
          <a:p>
            <a:pPr lvl="0" hangingPunct="0"/>
            <a:r>
              <a:rPr lang="ru-RU" dirty="0" err="1"/>
              <a:t>дислипопротеинемия</a:t>
            </a:r>
            <a:r>
              <a:rPr lang="ru-RU" dirty="0"/>
              <a:t>; </a:t>
            </a:r>
          </a:p>
          <a:p>
            <a:pPr lvl="0" hangingPunct="0"/>
            <a:r>
              <a:rPr lang="ru-RU" dirty="0"/>
              <a:t>отягощенная наследственность в отношении развития осложнений; </a:t>
            </a:r>
          </a:p>
          <a:p>
            <a:pPr lvl="0" hangingPunct="0"/>
            <a:r>
              <a:rPr lang="ru-RU" dirty="0"/>
              <a:t>ожирение; </a:t>
            </a:r>
          </a:p>
          <a:p>
            <a:pPr lvl="0" hangingPunct="0"/>
            <a:r>
              <a:rPr lang="ru-RU" dirty="0"/>
              <a:t>сидячий образ жизни.</a:t>
            </a:r>
          </a:p>
          <a:p>
            <a:endParaRPr lang="ru-RU" dirty="0"/>
          </a:p>
        </p:txBody>
      </p:sp>
      <p:pic>
        <p:nvPicPr>
          <p:cNvPr id="21506" name="Picture 2" descr="http://diabet-office.ru/articles/wp-content/uploads/2016/10/29233575-oslozhneniya-2-tipa-saharnogo-diab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204864"/>
            <a:ext cx="295232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94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336704"/>
          </a:xfrm>
        </p:spPr>
        <p:txBody>
          <a:bodyPr>
            <a:normAutofit fontScale="70000" lnSpcReduction="20000"/>
          </a:bodyPr>
          <a:lstStyle/>
          <a:p>
            <a:r>
              <a:rPr lang="ru-RU" dirty="0"/>
              <a:t>При первичном врачебном обследовании ребенка с ДКА необходимо подтвердить диагноз и определить причины его развития, оценить наличие признаков инфекции. Обязательно необходимо измерение массы ребенка на момент осмотра для дальнейших расчетов терапевтического пособия. Необходимо также клинически оценить степень дегидратации. Существуют косвенные признаки оценки степени дегидратации у детей до 7 лет, верифицирующие примерно 5% дегидратацию и ацидоз. Это удлинение времени заполнения капилляров (в норме – примерно менее или равно 1,5-2 секунды), аномальный тургор кожи или неэластичная кожа, гипервентиляция. </a:t>
            </a:r>
          </a:p>
          <a:p>
            <a:r>
              <a:rPr lang="ru-RU" dirty="0"/>
              <a:t>	Степень нарушения сознания при ДКА и ДК оценивается по шкале комы Глазго (ШКГ). При нарушении сознания следует оценить безопасность дыхательных путей, опорожнить желудок посредством </a:t>
            </a:r>
            <a:r>
              <a:rPr lang="ru-RU" dirty="0" err="1"/>
              <a:t>назогастральной</a:t>
            </a:r>
            <a:r>
              <a:rPr lang="ru-RU" dirty="0"/>
              <a:t> аспирации для профилактики аспирационной пневмонии. Катетеризация мочевого пузыря обычно не требуется, но если ребенок без сознания или не может опорожнить мочевой пузырь по потребности (дети до 3 лет, частичный парез сфинктеров из-за </a:t>
            </a:r>
            <a:r>
              <a:rPr lang="ru-RU" dirty="0" err="1"/>
              <a:t>гипокалиемии</a:t>
            </a:r>
            <a:r>
              <a:rPr lang="ru-RU" dirty="0"/>
              <a:t> и др.), необходимо провести катетеризацию мочевого пузыря. Пациентам с тяжелым нарушением кровообращения или шоком назначается </a:t>
            </a:r>
            <a:r>
              <a:rPr lang="ru-RU" dirty="0" err="1"/>
              <a:t>кислородотерапия</a:t>
            </a:r>
            <a:r>
              <a:rPr lang="ru-RU" dirty="0"/>
              <a:t>.</a:t>
            </a:r>
          </a:p>
        </p:txBody>
      </p:sp>
    </p:spTree>
    <p:extLst>
      <p:ext uri="{BB962C8B-B14F-4D97-AF65-F5344CB8AC3E}">
        <p14:creationId xmlns:p14="http://schemas.microsoft.com/office/powerpoint/2010/main" val="933202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525344"/>
          </a:xfrm>
        </p:spPr>
        <p:txBody>
          <a:bodyPr>
            <a:normAutofit fontScale="70000" lnSpcReduction="20000"/>
          </a:bodyPr>
          <a:lstStyle/>
          <a:p>
            <a:r>
              <a:rPr lang="ru-RU" dirty="0"/>
              <a:t>Для определения суточного объёма вводимой жидкости следует учитывать физиологическую потребность, дефицит жидкости (степень дегидратации), продолжающиеся потери.</a:t>
            </a:r>
          </a:p>
          <a:p>
            <a:r>
              <a:rPr lang="ru-RU" dirty="0"/>
              <a:t>Суточная физиологическая потребность в расчёте на массу тела зависит от возраста ребенка и составляет в возрасте     1 года 	- 120 – 140; 2 лет - 115 – 125; 5 лет -90 – 100; 10 лет - 70 – 85; 14 лет - 50 – 60 л/кг; 18 лет - 40 – 50 мл/кг. Более универсальным является расчёт на площадь поверхности тела - физиологическая потребность составляет 2000 мл/м</a:t>
            </a:r>
            <a:r>
              <a:rPr lang="ru-RU" baseline="30000" dirty="0"/>
              <a:t>2</a:t>
            </a:r>
            <a:r>
              <a:rPr lang="ru-RU" dirty="0"/>
              <a:t>/</a:t>
            </a:r>
            <a:r>
              <a:rPr lang="ru-RU" dirty="0" err="1"/>
              <a:t>сут</a:t>
            </a:r>
            <a:r>
              <a:rPr lang="ru-RU" dirty="0"/>
              <a:t>. </a:t>
            </a:r>
          </a:p>
          <a:p>
            <a:r>
              <a:rPr lang="ru-RU" dirty="0"/>
              <a:t>К рассчитанной физиологической потребности добавляется по 20 – 50 мл/кг/</a:t>
            </a:r>
            <a:r>
              <a:rPr lang="ru-RU" dirty="0" err="1"/>
              <a:t>сут</a:t>
            </a:r>
            <a:r>
              <a:rPr lang="ru-RU" dirty="0"/>
              <a:t>. в зависимости от степени дегидратации и учитываются продолжающиеся потери.</a:t>
            </a:r>
          </a:p>
          <a:p>
            <a:r>
              <a:rPr lang="ru-RU" dirty="0"/>
              <a:t>Основными </a:t>
            </a:r>
            <a:r>
              <a:rPr lang="ru-RU" dirty="0" err="1"/>
              <a:t>инфузионными</a:t>
            </a:r>
            <a:r>
              <a:rPr lang="ru-RU" dirty="0"/>
              <a:t> растворами являются кристаллоиды. Коллоидные среды применяются исключительно по показаниям.</a:t>
            </a:r>
          </a:p>
          <a:p>
            <a:r>
              <a:rPr lang="ru-RU" dirty="0"/>
              <a:t>У детей, несмотря на гипергликемию, обязательно постоянное использование </a:t>
            </a:r>
            <a:r>
              <a:rPr lang="ru-RU" dirty="0" err="1"/>
              <a:t>глюкозосодержащих</a:t>
            </a:r>
            <a:r>
              <a:rPr lang="ru-RU" dirty="0"/>
              <a:t> растворов в сочетании с солевыми (физиологический раствор, раствор </a:t>
            </a:r>
            <a:r>
              <a:rPr lang="ru-RU" dirty="0" err="1"/>
              <a:t>Рингера</a:t>
            </a:r>
            <a:r>
              <a:rPr lang="ru-RU" dirty="0"/>
              <a:t> и т.п.).</a:t>
            </a:r>
          </a:p>
        </p:txBody>
      </p:sp>
    </p:spTree>
    <p:extLst>
      <p:ext uri="{BB962C8B-B14F-4D97-AF65-F5344CB8AC3E}">
        <p14:creationId xmlns:p14="http://schemas.microsoft.com/office/powerpoint/2010/main" val="1900284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РЕАБИЛИТАЦИЯ детей с СД</a:t>
            </a:r>
            <a:endParaRPr lang="ru-RU" dirty="0"/>
          </a:p>
        </p:txBody>
      </p:sp>
      <p:sp>
        <p:nvSpPr>
          <p:cNvPr id="3" name="Объект 2"/>
          <p:cNvSpPr>
            <a:spLocks noGrp="1"/>
          </p:cNvSpPr>
          <p:nvPr>
            <p:ph idx="1"/>
          </p:nvPr>
        </p:nvSpPr>
        <p:spPr>
          <a:xfrm>
            <a:off x="0" y="1268760"/>
            <a:ext cx="9036496" cy="5472608"/>
          </a:xfrm>
        </p:spPr>
        <p:txBody>
          <a:bodyPr>
            <a:normAutofit fontScale="47500" lnSpcReduction="20000"/>
          </a:bodyPr>
          <a:lstStyle/>
          <a:p>
            <a:r>
              <a:rPr lang="ru-RU" sz="3400" dirty="0" smtClean="0">
                <a:latin typeface="Times New Roman" pitchFamily="18" charset="0"/>
                <a:cs typeface="Times New Roman" pitchFamily="18" charset="0"/>
              </a:rPr>
              <a:t>Режим</a:t>
            </a:r>
            <a:r>
              <a:rPr lang="ru-RU" sz="3400" dirty="0">
                <a:latin typeface="Times New Roman" pitchFamily="18" charset="0"/>
                <a:cs typeface="Times New Roman" pitchFamily="18" charset="0"/>
              </a:rPr>
              <a:t>: ежедневные систематические, достаточные физические нагрузки, в ряде случаев допустимы занятие спортом под контролем врача. Психическая адаптация больного к заболеванию с участием семьи, при затруднении адаптации нужна помощь психотерапевта. Обучение в “школе диабета”.</a:t>
            </a:r>
          </a:p>
          <a:p>
            <a:r>
              <a:rPr lang="ru-RU" sz="3400" dirty="0">
                <a:latin typeface="Times New Roman" pitchFamily="18" charset="0"/>
                <a:cs typeface="Times New Roman" pitchFamily="18" charset="0"/>
              </a:rPr>
              <a:t>Диета  физиологическая  с достаточным количеством углеводов, обязательное включение овощей, фруктов, пищевых волокон. Содержание нерафинированных углеводов составляет 50-60%, жиров-20-30%, белков-10-20% суточного </a:t>
            </a:r>
            <a:r>
              <a:rPr lang="ru-RU" sz="3400" dirty="0" err="1">
                <a:latin typeface="Times New Roman" pitchFamily="18" charset="0"/>
                <a:cs typeface="Times New Roman" pitchFamily="18" charset="0"/>
              </a:rPr>
              <a:t>каллорожа</a:t>
            </a:r>
            <a:r>
              <a:rPr lang="ru-RU" sz="3400" dirty="0">
                <a:latin typeface="Times New Roman" pitchFamily="18" charset="0"/>
                <a:cs typeface="Times New Roman" pitchFamily="18" charset="0"/>
              </a:rPr>
              <a:t>. Рафинированные углеводы исключаются. Питание 5-6 разовое. При составлении меню  завтрак, обед, ужин по </a:t>
            </a:r>
            <a:r>
              <a:rPr lang="ru-RU" sz="3400" dirty="0" err="1">
                <a:latin typeface="Times New Roman" pitchFamily="18" charset="0"/>
                <a:cs typeface="Times New Roman" pitchFamily="18" charset="0"/>
              </a:rPr>
              <a:t>каллоражу</a:t>
            </a:r>
            <a:r>
              <a:rPr lang="ru-RU" sz="3400" dirty="0">
                <a:latin typeface="Times New Roman" pitchFamily="18" charset="0"/>
                <a:cs typeface="Times New Roman" pitchFamily="18" charset="0"/>
              </a:rPr>
              <a:t> примерно одинаковы – по 25%, второй завтрак и полдник - по 10%, второй ужин-5%.Содержание белка в диете около 1-1,5 г на 1 кг массы тела. Из общего количества  жиров 2/3 составляют полиненасыщенные – оливковое, кукурузное, хлопковое масло. В рацион включается – овсяная, гречневая, перловая каши, творог, кефир, капуста, свекла, др. овощи и фрукты.</a:t>
            </a:r>
          </a:p>
          <a:p>
            <a:r>
              <a:rPr lang="ru-RU" sz="3400" dirty="0">
                <a:latin typeface="Times New Roman" pitchFamily="18" charset="0"/>
                <a:cs typeface="Times New Roman" pitchFamily="18" charset="0"/>
              </a:rPr>
              <a:t>Восстановительная терапия 1 раз в 2 мес., стационарное лечение 2 раза в год</a:t>
            </a:r>
          </a:p>
          <a:p>
            <a:r>
              <a:rPr lang="ru-RU" sz="3400" dirty="0">
                <a:latin typeface="Times New Roman" pitchFamily="18" charset="0"/>
                <a:cs typeface="Times New Roman" pitchFamily="18" charset="0"/>
              </a:rPr>
              <a:t>Рекомендуется иметь тест - полоски (для диагностики гликемии, гликозурии, </a:t>
            </a:r>
            <a:r>
              <a:rPr lang="ru-RU" sz="3400" dirty="0" err="1">
                <a:latin typeface="Times New Roman" pitchFamily="18" charset="0"/>
                <a:cs typeface="Times New Roman" pitchFamily="18" charset="0"/>
              </a:rPr>
              <a:t>ацетонурии</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глюкометры</a:t>
            </a:r>
            <a:r>
              <a:rPr lang="ru-RU" sz="3400" dirty="0">
                <a:latin typeface="Times New Roman" pitchFamily="18" charset="0"/>
                <a:cs typeface="Times New Roman" pitchFamily="18" charset="0"/>
              </a:rPr>
              <a:t>, при лечении инсулином - инсулиновые шприцы, </a:t>
            </a:r>
            <a:r>
              <a:rPr lang="ru-RU" sz="3400" dirty="0" err="1">
                <a:latin typeface="Times New Roman" pitchFamily="18" charset="0"/>
                <a:cs typeface="Times New Roman" pitchFamily="18" charset="0"/>
              </a:rPr>
              <a:t>пенфиллы</a:t>
            </a:r>
            <a:r>
              <a:rPr lang="ru-RU" sz="3400" dirty="0">
                <a:latin typeface="Times New Roman" pitchFamily="18" charset="0"/>
                <a:cs typeface="Times New Roman" pitchFamily="18" charset="0"/>
              </a:rPr>
              <a:t>, шприцы-ручки</a:t>
            </a:r>
          </a:p>
          <a:p>
            <a:r>
              <a:rPr lang="ru-RU" sz="3400" dirty="0">
                <a:latin typeface="Times New Roman" pitchFamily="18" charset="0"/>
                <a:cs typeface="Times New Roman" pitchFamily="18" charset="0"/>
              </a:rPr>
              <a:t>Лечение сахарного диабета. Начальная доза инсулина короткого действия –0,5-0,6 ЕД/кг в </a:t>
            </a:r>
            <a:r>
              <a:rPr lang="ru-RU" sz="3400" dirty="0" err="1">
                <a:latin typeface="Times New Roman" pitchFamily="18" charset="0"/>
                <a:cs typeface="Times New Roman" pitchFamily="18" charset="0"/>
              </a:rPr>
              <a:t>сут</a:t>
            </a:r>
            <a:r>
              <a:rPr lang="ru-RU" sz="3400" dirty="0">
                <a:latin typeface="Times New Roman" pitchFamily="18" charset="0"/>
                <a:cs typeface="Times New Roman" pitchFamily="18" charset="0"/>
              </a:rPr>
              <a:t>.</a:t>
            </a:r>
          </a:p>
          <a:p>
            <a:r>
              <a:rPr lang="ru-RU" sz="3400" dirty="0">
                <a:latin typeface="Times New Roman" pitchFamily="18" charset="0"/>
                <a:cs typeface="Times New Roman" pitchFamily="18" charset="0"/>
              </a:rPr>
              <a:t>Фитотерапия: в комплексном лечении используют сборы: Листья черники-20г, корень одуванчика-20г, 1ст. л. сбора  на стакан кипятка. Полстакана настоя 3 раза в день до еды, хвощ полевой 50 г, горец птичий 100г- 1 ст. ложка сбора на стакан кипятка, принимать до двух стаканов в день.</a:t>
            </a:r>
          </a:p>
          <a:p>
            <a:r>
              <a:rPr lang="ru-RU" sz="3400" dirty="0">
                <a:latin typeface="Times New Roman" pitchFamily="18" charset="0"/>
                <a:cs typeface="Times New Roman" pitchFamily="18" charset="0"/>
              </a:rPr>
              <a:t>Профилактические прививки после заключения иммунолога.</a:t>
            </a:r>
          </a:p>
          <a:p>
            <a:r>
              <a:rPr lang="ru-RU" sz="3400" dirty="0">
                <a:latin typeface="Times New Roman" pitchFamily="18" charset="0"/>
                <a:cs typeface="Times New Roman" pitchFamily="18" charset="0"/>
              </a:rPr>
              <a:t>Санаторно-курортное лечение: Кисловодск, Сочи.</a:t>
            </a:r>
          </a:p>
          <a:p>
            <a:r>
              <a:rPr lang="ru-RU" sz="3400" dirty="0">
                <a:latin typeface="Times New Roman" pitchFamily="18" charset="0"/>
                <a:cs typeface="Times New Roman" pitchFamily="18" charset="0"/>
              </a:rPr>
              <a:t>Срок диспансерного лечения  до </a:t>
            </a:r>
            <a:r>
              <a:rPr lang="ru-RU" sz="3400" dirty="0" smtClean="0">
                <a:latin typeface="Times New Roman" pitchFamily="18" charset="0"/>
                <a:cs typeface="Times New Roman" pitchFamily="18" charset="0"/>
              </a:rPr>
              <a:t>передачи во взрослую сеть.</a:t>
            </a:r>
            <a:endParaRPr lang="ru-RU" sz="3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1635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538736" cy="1143000"/>
          </a:xfrm>
        </p:spPr>
        <p:txBody>
          <a:bodyPr/>
          <a:lstStyle/>
          <a:p>
            <a:r>
              <a:rPr lang="ru-RU" dirty="0" smtClean="0">
                <a:solidFill>
                  <a:srgbClr val="FF0000"/>
                </a:solidFill>
              </a:rPr>
              <a:t>План</a:t>
            </a:r>
            <a:endParaRPr lang="ru-RU" dirty="0">
              <a:solidFill>
                <a:srgbClr val="FF0000"/>
              </a:solidFill>
            </a:endParaRPr>
          </a:p>
        </p:txBody>
      </p:sp>
      <p:sp>
        <p:nvSpPr>
          <p:cNvPr id="3" name="Объект 2"/>
          <p:cNvSpPr>
            <a:spLocks noGrp="1"/>
          </p:cNvSpPr>
          <p:nvPr>
            <p:ph idx="1"/>
          </p:nvPr>
        </p:nvSpPr>
        <p:spPr>
          <a:xfrm>
            <a:off x="179512" y="1600200"/>
            <a:ext cx="3312368" cy="5141168"/>
          </a:xfrm>
        </p:spPr>
        <p:txBody>
          <a:bodyPr>
            <a:normAutofit fontScale="92500" lnSpcReduction="20000"/>
          </a:bodyPr>
          <a:lstStyle/>
          <a:p>
            <a:pPr marL="514350" indent="-514350">
              <a:buAutoNum type="arabicPeriod"/>
            </a:pPr>
            <a:r>
              <a:rPr lang="ru-RU" dirty="0" smtClean="0"/>
              <a:t>Актуальность.</a:t>
            </a:r>
          </a:p>
          <a:p>
            <a:pPr marL="514350" indent="-514350">
              <a:buAutoNum type="arabicPeriod"/>
            </a:pPr>
            <a:r>
              <a:rPr lang="ru-RU" dirty="0" smtClean="0"/>
              <a:t>Стандарт реабилитации детей с заболеваниями эндокринной системы на участке.</a:t>
            </a:r>
          </a:p>
          <a:p>
            <a:pPr marL="514350" indent="-514350">
              <a:buAutoNum type="arabicPeriod"/>
            </a:pPr>
            <a:r>
              <a:rPr lang="ru-RU" dirty="0" smtClean="0"/>
              <a:t>Санаторно-курортное лечение детей.</a:t>
            </a:r>
          </a:p>
          <a:p>
            <a:pPr marL="0" indent="0">
              <a:buNone/>
            </a:pPr>
            <a:r>
              <a:rPr lang="ru-RU" dirty="0" smtClean="0"/>
              <a:t> </a:t>
            </a:r>
            <a:endParaRPr lang="ru-RU" dirty="0"/>
          </a:p>
        </p:txBody>
      </p:sp>
      <p:pic>
        <p:nvPicPr>
          <p:cNvPr id="7" name="Picture 2" descr="http://boombob.ru/img/picture/Jul/18/6c6ca2a743a6f17f16690f8a06b49608/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196752"/>
            <a:ext cx="532859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962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Школа диабета</a:t>
            </a:r>
            <a:endParaRPr lang="ru-RU" b="1" dirty="0">
              <a:solidFill>
                <a:srgbClr val="FF0000"/>
              </a:solidFill>
            </a:endParaRPr>
          </a:p>
        </p:txBody>
      </p:sp>
      <p:sp>
        <p:nvSpPr>
          <p:cNvPr id="3" name="Объект 2"/>
          <p:cNvSpPr>
            <a:spLocks noGrp="1"/>
          </p:cNvSpPr>
          <p:nvPr>
            <p:ph idx="1"/>
          </p:nvPr>
        </p:nvSpPr>
        <p:spPr>
          <a:xfrm>
            <a:off x="251520" y="1600200"/>
            <a:ext cx="3744416" cy="4853136"/>
          </a:xfrm>
        </p:spPr>
        <p:txBody>
          <a:bodyPr>
            <a:normAutofit/>
          </a:bodyPr>
          <a:lstStyle/>
          <a:p>
            <a:r>
              <a:rPr lang="ru-RU" b="1" dirty="0"/>
              <a:t>«Школа диабета для взрослых и детей» А.С. </a:t>
            </a:r>
            <a:r>
              <a:rPr lang="ru-RU" b="1" dirty="0" err="1" smtClean="0"/>
              <a:t>Стройковой</a:t>
            </a:r>
            <a:r>
              <a:rPr lang="ru-RU" b="1" dirty="0" smtClean="0"/>
              <a:t> (книга)</a:t>
            </a:r>
          </a:p>
          <a:p>
            <a:r>
              <a:rPr lang="ru-RU" b="1" dirty="0" smtClean="0"/>
              <a:t>Школа диабета (уроки, видео) </a:t>
            </a:r>
            <a:r>
              <a:rPr lang="en-US" b="1" dirty="0" smtClean="0"/>
              <a:t>shkoladiabeta.ru</a:t>
            </a:r>
            <a:endParaRPr lang="ru-RU" b="1"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84784"/>
            <a:ext cx="446449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descr="http://diabet-office.ru/articles/wp-content/uploads/2016/11/17268985-opoznavatelnyy-braslet-diab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230" y="4653136"/>
            <a:ext cx="3333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19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fontAlgn="base">
              <a:buNone/>
            </a:pPr>
            <a:r>
              <a:rPr lang="ru-RU" b="1" dirty="0"/>
              <a:t>Диабет</a:t>
            </a:r>
            <a:br>
              <a:rPr lang="ru-RU" b="1" dirty="0"/>
            </a:br>
            <a:r>
              <a:rPr lang="ru-RU" b="1" dirty="0"/>
              <a:t/>
            </a:r>
            <a:br>
              <a:rPr lang="ru-RU" b="1" dirty="0"/>
            </a:br>
            <a:endParaRPr lang="ru-RU" b="1" dirty="0"/>
          </a:p>
          <a:p>
            <a:pPr marL="0" indent="0" fontAlgn="base">
              <a:buNone/>
            </a:pPr>
            <a:r>
              <a:rPr lang="ru-RU" dirty="0"/>
              <a:t>Международная федерация диабета</a:t>
            </a:r>
          </a:p>
          <a:p>
            <a:pPr marL="0" indent="0" fontAlgn="base">
              <a:buNone/>
            </a:pPr>
            <a:r>
              <a:rPr lang="ru-RU" dirty="0">
                <a:hlinkClick r:id="rId2"/>
              </a:rPr>
              <a:t>Борьба с диабетом</a:t>
            </a:r>
            <a:r>
              <a:rPr lang="ru-RU" dirty="0"/>
              <a:t/>
            </a:r>
            <a:br>
              <a:rPr lang="ru-RU" dirty="0"/>
            </a:br>
            <a:r>
              <a:rPr lang="en-US" dirty="0" smtClean="0"/>
              <a:t>http</a:t>
            </a:r>
            <a:r>
              <a:rPr lang="en-US" dirty="0"/>
              <a:t>://www.who.int/ru/</a:t>
            </a:r>
            <a:endParaRPr lang="ru-RU" dirty="0"/>
          </a:p>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71500"/>
            <a:ext cx="3960862" cy="249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77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640960" cy="6192688"/>
          </a:xfrm>
        </p:spPr>
        <p:txBody>
          <a:bodyPr>
            <a:normAutofit/>
          </a:bodyPr>
          <a:lstStyle/>
          <a:p>
            <a:r>
              <a:rPr lang="ru-RU" dirty="0"/>
              <a:t>Приказ Минздрава России от 09.11.2012 N </a:t>
            </a:r>
            <a:r>
              <a:rPr lang="ru-RU" dirty="0" smtClean="0"/>
              <a:t>750н"Об </a:t>
            </a:r>
            <a:r>
              <a:rPr lang="ru-RU" dirty="0"/>
              <a:t>утверждении стандарта первичной медико-санитарной помощи детям при </a:t>
            </a:r>
            <a:r>
              <a:rPr lang="ru-RU" dirty="0" err="1"/>
              <a:t>инсулинзависимом</a:t>
            </a:r>
            <a:r>
              <a:rPr lang="ru-RU" dirty="0"/>
              <a:t> сахарном </a:t>
            </a:r>
            <a:r>
              <a:rPr lang="ru-RU" dirty="0" smtClean="0"/>
              <a:t>диабете»</a:t>
            </a:r>
          </a:p>
          <a:p>
            <a:r>
              <a:rPr lang="ru-RU" dirty="0"/>
              <a:t>Приказ Минздрава России от 09.11.2012 N </a:t>
            </a:r>
            <a:r>
              <a:rPr lang="ru-RU" dirty="0" smtClean="0"/>
              <a:t>856н "</a:t>
            </a:r>
            <a:r>
              <a:rPr lang="ru-RU" dirty="0"/>
              <a:t>Об утверждении стандарта первичной медико-санитарной помощи детям при инсулиннезависимом сахарном диабете"</a:t>
            </a:r>
            <a:br>
              <a:rPr lang="ru-RU" dirty="0"/>
            </a:br>
            <a:endParaRPr lang="ru-RU" dirty="0"/>
          </a:p>
        </p:txBody>
      </p:sp>
    </p:spTree>
    <p:extLst>
      <p:ext uri="{BB962C8B-B14F-4D97-AF65-F5344CB8AC3E}">
        <p14:creationId xmlns:p14="http://schemas.microsoft.com/office/powerpoint/2010/main" val="2809754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FF0000"/>
                </a:solidFill>
                <a:latin typeface="Times New Roman" pitchFamily="18" charset="0"/>
                <a:cs typeface="Times New Roman" pitchFamily="18" charset="0"/>
              </a:rPr>
              <a:t>Сахарный диабет 2 типа. Тактика ведения пациента с подтвержденным диагнозом. </a:t>
            </a:r>
            <a:r>
              <a:rPr lang="ru-RU" sz="2000" dirty="0">
                <a:solidFill>
                  <a:srgbClr val="FF0000"/>
                </a:solidFill>
                <a:latin typeface="Times New Roman" pitchFamily="18" charset="0"/>
                <a:cs typeface="Times New Roman" pitchFamily="18" charset="0"/>
              </a:rPr>
              <a:t/>
            </a:r>
            <a:br>
              <a:rPr lang="ru-RU" sz="2000"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Ведение пациента в амбулаторно-поликлинических условиях</a:t>
            </a:r>
            <a:endParaRPr lang="ru-RU" sz="20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251520" y="1484784"/>
            <a:ext cx="8712968" cy="5373216"/>
          </a:xfrm>
        </p:spPr>
        <p:txBody>
          <a:bodyPr>
            <a:normAutofit fontScale="62500" lnSpcReduction="20000"/>
          </a:bodyPr>
          <a:lstStyle/>
          <a:p>
            <a:pPr marL="0" indent="0">
              <a:buNone/>
            </a:pPr>
            <a:r>
              <a:rPr lang="ru-RU" dirty="0" smtClean="0"/>
              <a:t>1</a:t>
            </a:r>
            <a:r>
              <a:rPr lang="ru-RU" dirty="0"/>
              <a:t>. Осмотр врачом – эндокринологом 1 раз в 3 месяца </a:t>
            </a:r>
          </a:p>
          <a:p>
            <a:pPr marL="0" indent="0">
              <a:buNone/>
            </a:pPr>
            <a:r>
              <a:rPr lang="ru-RU" dirty="0"/>
              <a:t>2. Определение </a:t>
            </a:r>
            <a:r>
              <a:rPr lang="ru-RU" dirty="0" err="1"/>
              <a:t>гликированного</a:t>
            </a:r>
            <a:r>
              <a:rPr lang="ru-RU" dirty="0"/>
              <a:t> гемоглобина 1 раз в 3 месяца, </a:t>
            </a:r>
          </a:p>
          <a:p>
            <a:pPr marL="0" indent="0">
              <a:buNone/>
            </a:pPr>
            <a:r>
              <a:rPr lang="ru-RU" dirty="0"/>
              <a:t>3. мониторинг гликемии регулярный - определение уровней гликемии натощак и </a:t>
            </a:r>
            <a:r>
              <a:rPr lang="ru-RU" dirty="0" err="1"/>
              <a:t>постпрандиально</a:t>
            </a:r>
            <a:r>
              <a:rPr lang="ru-RU" dirty="0"/>
              <a:t> (E). При острых заболеваниях или когда появляются симптомы </a:t>
            </a:r>
            <a:r>
              <a:rPr lang="ru-RU" dirty="0" err="1"/>
              <a:t>гипер</a:t>
            </a:r>
            <a:r>
              <a:rPr lang="ru-RU" dirty="0"/>
              <a:t>- и гипогликемии, пациентам показано более частое тестирование (E). Пациентам на инсулинотерапии или на терапии препаратами </a:t>
            </a:r>
            <a:r>
              <a:rPr lang="ru-RU" dirty="0" err="1"/>
              <a:t>сульфонилмочевины</a:t>
            </a:r>
            <a:r>
              <a:rPr lang="ru-RU" dirty="0"/>
              <a:t> необходим мониторинг по поводу </a:t>
            </a:r>
            <a:r>
              <a:rPr lang="ru-RU" dirty="0" err="1"/>
              <a:t>асимптоматической</a:t>
            </a:r>
            <a:r>
              <a:rPr lang="ru-RU" dirty="0"/>
              <a:t> гипогликемии (E). </a:t>
            </a:r>
          </a:p>
          <a:p>
            <a:pPr marL="0" indent="0">
              <a:buNone/>
            </a:pPr>
            <a:r>
              <a:rPr lang="ru-RU" dirty="0"/>
              <a:t>4. Общий анализ крови 1 раз в 6 месяцев </a:t>
            </a:r>
          </a:p>
          <a:p>
            <a:pPr marL="0" indent="0">
              <a:buNone/>
            </a:pPr>
            <a:r>
              <a:rPr lang="ru-RU" dirty="0"/>
              <a:t>5. Общий анализ мочи 1 раз в 6 месяцев </a:t>
            </a:r>
          </a:p>
          <a:p>
            <a:pPr marL="0" indent="0">
              <a:buNone/>
            </a:pPr>
            <a:r>
              <a:rPr lang="ru-RU" dirty="0"/>
              <a:t>6. Биохимический анализ крови 1 раз в год (</a:t>
            </a:r>
            <a:r>
              <a:rPr lang="ru-RU" dirty="0" err="1"/>
              <a:t>АлТ</a:t>
            </a:r>
            <a:r>
              <a:rPr lang="ru-RU" dirty="0"/>
              <a:t>, </a:t>
            </a:r>
            <a:r>
              <a:rPr lang="ru-RU" dirty="0" err="1"/>
              <a:t>АсТ</a:t>
            </a:r>
            <a:r>
              <a:rPr lang="ru-RU" dirty="0"/>
              <a:t>, общ. холестерин, ЛПНП, ТГ, С-реактивный белок, мочевая кислота) </a:t>
            </a:r>
          </a:p>
          <a:p>
            <a:pPr marL="0" indent="0">
              <a:buNone/>
            </a:pPr>
            <a:r>
              <a:rPr lang="ru-RU" dirty="0"/>
              <a:t>7. Определение МАУ ежегодно в 3 –х порциях </a:t>
            </a:r>
          </a:p>
          <a:p>
            <a:pPr marL="0" indent="0">
              <a:buNone/>
            </a:pPr>
            <a:r>
              <a:rPr lang="ru-RU" dirty="0"/>
              <a:t>8. Контроль АД на каждом визите к врачу </a:t>
            </a:r>
          </a:p>
          <a:p>
            <a:pPr marL="0" indent="0">
              <a:buNone/>
            </a:pPr>
            <a:r>
              <a:rPr lang="ru-RU" dirty="0"/>
              <a:t>9. УЗИ брюшной полости 1 раз в год </a:t>
            </a:r>
          </a:p>
          <a:p>
            <a:pPr marL="0" indent="0">
              <a:buNone/>
            </a:pPr>
            <a:r>
              <a:rPr lang="ru-RU" dirty="0"/>
              <a:t>10. Консультация офтальмолога, невролога 1 раз в год </a:t>
            </a:r>
          </a:p>
          <a:p>
            <a:pPr marL="0" indent="0">
              <a:buNone/>
            </a:pPr>
            <a:r>
              <a:rPr lang="ru-RU" dirty="0"/>
              <a:t>11. Госпитализация 1 раз в год или внеплановая госпитализация при нарастании симптомов, характерных для СД (полиурия, полидипсия) и/или повышении </a:t>
            </a:r>
            <a:r>
              <a:rPr lang="ru-RU" dirty="0" err="1"/>
              <a:t>гликированного</a:t>
            </a:r>
            <a:r>
              <a:rPr lang="ru-RU" dirty="0"/>
              <a:t> гемоглобина более 7,0% </a:t>
            </a:r>
          </a:p>
        </p:txBody>
      </p:sp>
    </p:spTree>
    <p:extLst>
      <p:ext uri="{BB962C8B-B14F-4D97-AF65-F5344CB8AC3E}">
        <p14:creationId xmlns:p14="http://schemas.microsoft.com/office/powerpoint/2010/main" val="3724026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490066"/>
          </a:xfrm>
        </p:spPr>
        <p:txBody>
          <a:bodyPr>
            <a:normAutofit/>
          </a:bodyPr>
          <a:lstStyle/>
          <a:p>
            <a:r>
              <a:rPr lang="ru-RU" sz="2400" b="1" dirty="0">
                <a:solidFill>
                  <a:srgbClr val="FF0000"/>
                </a:solidFill>
                <a:latin typeface="Times New Roman" pitchFamily="18" charset="0"/>
                <a:cs typeface="Times New Roman" pitchFamily="18" charset="0"/>
              </a:rPr>
              <a:t>Диспансерное наблюдение за детьми с гипотиреозом (Е 03) </a:t>
            </a: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0" y="908720"/>
            <a:ext cx="9036496" cy="5832648"/>
          </a:xfrm>
        </p:spPr>
        <p:txBody>
          <a:bodyPr>
            <a:noAutofit/>
          </a:bodyPr>
          <a:lstStyle/>
          <a:p>
            <a:r>
              <a:rPr lang="ru-RU" sz="2300" dirty="0">
                <a:latin typeface="Times New Roman" pitchFamily="18" charset="0"/>
                <a:cs typeface="Times New Roman" pitchFamily="18" charset="0"/>
              </a:rPr>
              <a:t>Гипотиреоз - обусловленный сниженной продукцией </a:t>
            </a:r>
            <a:r>
              <a:rPr lang="ru-RU" sz="2300" dirty="0" err="1">
                <a:latin typeface="Times New Roman" pitchFamily="18" charset="0"/>
                <a:cs typeface="Times New Roman" pitchFamily="18" charset="0"/>
              </a:rPr>
              <a:t>тиреоидных</a:t>
            </a: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гормонов </a:t>
            </a:r>
            <a:r>
              <a:rPr lang="ru-RU" sz="2300" dirty="0">
                <a:latin typeface="Times New Roman" pitchFamily="18" charset="0"/>
                <a:cs typeface="Times New Roman" pitchFamily="18" charset="0"/>
              </a:rPr>
              <a:t>или отсутствием чувствительности к ним в тканях. Диспансеризацию </a:t>
            </a:r>
            <a:r>
              <a:rPr lang="ru-RU" sz="2300" dirty="0" smtClean="0">
                <a:latin typeface="Times New Roman" pitchFamily="18" charset="0"/>
                <a:cs typeface="Times New Roman" pitchFamily="18" charset="0"/>
              </a:rPr>
              <a:t>осуществляют </a:t>
            </a:r>
            <a:r>
              <a:rPr lang="ru-RU" sz="2300" dirty="0">
                <a:latin typeface="Times New Roman" pitchFamily="18" charset="0"/>
                <a:cs typeface="Times New Roman" pitchFamily="18" charset="0"/>
              </a:rPr>
              <a:t>педиатр и эндокринолог. Она предполагает два этапа. 1 этап – </a:t>
            </a:r>
            <a:r>
              <a:rPr lang="ru-RU" sz="2300" dirty="0" smtClean="0">
                <a:latin typeface="Times New Roman" pitchFamily="18" charset="0"/>
                <a:cs typeface="Times New Roman" pitchFamily="18" charset="0"/>
              </a:rPr>
              <a:t>родильный </a:t>
            </a:r>
            <a:r>
              <a:rPr lang="ru-RU" sz="2300" dirty="0">
                <a:latin typeface="Times New Roman" pitchFamily="18" charset="0"/>
                <a:cs typeface="Times New Roman" pitchFamily="18" charset="0"/>
              </a:rPr>
              <a:t>дом. Проводится скрининг-тест на гипотиреоз. 2 этап - </a:t>
            </a:r>
            <a:r>
              <a:rPr lang="ru-RU" sz="2300" dirty="0" smtClean="0">
                <a:latin typeface="Times New Roman" pitchFamily="18" charset="0"/>
                <a:cs typeface="Times New Roman" pitchFamily="18" charset="0"/>
              </a:rPr>
              <a:t>педиатрический </a:t>
            </a:r>
            <a:r>
              <a:rPr lang="ru-RU" sz="2300" dirty="0">
                <a:latin typeface="Times New Roman" pitchFamily="18" charset="0"/>
                <a:cs typeface="Times New Roman" pitchFamily="18" charset="0"/>
              </a:rPr>
              <a:t>учет. Осмотр и обследование в возрасте: 14 дней, через 4-6 недель, далее ежеквартально на первом году жизни, до 3-х лет 1 раз в 6 мес., затем 1 раз в год. Обращается внимание на состояние кожи, АД, пульс, за сроками </a:t>
            </a:r>
            <a:r>
              <a:rPr lang="ru-RU" sz="2300" dirty="0" smtClean="0">
                <a:latin typeface="Times New Roman" pitchFamily="18" charset="0"/>
                <a:cs typeface="Times New Roman" pitchFamily="18" charset="0"/>
              </a:rPr>
              <a:t>прорезывания </a:t>
            </a:r>
            <a:r>
              <a:rPr lang="ru-RU" sz="2300" dirty="0">
                <a:latin typeface="Times New Roman" pitchFamily="18" charset="0"/>
                <a:cs typeface="Times New Roman" pitchFamily="18" charset="0"/>
              </a:rPr>
              <a:t>зубов, длиной тела, психическим развитием. Невролог в 1 и 2 года, психиатр в 3 года, окулист в 2 и 3 года, </a:t>
            </a:r>
            <a:r>
              <a:rPr lang="ru-RU" sz="2300" dirty="0" err="1">
                <a:latin typeface="Times New Roman" pitchFamily="18" charset="0"/>
                <a:cs typeface="Times New Roman" pitchFamily="18" charset="0"/>
              </a:rPr>
              <a:t>сурдолог</a:t>
            </a:r>
            <a:r>
              <a:rPr lang="ru-RU" sz="2300" dirty="0">
                <a:latin typeface="Times New Roman" pitchFamily="18" charset="0"/>
                <a:cs typeface="Times New Roman" pitchFamily="18" charset="0"/>
              </a:rPr>
              <a:t> в 2 года. Проводится рентгенография </a:t>
            </a:r>
            <a:r>
              <a:rPr lang="ru-RU" sz="2300" dirty="0" smtClean="0">
                <a:latin typeface="Times New Roman" pitchFamily="18" charset="0"/>
                <a:cs typeface="Times New Roman" pitchFamily="18" charset="0"/>
              </a:rPr>
              <a:t>костей </a:t>
            </a:r>
            <a:r>
              <a:rPr lang="ru-RU" sz="2300" dirty="0">
                <a:latin typeface="Times New Roman" pitchFamily="18" charset="0"/>
                <a:cs typeface="Times New Roman" pitchFamily="18" charset="0"/>
              </a:rPr>
              <a:t>- 1 раз в год для контроля за динамикой костного возраста. Далее </a:t>
            </a:r>
            <a:r>
              <a:rPr lang="ru-RU" sz="2300" dirty="0" smtClean="0">
                <a:latin typeface="Times New Roman" pitchFamily="18" charset="0"/>
                <a:cs typeface="Times New Roman" pitchFamily="18" charset="0"/>
              </a:rPr>
              <a:t>специалисты </a:t>
            </a:r>
            <a:r>
              <a:rPr lang="ru-RU" sz="2300" dirty="0">
                <a:latin typeface="Times New Roman" pitchFamily="18" charset="0"/>
                <a:cs typeface="Times New Roman" pitchFamily="18" charset="0"/>
              </a:rPr>
              <a:t>осматривают ребенка ежегодно. ТТГ, ТЗ и Т4 в 14 дней, через 4-6 недель, </a:t>
            </a:r>
            <a:r>
              <a:rPr lang="ru-RU" sz="2300" dirty="0" smtClean="0">
                <a:latin typeface="Times New Roman" pitchFamily="18" charset="0"/>
                <a:cs typeface="Times New Roman" pitchFamily="18" charset="0"/>
              </a:rPr>
              <a:t>далее </a:t>
            </a:r>
            <a:r>
              <a:rPr lang="ru-RU" sz="2300" dirty="0">
                <a:latin typeface="Times New Roman" pitchFamily="18" charset="0"/>
                <a:cs typeface="Times New Roman" pitchFamily="18" charset="0"/>
              </a:rPr>
              <a:t>ежеквартально до года. ТТГ, ТЗ и Т4, ОАК, </a:t>
            </a:r>
            <a:r>
              <a:rPr lang="ru-RU" sz="2300" dirty="0" err="1">
                <a:latin typeface="Times New Roman" pitchFamily="18" charset="0"/>
                <a:cs typeface="Times New Roman" pitchFamily="18" charset="0"/>
              </a:rPr>
              <a:t>липидограмма</a:t>
            </a:r>
            <a:r>
              <a:rPr lang="ru-RU" sz="2300" dirty="0">
                <a:latin typeface="Times New Roman" pitchFamily="18" charset="0"/>
                <a:cs typeface="Times New Roman" pitchFamily="18" charset="0"/>
              </a:rPr>
              <a:t> 1 раз в 6 мес. Профилактические прививки не противопоказаны. Наблюдение до передачи во взрослую сеть. </a:t>
            </a:r>
          </a:p>
        </p:txBody>
      </p:sp>
    </p:spTree>
    <p:extLst>
      <p:ext uri="{BB962C8B-B14F-4D97-AF65-F5344CB8AC3E}">
        <p14:creationId xmlns:p14="http://schemas.microsoft.com/office/powerpoint/2010/main" val="1861045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r>
              <a:rPr lang="ru-RU" sz="4000" dirty="0"/>
              <a:t>Приказ Минздрава России от 07.11.2012 N </a:t>
            </a:r>
            <a:r>
              <a:rPr lang="ru-RU" sz="4000" dirty="0" smtClean="0"/>
              <a:t>655н "</a:t>
            </a:r>
            <a:r>
              <a:rPr lang="ru-RU" sz="4000" dirty="0"/>
              <a:t>Об утверждении стандарта первичной медико-санитарной помощи детям при тиреотоксикозе"</a:t>
            </a:r>
          </a:p>
        </p:txBody>
      </p:sp>
    </p:spTree>
    <p:extLst>
      <p:ext uri="{BB962C8B-B14F-4D97-AF65-F5344CB8AC3E}">
        <p14:creationId xmlns:p14="http://schemas.microsoft.com/office/powerpoint/2010/main" val="369054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normAutofit fontScale="85000" lnSpcReduction="20000"/>
          </a:bodyPr>
          <a:lstStyle/>
          <a:p>
            <a:pPr marL="0" indent="0">
              <a:buNone/>
            </a:pPr>
            <a:r>
              <a:rPr lang="ru-RU" b="1" i="1" dirty="0">
                <a:solidFill>
                  <a:srgbClr val="FF0000"/>
                </a:solidFill>
              </a:rPr>
              <a:t>Эндемический зоб </a:t>
            </a:r>
            <a:r>
              <a:rPr lang="ru-RU" dirty="0"/>
              <a:t>- проявление йодной недостаточности. Диспансерное наблюдение: педиатр и эндокринолог- 1 раз в 6 мес. ТТГ, ТЗ и Т4, биохимический анализ крови, анализ крови натощак, </a:t>
            </a:r>
            <a:r>
              <a:rPr lang="ru-RU" dirty="0" err="1"/>
              <a:t>липидограмма</a:t>
            </a:r>
            <a:r>
              <a:rPr lang="ru-RU" dirty="0"/>
              <a:t>, ОАК, ОАМ, ЭКГ, АД, подсчет пульса. Оценивается физическое развитие, УЗИ. Профилактические прививки в период компенсации не противопоказаны. Наблюдение до передачи во взрослую сеть. </a:t>
            </a:r>
          </a:p>
          <a:p>
            <a:pPr marL="0" indent="0">
              <a:buNone/>
            </a:pPr>
            <a:r>
              <a:rPr lang="ru-RU" b="1" i="1" dirty="0">
                <a:solidFill>
                  <a:srgbClr val="FF0000"/>
                </a:solidFill>
              </a:rPr>
              <a:t>Зоб токсический диффузный </a:t>
            </a:r>
            <a:endParaRPr lang="ru-RU" dirty="0">
              <a:solidFill>
                <a:srgbClr val="FF0000"/>
              </a:solidFill>
            </a:endParaRPr>
          </a:p>
          <a:p>
            <a:pPr marL="0" indent="0">
              <a:buNone/>
            </a:pPr>
            <a:r>
              <a:rPr lang="ru-RU" dirty="0"/>
              <a:t>Диспансерное наблюдение: педиатр и эндокринолог- 1 раз в 6 мес. ТТГ, ТЗ и Т4, биохимический анализ крови, сахар крови натощак, </a:t>
            </a:r>
            <a:r>
              <a:rPr lang="ru-RU" dirty="0" err="1"/>
              <a:t>липидограмма</a:t>
            </a:r>
            <a:r>
              <a:rPr lang="ru-RU" dirty="0"/>
              <a:t>, ОАК, ОАМ, ЭКГ, АД, подсчет пульс; оценивается физическое развитие, УЗИ. Профи-</a:t>
            </a:r>
            <a:r>
              <a:rPr lang="ru-RU" dirty="0" err="1"/>
              <a:t>лактические</a:t>
            </a:r>
            <a:r>
              <a:rPr lang="ru-RU" dirty="0"/>
              <a:t> прививки в периоде компенсации не противопоказаны. Наблюдение до передачи во взрослую сеть. </a:t>
            </a:r>
          </a:p>
        </p:txBody>
      </p:sp>
    </p:spTree>
    <p:extLst>
      <p:ext uri="{BB962C8B-B14F-4D97-AF65-F5344CB8AC3E}">
        <p14:creationId xmlns:p14="http://schemas.microsoft.com/office/powerpoint/2010/main" val="3748310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5462067"/>
          </a:xfrm>
        </p:spPr>
        <p:txBody>
          <a:bodyPr>
            <a:normAutofit/>
          </a:bodyPr>
          <a:lstStyle/>
          <a:p>
            <a:r>
              <a:rPr lang="ru-RU" b="1" cap="all" dirty="0">
                <a:latin typeface="Times New Roman" pitchFamily="18" charset="0"/>
                <a:cs typeface="Times New Roman" pitchFamily="18" charset="0"/>
              </a:rPr>
              <a:t>федеральные клинические рекомендации (протоколы) по диагностике и лечению </a:t>
            </a:r>
            <a:r>
              <a:rPr lang="ru-RU" b="1" cap="all" dirty="0" err="1">
                <a:solidFill>
                  <a:srgbClr val="FF0000"/>
                </a:solidFill>
                <a:latin typeface="Times New Roman" pitchFamily="18" charset="0"/>
                <a:cs typeface="Times New Roman" pitchFamily="18" charset="0"/>
              </a:rPr>
              <a:t>гипогонадизма</a:t>
            </a:r>
            <a:r>
              <a:rPr lang="ru-RU" b="1" cap="all" dirty="0">
                <a:latin typeface="Times New Roman" pitchFamily="18" charset="0"/>
                <a:cs typeface="Times New Roman" pitchFamily="18" charset="0"/>
              </a:rPr>
              <a:t> у </a:t>
            </a:r>
            <a:r>
              <a:rPr lang="ru-RU" b="1" cap="all" dirty="0" smtClean="0">
                <a:latin typeface="Times New Roman" pitchFamily="18" charset="0"/>
                <a:cs typeface="Times New Roman" pitchFamily="18" charset="0"/>
              </a:rPr>
              <a:t>детей, 2013г.</a:t>
            </a:r>
          </a:p>
          <a:p>
            <a:endParaRPr lang="ru-RU" sz="1800" b="1" dirty="0"/>
          </a:p>
          <a:p>
            <a:endParaRPr lang="ru-RU" sz="1800" dirty="0"/>
          </a:p>
          <a:p>
            <a:endParaRPr lang="ru-RU" sz="1800" dirty="0" smtClean="0"/>
          </a:p>
          <a:p>
            <a:endParaRPr lang="ru-RU" sz="1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152219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FF0000"/>
                </a:solidFill>
              </a:rPr>
              <a:t>Гипогонадизм</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r>
              <a:rPr lang="ru-RU" dirty="0" smtClean="0"/>
              <a:t>- </a:t>
            </a:r>
            <a:r>
              <a:rPr lang="ru-RU" dirty="0"/>
              <a:t>патологическое состояние, обусловленное снижением продукции половых гормонов в яичках у лиц мужского пола и в яичниках у лиц женского пола  или резистентностью к половым гормонам органов – мишеней. </a:t>
            </a:r>
          </a:p>
          <a:p>
            <a:r>
              <a:rPr lang="ru-RU" b="1" i="1" dirty="0"/>
              <a:t>Говоря о подростках, </a:t>
            </a:r>
            <a:r>
              <a:rPr lang="ru-RU" b="1" i="1" dirty="0" err="1"/>
              <a:t>гипогонадизмом</a:t>
            </a:r>
            <a:r>
              <a:rPr lang="ru-RU" b="1" i="1" dirty="0"/>
              <a:t> называют отсутствие появление вторичных половых признаков у девочек после 13 лет, у мальчиков после 14 лет </a:t>
            </a:r>
            <a:endParaRPr lang="ru-RU" dirty="0"/>
          </a:p>
          <a:p>
            <a:endParaRPr lang="ru-RU" dirty="0"/>
          </a:p>
        </p:txBody>
      </p:sp>
    </p:spTree>
    <p:extLst>
      <p:ext uri="{BB962C8B-B14F-4D97-AF65-F5344CB8AC3E}">
        <p14:creationId xmlns:p14="http://schemas.microsoft.com/office/powerpoint/2010/main" val="4022964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r>
              <a:rPr lang="ru-RU" b="1" cap="all" dirty="0" smtClean="0"/>
              <a:t>федеральные </a:t>
            </a:r>
            <a:r>
              <a:rPr lang="ru-RU" b="1" cap="all" dirty="0"/>
              <a:t>клинические рекомендации (протоколы) по ведению детей и подростков с </a:t>
            </a:r>
            <a:r>
              <a:rPr lang="ru-RU" b="1" cap="all" dirty="0" err="1">
                <a:solidFill>
                  <a:srgbClr val="FF0000"/>
                </a:solidFill>
              </a:rPr>
              <a:t>гипопаратиреозом</a:t>
            </a:r>
            <a:r>
              <a:rPr lang="ru-RU" b="1" cap="all" dirty="0"/>
              <a:t>, 2013г.</a:t>
            </a:r>
          </a:p>
          <a:p>
            <a:endParaRPr lang="ru-RU" dirty="0"/>
          </a:p>
        </p:txBody>
      </p:sp>
    </p:spTree>
    <p:extLst>
      <p:ext uri="{BB962C8B-B14F-4D97-AF65-F5344CB8AC3E}">
        <p14:creationId xmlns:p14="http://schemas.microsoft.com/office/powerpoint/2010/main" val="1403414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1143000"/>
          </a:xfrm>
        </p:spPr>
        <p:txBody>
          <a:bodyPr>
            <a:noAutofit/>
          </a:bodyPr>
          <a:lstStyle/>
          <a:p>
            <a:r>
              <a:rPr lang="ru-RU" sz="2400" b="1" dirty="0">
                <a:solidFill>
                  <a:srgbClr val="FF0000"/>
                </a:solidFill>
                <a:latin typeface="Times New Roman" pitchFamily="18" charset="0"/>
                <a:cs typeface="Times New Roman" pitchFamily="18" charset="0"/>
              </a:rPr>
              <a:t>Диабет</a:t>
            </a:r>
            <a:br>
              <a:rPr lang="ru-RU" sz="2400" b="1" dirty="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Основные факты</a:t>
            </a:r>
            <a:br>
              <a:rPr lang="ru-RU"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http</a:t>
            </a:r>
            <a:r>
              <a:rPr lang="en-US" sz="2400" b="1" dirty="0">
                <a:solidFill>
                  <a:srgbClr val="FF0000"/>
                </a:solidFill>
                <a:latin typeface="Times New Roman" pitchFamily="18" charset="0"/>
                <a:cs typeface="Times New Roman" pitchFamily="18" charset="0"/>
              </a:rPr>
              <a:t>://www.who.int/mediacentre/factsheets/fs312/ru/</a:t>
            </a:r>
            <a:r>
              <a:rPr lang="ru-RU" sz="2400" b="1" dirty="0">
                <a:solidFill>
                  <a:srgbClr val="FF0000"/>
                </a:solidFill>
                <a:latin typeface="Times New Roman" pitchFamily="18" charset="0"/>
                <a:cs typeface="Times New Roman" pitchFamily="18" charset="0"/>
              </a:rPr>
              <a:t/>
            </a:r>
            <a:br>
              <a:rPr lang="ru-RU" sz="2400" b="1"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07504" y="1268760"/>
            <a:ext cx="8712968" cy="5589240"/>
          </a:xfrm>
        </p:spPr>
        <p:txBody>
          <a:bodyPr>
            <a:normAutofit fontScale="62500" lnSpcReduction="20000"/>
          </a:bodyPr>
          <a:lstStyle/>
          <a:p>
            <a:pPr fontAlgn="base"/>
            <a:r>
              <a:rPr lang="ru-RU" dirty="0"/>
              <a:t>Число людей с диабетом возросло со 108 миллионов в 1980 году до 422 миллионов в 2014 </a:t>
            </a:r>
            <a:r>
              <a:rPr lang="ru-RU" dirty="0" smtClean="0"/>
              <a:t>году.</a:t>
            </a:r>
            <a:endParaRPr lang="ru-RU" dirty="0"/>
          </a:p>
          <a:p>
            <a:pPr fontAlgn="base"/>
            <a:r>
              <a:rPr lang="ru-RU" dirty="0"/>
              <a:t>Глобальная распространенность диабета* среди людей старше 18 лет возросла с 4,7% в 1980 г. до 8,5% в 2014 </a:t>
            </a:r>
            <a:r>
              <a:rPr lang="ru-RU" dirty="0" smtClean="0"/>
              <a:t>году.</a:t>
            </a:r>
            <a:endParaRPr lang="ru-RU" dirty="0"/>
          </a:p>
          <a:p>
            <a:pPr fontAlgn="base"/>
            <a:r>
              <a:rPr lang="ru-RU" dirty="0"/>
              <a:t>Распространенность диабета возрастает быстрее в странах со средним и низким уровнем дохода </a:t>
            </a:r>
            <a:r>
              <a:rPr lang="ru-RU" dirty="0" smtClean="0"/>
              <a:t>.</a:t>
            </a:r>
            <a:endParaRPr lang="ru-RU" dirty="0"/>
          </a:p>
          <a:p>
            <a:pPr fontAlgn="base"/>
            <a:r>
              <a:rPr lang="ru-RU" dirty="0"/>
              <a:t>Диабет является одной из основных причин слепоты, почечной недостаточности, инфарктов, инсультов и ампутаций нижних конечностей </a:t>
            </a:r>
            <a:r>
              <a:rPr lang="ru-RU" dirty="0" smtClean="0"/>
              <a:t>.</a:t>
            </a:r>
            <a:endParaRPr lang="ru-RU" dirty="0"/>
          </a:p>
          <a:p>
            <a:pPr fontAlgn="base"/>
            <a:r>
              <a:rPr lang="ru-RU" dirty="0"/>
              <a:t>По оценкам, в 2012 году 1,5 миллиона случаев смерти были напрямую вызваны диабетом, а еще 2,2 миллиона случаев смерти были обусловлены высоким содержанием глюкозы в крови** </a:t>
            </a:r>
            <a:r>
              <a:rPr lang="ru-RU" dirty="0" smtClean="0"/>
              <a:t>.</a:t>
            </a:r>
            <a:endParaRPr lang="ru-RU" dirty="0"/>
          </a:p>
          <a:p>
            <a:pPr fontAlgn="base"/>
            <a:r>
              <a:rPr lang="ru-RU" dirty="0"/>
              <a:t>Почти половина всех случаев смерти, обусловленных высоким содержанием глюкозы в крови, происходит в возрасте до 70 </a:t>
            </a:r>
            <a:r>
              <a:rPr lang="ru-RU" dirty="0" smtClean="0"/>
              <a:t>лет.</a:t>
            </a:r>
            <a:endParaRPr lang="ru-RU" dirty="0"/>
          </a:p>
          <a:p>
            <a:pPr fontAlgn="base"/>
            <a:r>
              <a:rPr lang="ru-RU" dirty="0"/>
              <a:t>Диабет можно лечить, а его осложнения предотвращать или отсрочивать с помощью диеты, физической активности, медикаментов и регулярной проверки и лечения </a:t>
            </a:r>
            <a:r>
              <a:rPr lang="ru-RU" dirty="0" smtClean="0"/>
              <a:t>осложнений.</a:t>
            </a:r>
          </a:p>
          <a:p>
            <a:pPr marL="0" indent="0">
              <a:buNone/>
            </a:pPr>
            <a:endParaRPr lang="ru-RU" dirty="0" smtClean="0"/>
          </a:p>
          <a:p>
            <a:pPr marL="0" indent="0" algn="r">
              <a:buNone/>
            </a:pPr>
            <a:r>
              <a:rPr lang="ru-RU" dirty="0" smtClean="0"/>
              <a:t>Информационный </a:t>
            </a:r>
            <a:r>
              <a:rPr lang="ru-RU" dirty="0"/>
              <a:t>бюллетень N°312</a:t>
            </a:r>
            <a:br>
              <a:rPr lang="ru-RU" dirty="0"/>
            </a:br>
            <a:r>
              <a:rPr lang="ru-RU" dirty="0"/>
              <a:t>Июнь 2016 г.</a:t>
            </a:r>
          </a:p>
        </p:txBody>
      </p:sp>
    </p:spTree>
    <p:extLst>
      <p:ext uri="{BB962C8B-B14F-4D97-AF65-F5344CB8AC3E}">
        <p14:creationId xmlns:p14="http://schemas.microsoft.com/office/powerpoint/2010/main" val="77553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Наблюдение за пациентом с </a:t>
            </a:r>
            <a:r>
              <a:rPr lang="ru-RU" b="1" dirty="0" err="1" smtClean="0">
                <a:solidFill>
                  <a:srgbClr val="FF0000"/>
                </a:solidFill>
              </a:rPr>
              <a:t>гипопаратиреозом</a:t>
            </a:r>
            <a:endParaRPr lang="ru-RU"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fontScale="70000" lnSpcReduction="20000"/>
          </a:bodyPr>
          <a:lstStyle/>
          <a:p>
            <a:pPr lvl="0"/>
            <a:r>
              <a:rPr lang="ru-RU" dirty="0" smtClean="0"/>
              <a:t>Контроль </a:t>
            </a:r>
            <a:r>
              <a:rPr lang="ru-RU" dirty="0"/>
              <a:t>кальция ионизированного и оценка адекватности терапии 1 раз в 2-4 недели </a:t>
            </a:r>
          </a:p>
          <a:p>
            <a:r>
              <a:rPr lang="ru-RU" dirty="0"/>
              <a:t>Обследование с учетом причины </a:t>
            </a:r>
            <a:r>
              <a:rPr lang="ru-RU" dirty="0" err="1"/>
              <a:t>гипокальцемии</a:t>
            </a:r>
            <a:r>
              <a:rPr lang="ru-RU" dirty="0"/>
              <a:t> для выявления новых компонентов синдрома или коррекции уже назначенной терапии дополнительных компонентов  совместно с другими </a:t>
            </a:r>
            <a:r>
              <a:rPr lang="ru-RU" dirty="0" smtClean="0"/>
              <a:t>специалистами.</a:t>
            </a:r>
          </a:p>
          <a:p>
            <a:pPr marL="0" indent="0">
              <a:buNone/>
            </a:pPr>
            <a:r>
              <a:rPr lang="ru-RU" dirty="0"/>
              <a:t>Примеры:</a:t>
            </a:r>
          </a:p>
          <a:p>
            <a:pPr lvl="0"/>
            <a:r>
              <a:rPr lang="ru-RU" dirty="0"/>
              <a:t>При аутоиммунном </a:t>
            </a:r>
            <a:r>
              <a:rPr lang="ru-RU" dirty="0" err="1"/>
              <a:t>полигландулярном</a:t>
            </a:r>
            <a:r>
              <a:rPr lang="ru-RU" dirty="0"/>
              <a:t> синдроме 1 типа кортизол, АКТГ, проба с АКТГ (</a:t>
            </a:r>
            <a:r>
              <a:rPr lang="ru-RU" dirty="0" err="1"/>
              <a:t>синактеном</a:t>
            </a:r>
            <a:r>
              <a:rPr lang="ru-RU" dirty="0"/>
              <a:t>), ТТГ, свТ4, </a:t>
            </a:r>
            <a:r>
              <a:rPr lang="ru-RU" dirty="0" err="1"/>
              <a:t>АлТ</a:t>
            </a:r>
            <a:r>
              <a:rPr lang="ru-RU" dirty="0"/>
              <a:t>, </a:t>
            </a:r>
            <a:r>
              <a:rPr lang="ru-RU" dirty="0" err="1"/>
              <a:t>АсТ</a:t>
            </a:r>
            <a:r>
              <a:rPr lang="ru-RU" dirty="0"/>
              <a:t>, глюкоза, клинический анализ крови, а также – другие исследования - по показаниям.</a:t>
            </a:r>
          </a:p>
          <a:p>
            <a:r>
              <a:rPr lang="ru-RU" dirty="0"/>
              <a:t>Пациенты с редкими наследственными вариантами </a:t>
            </a:r>
            <a:r>
              <a:rPr lang="ru-RU" dirty="0" err="1"/>
              <a:t>гипопаратиреоза</a:t>
            </a:r>
            <a:r>
              <a:rPr lang="ru-RU" dirty="0"/>
              <a:t> должны наблюдаться не только по месту жительства, но и  в специализированных медицинских центрах, имеющих опыт наблюдения за пациентами с редкой эндокринной патологией.</a:t>
            </a:r>
          </a:p>
          <a:p>
            <a:r>
              <a:rPr lang="ru-RU" dirty="0" smtClean="0"/>
              <a:t> </a:t>
            </a:r>
            <a:endParaRPr lang="ru-RU" dirty="0"/>
          </a:p>
        </p:txBody>
      </p:sp>
    </p:spTree>
    <p:extLst>
      <p:ext uri="{BB962C8B-B14F-4D97-AF65-F5344CB8AC3E}">
        <p14:creationId xmlns:p14="http://schemas.microsoft.com/office/powerpoint/2010/main" val="1667917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Лечение </a:t>
            </a:r>
            <a:r>
              <a:rPr lang="ru-RU" b="1" dirty="0" err="1">
                <a:solidFill>
                  <a:srgbClr val="FF0000"/>
                </a:solidFill>
              </a:rPr>
              <a:t>гипокальцемии</a:t>
            </a:r>
            <a:r>
              <a:rPr lang="ru-RU" b="1" dirty="0" smtClean="0">
                <a:solidFill>
                  <a:srgbClr val="FF0000"/>
                </a:solidFill>
              </a:rPr>
              <a:t>:</a:t>
            </a:r>
            <a:endParaRPr lang="ru-RU" dirty="0">
              <a:solidFill>
                <a:srgbClr val="FF0000"/>
              </a:solidFill>
            </a:endParaRPr>
          </a:p>
        </p:txBody>
      </p:sp>
      <p:sp>
        <p:nvSpPr>
          <p:cNvPr id="3" name="Объект 2"/>
          <p:cNvSpPr>
            <a:spLocks noGrp="1"/>
          </p:cNvSpPr>
          <p:nvPr>
            <p:ph idx="1"/>
          </p:nvPr>
        </p:nvSpPr>
        <p:spPr/>
        <p:txBody>
          <a:bodyPr>
            <a:normAutofit fontScale="62500" lnSpcReduction="20000"/>
          </a:bodyPr>
          <a:lstStyle/>
          <a:p>
            <a:r>
              <a:rPr lang="ru-RU" b="1" i="1" dirty="0" smtClean="0"/>
              <a:t>Экстренные </a:t>
            </a:r>
            <a:r>
              <a:rPr lang="ru-RU" b="1" i="1" dirty="0"/>
              <a:t>мероприятия при остром состоянии </a:t>
            </a:r>
            <a:endParaRPr lang="ru-RU" dirty="0"/>
          </a:p>
          <a:p>
            <a:r>
              <a:rPr lang="ru-RU" dirty="0"/>
              <a:t>Показания: </a:t>
            </a:r>
            <a:r>
              <a:rPr lang="ru-RU" dirty="0" err="1"/>
              <a:t>генерализованные</a:t>
            </a:r>
            <a:r>
              <a:rPr lang="ru-RU" dirty="0"/>
              <a:t> судороги, выраженные мышечные спазмы, потеря сознания, ларингоспазм, нарушения сердечного ритма.</a:t>
            </a:r>
          </a:p>
          <a:p>
            <a:r>
              <a:rPr lang="ru-RU" dirty="0"/>
              <a:t>Лечение: Глюконат кальция 10% в/в </a:t>
            </a:r>
            <a:r>
              <a:rPr lang="ru-RU" dirty="0" err="1"/>
              <a:t>болюсно</a:t>
            </a:r>
            <a:r>
              <a:rPr lang="ru-RU" dirty="0"/>
              <a:t> 10 мл (или у новорожденного -  1,0 мл/кг), вводить медленно в течение 5-10 минут. Затем продолжить в/в капельное введение в дозе 3-6 мл/кг/</a:t>
            </a:r>
            <a:r>
              <a:rPr lang="ru-RU" dirty="0" err="1"/>
              <a:t>сут</a:t>
            </a:r>
            <a:r>
              <a:rPr lang="ru-RU" dirty="0"/>
              <a:t> (максимум 8,8 </a:t>
            </a:r>
            <a:r>
              <a:rPr lang="ru-RU" dirty="0" err="1"/>
              <a:t>ммоль</a:t>
            </a:r>
            <a:r>
              <a:rPr lang="ru-RU" dirty="0"/>
              <a:t>/л в сутки) до нормализации уровня кальция. После купирования тяжелых симптомов </a:t>
            </a:r>
            <a:r>
              <a:rPr lang="ru-RU" dirty="0" err="1"/>
              <a:t>гипокальцемии</a:t>
            </a:r>
            <a:r>
              <a:rPr lang="ru-RU" dirty="0"/>
              <a:t> по возможности надо стремиться к переводу с парентерального на </a:t>
            </a:r>
            <a:r>
              <a:rPr lang="ru-RU" dirty="0" err="1"/>
              <a:t>энтеральное</a:t>
            </a:r>
            <a:r>
              <a:rPr lang="ru-RU" dirty="0"/>
              <a:t> введение кальция. Не допускать попадания раствора в подкожно-жировую клетчатку, что приведет к некрозу тканей с необходимостью пластической коррекции в дальнейшем!  </a:t>
            </a:r>
            <a:endParaRPr lang="ru-RU" dirty="0" smtClean="0"/>
          </a:p>
          <a:p>
            <a:r>
              <a:rPr lang="ru-RU" dirty="0"/>
              <a:t>Контроль терапии проводится на основании уровня кальция в сыворотке крови, ЭКГ. Возможно развитие брадикардии на фоне введения кальция.</a:t>
            </a:r>
          </a:p>
          <a:p>
            <a:pPr marL="0" indent="0">
              <a:buNone/>
            </a:pPr>
            <a:endParaRPr lang="ru-RU" dirty="0"/>
          </a:p>
        </p:txBody>
      </p:sp>
    </p:spTree>
    <p:extLst>
      <p:ext uri="{BB962C8B-B14F-4D97-AF65-F5344CB8AC3E}">
        <p14:creationId xmlns:p14="http://schemas.microsoft.com/office/powerpoint/2010/main" val="3255693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r>
              <a:rPr lang="ru-RU" dirty="0"/>
              <a:t>Приказ Минздрава России от 09.11.2012 N </a:t>
            </a:r>
            <a:r>
              <a:rPr lang="ru-RU" dirty="0" smtClean="0"/>
              <a:t>863н"Об </a:t>
            </a:r>
            <a:r>
              <a:rPr lang="ru-RU" dirty="0"/>
              <a:t>утверждении стандарта первичной медико-санитарной помощи детям при </a:t>
            </a:r>
            <a:r>
              <a:rPr lang="ru-RU" b="1" dirty="0">
                <a:solidFill>
                  <a:srgbClr val="FF0000"/>
                </a:solidFill>
              </a:rPr>
              <a:t>хронической надпочечниковой недостаточности"</a:t>
            </a:r>
            <a:br>
              <a:rPr lang="ru-RU" b="1" dirty="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515392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b="1" dirty="0"/>
              <a:t>Федеральные клинические рекомендации – протоколы по ведению пациентов с </a:t>
            </a:r>
            <a:r>
              <a:rPr lang="ru-RU" b="1" dirty="0">
                <a:solidFill>
                  <a:srgbClr val="FF0000"/>
                </a:solidFill>
              </a:rPr>
              <a:t>преждевременным половым развитием, </a:t>
            </a:r>
            <a:r>
              <a:rPr lang="ru-RU" b="1" dirty="0"/>
              <a:t>2013г</a:t>
            </a:r>
            <a:r>
              <a:rPr lang="ru-RU" b="1" dirty="0" smtClean="0"/>
              <a:t>.</a:t>
            </a:r>
            <a:endParaRPr lang="ru-RU" b="1" dirty="0"/>
          </a:p>
        </p:txBody>
      </p:sp>
    </p:spTree>
    <p:extLst>
      <p:ext uri="{BB962C8B-B14F-4D97-AF65-F5344CB8AC3E}">
        <p14:creationId xmlns:p14="http://schemas.microsoft.com/office/powerpoint/2010/main" val="2484881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FF0000"/>
                </a:solidFill>
                <a:latin typeface="Times New Roman" pitchFamily="18" charset="0"/>
                <a:cs typeface="Times New Roman" pitchFamily="18" charset="0"/>
              </a:rPr>
              <a:t>В России на сегодняшний день зарегистрированы для использования у детей с ППР 3 препарата из группы пролонгированных аналогов </a:t>
            </a:r>
            <a:r>
              <a:rPr lang="ru-RU" sz="2400" b="1" dirty="0" err="1">
                <a:solidFill>
                  <a:srgbClr val="FF0000"/>
                </a:solidFill>
                <a:latin typeface="Times New Roman" pitchFamily="18" charset="0"/>
                <a:cs typeface="Times New Roman" pitchFamily="18" charset="0"/>
              </a:rPr>
              <a:t>ГнРГ</a:t>
            </a:r>
            <a:r>
              <a:rPr lang="ru-RU" sz="2400" b="1" dirty="0">
                <a:solidFill>
                  <a:srgbClr val="FF0000"/>
                </a:solidFill>
                <a:latin typeface="Times New Roman" pitchFamily="18" charset="0"/>
                <a:cs typeface="Times New Roman" pitchFamily="18" charset="0"/>
              </a:rPr>
              <a:t>:</a:t>
            </a:r>
          </a:p>
        </p:txBody>
      </p:sp>
      <p:sp>
        <p:nvSpPr>
          <p:cNvPr id="3" name="Объект 2"/>
          <p:cNvSpPr>
            <a:spLocks noGrp="1"/>
          </p:cNvSpPr>
          <p:nvPr>
            <p:ph idx="1"/>
          </p:nvPr>
        </p:nvSpPr>
        <p:spPr>
          <a:xfrm>
            <a:off x="179512" y="1600200"/>
            <a:ext cx="8784976" cy="5069160"/>
          </a:xfrm>
        </p:spPr>
        <p:txBody>
          <a:bodyPr>
            <a:normAutofit fontScale="55000" lnSpcReduction="20000"/>
          </a:bodyPr>
          <a:lstStyle/>
          <a:p>
            <a:r>
              <a:rPr lang="ru-RU" dirty="0" err="1" smtClean="0"/>
              <a:t>Диферелин</a:t>
            </a:r>
            <a:r>
              <a:rPr lang="ru-RU" dirty="0" smtClean="0"/>
              <a:t> </a:t>
            </a:r>
            <a:r>
              <a:rPr lang="ru-RU" dirty="0"/>
              <a:t>3,75мг, </a:t>
            </a:r>
            <a:r>
              <a:rPr lang="ru-RU" dirty="0" err="1"/>
              <a:t>Люкрин</a:t>
            </a:r>
            <a:r>
              <a:rPr lang="ru-RU" dirty="0"/>
              <a:t> 3,75мг и </a:t>
            </a:r>
            <a:r>
              <a:rPr lang="ru-RU" dirty="0" err="1"/>
              <a:t>Декапептил</a:t>
            </a:r>
            <a:r>
              <a:rPr lang="ru-RU" dirty="0"/>
              <a:t>-депо 3,75мг. Все препараты имеют схожую эффективность и безопасность (</a:t>
            </a:r>
            <a:r>
              <a:rPr lang="en-US" dirty="0"/>
              <a:t>C III</a:t>
            </a:r>
            <a:r>
              <a:rPr lang="ru-RU" dirty="0"/>
              <a:t>). Препарат назначается в/м 1 раз в 28 дней в дозе 1,875мг для детей весом менее 15кг и 3,75мг для детей с весом более 15кг. </a:t>
            </a:r>
          </a:p>
          <a:p>
            <a:r>
              <a:rPr lang="ru-RU" dirty="0"/>
              <a:t>Непременным условием терапии пролонгированными аналогами </a:t>
            </a:r>
            <a:r>
              <a:rPr lang="ru-RU" dirty="0" err="1"/>
              <a:t>ГнРГ</a:t>
            </a:r>
            <a:r>
              <a:rPr lang="ru-RU" dirty="0"/>
              <a:t> является непрерывность терапии, ведение календаря и соблюдение режима </a:t>
            </a:r>
            <a:r>
              <a:rPr lang="ru-RU" dirty="0" smtClean="0"/>
              <a:t>инъекций.</a:t>
            </a:r>
            <a:endParaRPr lang="ru-RU" dirty="0"/>
          </a:p>
          <a:p>
            <a:r>
              <a:rPr lang="ru-RU" dirty="0"/>
              <a:t> Оценка эффективности проводится не раньше, чем через 3 </a:t>
            </a:r>
            <a:r>
              <a:rPr lang="ru-RU" dirty="0" err="1"/>
              <a:t>мес</a:t>
            </a:r>
            <a:r>
              <a:rPr lang="ru-RU" dirty="0"/>
              <a:t> от начала лечения, затем каждые 6 </a:t>
            </a:r>
            <a:r>
              <a:rPr lang="ru-RU" dirty="0" err="1"/>
              <a:t>мес</a:t>
            </a:r>
            <a:r>
              <a:rPr lang="ru-RU" dirty="0"/>
              <a:t> </a:t>
            </a:r>
            <a:r>
              <a:rPr lang="ru-RU" dirty="0" smtClean="0"/>
              <a:t>. </a:t>
            </a:r>
            <a:r>
              <a:rPr lang="ru-RU" dirty="0"/>
              <a:t>Оценка результата лечения проводится только по совокупности клинических и   лабораторных </a:t>
            </a:r>
            <a:r>
              <a:rPr lang="ru-RU" dirty="0" smtClean="0"/>
              <a:t>показателей. </a:t>
            </a:r>
            <a:endParaRPr lang="ru-RU" dirty="0"/>
          </a:p>
          <a:p>
            <a:pPr marL="0" indent="0">
              <a:buNone/>
            </a:pPr>
            <a:r>
              <a:rPr lang="ru-RU" sz="4400" b="1" dirty="0">
                <a:solidFill>
                  <a:srgbClr val="FF0000"/>
                </a:solidFill>
                <a:latin typeface="Times New Roman" pitchFamily="18" charset="0"/>
                <a:cs typeface="Times New Roman" pitchFamily="18" charset="0"/>
              </a:rPr>
              <a:t>Протокол ведения пациентов, получающих терапию пролонгированными аналогами  </a:t>
            </a:r>
            <a:r>
              <a:rPr lang="ru-RU" sz="4400" b="1" dirty="0" err="1">
                <a:solidFill>
                  <a:srgbClr val="FF0000"/>
                </a:solidFill>
                <a:latin typeface="Times New Roman" pitchFamily="18" charset="0"/>
                <a:cs typeface="Times New Roman" pitchFamily="18" charset="0"/>
              </a:rPr>
              <a:t>ГнРГ</a:t>
            </a:r>
            <a:endParaRPr lang="ru-RU" sz="4400" b="1" dirty="0">
              <a:solidFill>
                <a:srgbClr val="FF0000"/>
              </a:solidFill>
              <a:latin typeface="Times New Roman" pitchFamily="18" charset="0"/>
              <a:cs typeface="Times New Roman" pitchFamily="18" charset="0"/>
            </a:endParaRPr>
          </a:p>
          <a:p>
            <a:pPr lvl="0"/>
            <a:r>
              <a:rPr lang="ru-RU" dirty="0"/>
              <a:t>Оценка полового развития – 1 раз</a:t>
            </a:r>
            <a:r>
              <a:rPr lang="en-US" dirty="0"/>
              <a:t>/6</a:t>
            </a:r>
            <a:r>
              <a:rPr lang="ru-RU" dirty="0" err="1"/>
              <a:t>мес</a:t>
            </a:r>
            <a:endParaRPr lang="ru-RU" dirty="0"/>
          </a:p>
          <a:p>
            <a:pPr lvl="0"/>
            <a:r>
              <a:rPr lang="ru-RU" dirty="0"/>
              <a:t>Антропометрия – 1раз</a:t>
            </a:r>
            <a:r>
              <a:rPr lang="en-US" dirty="0"/>
              <a:t>/</a:t>
            </a:r>
            <a:r>
              <a:rPr lang="ru-RU" dirty="0"/>
              <a:t>6мес</a:t>
            </a:r>
          </a:p>
          <a:p>
            <a:pPr lvl="0"/>
            <a:r>
              <a:rPr lang="ru-RU" dirty="0"/>
              <a:t>Рентгенография кистей – 1раз/год, при высоких темпах роста и прогрессии полового развития – 1раз/6мес</a:t>
            </a:r>
          </a:p>
          <a:p>
            <a:pPr lvl="0"/>
            <a:r>
              <a:rPr lang="ru-RU" dirty="0"/>
              <a:t>Гормоны крови: ЛГ, ФСГ, Т или Э2 – 1раз/6мес*</a:t>
            </a:r>
          </a:p>
          <a:p>
            <a:pPr lvl="0"/>
            <a:r>
              <a:rPr lang="ru-RU" dirty="0"/>
              <a:t>Проба с </a:t>
            </a:r>
            <a:r>
              <a:rPr lang="ru-RU" dirty="0" err="1"/>
              <a:t>ГнРГ</a:t>
            </a:r>
            <a:r>
              <a:rPr lang="ru-RU" dirty="0"/>
              <a:t> – через 6 </a:t>
            </a:r>
            <a:r>
              <a:rPr lang="ru-RU" dirty="0" err="1"/>
              <a:t>мес</a:t>
            </a:r>
            <a:r>
              <a:rPr lang="ru-RU" dirty="0"/>
              <a:t> от начала терапии и при прогрессии полового развития*</a:t>
            </a:r>
          </a:p>
          <a:p>
            <a:pPr lvl="0"/>
            <a:r>
              <a:rPr lang="ru-RU" dirty="0"/>
              <a:t>УЗИ органов малого таза у девочек – 1раз/6мес</a:t>
            </a:r>
          </a:p>
          <a:p>
            <a:r>
              <a:rPr lang="ru-RU" i="1" dirty="0"/>
              <a:t>*анализы производятся за 1-3 дня до очередной инъекции препарата</a:t>
            </a:r>
            <a:endParaRPr lang="ru-RU" dirty="0"/>
          </a:p>
          <a:p>
            <a:endParaRPr lang="ru-RU" dirty="0"/>
          </a:p>
        </p:txBody>
      </p:sp>
    </p:spTree>
    <p:extLst>
      <p:ext uri="{BB962C8B-B14F-4D97-AF65-F5344CB8AC3E}">
        <p14:creationId xmlns:p14="http://schemas.microsoft.com/office/powerpoint/2010/main" val="2371011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780928"/>
            <a:ext cx="8229600" cy="3345235"/>
          </a:xfrm>
        </p:spPr>
        <p:txBody>
          <a:bodyPr>
            <a:normAutofit/>
          </a:bodyPr>
          <a:lstStyle/>
          <a:p>
            <a:r>
              <a:rPr lang="ru-RU" b="1" dirty="0"/>
              <a:t>Национальные клинические рекомендации (протоколы) по ведению детей и подростков </a:t>
            </a:r>
            <a:r>
              <a:rPr lang="ru-RU" b="1" dirty="0">
                <a:solidFill>
                  <a:srgbClr val="FF0000"/>
                </a:solidFill>
              </a:rPr>
              <a:t>с первичной хронической надпочечниковой недостаточностью</a:t>
            </a:r>
            <a:r>
              <a:rPr lang="ru-RU" b="1" dirty="0"/>
              <a:t>, 2013г.</a:t>
            </a:r>
          </a:p>
          <a:p>
            <a:endParaRPr lang="ru-RU" dirty="0"/>
          </a:p>
        </p:txBody>
      </p:sp>
      <p:sp>
        <p:nvSpPr>
          <p:cNvPr id="4" name="AutoShape 2" descr="http://moscowchop.ru/kartinki/57af76418f2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6429"/>
            <a:ext cx="61912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484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rgbClr val="FF0000"/>
                </a:solidFill>
              </a:rPr>
              <a:t>Основные глобальные цели лечения ХПНН</a:t>
            </a:r>
            <a:r>
              <a:rPr lang="ru-RU" b="1" i="1" dirty="0" smtClean="0">
                <a:solidFill>
                  <a:srgbClr val="FF0000"/>
                </a:solidFill>
              </a:rPr>
              <a:t>:</a:t>
            </a:r>
            <a:endParaRPr lang="ru-RU" dirty="0">
              <a:solidFill>
                <a:srgbClr val="FF0000"/>
              </a:solidFill>
            </a:endParaRPr>
          </a:p>
        </p:txBody>
      </p:sp>
      <p:sp>
        <p:nvSpPr>
          <p:cNvPr id="3" name="Объект 2"/>
          <p:cNvSpPr>
            <a:spLocks noGrp="1"/>
          </p:cNvSpPr>
          <p:nvPr>
            <p:ph idx="1"/>
          </p:nvPr>
        </p:nvSpPr>
        <p:spPr/>
        <p:txBody>
          <a:bodyPr>
            <a:normAutofit fontScale="85000" lnSpcReduction="10000"/>
          </a:bodyPr>
          <a:lstStyle/>
          <a:p>
            <a:pPr lvl="0" eaLnBrk="0" hangingPunct="0"/>
            <a:r>
              <a:rPr lang="ru-RU" i="1" dirty="0" smtClean="0"/>
              <a:t>Подобрать </a:t>
            </a:r>
            <a:r>
              <a:rPr lang="ru-RU" i="1" dirty="0"/>
              <a:t>режим и дозы препаратов </a:t>
            </a:r>
            <a:r>
              <a:rPr lang="ru-RU" i="1" dirty="0" err="1"/>
              <a:t>глюкокортикоиов</a:t>
            </a:r>
            <a:r>
              <a:rPr lang="ru-RU" i="1" dirty="0"/>
              <a:t> так, чтобы они максимально соответствовали физиологическому и циркадному ритму кортизола</a:t>
            </a:r>
            <a:endParaRPr lang="ru-RU" dirty="0"/>
          </a:p>
          <a:p>
            <a:pPr lvl="0" eaLnBrk="0" hangingPunct="0"/>
            <a:r>
              <a:rPr lang="ru-RU" i="1" dirty="0"/>
              <a:t>Избежать развития адреналового криза</a:t>
            </a:r>
            <a:endParaRPr lang="ru-RU" dirty="0"/>
          </a:p>
          <a:p>
            <a:pPr lvl="0" eaLnBrk="0" hangingPunct="0"/>
            <a:r>
              <a:rPr lang="ru-RU" i="1" dirty="0"/>
              <a:t>Избежать хронической передозировки и ее отдаленных нежелательных эффектов (остеопороз, повышение кардиоваскулярных рисков, метаболический синдром)</a:t>
            </a:r>
            <a:endParaRPr lang="ru-RU" dirty="0"/>
          </a:p>
          <a:p>
            <a:pPr lvl="0" eaLnBrk="0" hangingPunct="0"/>
            <a:r>
              <a:rPr lang="ru-RU" i="1" dirty="0"/>
              <a:t>Улучшить качество жизни пациента, обеспечив его </a:t>
            </a:r>
            <a:r>
              <a:rPr lang="ru-RU" i="1" dirty="0" err="1"/>
              <a:t>психо</a:t>
            </a:r>
            <a:r>
              <a:rPr lang="ru-RU" i="1" dirty="0"/>
              <a:t>-социальную адаптацию</a:t>
            </a:r>
            <a:endParaRPr lang="ru-RU" dirty="0"/>
          </a:p>
          <a:p>
            <a:endParaRPr lang="ru-RU" dirty="0"/>
          </a:p>
        </p:txBody>
      </p:sp>
    </p:spTree>
    <p:extLst>
      <p:ext uri="{BB962C8B-B14F-4D97-AF65-F5344CB8AC3E}">
        <p14:creationId xmlns:p14="http://schemas.microsoft.com/office/powerpoint/2010/main" val="1666360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0" hangingPunct="0"/>
            <a:r>
              <a:rPr lang="ru-RU" b="1" dirty="0">
                <a:solidFill>
                  <a:srgbClr val="FF0000"/>
                </a:solidFill>
              </a:rPr>
              <a:t>Заместительная терапия надпочечниковой недостаточности</a:t>
            </a:r>
            <a:endParaRPr lang="ru-RU" dirty="0">
              <a:solidFill>
                <a:srgbClr val="FF0000"/>
              </a:solidFill>
            </a:endParaRPr>
          </a:p>
        </p:txBody>
      </p:sp>
      <p:sp>
        <p:nvSpPr>
          <p:cNvPr id="3" name="Объект 2"/>
          <p:cNvSpPr>
            <a:spLocks noGrp="1"/>
          </p:cNvSpPr>
          <p:nvPr>
            <p:ph idx="1"/>
          </p:nvPr>
        </p:nvSpPr>
        <p:spPr/>
        <p:txBody>
          <a:bodyPr>
            <a:normAutofit fontScale="70000" lnSpcReduction="20000"/>
          </a:bodyPr>
          <a:lstStyle/>
          <a:p>
            <a:pPr eaLnBrk="0" hangingPunct="0"/>
            <a:r>
              <a:rPr lang="ru-RU" b="1" dirty="0" smtClean="0"/>
              <a:t>Препаратом </a:t>
            </a:r>
            <a:r>
              <a:rPr lang="ru-RU" b="1" dirty="0"/>
              <a:t>выбора для лечения НН является гидрокортизон </a:t>
            </a:r>
            <a:endParaRPr lang="ru-RU" dirty="0"/>
          </a:p>
          <a:p>
            <a:pPr lvl="0" eaLnBrk="0" hangingPunct="0"/>
            <a:r>
              <a:rPr lang="ru-RU" dirty="0"/>
              <a:t>Гидрокортизон (</a:t>
            </a:r>
            <a:r>
              <a:rPr lang="ru-RU" dirty="0" err="1"/>
              <a:t>кортеф</a:t>
            </a:r>
            <a:r>
              <a:rPr lang="ru-RU" dirty="0"/>
              <a:t>)   8 - 10</a:t>
            </a:r>
            <a:r>
              <a:rPr lang="de-DE" dirty="0"/>
              <a:t>  </a:t>
            </a:r>
            <a:r>
              <a:rPr lang="ru-RU" dirty="0"/>
              <a:t>мг</a:t>
            </a:r>
            <a:r>
              <a:rPr lang="de-DE" dirty="0"/>
              <a:t>/</a:t>
            </a:r>
            <a:r>
              <a:rPr lang="ru-RU" dirty="0"/>
              <a:t>м</a:t>
            </a:r>
            <a:r>
              <a:rPr lang="de-DE" baseline="30000" dirty="0"/>
              <a:t>2</a:t>
            </a:r>
            <a:r>
              <a:rPr lang="de-DE" dirty="0"/>
              <a:t>/</a:t>
            </a:r>
            <a:r>
              <a:rPr lang="ru-RU" dirty="0" err="1"/>
              <a:t>сут</a:t>
            </a:r>
            <a:r>
              <a:rPr lang="ru-RU" dirty="0"/>
              <a:t>, 3х-кратный прием</a:t>
            </a:r>
          </a:p>
          <a:p>
            <a:pPr lvl="0" eaLnBrk="0" hangingPunct="0"/>
            <a:r>
              <a:rPr lang="ru-RU" dirty="0"/>
              <a:t>Кортизон – ацетат   10-12 мг</a:t>
            </a:r>
            <a:r>
              <a:rPr lang="de-DE" dirty="0"/>
              <a:t>/</a:t>
            </a:r>
            <a:r>
              <a:rPr lang="ru-RU" dirty="0"/>
              <a:t>м</a:t>
            </a:r>
            <a:r>
              <a:rPr lang="de-DE" baseline="30000" dirty="0"/>
              <a:t>2</a:t>
            </a:r>
            <a:r>
              <a:rPr lang="de-DE" dirty="0"/>
              <a:t>/</a:t>
            </a:r>
            <a:r>
              <a:rPr lang="ru-RU" dirty="0" err="1"/>
              <a:t>сут</a:t>
            </a:r>
            <a:r>
              <a:rPr lang="ru-RU" dirty="0"/>
              <a:t>  3х кратный прием</a:t>
            </a:r>
          </a:p>
          <a:p>
            <a:pPr lvl="0" eaLnBrk="0" hangingPunct="0"/>
            <a:r>
              <a:rPr lang="ru-RU" dirty="0"/>
              <a:t>Преднизолон 	2-3 </a:t>
            </a:r>
            <a:r>
              <a:rPr lang="de-DE" dirty="0"/>
              <a:t>  </a:t>
            </a:r>
            <a:r>
              <a:rPr lang="ru-RU" dirty="0"/>
              <a:t>мг</a:t>
            </a:r>
            <a:r>
              <a:rPr lang="de-DE" dirty="0"/>
              <a:t>/</a:t>
            </a:r>
            <a:r>
              <a:rPr lang="ru-RU" dirty="0"/>
              <a:t>м</a:t>
            </a:r>
            <a:r>
              <a:rPr lang="de-DE" baseline="30000" dirty="0"/>
              <a:t>2</a:t>
            </a:r>
            <a:r>
              <a:rPr lang="de-DE" dirty="0"/>
              <a:t>/</a:t>
            </a:r>
            <a:r>
              <a:rPr lang="ru-RU" dirty="0" err="1"/>
              <a:t>сут</a:t>
            </a:r>
            <a:r>
              <a:rPr lang="ru-RU" dirty="0"/>
              <a:t>, 	(применять возможно при индивидуальных особенностях, но нежелательно, 2х-кратный </a:t>
            </a:r>
            <a:r>
              <a:rPr lang="ru-RU" dirty="0" smtClean="0"/>
              <a:t>прием</a:t>
            </a:r>
            <a:r>
              <a:rPr lang="ru-RU" dirty="0"/>
              <a:t>		</a:t>
            </a:r>
          </a:p>
          <a:p>
            <a:r>
              <a:rPr lang="ru-RU" dirty="0"/>
              <a:t>При присоединении интеркуррентных  заболеваний, стрессе (психологические или тяжелые физические нагрузки) увеличивать дозу </a:t>
            </a:r>
            <a:r>
              <a:rPr lang="ru-RU" dirty="0" err="1"/>
              <a:t>глюкокортикоидов</a:t>
            </a:r>
            <a:r>
              <a:rPr lang="ru-RU" dirty="0"/>
              <a:t> в 2-3 раза на время острой фазы заболевания или </a:t>
            </a:r>
            <a:r>
              <a:rPr lang="ru-RU" dirty="0" smtClean="0"/>
              <a:t>момент </a:t>
            </a:r>
            <a:r>
              <a:rPr lang="ru-RU" dirty="0"/>
              <a:t>воздействия стресса. В дальнейшем рекомендуется возврат к обычной заместительной дозе, которую пациент принимал до болезни.</a:t>
            </a:r>
          </a:p>
          <a:p>
            <a:pPr marL="0" indent="0">
              <a:buNone/>
            </a:pPr>
            <a:r>
              <a:rPr lang="ru-RU" dirty="0" smtClean="0"/>
              <a:t> </a:t>
            </a:r>
            <a:endParaRPr lang="ru-RU" dirty="0"/>
          </a:p>
        </p:txBody>
      </p:sp>
    </p:spTree>
    <p:extLst>
      <p:ext uri="{BB962C8B-B14F-4D97-AF65-F5344CB8AC3E}">
        <p14:creationId xmlns:p14="http://schemas.microsoft.com/office/powerpoint/2010/main" val="4187521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Наблюдение за пациентом с </a:t>
            </a:r>
            <a:r>
              <a:rPr lang="ru-RU" b="1" dirty="0" smtClean="0">
                <a:solidFill>
                  <a:srgbClr val="FF0000"/>
                </a:solidFill>
              </a:rPr>
              <a:t>НН</a:t>
            </a:r>
            <a:endParaRPr lang="ru-RU" dirty="0">
              <a:solidFill>
                <a:srgbClr val="FF0000"/>
              </a:solidFill>
            </a:endParaRPr>
          </a:p>
        </p:txBody>
      </p:sp>
      <p:sp>
        <p:nvSpPr>
          <p:cNvPr id="3" name="Объект 2"/>
          <p:cNvSpPr>
            <a:spLocks noGrp="1"/>
          </p:cNvSpPr>
          <p:nvPr>
            <p:ph idx="1"/>
          </p:nvPr>
        </p:nvSpPr>
        <p:spPr/>
        <p:txBody>
          <a:bodyPr>
            <a:normAutofit fontScale="77500" lnSpcReduction="20000"/>
          </a:bodyPr>
          <a:lstStyle/>
          <a:p>
            <a:pPr lvl="0"/>
            <a:r>
              <a:rPr lang="ru-RU" dirty="0" smtClean="0"/>
              <a:t>Контроль </a:t>
            </a:r>
            <a:r>
              <a:rPr lang="ru-RU" dirty="0"/>
              <a:t>адекватности заместительной терапии 1 раз в 6 месяцев включает в себя </a:t>
            </a:r>
          </a:p>
          <a:p>
            <a:pPr lvl="0"/>
            <a:r>
              <a:rPr lang="ru-RU" dirty="0"/>
              <a:t>исследование калия, натрия</a:t>
            </a:r>
          </a:p>
          <a:p>
            <a:pPr lvl="0"/>
            <a:r>
              <a:rPr lang="ru-RU" dirty="0"/>
              <a:t> активности ренина плазмы (АРП)</a:t>
            </a:r>
          </a:p>
          <a:p>
            <a:pPr lvl="0"/>
            <a:r>
              <a:rPr lang="ru-RU" dirty="0"/>
              <a:t> осмотр эндокринолога 1 раз в 6 месяцев с оценкой	динамики роста и веса,  АД, жалоб, анализом причин острых состояний (если таковые были за прошедший период с момента предыдущего осмотра</a:t>
            </a:r>
            <a:r>
              <a:rPr lang="ru-RU" dirty="0" smtClean="0"/>
              <a:t>)</a:t>
            </a:r>
            <a:endParaRPr lang="ru-RU" dirty="0"/>
          </a:p>
          <a:p>
            <a:r>
              <a:rPr lang="ru-RU" dirty="0"/>
              <a:t>Обследование с учетом причины ХПНН для выявления новых компонентов синдрома или коррекции уже назначенной терапии дополнительных компонентов  совместно с другими </a:t>
            </a:r>
            <a:r>
              <a:rPr lang="ru-RU" dirty="0" smtClean="0"/>
              <a:t>специалистами.</a:t>
            </a:r>
            <a:endParaRPr lang="ru-RU" dirty="0"/>
          </a:p>
        </p:txBody>
      </p:sp>
    </p:spTree>
    <p:extLst>
      <p:ext uri="{BB962C8B-B14F-4D97-AF65-F5344CB8AC3E}">
        <p14:creationId xmlns:p14="http://schemas.microsoft.com/office/powerpoint/2010/main" val="4074919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a:t>
            </a:r>
          </a:p>
        </p:txBody>
      </p:sp>
      <p:sp>
        <p:nvSpPr>
          <p:cNvPr id="3" name="Объект 2"/>
          <p:cNvSpPr>
            <a:spLocks noGrp="1"/>
          </p:cNvSpPr>
          <p:nvPr>
            <p:ph idx="1"/>
          </p:nvPr>
        </p:nvSpPr>
        <p:spPr/>
        <p:txBody>
          <a:bodyPr>
            <a:normAutofit fontScale="70000" lnSpcReduction="20000"/>
          </a:bodyPr>
          <a:lstStyle/>
          <a:p>
            <a:pPr lvl="0"/>
            <a:r>
              <a:rPr lang="ru-RU" dirty="0" smtClean="0"/>
              <a:t>При </a:t>
            </a:r>
            <a:r>
              <a:rPr lang="ru-RU" dirty="0"/>
              <a:t>Х-сцепленной </a:t>
            </a:r>
            <a:r>
              <a:rPr lang="ru-RU" dirty="0" err="1"/>
              <a:t>адренолейкодистрофии</a:t>
            </a:r>
            <a:r>
              <a:rPr lang="ru-RU" dirty="0"/>
              <a:t>: МРТ головного мозга 1 раз в 6 месяцев, консультация специалиста-невролога – 1 раз в 6 месяцев</a:t>
            </a:r>
          </a:p>
          <a:p>
            <a:pPr lvl="0"/>
            <a:r>
              <a:rPr lang="ru-RU" dirty="0"/>
              <a:t>При аутоиммунных </a:t>
            </a:r>
            <a:r>
              <a:rPr lang="ru-RU" dirty="0" err="1"/>
              <a:t>полигландулярных</a:t>
            </a:r>
            <a:r>
              <a:rPr lang="ru-RU" dirty="0"/>
              <a:t> синдромах или изолированной аутоиммунной ХПНН: исследование кальция ионизированного, фосфора, ТТГ, свТ4, </a:t>
            </a:r>
            <a:r>
              <a:rPr lang="ru-RU" dirty="0" err="1"/>
              <a:t>АлТ</a:t>
            </a:r>
            <a:r>
              <a:rPr lang="ru-RU" dirty="0"/>
              <a:t>, </a:t>
            </a:r>
            <a:r>
              <a:rPr lang="ru-RU" dirty="0" err="1"/>
              <a:t>АсТ</a:t>
            </a:r>
            <a:r>
              <a:rPr lang="ru-RU" dirty="0"/>
              <a:t>, глюкоза, клинический анализ крови, а также – другие исследования - по показаниям.</a:t>
            </a:r>
          </a:p>
          <a:p>
            <a:pPr lvl="0"/>
            <a:r>
              <a:rPr lang="ru-RU" dirty="0"/>
              <a:t>При дефектах гена </a:t>
            </a:r>
            <a:r>
              <a:rPr lang="en-US" dirty="0"/>
              <a:t>DAX</a:t>
            </a:r>
            <a:r>
              <a:rPr lang="ru-RU" dirty="0"/>
              <a:t>-1: контроль динамики полового развития для своевременного назначения заместительной терапии половыми стероидами.</a:t>
            </a:r>
          </a:p>
          <a:p>
            <a:r>
              <a:rPr lang="ru-RU" dirty="0"/>
              <a:t>Пациенты с редкими наследственными вариантами ПХНН должны наблюдаться не только по месту жительства, но и  в специализированных медицинских центрах, имеющих опыт наблюдения за пациентами с редкой эндокринной патологией.</a:t>
            </a:r>
          </a:p>
        </p:txBody>
      </p:sp>
    </p:spTree>
    <p:extLst>
      <p:ext uri="{BB962C8B-B14F-4D97-AF65-F5344CB8AC3E}">
        <p14:creationId xmlns:p14="http://schemas.microsoft.com/office/powerpoint/2010/main" val="3574233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fontScale="85000" lnSpcReduction="10000"/>
          </a:bodyPr>
          <a:lstStyle/>
          <a:p>
            <a:endParaRPr lang="ru-RU" dirty="0"/>
          </a:p>
          <a:p>
            <a:r>
              <a:rPr lang="ru-RU" b="1" dirty="0"/>
              <a:t>Федеральные клинические рекомендации по диагностике и лечению </a:t>
            </a:r>
            <a:r>
              <a:rPr lang="ru-RU" b="1" dirty="0">
                <a:solidFill>
                  <a:srgbClr val="FF0000"/>
                </a:solidFill>
              </a:rPr>
              <a:t>сахарного диабета 1 типа </a:t>
            </a:r>
            <a:r>
              <a:rPr lang="ru-RU" b="1" dirty="0"/>
              <a:t>у детей и </a:t>
            </a:r>
            <a:r>
              <a:rPr lang="ru-RU" b="1" dirty="0" smtClean="0"/>
              <a:t>подростков, 2013г.</a:t>
            </a:r>
            <a:endParaRPr lang="ru-RU" dirty="0"/>
          </a:p>
          <a:p>
            <a:r>
              <a:rPr lang="ru-RU" dirty="0" smtClean="0"/>
              <a:t> </a:t>
            </a:r>
            <a:r>
              <a:rPr lang="ru-RU" b="1" dirty="0"/>
              <a:t>Федеральные клинические рекомендации по диагностике и лечению </a:t>
            </a:r>
            <a:r>
              <a:rPr lang="ru-RU" b="1" dirty="0">
                <a:solidFill>
                  <a:srgbClr val="FF0000"/>
                </a:solidFill>
              </a:rPr>
              <a:t>сахарного диабета 2 типа </a:t>
            </a:r>
            <a:r>
              <a:rPr lang="ru-RU" b="1" dirty="0"/>
              <a:t>у детей и </a:t>
            </a:r>
            <a:r>
              <a:rPr lang="ru-RU" b="1" dirty="0" smtClean="0"/>
              <a:t>подростков, </a:t>
            </a:r>
            <a:r>
              <a:rPr lang="ru-RU" dirty="0" smtClean="0"/>
              <a:t> </a:t>
            </a:r>
            <a:r>
              <a:rPr lang="ru-RU" b="1" dirty="0" smtClean="0"/>
              <a:t>2013г</a:t>
            </a:r>
            <a:r>
              <a:rPr lang="ru-RU" b="1" dirty="0"/>
              <a:t>. </a:t>
            </a:r>
            <a:endParaRPr lang="ru-RU" b="1" dirty="0" smtClean="0"/>
          </a:p>
          <a:p>
            <a:r>
              <a:rPr lang="ru-RU" b="1" dirty="0"/>
              <a:t>Федеральные клинические рекомендации по диагностике и лечению </a:t>
            </a:r>
            <a:r>
              <a:rPr lang="ru-RU" b="1" dirty="0">
                <a:solidFill>
                  <a:srgbClr val="FF0000"/>
                </a:solidFill>
              </a:rPr>
              <a:t>моногенных форм  сахарного диабета</a:t>
            </a:r>
            <a:r>
              <a:rPr lang="ru-RU" b="1" dirty="0"/>
              <a:t> у детей и </a:t>
            </a:r>
            <a:r>
              <a:rPr lang="ru-RU" b="1" dirty="0" smtClean="0"/>
              <a:t>подростков, 2013г.</a:t>
            </a:r>
          </a:p>
          <a:p>
            <a:r>
              <a:rPr lang="ru-RU" b="1" dirty="0"/>
              <a:t>Национальные клинические рекомендации (протоколы) по </a:t>
            </a:r>
            <a:r>
              <a:rPr lang="ru-RU" b="1" dirty="0" smtClean="0"/>
              <a:t>ведению детей </a:t>
            </a:r>
            <a:r>
              <a:rPr lang="ru-RU" b="1" dirty="0"/>
              <a:t>и подростков при </a:t>
            </a:r>
            <a:r>
              <a:rPr lang="ru-RU" b="1" dirty="0">
                <a:solidFill>
                  <a:srgbClr val="FF0000"/>
                </a:solidFill>
              </a:rPr>
              <a:t>развитии диабетического </a:t>
            </a:r>
            <a:r>
              <a:rPr lang="ru-RU" b="1" dirty="0" err="1">
                <a:solidFill>
                  <a:srgbClr val="FF0000"/>
                </a:solidFill>
              </a:rPr>
              <a:t>кетоацидоза</a:t>
            </a:r>
            <a:r>
              <a:rPr lang="ru-RU" b="1" dirty="0">
                <a:solidFill>
                  <a:srgbClr val="FF0000"/>
                </a:solidFill>
              </a:rPr>
              <a:t> и диабетической комы при сахарном </a:t>
            </a:r>
            <a:r>
              <a:rPr lang="ru-RU" b="1" dirty="0" smtClean="0">
                <a:solidFill>
                  <a:srgbClr val="FF0000"/>
                </a:solidFill>
              </a:rPr>
              <a:t>диабете</a:t>
            </a:r>
            <a:r>
              <a:rPr lang="ru-RU" b="1" dirty="0" smtClean="0"/>
              <a:t>, 2013г. </a:t>
            </a:r>
            <a:endParaRPr lang="ru-RU" dirty="0"/>
          </a:p>
          <a:p>
            <a:endParaRPr lang="ru-RU" b="1" dirty="0" smtClean="0"/>
          </a:p>
          <a:p>
            <a:endParaRPr lang="ru-RU" dirty="0"/>
          </a:p>
        </p:txBody>
      </p:sp>
    </p:spTree>
    <p:extLst>
      <p:ext uri="{BB962C8B-B14F-4D97-AF65-F5344CB8AC3E}">
        <p14:creationId xmlns:p14="http://schemas.microsoft.com/office/powerpoint/2010/main" val="2672900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Лечение острого адреналового криза </a:t>
            </a:r>
            <a:endParaRPr lang="ru-RU" dirty="0">
              <a:solidFill>
                <a:srgbClr val="FF0000"/>
              </a:solidFill>
            </a:endParaRPr>
          </a:p>
        </p:txBody>
      </p:sp>
      <p:sp>
        <p:nvSpPr>
          <p:cNvPr id="3" name="Объект 2"/>
          <p:cNvSpPr>
            <a:spLocks noGrp="1"/>
          </p:cNvSpPr>
          <p:nvPr>
            <p:ph idx="1"/>
          </p:nvPr>
        </p:nvSpPr>
        <p:spPr/>
        <p:txBody>
          <a:bodyPr>
            <a:normAutofit fontScale="70000" lnSpcReduction="20000"/>
          </a:bodyPr>
          <a:lstStyle/>
          <a:p>
            <a:pPr lvl="0"/>
            <a:r>
              <a:rPr lang="ru-RU" dirty="0" smtClean="0"/>
              <a:t>Гидрокортизон </a:t>
            </a:r>
            <a:r>
              <a:rPr lang="ru-RU" dirty="0"/>
              <a:t>25 – 50 мг в/м</a:t>
            </a:r>
          </a:p>
          <a:p>
            <a:r>
              <a:rPr lang="ru-RU" dirty="0"/>
              <a:t> (самостоятельно, до госпитализации)</a:t>
            </a:r>
          </a:p>
          <a:p>
            <a:r>
              <a:rPr lang="ru-RU" dirty="0"/>
              <a:t>Госпитализация:</a:t>
            </a:r>
          </a:p>
          <a:p>
            <a:pPr lvl="0"/>
            <a:r>
              <a:rPr lang="ru-RU" dirty="0"/>
              <a:t>Гидрокортизон (гидрокортизон суспензия, </a:t>
            </a:r>
            <a:r>
              <a:rPr lang="ru-RU" dirty="0" err="1"/>
              <a:t>солу-кортеф</a:t>
            </a:r>
            <a:r>
              <a:rPr lang="ru-RU" dirty="0"/>
              <a:t>) 100 мг/м(2) - болюс</a:t>
            </a:r>
          </a:p>
          <a:p>
            <a:pPr lvl="0"/>
            <a:r>
              <a:rPr lang="en-US" dirty="0" err="1"/>
              <a:t>NaCl</a:t>
            </a:r>
            <a:r>
              <a:rPr lang="ru-RU" dirty="0"/>
              <a:t> 0,9% + глюкоза 5-10% 450-500 мл/м(2) – 1 час, затем 2-3 л/м(2)/</a:t>
            </a:r>
            <a:r>
              <a:rPr lang="ru-RU" dirty="0" err="1"/>
              <a:t>сут</a:t>
            </a:r>
            <a:endParaRPr lang="ru-RU" dirty="0"/>
          </a:p>
          <a:p>
            <a:pPr lvl="0"/>
            <a:r>
              <a:rPr lang="ru-RU" dirty="0"/>
              <a:t>Гидрокортизон 100 - 200 мг/м(2)/</a:t>
            </a:r>
            <a:r>
              <a:rPr lang="ru-RU" dirty="0" err="1"/>
              <a:t>сут</a:t>
            </a:r>
            <a:r>
              <a:rPr lang="ru-RU" dirty="0"/>
              <a:t>, в/в капельно – 1-2 сутки</a:t>
            </a:r>
          </a:p>
          <a:p>
            <a:pPr lvl="0"/>
            <a:r>
              <a:rPr lang="ru-RU" dirty="0"/>
              <a:t>Контроль калия, натрия, глюкозы, АД, ЧСС – каждые 2 часа</a:t>
            </a:r>
          </a:p>
          <a:p>
            <a:pPr lvl="0"/>
            <a:r>
              <a:rPr lang="ru-RU" dirty="0"/>
              <a:t>Нормализация состояния, калия, натрия – переход на в/м введение гидрокортизона с постепенным снижением и переходом на пероральные препараты </a:t>
            </a:r>
          </a:p>
          <a:p>
            <a:pPr lvl="0"/>
            <a:r>
              <a:rPr lang="ru-RU" dirty="0" err="1"/>
              <a:t>Кортинефф</a:t>
            </a:r>
            <a:r>
              <a:rPr lang="ru-RU" dirty="0"/>
              <a:t> назначают при дозе гидрокортизона &lt; 50 мг/</a:t>
            </a:r>
            <a:r>
              <a:rPr lang="ru-RU" dirty="0" err="1"/>
              <a:t>сут</a:t>
            </a:r>
            <a:endParaRPr lang="ru-RU" dirty="0"/>
          </a:p>
          <a:p>
            <a:endParaRPr lang="ru-RU" dirty="0"/>
          </a:p>
        </p:txBody>
      </p:sp>
    </p:spTree>
    <p:extLst>
      <p:ext uri="{BB962C8B-B14F-4D97-AF65-F5344CB8AC3E}">
        <p14:creationId xmlns:p14="http://schemas.microsoft.com/office/powerpoint/2010/main" val="2502536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Обучение пациента и </a:t>
            </a:r>
            <a:r>
              <a:rPr lang="ru-RU" b="1" dirty="0" smtClean="0">
                <a:solidFill>
                  <a:srgbClr val="FF0000"/>
                </a:solidFill>
              </a:rPr>
              <a:t>семьи</a:t>
            </a:r>
            <a:endParaRPr lang="ru-RU" dirty="0">
              <a:solidFill>
                <a:srgbClr val="FF0000"/>
              </a:solidFill>
            </a:endParaRPr>
          </a:p>
        </p:txBody>
      </p:sp>
      <p:sp>
        <p:nvSpPr>
          <p:cNvPr id="3" name="Объект 2"/>
          <p:cNvSpPr>
            <a:spLocks noGrp="1"/>
          </p:cNvSpPr>
          <p:nvPr>
            <p:ph idx="1"/>
          </p:nvPr>
        </p:nvSpPr>
        <p:spPr>
          <a:xfrm>
            <a:off x="457200" y="1196752"/>
            <a:ext cx="8229600" cy="5472608"/>
          </a:xfrm>
        </p:spPr>
        <p:txBody>
          <a:bodyPr>
            <a:normAutofit fontScale="70000" lnSpcReduction="20000"/>
          </a:bodyPr>
          <a:lstStyle/>
          <a:p>
            <a:r>
              <a:rPr lang="ru-RU" b="1" dirty="0" smtClean="0"/>
              <a:t>Ключевую </a:t>
            </a:r>
            <a:r>
              <a:rPr lang="ru-RU" b="1" dirty="0"/>
              <a:t>роль в лечении НН играет обучение пациента и его родителей (или опекунов) основным принципам заместительной терапии, поведения в необычной и острой ситуации. </a:t>
            </a:r>
            <a:endParaRPr lang="ru-RU" dirty="0"/>
          </a:p>
          <a:p>
            <a:r>
              <a:rPr lang="ru-RU" b="1" dirty="0"/>
              <a:t>Основные правила, которые должен знать каждый пациент (или родитель), а также ближайшее его окружение:</a:t>
            </a:r>
            <a:endParaRPr lang="ru-RU" dirty="0"/>
          </a:p>
          <a:p>
            <a:pPr lvl="0"/>
            <a:r>
              <a:rPr lang="ru-RU" dirty="0"/>
              <a:t>Увеличивать дозу </a:t>
            </a:r>
            <a:r>
              <a:rPr lang="ru-RU" dirty="0" err="1"/>
              <a:t>кортефа</a:t>
            </a:r>
            <a:r>
              <a:rPr lang="ru-RU" dirty="0"/>
              <a:t> в 2-3 раза в стрессовой ситуации, при инфекционных заболеваниях с  температурой выше 38</a:t>
            </a:r>
          </a:p>
          <a:p>
            <a:pPr lvl="0"/>
            <a:r>
              <a:rPr lang="ru-RU" dirty="0"/>
              <a:t>Иметь в домашней и походной аптечке набор </a:t>
            </a:r>
            <a:r>
              <a:rPr lang="ru-RU" dirty="0" err="1"/>
              <a:t>экстреной</a:t>
            </a:r>
            <a:r>
              <a:rPr lang="ru-RU" dirty="0"/>
              <a:t> помощи – гидрокортизон  для в/м (или в/в) введения. Уметь пациенту или сопровождающему лицу в случае необходимости (резкое ухудшение состояния, рвота, потеря сознания, судороги)  самостоятельно сделать в/м инъекцию до приезда медицинской помощи </a:t>
            </a:r>
            <a:r>
              <a:rPr lang="ru-RU" dirty="0" smtClean="0"/>
              <a:t>.</a:t>
            </a:r>
            <a:endParaRPr lang="ru-RU" dirty="0"/>
          </a:p>
          <a:p>
            <a:r>
              <a:rPr lang="ru-RU" dirty="0"/>
              <a:t>Всем пациентам с НН рекомендуется ношение браслета с указанием имени, необходимости постоянной терапии </a:t>
            </a:r>
            <a:r>
              <a:rPr lang="ru-RU" dirty="0" err="1"/>
              <a:t>глюко</a:t>
            </a:r>
            <a:r>
              <a:rPr lang="ru-RU" dirty="0"/>
              <a:t>- и </a:t>
            </a:r>
            <a:r>
              <a:rPr lang="ru-RU" dirty="0" err="1"/>
              <a:t>минералокортикоидов</a:t>
            </a:r>
            <a:r>
              <a:rPr lang="ru-RU" dirty="0"/>
              <a:t> и рекомендациях по оказанию экстренной медицинской помощи, телефона доверенного лица .</a:t>
            </a:r>
          </a:p>
          <a:p>
            <a:endParaRPr lang="ru-RU" dirty="0"/>
          </a:p>
        </p:txBody>
      </p:sp>
    </p:spTree>
    <p:extLst>
      <p:ext uri="{BB962C8B-B14F-4D97-AF65-F5344CB8AC3E}">
        <p14:creationId xmlns:p14="http://schemas.microsoft.com/office/powerpoint/2010/main" val="1300509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424935"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031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FF0000"/>
                </a:solidFill>
                <a:latin typeface="Times New Roman" pitchFamily="18" charset="0"/>
                <a:cs typeface="Times New Roman" pitchFamily="18" charset="0"/>
              </a:rPr>
              <a:t>Рекомендации по коррекции терапии пациентам с ХНН,</a:t>
            </a:r>
            <a:r>
              <a:rPr lang="ru-RU" sz="2400" dirty="0">
                <a:solidFill>
                  <a:srgbClr val="FF0000"/>
                </a:solidFill>
                <a:latin typeface="Times New Roman" pitchFamily="18" charset="0"/>
                <a:cs typeface="Times New Roman" pitchFamily="18" charset="0"/>
              </a:rPr>
              <a:t/>
            </a:r>
            <a:br>
              <a:rPr lang="ru-RU" sz="2400" dirty="0">
                <a:solidFill>
                  <a:srgbClr val="FF000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которым планируется хирургическое вмешательство</a:t>
            </a:r>
            <a:r>
              <a:rPr lang="ru-RU" sz="2400" dirty="0">
                <a:solidFill>
                  <a:srgbClr val="FF0000"/>
                </a:solidFill>
                <a:latin typeface="Times New Roman" pitchFamily="18" charset="0"/>
                <a:cs typeface="Times New Roman" pitchFamily="18" charset="0"/>
              </a:rPr>
              <a:t/>
            </a:r>
            <a:br>
              <a:rPr lang="ru-RU" sz="2400"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79512" y="1124744"/>
            <a:ext cx="8712968" cy="5472608"/>
          </a:xfrm>
        </p:spPr>
        <p:txBody>
          <a:bodyPr>
            <a:normAutofit fontScale="25000" lnSpcReduction="20000"/>
          </a:bodyPr>
          <a:lstStyle/>
          <a:p>
            <a:pPr marL="0" lvl="0" indent="0">
              <a:buNone/>
            </a:pPr>
            <a:r>
              <a:rPr lang="ru-RU" sz="7400" b="1" dirty="0" smtClean="0"/>
              <a:t>Малоинвазивные </a:t>
            </a:r>
            <a:r>
              <a:rPr lang="ru-RU" sz="7400" b="1" dirty="0"/>
              <a:t>процедуры </a:t>
            </a:r>
            <a:endParaRPr lang="ru-RU" sz="7400" dirty="0"/>
          </a:p>
          <a:p>
            <a:r>
              <a:rPr lang="ru-RU" sz="4000" dirty="0"/>
              <a:t>(стоматологические процедуры менее 1 часа, диагностические – биопсия кожи и </a:t>
            </a:r>
            <a:r>
              <a:rPr lang="ru-RU" sz="4000" dirty="0" err="1"/>
              <a:t>др</a:t>
            </a:r>
            <a:r>
              <a:rPr lang="ru-RU" sz="4000" dirty="0"/>
              <a:t>)</a:t>
            </a:r>
            <a:r>
              <a:rPr lang="ru-RU" sz="4000" b="1" dirty="0"/>
              <a:t>, а также стрессовые </a:t>
            </a:r>
            <a:r>
              <a:rPr lang="ru-RU" sz="4000" dirty="0"/>
              <a:t>ситуации (экзамены, олимпиады и </a:t>
            </a:r>
            <a:r>
              <a:rPr lang="ru-RU" sz="4000" dirty="0" err="1"/>
              <a:t>др</a:t>
            </a:r>
            <a:r>
              <a:rPr lang="ru-RU" sz="4000" dirty="0"/>
              <a:t>)</a:t>
            </a:r>
          </a:p>
          <a:p>
            <a:r>
              <a:rPr lang="ru-RU" sz="4000" dirty="0"/>
              <a:t>Доза </a:t>
            </a:r>
            <a:r>
              <a:rPr lang="ru-RU" sz="4000" dirty="0" err="1"/>
              <a:t>кортефа</a:t>
            </a:r>
            <a:r>
              <a:rPr lang="ru-RU" sz="4000" dirty="0"/>
              <a:t> увеличивается в 2 раза за 2 часа до процедуры однократно, доза </a:t>
            </a:r>
            <a:r>
              <a:rPr lang="ru-RU" sz="4000" dirty="0" err="1"/>
              <a:t>кортинеффа</a:t>
            </a:r>
            <a:r>
              <a:rPr lang="ru-RU" sz="4000" dirty="0"/>
              <a:t> не меняется</a:t>
            </a:r>
          </a:p>
          <a:p>
            <a:pPr lvl="0"/>
            <a:r>
              <a:rPr lang="ru-RU" sz="4000" b="1" dirty="0"/>
              <a:t>«Малые» вмешательства </a:t>
            </a:r>
            <a:endParaRPr lang="ru-RU" sz="4000" dirty="0"/>
          </a:p>
          <a:p>
            <a:r>
              <a:rPr lang="ru-RU" sz="4000" b="1" dirty="0"/>
              <a:t>(диагностические процедуры, в </a:t>
            </a:r>
            <a:r>
              <a:rPr lang="ru-RU" sz="4000" b="1" dirty="0" err="1"/>
              <a:t>т.ч</a:t>
            </a:r>
            <a:r>
              <a:rPr lang="ru-RU" sz="4000" b="1" dirty="0"/>
              <a:t>. </a:t>
            </a:r>
            <a:r>
              <a:rPr lang="ru-RU" sz="4000" b="1" dirty="0" err="1"/>
              <a:t>колоноскопия</a:t>
            </a:r>
            <a:r>
              <a:rPr lang="ru-RU" sz="4000" b="1" dirty="0"/>
              <a:t>, экстракция зубов и другие стоматологические процедуры продолжительностью более 1 часа) </a:t>
            </a:r>
            <a:endParaRPr lang="ru-RU" sz="4000" dirty="0"/>
          </a:p>
          <a:p>
            <a:r>
              <a:rPr lang="ru-RU" sz="4000" dirty="0"/>
              <a:t>День перед вмешательством  – базисная доза </a:t>
            </a:r>
            <a:r>
              <a:rPr lang="ru-RU" sz="4000" dirty="0" err="1"/>
              <a:t>кортефа</a:t>
            </a:r>
            <a:r>
              <a:rPr lang="ru-RU" sz="4000" dirty="0"/>
              <a:t> и </a:t>
            </a:r>
            <a:r>
              <a:rPr lang="ru-RU" sz="4000" dirty="0" err="1"/>
              <a:t>кортинеффа</a:t>
            </a:r>
            <a:r>
              <a:rPr lang="ru-RU" sz="4000" dirty="0"/>
              <a:t> </a:t>
            </a:r>
          </a:p>
          <a:p>
            <a:r>
              <a:rPr lang="ru-RU" sz="4000" dirty="0"/>
              <a:t>Утром перед вмешательством – суспензия гидрокортизона (</a:t>
            </a:r>
            <a:r>
              <a:rPr lang="ru-RU" sz="4000" dirty="0" err="1"/>
              <a:t>солу-кортеф</a:t>
            </a:r>
            <a:r>
              <a:rPr lang="ru-RU" sz="4000" dirty="0"/>
              <a:t>) при весе до 15 кг – 12,5 мг, при весе более 15 кг - 25 мг (25мг/м(2)) или «двойная» доза </a:t>
            </a:r>
            <a:r>
              <a:rPr lang="ru-RU" sz="4000" dirty="0" err="1"/>
              <a:t>кортефа</a:t>
            </a:r>
            <a:endParaRPr lang="ru-RU" sz="4000" dirty="0"/>
          </a:p>
          <a:p>
            <a:r>
              <a:rPr lang="ru-RU" sz="4000" dirty="0"/>
              <a:t>После вмешательства – при возможности </a:t>
            </a:r>
            <a:r>
              <a:rPr lang="ru-RU" sz="4000" dirty="0" err="1"/>
              <a:t>энтерального</a:t>
            </a:r>
            <a:r>
              <a:rPr lang="ru-RU" sz="4000" dirty="0"/>
              <a:t> питания – </a:t>
            </a:r>
            <a:r>
              <a:rPr lang="ru-RU" sz="4000" dirty="0" err="1"/>
              <a:t>таблетированные</a:t>
            </a:r>
            <a:r>
              <a:rPr lang="ru-RU" sz="4000" dirty="0"/>
              <a:t> препараты – </a:t>
            </a:r>
            <a:r>
              <a:rPr lang="ru-RU" sz="4000" dirty="0" err="1"/>
              <a:t>кортеф</a:t>
            </a:r>
            <a:r>
              <a:rPr lang="ru-RU" sz="4000" dirty="0"/>
              <a:t> в удвоенной дозе, </a:t>
            </a:r>
            <a:r>
              <a:rPr lang="ru-RU" sz="4000" dirty="0" err="1"/>
              <a:t>кортинефф</a:t>
            </a:r>
            <a:r>
              <a:rPr lang="ru-RU" sz="4000" dirty="0"/>
              <a:t> в прежней дозе, контроль калия, натрия, глюкозы.</a:t>
            </a:r>
          </a:p>
          <a:p>
            <a:r>
              <a:rPr lang="ru-RU" sz="4000" dirty="0"/>
              <a:t>На следующий день - возвращение к базисной дозе </a:t>
            </a:r>
          </a:p>
          <a:p>
            <a:pPr marL="0" indent="0">
              <a:buNone/>
            </a:pPr>
            <a:r>
              <a:rPr lang="ru-RU" b="1" dirty="0"/>
              <a:t> </a:t>
            </a:r>
            <a:r>
              <a:rPr lang="ru-RU" sz="7400" b="1" dirty="0" smtClean="0"/>
              <a:t>Хирургическое </a:t>
            </a:r>
            <a:r>
              <a:rPr lang="ru-RU" sz="7400" b="1" dirty="0"/>
              <a:t>лечение с </a:t>
            </a:r>
            <a:r>
              <a:rPr lang="ru-RU" sz="7400" b="1" dirty="0" err="1"/>
              <a:t>эндотрахеальным</a:t>
            </a:r>
            <a:r>
              <a:rPr lang="ru-RU" sz="7400" b="1" dirty="0"/>
              <a:t> наркозом (средней сложности)</a:t>
            </a:r>
            <a:endParaRPr lang="ru-RU" sz="7400" dirty="0"/>
          </a:p>
          <a:p>
            <a:r>
              <a:rPr lang="ru-RU" sz="4000" b="1" dirty="0"/>
              <a:t>(</a:t>
            </a:r>
            <a:r>
              <a:rPr lang="ru-RU" sz="4000" b="1" dirty="0" err="1"/>
              <a:t>холецистэктомия</a:t>
            </a:r>
            <a:r>
              <a:rPr lang="ru-RU" sz="4000" b="1" dirty="0"/>
              <a:t>, </a:t>
            </a:r>
            <a:r>
              <a:rPr lang="ru-RU" sz="4000" b="1" dirty="0" err="1"/>
              <a:t>гистерэктомия</a:t>
            </a:r>
            <a:r>
              <a:rPr lang="ru-RU" sz="4000" b="1" dirty="0"/>
              <a:t>, операции на наружных гениталиях и </a:t>
            </a:r>
            <a:r>
              <a:rPr lang="ru-RU" sz="4000" b="1" dirty="0" err="1"/>
              <a:t>др</a:t>
            </a:r>
            <a:r>
              <a:rPr lang="ru-RU" sz="4000" b="1" dirty="0"/>
              <a:t>)</a:t>
            </a:r>
            <a:endParaRPr lang="ru-RU" sz="4000" dirty="0"/>
          </a:p>
          <a:p>
            <a:pPr lvl="0"/>
            <a:r>
              <a:rPr lang="ru-RU" sz="4000" i="1" dirty="0"/>
              <a:t>День перед операцией:</a:t>
            </a:r>
            <a:endParaRPr lang="ru-RU" sz="4000" dirty="0"/>
          </a:p>
          <a:p>
            <a:r>
              <a:rPr lang="ru-RU" sz="4000" dirty="0"/>
              <a:t>Вечерняя доза увеличивается в 2 раза. В случае невозможности перорального приема – внутримышечное введение гидрокортизона ( </a:t>
            </a:r>
            <a:r>
              <a:rPr lang="ru-RU" sz="4000" dirty="0" err="1"/>
              <a:t>солу-кортефа</a:t>
            </a:r>
            <a:r>
              <a:rPr lang="ru-RU" sz="4000" dirty="0"/>
              <a:t>) из расчета: дети до 15 кг – 12,5 мг, более 15 кг  – 25 мг (25 мг/м(2))</a:t>
            </a:r>
          </a:p>
          <a:p>
            <a:pPr lvl="0"/>
            <a:r>
              <a:rPr lang="ru-RU" sz="4000" i="1" dirty="0"/>
              <a:t>В день операции:</a:t>
            </a:r>
            <a:endParaRPr lang="ru-RU" sz="4000" dirty="0"/>
          </a:p>
          <a:p>
            <a:r>
              <a:rPr lang="ru-RU" sz="4000" dirty="0"/>
              <a:t>Утро – гидрокортизон (</a:t>
            </a:r>
            <a:r>
              <a:rPr lang="ru-RU" sz="4000" dirty="0" err="1"/>
              <a:t>солу-кортеф</a:t>
            </a:r>
            <a:r>
              <a:rPr lang="ru-RU" sz="4000" dirty="0"/>
              <a:t>) в/м 12,5 - 25 мг</a:t>
            </a:r>
          </a:p>
          <a:p>
            <a:pPr lvl="0"/>
            <a:r>
              <a:rPr lang="ru-RU" sz="4000" dirty="0"/>
              <a:t>Во время операции</a:t>
            </a:r>
          </a:p>
          <a:p>
            <a:r>
              <a:rPr lang="ru-RU" sz="4000" dirty="0"/>
              <a:t>Внутривенно капельно в течение операции – 50мг/м(2) или 25 мг для детей до 15 кг, 50 мг для детей после 15 кг (скорость введение – на основании АД)</a:t>
            </a:r>
          </a:p>
          <a:p>
            <a:pPr lvl="0"/>
            <a:r>
              <a:rPr lang="ru-RU" sz="4000" dirty="0"/>
              <a:t>После операции - – гидрокортизон (</a:t>
            </a:r>
            <a:r>
              <a:rPr lang="ru-RU" sz="4000" dirty="0" err="1"/>
              <a:t>солу-кортеф</a:t>
            </a:r>
            <a:r>
              <a:rPr lang="ru-RU" sz="4000" dirty="0"/>
              <a:t>) в/м 12,5 - 25 мг (25 мг/м(2)) – каждые 6 часов, при плохом самочувствии, низком АД дозу возможно увеличить на 50-100%. Контроль калия, натрия, глюкозы.</a:t>
            </a:r>
          </a:p>
          <a:p>
            <a:pPr lvl="0"/>
            <a:r>
              <a:rPr lang="ru-RU" sz="4000" i="1" dirty="0"/>
              <a:t>1й день после операции:  </a:t>
            </a:r>
            <a:r>
              <a:rPr lang="ru-RU" sz="4000" dirty="0"/>
              <a:t>При отсутствии осложнений, отсутствии рвоты – переход на </a:t>
            </a:r>
            <a:r>
              <a:rPr lang="ru-RU" sz="4000" dirty="0" err="1"/>
              <a:t>таблетированные</a:t>
            </a:r>
            <a:r>
              <a:rPr lang="ru-RU" sz="4000" dirty="0"/>
              <a:t> препараты в увеличенной в 2-3 раза дозе от базовой: </a:t>
            </a:r>
            <a:r>
              <a:rPr lang="ru-RU" sz="4000" dirty="0" err="1"/>
              <a:t>кортеф</a:t>
            </a:r>
            <a:r>
              <a:rPr lang="ru-RU" sz="4000" dirty="0"/>
              <a:t> (3 раза в день), </a:t>
            </a:r>
            <a:r>
              <a:rPr lang="ru-RU" sz="4000" dirty="0" err="1"/>
              <a:t>кортинефф</a:t>
            </a:r>
            <a:r>
              <a:rPr lang="ru-RU" sz="4000" dirty="0"/>
              <a:t> в обычной дозе</a:t>
            </a:r>
          </a:p>
          <a:p>
            <a:pPr lvl="0"/>
            <a:r>
              <a:rPr lang="ru-RU" sz="4000" dirty="0"/>
              <a:t>Со 2 </a:t>
            </a:r>
            <a:r>
              <a:rPr lang="ru-RU" sz="4000" dirty="0" err="1"/>
              <a:t>го</a:t>
            </a:r>
            <a:r>
              <a:rPr lang="ru-RU" sz="4000" dirty="0"/>
              <a:t> дня при отсутствии осложнений постепенное снижение дозы до стандартной дозы  в течение 3-5 </a:t>
            </a:r>
            <a:r>
              <a:rPr lang="ru-RU" sz="4000" dirty="0" smtClean="0"/>
              <a:t>дней</a:t>
            </a:r>
            <a:r>
              <a:rPr lang="ru-RU" sz="4000" dirty="0"/>
              <a:t> </a:t>
            </a:r>
          </a:p>
          <a:p>
            <a:pPr marL="0" lvl="0" indent="0">
              <a:buNone/>
            </a:pPr>
            <a:r>
              <a:rPr lang="ru-RU" sz="7200" b="1" dirty="0"/>
              <a:t>Хирургическое лечение с </a:t>
            </a:r>
            <a:r>
              <a:rPr lang="ru-RU" sz="7200" b="1" dirty="0" err="1"/>
              <a:t>эндотрахеальным</a:t>
            </a:r>
            <a:r>
              <a:rPr lang="ru-RU" sz="7200" b="1" dirty="0"/>
              <a:t> наркозом (тяжелые)</a:t>
            </a:r>
            <a:endParaRPr lang="ru-RU" sz="7200" dirty="0"/>
          </a:p>
          <a:p>
            <a:r>
              <a:rPr lang="ru-RU" sz="4000" dirty="0"/>
              <a:t>(кардиохирургические вмешательства, операции на печени, на головном мозге, </a:t>
            </a:r>
            <a:r>
              <a:rPr lang="ru-RU" sz="4000" dirty="0" err="1"/>
              <a:t>колонэктомия</a:t>
            </a:r>
            <a:r>
              <a:rPr lang="ru-RU" sz="4000" dirty="0"/>
              <a:t> и </a:t>
            </a:r>
            <a:r>
              <a:rPr lang="ru-RU" sz="4000" dirty="0" err="1"/>
              <a:t>др</a:t>
            </a:r>
            <a:r>
              <a:rPr lang="ru-RU" sz="4000" dirty="0"/>
              <a:t>  )</a:t>
            </a:r>
          </a:p>
          <a:p>
            <a:r>
              <a:rPr lang="ru-RU" sz="4000" dirty="0"/>
              <a:t>День до операции – двойная доза </a:t>
            </a:r>
            <a:r>
              <a:rPr lang="ru-RU" sz="4000" dirty="0" err="1"/>
              <a:t>кортефа</a:t>
            </a:r>
            <a:r>
              <a:rPr lang="ru-RU" sz="4000" dirty="0"/>
              <a:t>, вечером – 25-50 мг гидрокортизона (</a:t>
            </a:r>
            <a:r>
              <a:rPr lang="ru-RU" sz="4000" dirty="0" err="1"/>
              <a:t>солу-кортефа</a:t>
            </a:r>
            <a:r>
              <a:rPr lang="ru-RU" sz="4000" dirty="0"/>
              <a:t>)</a:t>
            </a:r>
          </a:p>
          <a:p>
            <a:r>
              <a:rPr lang="ru-RU" sz="4000" dirty="0"/>
              <a:t>В день операции – 100-200 мг (150 мг /м(2)) гидрокортизона в сутки (25-50 мг каждые 6 часов)</a:t>
            </a:r>
          </a:p>
          <a:p>
            <a:r>
              <a:rPr lang="ru-RU" sz="4000" dirty="0"/>
              <a:t>1й день после операции – 100  мг в сутки в/м (или 100-150 мг на м(2)площади поверхности тела) (25-50 мг каждые 6 часов)</a:t>
            </a:r>
          </a:p>
          <a:p>
            <a:r>
              <a:rPr lang="ru-RU" sz="4000" dirty="0"/>
              <a:t>Далее -  в зависимости от возможности </a:t>
            </a:r>
            <a:r>
              <a:rPr lang="ru-RU" sz="4000" dirty="0" err="1"/>
              <a:t>энтерального</a:t>
            </a:r>
            <a:r>
              <a:rPr lang="ru-RU" sz="4000" dirty="0"/>
              <a:t> питания. При отсутствии осложнений – вернуться к базисной заместительной терапии в течение 5-7 дней</a:t>
            </a:r>
          </a:p>
          <a:p>
            <a:endParaRPr lang="ru-RU" dirty="0"/>
          </a:p>
        </p:txBody>
      </p:sp>
    </p:spTree>
    <p:extLst>
      <p:ext uri="{BB962C8B-B14F-4D97-AF65-F5344CB8AC3E}">
        <p14:creationId xmlns:p14="http://schemas.microsoft.com/office/powerpoint/2010/main" val="3693966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264696"/>
          </a:xfrm>
        </p:spPr>
        <p:txBody>
          <a:bodyPr>
            <a:normAutofit/>
          </a:bodyPr>
          <a:lstStyle/>
          <a:p>
            <a:r>
              <a:rPr lang="ru-RU" b="1" dirty="0"/>
              <a:t>Федеральные клинические рекомендации – протоколы по ведению пациентов с </a:t>
            </a:r>
            <a:r>
              <a:rPr lang="ru-RU" b="1" dirty="0">
                <a:solidFill>
                  <a:srgbClr val="FF0000"/>
                </a:solidFill>
              </a:rPr>
              <a:t>врожденной дисфункцией коры надпочечников</a:t>
            </a:r>
            <a:r>
              <a:rPr lang="ru-RU" b="1" dirty="0"/>
              <a:t> в детском возрасте, 2013г.</a:t>
            </a:r>
          </a:p>
          <a:p>
            <a:endParaRPr lang="ru-RU" b="1" dirty="0"/>
          </a:p>
          <a:p>
            <a:r>
              <a:rPr lang="ru-RU" b="1" cap="all" dirty="0"/>
              <a:t>федеральные клинические рекомендации (протоколы) по ведению детей и подростков </a:t>
            </a:r>
            <a:r>
              <a:rPr lang="ru-RU" b="1" dirty="0" err="1">
                <a:solidFill>
                  <a:srgbClr val="FF0000"/>
                </a:solidFill>
              </a:rPr>
              <a:t>врожденныйм</a:t>
            </a:r>
            <a:r>
              <a:rPr lang="ru-RU" b="1" dirty="0">
                <a:solidFill>
                  <a:srgbClr val="FF0000"/>
                </a:solidFill>
              </a:rPr>
              <a:t> </a:t>
            </a:r>
            <a:r>
              <a:rPr lang="ru-RU" b="1" dirty="0" err="1">
                <a:solidFill>
                  <a:srgbClr val="FF0000"/>
                </a:solidFill>
              </a:rPr>
              <a:t>гиперинсулинизмом</a:t>
            </a:r>
            <a:r>
              <a:rPr lang="ru-RU" dirty="0"/>
              <a:t>, 2013г.</a:t>
            </a:r>
          </a:p>
          <a:p>
            <a:endParaRPr lang="ru-RU" dirty="0"/>
          </a:p>
        </p:txBody>
      </p:sp>
    </p:spTree>
    <p:extLst>
      <p:ext uri="{BB962C8B-B14F-4D97-AF65-F5344CB8AC3E}">
        <p14:creationId xmlns:p14="http://schemas.microsoft.com/office/powerpoint/2010/main" val="3170422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Динамическое наблюдение за пациентами с </a:t>
            </a:r>
            <a:r>
              <a:rPr lang="ru-RU" b="1" dirty="0" smtClean="0">
                <a:solidFill>
                  <a:srgbClr val="FF0000"/>
                </a:solidFill>
              </a:rPr>
              <a:t>ВГИ</a:t>
            </a:r>
            <a:endParaRPr lang="ru-RU" dirty="0">
              <a:solidFill>
                <a:srgbClr val="FF0000"/>
              </a:solidFill>
            </a:endParaRPr>
          </a:p>
        </p:txBody>
      </p:sp>
      <p:sp>
        <p:nvSpPr>
          <p:cNvPr id="3" name="Объект 2"/>
          <p:cNvSpPr>
            <a:spLocks noGrp="1"/>
          </p:cNvSpPr>
          <p:nvPr>
            <p:ph idx="1"/>
          </p:nvPr>
        </p:nvSpPr>
        <p:spPr/>
        <p:txBody>
          <a:bodyPr>
            <a:normAutofit fontScale="85000" lnSpcReduction="10000"/>
          </a:bodyPr>
          <a:lstStyle/>
          <a:p>
            <a:r>
              <a:rPr lang="ru-RU" dirty="0"/>
              <a:t>Дети с ВГИ должны регулярно обследоваться с целью оценки компенсации заболевания и эффективности проводимого лечения. Многими исследователями было отмечено, что течение с ВГИ с возрастом становится более мягким, а в некоторых случаях, возможна даже полная ремиссия. Это, в первую очередь касается детей с транзиторными вариантами (последствия ЗВУР, перинатальной асфиксии). Такие пациенты, как правило, могут полностью уйти с терапии в течение первых 3-6 месяцев жизни.  </a:t>
            </a:r>
          </a:p>
          <a:p>
            <a:endParaRPr lang="ru-RU" dirty="0"/>
          </a:p>
        </p:txBody>
      </p:sp>
    </p:spTree>
    <p:extLst>
      <p:ext uri="{BB962C8B-B14F-4D97-AF65-F5344CB8AC3E}">
        <p14:creationId xmlns:p14="http://schemas.microsoft.com/office/powerpoint/2010/main" val="2086563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2400" b="1" i="1" dirty="0">
                <a:latin typeface="Times New Roman" pitchFamily="18" charset="0"/>
                <a:cs typeface="Times New Roman" pitchFamily="18" charset="0"/>
              </a:rPr>
              <a:t>Протокол динамического наблюдения детей с транзиторными мягкими формами ВГИ (последствия ЗВУР, перинатальной асфиксии</a:t>
            </a:r>
            <a:r>
              <a:rPr lang="ru-RU" sz="2400" b="1" i="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62500" lnSpcReduction="20000"/>
          </a:bodyPr>
          <a:lstStyle/>
          <a:p>
            <a:pPr lvl="1"/>
            <a:r>
              <a:rPr lang="ru-RU" dirty="0" smtClean="0"/>
              <a:t>Кратность</a:t>
            </a:r>
            <a:r>
              <a:rPr lang="ru-RU" dirty="0"/>
              <a:t>: 1 раз в 2-3 </a:t>
            </a:r>
            <a:r>
              <a:rPr lang="ru-RU" dirty="0" err="1"/>
              <a:t>мес</a:t>
            </a:r>
            <a:endParaRPr lang="ru-RU" sz="2000" dirty="0"/>
          </a:p>
          <a:p>
            <a:pPr lvl="1"/>
            <a:r>
              <a:rPr lang="ru-RU" dirty="0"/>
              <a:t>Консультация/осмотр:</a:t>
            </a:r>
            <a:endParaRPr lang="ru-RU" sz="2000" dirty="0"/>
          </a:p>
          <a:p>
            <a:r>
              <a:rPr lang="ru-RU" i="1" dirty="0"/>
              <a:t>-эндокринолог</a:t>
            </a:r>
            <a:endParaRPr lang="ru-RU" sz="2400" dirty="0"/>
          </a:p>
          <a:p>
            <a:r>
              <a:rPr lang="ru-RU" i="1" dirty="0"/>
              <a:t>-невролог</a:t>
            </a:r>
            <a:endParaRPr lang="ru-RU" sz="2400" dirty="0"/>
          </a:p>
          <a:p>
            <a:r>
              <a:rPr lang="ru-RU" i="1" dirty="0"/>
              <a:t>-педиатр</a:t>
            </a:r>
            <a:endParaRPr lang="ru-RU" sz="2400" dirty="0"/>
          </a:p>
          <a:p>
            <a:pPr lvl="0"/>
            <a:r>
              <a:rPr lang="ru-RU" dirty="0"/>
              <a:t>Лабораторные обследования:</a:t>
            </a:r>
            <a:endParaRPr lang="ru-RU" sz="2400" dirty="0"/>
          </a:p>
          <a:p>
            <a:r>
              <a:rPr lang="ru-RU" i="1" dirty="0"/>
              <a:t>-Гликемический профиль 1-3 дня на фоне терапии.</a:t>
            </a:r>
            <a:endParaRPr lang="ru-RU" sz="2400" dirty="0"/>
          </a:p>
          <a:p>
            <a:r>
              <a:rPr lang="ru-RU" i="1" dirty="0"/>
              <a:t>-Контрольная проба с голоданием на фоне терапии.</a:t>
            </a:r>
            <a:endParaRPr lang="ru-RU" sz="2400" dirty="0"/>
          </a:p>
          <a:p>
            <a:r>
              <a:rPr lang="ru-RU" dirty="0"/>
              <a:t>При отсутствии гипогликемий и адекватной реакции на голод, попытка отмены </a:t>
            </a:r>
            <a:r>
              <a:rPr lang="ru-RU" dirty="0" err="1"/>
              <a:t>Диазоксида</a:t>
            </a:r>
            <a:r>
              <a:rPr lang="ru-RU" dirty="0"/>
              <a:t>. Терапия отменяется за 3 дня до планируемой госпитализации. При госпитализации ребенку проводится проба с голоданием с оценкой продолжительности выдерживаемого голодного промежутка и уровня инсулина и кетоновых тел на момент завершения пробы. При отсутствии данных за </a:t>
            </a:r>
            <a:r>
              <a:rPr lang="ru-RU" dirty="0" err="1"/>
              <a:t>гиперинсулинизм</a:t>
            </a:r>
            <a:r>
              <a:rPr lang="ru-RU" dirty="0"/>
              <a:t>, необходимости в дальнейшем лечении таких пациентов нет.   </a:t>
            </a:r>
            <a:endParaRPr lang="ru-RU" sz="2400" dirty="0"/>
          </a:p>
          <a:p>
            <a:endParaRPr lang="ru-RU" dirty="0"/>
          </a:p>
        </p:txBody>
      </p:sp>
    </p:spTree>
    <p:extLst>
      <p:ext uri="{BB962C8B-B14F-4D97-AF65-F5344CB8AC3E}">
        <p14:creationId xmlns:p14="http://schemas.microsoft.com/office/powerpoint/2010/main" val="325408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2400" b="1" i="1" dirty="0">
                <a:solidFill>
                  <a:srgbClr val="FF0000"/>
                </a:solidFill>
                <a:latin typeface="Times New Roman" pitchFamily="18" charset="0"/>
                <a:cs typeface="Times New Roman" pitchFamily="18" charset="0"/>
              </a:rPr>
              <a:t>Протокол динамического наблюдения детей с </a:t>
            </a:r>
            <a:r>
              <a:rPr lang="ru-RU" sz="2400" b="1" i="1" dirty="0" err="1">
                <a:solidFill>
                  <a:srgbClr val="FF0000"/>
                </a:solidFill>
                <a:latin typeface="Times New Roman" pitchFamily="18" charset="0"/>
                <a:cs typeface="Times New Roman" pitchFamily="18" charset="0"/>
              </a:rPr>
              <a:t>персистирующими</a:t>
            </a:r>
            <a:r>
              <a:rPr lang="ru-RU" sz="2400" b="1" i="1" dirty="0">
                <a:solidFill>
                  <a:srgbClr val="FF0000"/>
                </a:solidFill>
                <a:latin typeface="Times New Roman" pitchFamily="18" charset="0"/>
                <a:cs typeface="Times New Roman" pitchFamily="18" charset="0"/>
              </a:rPr>
              <a:t> </a:t>
            </a:r>
            <a:r>
              <a:rPr lang="ru-RU" sz="2400" b="1" i="1" dirty="0" err="1">
                <a:solidFill>
                  <a:srgbClr val="FF0000"/>
                </a:solidFill>
                <a:latin typeface="Times New Roman" pitchFamily="18" charset="0"/>
                <a:cs typeface="Times New Roman" pitchFamily="18" charset="0"/>
              </a:rPr>
              <a:t>фармакочувствительными</a:t>
            </a:r>
            <a:r>
              <a:rPr lang="ru-RU" sz="2400" b="1" i="1" dirty="0">
                <a:solidFill>
                  <a:srgbClr val="FF0000"/>
                </a:solidFill>
                <a:latin typeface="Times New Roman" pitchFamily="18" charset="0"/>
                <a:cs typeface="Times New Roman" pitchFamily="18" charset="0"/>
              </a:rPr>
              <a:t> формами ВГИ</a:t>
            </a:r>
            <a:r>
              <a:rPr lang="ru-RU" sz="2400" b="1" i="1" dirty="0" smtClean="0">
                <a:solidFill>
                  <a:srgbClr val="FF0000"/>
                </a:solidFill>
                <a:latin typeface="Times New Roman" pitchFamily="18" charset="0"/>
                <a:cs typeface="Times New Roman" pitchFamily="18" charset="0"/>
              </a:rPr>
              <a:t>:</a:t>
            </a:r>
            <a:endParaRPr lang="ru-RU" sz="24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pPr lvl="1"/>
            <a:r>
              <a:rPr lang="ru-RU" dirty="0"/>
              <a:t>Кратность: 1 раз в 3 </a:t>
            </a:r>
            <a:r>
              <a:rPr lang="ru-RU" dirty="0" err="1"/>
              <a:t>мес</a:t>
            </a:r>
            <a:r>
              <a:rPr lang="ru-RU" dirty="0"/>
              <a:t> первый год жизни, затем 1 раз в 6 </a:t>
            </a:r>
            <a:r>
              <a:rPr lang="ru-RU" dirty="0" err="1"/>
              <a:t>мес</a:t>
            </a:r>
            <a:r>
              <a:rPr lang="ru-RU" dirty="0"/>
              <a:t> до 3-х лет, затем, в случае компенсации, 1 раз в год</a:t>
            </a:r>
            <a:endParaRPr lang="ru-RU" sz="2000" dirty="0"/>
          </a:p>
          <a:p>
            <a:pPr lvl="1"/>
            <a:r>
              <a:rPr lang="ru-RU" dirty="0"/>
              <a:t>Осмотр:</a:t>
            </a:r>
            <a:endParaRPr lang="ru-RU" sz="2000" dirty="0"/>
          </a:p>
          <a:p>
            <a:r>
              <a:rPr lang="ru-RU" dirty="0"/>
              <a:t>-антропометрия (особенно прицельно, если ребенок получает терапию аналогами </a:t>
            </a:r>
            <a:r>
              <a:rPr lang="ru-RU" dirty="0" err="1"/>
              <a:t>соматостатина</a:t>
            </a:r>
            <a:r>
              <a:rPr lang="ru-RU" dirty="0"/>
              <a:t>)</a:t>
            </a:r>
            <a:endParaRPr lang="ru-RU" sz="2400" dirty="0"/>
          </a:p>
          <a:p>
            <a:r>
              <a:rPr lang="ru-RU" dirty="0"/>
              <a:t>-</a:t>
            </a:r>
            <a:r>
              <a:rPr lang="ru-RU" dirty="0" err="1"/>
              <a:t>психо</a:t>
            </a:r>
            <a:r>
              <a:rPr lang="ru-RU" dirty="0"/>
              <a:t>-моторное развитие (наблюдение  невролога)</a:t>
            </a:r>
            <a:endParaRPr lang="ru-RU" sz="2400" dirty="0"/>
          </a:p>
          <a:p>
            <a:pPr lvl="0"/>
            <a:r>
              <a:rPr lang="ru-RU" dirty="0"/>
              <a:t>Лабораторные обследования:</a:t>
            </a:r>
            <a:endParaRPr lang="ru-RU" sz="2400" dirty="0"/>
          </a:p>
          <a:p>
            <a:r>
              <a:rPr lang="ru-RU" i="1" dirty="0"/>
              <a:t>-Гликемический профиль 1-3 дня на фоне терапии.</a:t>
            </a:r>
            <a:endParaRPr lang="ru-RU" sz="2400" dirty="0"/>
          </a:p>
          <a:p>
            <a:r>
              <a:rPr lang="ru-RU" i="1" dirty="0"/>
              <a:t>-Контрольная проба с голоданием на фоне терапии.</a:t>
            </a:r>
            <a:endParaRPr lang="ru-RU" sz="2400" dirty="0"/>
          </a:p>
          <a:p>
            <a:r>
              <a:rPr lang="ru-RU" i="1" dirty="0"/>
              <a:t>-</a:t>
            </a:r>
            <a:r>
              <a:rPr lang="ru-RU" i="1" dirty="0" err="1"/>
              <a:t>стимуляционные</a:t>
            </a:r>
            <a:r>
              <a:rPr lang="ru-RU" i="1" dirty="0"/>
              <a:t> пробы на фоне терапии (в случае наличия у пациента доказанной специфической формы ВГИ)</a:t>
            </a:r>
            <a:endParaRPr lang="ru-RU" sz="2400" dirty="0"/>
          </a:p>
          <a:p>
            <a:pPr marL="0" indent="0">
              <a:buNone/>
            </a:pPr>
            <a:endParaRPr lang="ru-RU" dirty="0"/>
          </a:p>
        </p:txBody>
      </p:sp>
    </p:spTree>
    <p:extLst>
      <p:ext uri="{BB962C8B-B14F-4D97-AF65-F5344CB8AC3E}">
        <p14:creationId xmlns:p14="http://schemas.microsoft.com/office/powerpoint/2010/main" val="669864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Протокол динамического наблюдения детей после субтотальной </a:t>
            </a:r>
            <a:r>
              <a:rPr lang="ru-RU" b="1" i="1" dirty="0" err="1"/>
              <a:t>панкреатэктомии</a:t>
            </a:r>
            <a:endParaRPr lang="ru-RU" dirty="0"/>
          </a:p>
        </p:txBody>
      </p:sp>
      <p:sp>
        <p:nvSpPr>
          <p:cNvPr id="3" name="Объект 2"/>
          <p:cNvSpPr>
            <a:spLocks noGrp="1"/>
          </p:cNvSpPr>
          <p:nvPr>
            <p:ph idx="1"/>
          </p:nvPr>
        </p:nvSpPr>
        <p:spPr>
          <a:xfrm>
            <a:off x="457200" y="1844824"/>
            <a:ext cx="8229600" cy="4281339"/>
          </a:xfrm>
        </p:spPr>
        <p:txBody>
          <a:bodyPr/>
          <a:lstStyle/>
          <a:p>
            <a:pPr lvl="1"/>
            <a:r>
              <a:rPr lang="ru-RU" dirty="0"/>
              <a:t> Кратность: 1 раз в 3 </a:t>
            </a:r>
            <a:r>
              <a:rPr lang="ru-RU" dirty="0" err="1"/>
              <a:t>мес</a:t>
            </a:r>
            <a:r>
              <a:rPr lang="ru-RU" dirty="0"/>
              <a:t> первый год жизни, затем 1 раз в 6 </a:t>
            </a:r>
            <a:r>
              <a:rPr lang="ru-RU" dirty="0" err="1"/>
              <a:t>мес</a:t>
            </a:r>
            <a:r>
              <a:rPr lang="ru-RU" dirty="0"/>
              <a:t> до 3-х лет, затем, в случае компенсации, 1 раз в год</a:t>
            </a:r>
            <a:endParaRPr lang="ru-RU" sz="2000" dirty="0"/>
          </a:p>
          <a:p>
            <a:pPr lvl="1"/>
            <a:r>
              <a:rPr lang="ru-RU" dirty="0"/>
              <a:t>Лабораторные обследования – </a:t>
            </a:r>
            <a:r>
              <a:rPr lang="ru-RU" i="1" dirty="0"/>
              <a:t>комплексное обследование на предмет развития ИЗСД (гликемический профиль, </a:t>
            </a:r>
            <a:r>
              <a:rPr lang="ru-RU" i="1" dirty="0" err="1"/>
              <a:t>гликированный</a:t>
            </a:r>
            <a:r>
              <a:rPr lang="ru-RU" i="1" dirty="0"/>
              <a:t> гемоглобин, ОГТТ).</a:t>
            </a:r>
            <a:endParaRPr lang="ru-RU" sz="2000" dirty="0"/>
          </a:p>
          <a:p>
            <a:pPr lvl="1"/>
            <a:r>
              <a:rPr lang="ru-RU" dirty="0"/>
              <a:t>Наблюдение эндокринологом, гастроэнтерологом, диетологом</a:t>
            </a:r>
            <a:endParaRPr lang="ru-RU" sz="2000" dirty="0"/>
          </a:p>
          <a:p>
            <a:endParaRPr lang="ru-RU" dirty="0"/>
          </a:p>
        </p:txBody>
      </p:sp>
    </p:spTree>
    <p:extLst>
      <p:ext uri="{BB962C8B-B14F-4D97-AF65-F5344CB8AC3E}">
        <p14:creationId xmlns:p14="http://schemas.microsoft.com/office/powerpoint/2010/main" val="3487499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a:solidFill>
                  <a:srgbClr val="FF0000"/>
                </a:solidFill>
              </a:rPr>
              <a:t>Обучение </a:t>
            </a:r>
            <a:r>
              <a:rPr lang="ru-RU" b="1" dirty="0" smtClean="0">
                <a:solidFill>
                  <a:srgbClr val="FF0000"/>
                </a:solidFill>
              </a:rPr>
              <a:t>родителей</a:t>
            </a:r>
            <a:endParaRPr lang="ru-RU" dirty="0"/>
          </a:p>
        </p:txBody>
      </p:sp>
      <p:sp>
        <p:nvSpPr>
          <p:cNvPr id="3" name="Объект 2"/>
          <p:cNvSpPr>
            <a:spLocks noGrp="1"/>
          </p:cNvSpPr>
          <p:nvPr>
            <p:ph idx="1"/>
          </p:nvPr>
        </p:nvSpPr>
        <p:spPr>
          <a:xfrm>
            <a:off x="251520" y="1052736"/>
            <a:ext cx="8640960" cy="5472608"/>
          </a:xfrm>
        </p:spPr>
        <p:txBody>
          <a:bodyPr>
            <a:normAutofit fontScale="47500" lnSpcReduction="20000"/>
          </a:bodyPr>
          <a:lstStyle/>
          <a:p>
            <a:pPr lvl="0"/>
            <a:r>
              <a:rPr lang="ru-RU" dirty="0"/>
              <a:t>Родители/опекуны всех пациентов с ВГИ в обязательном порядке должны владеть техникой анализа гликемии портативным </a:t>
            </a:r>
            <a:r>
              <a:rPr lang="ru-RU" dirty="0" err="1"/>
              <a:t>глюкометром</a:t>
            </a:r>
            <a:r>
              <a:rPr lang="ru-RU" dirty="0"/>
              <a:t>. Необходимо дать четкие инструкции по кратности измерения гликемии и целевых значениях сахара крови. </a:t>
            </a:r>
            <a:endParaRPr lang="ru-RU" sz="2400" dirty="0"/>
          </a:p>
          <a:p>
            <a:pPr lvl="0"/>
            <a:r>
              <a:rPr lang="ru-RU" dirty="0"/>
              <a:t>Необходимо рассказать родителям о возможных клинических проявлениях гипогликемии у детей разного возраста.</a:t>
            </a:r>
            <a:endParaRPr lang="ru-RU" sz="2400" dirty="0"/>
          </a:p>
          <a:p>
            <a:pPr lvl="0"/>
            <a:r>
              <a:rPr lang="ru-RU" dirty="0"/>
              <a:t>Обязательно в домашней аптечке должны храниться гипергликемические средства для экстренного применения:</a:t>
            </a:r>
            <a:endParaRPr lang="ru-RU" sz="2400" dirty="0"/>
          </a:p>
          <a:p>
            <a:pPr lvl="1"/>
            <a:r>
              <a:rPr lang="ru-RU" dirty="0"/>
              <a:t>Раствор глюкозы (20-40%) введение которого возможно пероральным путем.  Применяется, если у ребенка гипогликемия и он в сознании. Важно предостеречь родителей от попыток самостоятельного парентерального введения раствора глюкозы, так как в/м инъекции высоко концентрированных растворов могут приводить к развитию местных осложнений.</a:t>
            </a:r>
            <a:endParaRPr lang="ru-RU" sz="2000" dirty="0"/>
          </a:p>
          <a:p>
            <a:pPr lvl="1"/>
            <a:r>
              <a:rPr lang="ru-RU" dirty="0" err="1"/>
              <a:t>Глюкогель</a:t>
            </a:r>
            <a:r>
              <a:rPr lang="ru-RU" dirty="0"/>
              <a:t> или таблетки глюкозы (для перорального применения). Применятся, если у ребенка гипогликемия и он в сознании. </a:t>
            </a:r>
            <a:endParaRPr lang="ru-RU" sz="2000" dirty="0"/>
          </a:p>
          <a:p>
            <a:pPr lvl="1"/>
            <a:r>
              <a:rPr lang="ru-RU" dirty="0"/>
              <a:t>Раствор глюкагона для в/м или п/к введения. Может применяться при тяжелых гипогликемиях с потерей сознания. Необходимо обучение технике разведения препарата и проведения инъекций. </a:t>
            </a:r>
            <a:endParaRPr lang="ru-RU" sz="2000" dirty="0"/>
          </a:p>
          <a:p>
            <a:pPr lvl="0"/>
            <a:r>
              <a:rPr lang="ru-RU" dirty="0"/>
              <a:t>При поступлении ребенка в детский сад или школу, необходимо информировать учителя/воспитателя/мед сестру о его заболевании и путях купирования гипогликемических состояний. </a:t>
            </a:r>
            <a:endParaRPr lang="ru-RU" sz="2400" dirty="0"/>
          </a:p>
          <a:p>
            <a:pPr lvl="0"/>
            <a:r>
              <a:rPr lang="ru-RU" dirty="0"/>
              <a:t>Родители должны быть информированы о том, что в случае развития интеркуррентных заболеваний, сопровождающихся диареей, рвотой и отказом от еды, гипогликемии могут усугубляться и развиваться даже на фоне проводимого лечения. В случае развития подобных состояний, детям с ВГИ может быть рекомендована госпитализация с целью проведения поддерживающей </a:t>
            </a:r>
            <a:r>
              <a:rPr lang="ru-RU" dirty="0" err="1"/>
              <a:t>инфузионной</a:t>
            </a:r>
            <a:r>
              <a:rPr lang="ru-RU" dirty="0"/>
              <a:t> терапии растворами глюкозы. </a:t>
            </a:r>
            <a:endParaRPr lang="ru-RU" sz="2400" dirty="0"/>
          </a:p>
          <a:p>
            <a:pPr lvl="0"/>
            <a:r>
              <a:rPr lang="ru-RU" dirty="0"/>
              <a:t>Всем пациентам с ВГИ рекомендуется ношение браслета с указанием имени и рекомендациями по оказанию экстренной медицинской помощи, телефона доверенного лица.</a:t>
            </a:r>
            <a:endParaRPr lang="ru-RU" sz="2400" dirty="0"/>
          </a:p>
          <a:p>
            <a:pPr marL="0" indent="0">
              <a:buNone/>
            </a:pPr>
            <a:endParaRPr lang="ru-RU" dirty="0"/>
          </a:p>
        </p:txBody>
      </p:sp>
    </p:spTree>
    <p:extLst>
      <p:ext uri="{BB962C8B-B14F-4D97-AF65-F5344CB8AC3E}">
        <p14:creationId xmlns:p14="http://schemas.microsoft.com/office/powerpoint/2010/main" val="1083593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143000"/>
          </a:xfrm>
        </p:spPr>
        <p:txBody>
          <a:bodyPr>
            <a:noAutofit/>
          </a:bodyPr>
          <a:lstStyle/>
          <a:p>
            <a:pPr hangingPunct="0"/>
            <a:r>
              <a:rPr lang="ru-RU" sz="1600" dirty="0"/>
              <a:t>Успех ведения пациентов в амбулаторных условиях определяется не только адекватностью подобранной инсулинотерапии, но и опытом в навыках самоконтроля в домашних условиях (Е). В первые 3-6 мес. после манифестации диабета требуется достаточно частый контакт с детским эндокринологом поликлиники, в дальнейшем –1 раз в 1-3 мес., в зависимости от течения диабета и появления сложностей в ведении пациента, а также для детей первых лет жизни</a:t>
            </a:r>
            <a:endParaRPr lang="ru-RU" sz="16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408174210"/>
              </p:ext>
            </p:extLst>
          </p:nvPr>
        </p:nvGraphicFramePr>
        <p:xfrm>
          <a:off x="467544" y="1700808"/>
          <a:ext cx="8280920" cy="4855741"/>
        </p:xfrm>
        <a:graphic>
          <a:graphicData uri="http://schemas.openxmlformats.org/drawingml/2006/table">
            <a:tbl>
              <a:tblPr firstRow="1" firstCol="1" bandRow="1">
                <a:tableStyleId>{5C22544A-7EE6-4342-B048-85BDC9FD1C3A}</a:tableStyleId>
              </a:tblPr>
              <a:tblGrid>
                <a:gridCol w="4140027"/>
                <a:gridCol w="4140893"/>
              </a:tblGrid>
              <a:tr h="350157">
                <a:tc>
                  <a:txBody>
                    <a:bodyPr/>
                    <a:lstStyle/>
                    <a:p>
                      <a:pPr marL="71755" indent="-71755" algn="just" hangingPunct="0">
                        <a:lnSpc>
                          <a:spcPct val="150000"/>
                        </a:lnSpc>
                        <a:spcBef>
                          <a:spcPts val="1800"/>
                        </a:spcBef>
                        <a:spcAft>
                          <a:spcPts val="0"/>
                        </a:spcAft>
                      </a:pPr>
                      <a:r>
                        <a:rPr lang="ru-RU" sz="1600" dirty="0">
                          <a:effectLst/>
                          <a:latin typeface="Times New Roman" pitchFamily="18" charset="0"/>
                          <a:cs typeface="Times New Roman" pitchFamily="18" charset="0"/>
                        </a:rPr>
                        <a:t> </a:t>
                      </a:r>
                      <a:endParaRPr lang="ru-RU" sz="1600" b="1" dirty="0">
                        <a:solidFill>
                          <a:srgbClr val="FF00FF"/>
                        </a:solidFill>
                        <a:effectLst/>
                        <a:latin typeface="Times New Roman" pitchFamily="18" charset="0"/>
                        <a:ea typeface="Times New Roman"/>
                        <a:cs typeface="Times New Roman" pitchFamily="18" charset="0"/>
                      </a:endParaRPr>
                    </a:p>
                  </a:txBody>
                  <a:tcPr marL="68580" marR="68580" marT="0" marB="0"/>
                </a:tc>
                <a:tc>
                  <a:txBody>
                    <a:bodyPr/>
                    <a:lstStyle/>
                    <a:p>
                      <a:pPr marL="71755" indent="-71755" algn="just" hangingPunct="0">
                        <a:lnSpc>
                          <a:spcPct val="150000"/>
                        </a:lnSpc>
                        <a:spcBef>
                          <a:spcPts val="1800"/>
                        </a:spcBef>
                        <a:spcAft>
                          <a:spcPts val="0"/>
                        </a:spcAft>
                      </a:pPr>
                      <a:r>
                        <a:rPr lang="ru-RU" sz="1600">
                          <a:effectLst/>
                          <a:latin typeface="Times New Roman" pitchFamily="18" charset="0"/>
                          <a:cs typeface="Times New Roman" pitchFamily="18" charset="0"/>
                        </a:rPr>
                        <a:t> </a:t>
                      </a:r>
                      <a:endParaRPr lang="ru-RU" sz="1600" b="1">
                        <a:solidFill>
                          <a:srgbClr val="FF00FF"/>
                        </a:solidFill>
                        <a:effectLst/>
                        <a:latin typeface="Times New Roman" pitchFamily="18" charset="0"/>
                        <a:ea typeface="Times New Roman"/>
                        <a:cs typeface="Times New Roman" pitchFamily="18" charset="0"/>
                      </a:endParaRPr>
                    </a:p>
                  </a:txBody>
                  <a:tcPr marL="68580" marR="68580" marT="0" marB="0"/>
                </a:tc>
              </a:tr>
              <a:tr h="350157">
                <a:tc>
                  <a:txBody>
                    <a:bodyPr/>
                    <a:lstStyle/>
                    <a:p>
                      <a:pPr marL="71755" indent="-71755" algn="just" hangingPunct="0">
                        <a:lnSpc>
                          <a:spcPct val="150000"/>
                        </a:lnSpc>
                        <a:spcBef>
                          <a:spcPts val="1800"/>
                        </a:spcBef>
                        <a:spcAft>
                          <a:spcPts val="0"/>
                        </a:spcAft>
                      </a:pPr>
                      <a:r>
                        <a:rPr lang="ru-RU" sz="1600" dirty="0">
                          <a:effectLst/>
                          <a:latin typeface="Times New Roman" pitchFamily="18" charset="0"/>
                          <a:cs typeface="Times New Roman" pitchFamily="18" charset="0"/>
                        </a:rPr>
                        <a:t>Оценка физического развития</a:t>
                      </a:r>
                      <a:endParaRPr lang="ru-RU" sz="1600" b="1" dirty="0">
                        <a:solidFill>
                          <a:srgbClr val="FF00FF"/>
                        </a:solidFill>
                        <a:effectLst/>
                        <a:latin typeface="Times New Roman" pitchFamily="18" charset="0"/>
                        <a:ea typeface="Times New Roman"/>
                        <a:cs typeface="Times New Roman" pitchFamily="18" charset="0"/>
                      </a:endParaRPr>
                    </a:p>
                  </a:txBody>
                  <a:tcPr marL="68580" marR="68580" marT="0" marB="0"/>
                </a:tc>
                <a:tc>
                  <a:txBody>
                    <a:bodyPr/>
                    <a:lstStyle/>
                    <a:p>
                      <a:pPr marL="71755" indent="-71755" algn="just" hangingPunct="0">
                        <a:lnSpc>
                          <a:spcPct val="150000"/>
                        </a:lnSpc>
                        <a:spcBef>
                          <a:spcPts val="1800"/>
                        </a:spcBef>
                        <a:spcAft>
                          <a:spcPts val="0"/>
                        </a:spcAft>
                      </a:pPr>
                      <a:r>
                        <a:rPr lang="ru-RU" sz="1600">
                          <a:effectLst/>
                          <a:latin typeface="Times New Roman" pitchFamily="18" charset="0"/>
                          <a:cs typeface="Times New Roman" pitchFamily="18" charset="0"/>
                        </a:rPr>
                        <a:t>Рост, вес, индекс массы тела.</a:t>
                      </a:r>
                      <a:endParaRPr lang="ru-RU" sz="1600" b="1">
                        <a:solidFill>
                          <a:srgbClr val="FF00FF"/>
                        </a:solidFill>
                        <a:effectLst/>
                        <a:latin typeface="Times New Roman" pitchFamily="18" charset="0"/>
                        <a:ea typeface="Times New Roman"/>
                        <a:cs typeface="Times New Roman" pitchFamily="18" charset="0"/>
                      </a:endParaRPr>
                    </a:p>
                  </a:txBody>
                  <a:tcPr marL="68580" marR="68580" marT="0" marB="0"/>
                </a:tc>
              </a:tr>
              <a:tr h="1134944">
                <a:tc>
                  <a:txBody>
                    <a:bodyPr/>
                    <a:lstStyle/>
                    <a:p>
                      <a:pPr marL="71755" indent="-71755" algn="just" hangingPunct="0">
                        <a:lnSpc>
                          <a:spcPct val="150000"/>
                        </a:lnSpc>
                        <a:spcBef>
                          <a:spcPts val="1800"/>
                        </a:spcBef>
                        <a:spcAft>
                          <a:spcPts val="0"/>
                        </a:spcAft>
                      </a:pPr>
                      <a:r>
                        <a:rPr lang="ru-RU" sz="1600" dirty="0">
                          <a:effectLst/>
                          <a:latin typeface="Times New Roman" pitchFamily="18" charset="0"/>
                          <a:cs typeface="Times New Roman" pitchFamily="18" charset="0"/>
                        </a:rPr>
                        <a:t>Данные осмотра</a:t>
                      </a:r>
                      <a:endParaRPr lang="ru-RU" sz="1600" b="1" dirty="0">
                        <a:solidFill>
                          <a:srgbClr val="FF00FF"/>
                        </a:solidFill>
                        <a:effectLst/>
                        <a:latin typeface="Times New Roman" pitchFamily="18" charset="0"/>
                        <a:ea typeface="Times New Roman"/>
                        <a:cs typeface="Times New Roman" pitchFamily="18" charset="0"/>
                      </a:endParaRPr>
                    </a:p>
                  </a:txBody>
                  <a:tcPr marL="68580" marR="68580" marT="0" marB="0"/>
                </a:tc>
                <a:tc>
                  <a:txBody>
                    <a:bodyPr/>
                    <a:lstStyle/>
                    <a:p>
                      <a:pPr marL="71755" indent="-71755" algn="just" hangingPunct="0">
                        <a:lnSpc>
                          <a:spcPct val="150000"/>
                        </a:lnSpc>
                        <a:spcBef>
                          <a:spcPts val="1800"/>
                        </a:spcBef>
                        <a:spcAft>
                          <a:spcPts val="0"/>
                        </a:spcAft>
                      </a:pPr>
                      <a:r>
                        <a:rPr lang="ru-RU" sz="1600" dirty="0">
                          <a:effectLst/>
                          <a:latin typeface="Times New Roman" pitchFamily="18" charset="0"/>
                          <a:cs typeface="Times New Roman" pitchFamily="18" charset="0"/>
                        </a:rPr>
                        <a:t>Места инъекций инсулина, АД, пальпация печени, щитовидной железы, оценка полового статуса</a:t>
                      </a:r>
                      <a:endParaRPr lang="ru-RU" sz="1600" b="1" dirty="0">
                        <a:solidFill>
                          <a:srgbClr val="FF00FF"/>
                        </a:solidFill>
                        <a:effectLst/>
                        <a:latin typeface="Times New Roman" pitchFamily="18" charset="0"/>
                        <a:ea typeface="Times New Roman"/>
                        <a:cs typeface="Times New Roman" pitchFamily="18" charset="0"/>
                      </a:endParaRPr>
                    </a:p>
                  </a:txBody>
                  <a:tcPr marL="68580" marR="68580" marT="0" marB="0"/>
                </a:tc>
              </a:tr>
              <a:tr h="1527338">
                <a:tc>
                  <a:txBody>
                    <a:bodyPr/>
                    <a:lstStyle/>
                    <a:p>
                      <a:pPr marL="71755" indent="-71755" algn="just" hangingPunct="0">
                        <a:lnSpc>
                          <a:spcPct val="150000"/>
                        </a:lnSpc>
                        <a:spcBef>
                          <a:spcPts val="1800"/>
                        </a:spcBef>
                        <a:spcAft>
                          <a:spcPts val="0"/>
                        </a:spcAft>
                      </a:pPr>
                      <a:r>
                        <a:rPr lang="ru-RU" sz="1600">
                          <a:effectLst/>
                          <a:latin typeface="Times New Roman" pitchFamily="18" charset="0"/>
                          <a:cs typeface="Times New Roman" pitchFamily="18" charset="0"/>
                        </a:rPr>
                        <a:t>Оценка качества гликемического контроля</a:t>
                      </a:r>
                      <a:endParaRPr lang="ru-RU" sz="1600" b="1">
                        <a:solidFill>
                          <a:srgbClr val="FF00FF"/>
                        </a:solidFill>
                        <a:effectLst/>
                        <a:latin typeface="Times New Roman" pitchFamily="18" charset="0"/>
                        <a:ea typeface="Times New Roman"/>
                        <a:cs typeface="Times New Roman" pitchFamily="18" charset="0"/>
                      </a:endParaRPr>
                    </a:p>
                  </a:txBody>
                  <a:tcPr marL="68580" marR="68580" marT="0" marB="0"/>
                </a:tc>
                <a:tc>
                  <a:txBody>
                    <a:bodyPr/>
                    <a:lstStyle/>
                    <a:p>
                      <a:pPr marL="71755" indent="-71755" algn="just" hangingPunct="0">
                        <a:lnSpc>
                          <a:spcPct val="150000"/>
                        </a:lnSpc>
                        <a:spcBef>
                          <a:spcPts val="1800"/>
                        </a:spcBef>
                        <a:spcAft>
                          <a:spcPts val="0"/>
                        </a:spcAft>
                      </a:pPr>
                      <a:r>
                        <a:rPr lang="ru-RU" sz="1600" dirty="0">
                          <a:effectLst/>
                          <a:latin typeface="Times New Roman" pitchFamily="18" charset="0"/>
                          <a:cs typeface="Times New Roman" pitchFamily="18" charset="0"/>
                        </a:rPr>
                        <a:t>НвА1с, показатели гликемии по данным Дневника, адекватность подсчета углеводов, учет физических нагрузок, коррекции дозы инсулина</a:t>
                      </a:r>
                      <a:endParaRPr lang="ru-RU" sz="1600" b="1" dirty="0">
                        <a:solidFill>
                          <a:srgbClr val="FF00FF"/>
                        </a:solidFill>
                        <a:effectLst/>
                        <a:latin typeface="Times New Roman" pitchFamily="18" charset="0"/>
                        <a:ea typeface="Times New Roman"/>
                        <a:cs typeface="Times New Roman" pitchFamily="18" charset="0"/>
                      </a:endParaRPr>
                    </a:p>
                  </a:txBody>
                  <a:tcPr marL="68580" marR="68580" marT="0" marB="0"/>
                </a:tc>
              </a:tr>
              <a:tr h="1461939">
                <a:tc>
                  <a:txBody>
                    <a:bodyPr/>
                    <a:lstStyle/>
                    <a:p>
                      <a:pPr marL="71755" indent="-71755" algn="just" hangingPunct="0">
                        <a:lnSpc>
                          <a:spcPct val="150000"/>
                        </a:lnSpc>
                        <a:spcBef>
                          <a:spcPts val="1800"/>
                        </a:spcBef>
                        <a:spcAft>
                          <a:spcPts val="0"/>
                        </a:spcAft>
                      </a:pPr>
                      <a:r>
                        <a:rPr lang="ru-RU" sz="1600">
                          <a:effectLst/>
                          <a:latin typeface="Times New Roman" pitchFamily="18" charset="0"/>
                          <a:cs typeface="Times New Roman" pitchFamily="18" charset="0"/>
                        </a:rPr>
                        <a:t>Скрининг специфических осложнений СД</a:t>
                      </a:r>
                    </a:p>
                    <a:p>
                      <a:pPr marL="71755" indent="-71755" algn="just" hangingPunct="0">
                        <a:lnSpc>
                          <a:spcPct val="150000"/>
                        </a:lnSpc>
                        <a:spcBef>
                          <a:spcPts val="1800"/>
                        </a:spcBef>
                        <a:spcAft>
                          <a:spcPts val="0"/>
                        </a:spcAft>
                      </a:pPr>
                      <a:r>
                        <a:rPr lang="ru-RU" sz="1600">
                          <a:effectLst/>
                          <a:latin typeface="Times New Roman" pitchFamily="18" charset="0"/>
                          <a:cs typeface="Times New Roman" pitchFamily="18" charset="0"/>
                        </a:rPr>
                        <a:t>(у детей старше 11 лет с длительность заболевания более 2-х лет</a:t>
                      </a:r>
                      <a:endParaRPr lang="ru-RU" sz="1600" b="1">
                        <a:solidFill>
                          <a:srgbClr val="FF00FF"/>
                        </a:solidFill>
                        <a:effectLst/>
                        <a:latin typeface="Times New Roman" pitchFamily="18" charset="0"/>
                        <a:ea typeface="Times New Roman"/>
                        <a:cs typeface="Times New Roman" pitchFamily="18" charset="0"/>
                      </a:endParaRPr>
                    </a:p>
                  </a:txBody>
                  <a:tcPr marL="68580" marR="68580" marT="0" marB="0"/>
                </a:tc>
                <a:tc>
                  <a:txBody>
                    <a:bodyPr/>
                    <a:lstStyle/>
                    <a:p>
                      <a:pPr marL="71755" indent="-71755" algn="just" hangingPunct="0">
                        <a:lnSpc>
                          <a:spcPct val="150000"/>
                        </a:lnSpc>
                        <a:spcBef>
                          <a:spcPts val="1800"/>
                        </a:spcBef>
                        <a:spcAft>
                          <a:spcPts val="0"/>
                        </a:spcAft>
                      </a:pPr>
                      <a:r>
                        <a:rPr lang="ru-RU" sz="1600" dirty="0">
                          <a:effectLst/>
                          <a:latin typeface="Times New Roman" pitchFamily="18" charset="0"/>
                          <a:cs typeface="Times New Roman" pitchFamily="18" charset="0"/>
                        </a:rPr>
                        <a:t>Направление к специалистам (окулист, невропатолог)</a:t>
                      </a:r>
                      <a:endParaRPr lang="ru-RU" sz="1600" b="1" dirty="0">
                        <a:solidFill>
                          <a:srgbClr val="FF00FF"/>
                        </a:solidFill>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149195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851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r>
              <a:rPr lang="ru-RU" sz="4000" b="1" dirty="0" smtClean="0"/>
              <a:t>ФЕДЕРАЛЬНЫЕ  </a:t>
            </a:r>
            <a:r>
              <a:rPr lang="ru-RU" sz="4000" b="1" dirty="0"/>
              <a:t>КЛИНИЧЕСКИЕ  </a:t>
            </a:r>
            <a:r>
              <a:rPr lang="ru-RU" sz="4000" b="1" dirty="0" smtClean="0"/>
              <a:t>РЕКОМЕНДАЦИИ ПО  </a:t>
            </a:r>
            <a:r>
              <a:rPr lang="ru-RU" sz="4000" b="1" dirty="0"/>
              <a:t>ДИАГНОСТИКЕ  И  ЛЕЧЕНИЮ </a:t>
            </a:r>
            <a:r>
              <a:rPr lang="ru-RU" sz="4000" b="1" dirty="0" smtClean="0">
                <a:solidFill>
                  <a:srgbClr val="FF0000"/>
                </a:solidFill>
              </a:rPr>
              <a:t>НЕСАХАРНОГО </a:t>
            </a:r>
            <a:r>
              <a:rPr lang="ru-RU" sz="4000" b="1" dirty="0">
                <a:solidFill>
                  <a:srgbClr val="FF0000"/>
                </a:solidFill>
              </a:rPr>
              <a:t>ДИАБЕТА  </a:t>
            </a:r>
            <a:r>
              <a:rPr lang="ru-RU" sz="4000" b="1" dirty="0"/>
              <a:t>У  ДЕТЕЙ  И  </a:t>
            </a:r>
            <a:r>
              <a:rPr lang="ru-RU" sz="4000" b="1" dirty="0" smtClean="0"/>
              <a:t>ПОДРОСТКОВ, 2013г.</a:t>
            </a:r>
            <a:endParaRPr lang="ru-RU" sz="4000" dirty="0"/>
          </a:p>
          <a:p>
            <a:endParaRPr lang="ru-RU" sz="4000" dirty="0"/>
          </a:p>
          <a:p>
            <a:endParaRPr lang="ru-RU" sz="1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844959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Диспансерное наблюдение за детьми с несахарным диабетом </a:t>
            </a:r>
            <a:endParaRPr lang="ru-RU" dirty="0">
              <a:solidFill>
                <a:srgbClr val="FF0000"/>
              </a:solidFill>
            </a:endParaRPr>
          </a:p>
        </p:txBody>
      </p:sp>
      <p:sp>
        <p:nvSpPr>
          <p:cNvPr id="3" name="Объект 2"/>
          <p:cNvSpPr>
            <a:spLocks noGrp="1"/>
          </p:cNvSpPr>
          <p:nvPr>
            <p:ph idx="1"/>
          </p:nvPr>
        </p:nvSpPr>
        <p:spPr>
          <a:xfrm>
            <a:off x="457200" y="1600200"/>
            <a:ext cx="8229600" cy="4925144"/>
          </a:xfrm>
        </p:spPr>
        <p:txBody>
          <a:bodyPr>
            <a:normAutofit fontScale="92500" lnSpcReduction="10000"/>
          </a:bodyPr>
          <a:lstStyle/>
          <a:p>
            <a:r>
              <a:rPr lang="ru-RU" dirty="0" smtClean="0"/>
              <a:t>заболевание</a:t>
            </a:r>
            <a:r>
              <a:rPr lang="ru-RU" dirty="0"/>
              <a:t>, обусловленное абсолютным или относительным дефицитом АДГ. Педиатр - эндокринолог, 1 раз в 3 месяца; консультация окулиста, </a:t>
            </a:r>
            <a:r>
              <a:rPr lang="ru-RU" dirty="0" smtClean="0"/>
              <a:t>отоларинголога</a:t>
            </a:r>
            <a:r>
              <a:rPr lang="ru-RU" dirty="0"/>
              <a:t>, невролога по показаниям. Обращают внимание на массу, длину тела, </a:t>
            </a:r>
            <a:r>
              <a:rPr lang="ru-RU" dirty="0" smtClean="0"/>
              <a:t>количество </a:t>
            </a:r>
            <a:r>
              <a:rPr lang="ru-RU" dirty="0"/>
              <a:t>выпитой за сутки; жидкости, диурез, динамику полового развития. </a:t>
            </a:r>
            <a:r>
              <a:rPr lang="ru-RU" dirty="0" smtClean="0"/>
              <a:t>Диспансерное </a:t>
            </a:r>
            <a:r>
              <a:rPr lang="ru-RU" dirty="0"/>
              <a:t>наблюдение постоянное. Прогноз в отношении жизни благоприятный, в отношении выздоровления - сомнительный. </a:t>
            </a:r>
          </a:p>
        </p:txBody>
      </p:sp>
    </p:spTree>
    <p:extLst>
      <p:ext uri="{BB962C8B-B14F-4D97-AF65-F5344CB8AC3E}">
        <p14:creationId xmlns:p14="http://schemas.microsoft.com/office/powerpoint/2010/main" val="2996137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92688"/>
          </a:xfrm>
        </p:spPr>
        <p:txBody>
          <a:bodyPr>
            <a:normAutofit fontScale="85000" lnSpcReduction="20000"/>
          </a:bodyPr>
          <a:lstStyle/>
          <a:p>
            <a:pPr marL="0" indent="0">
              <a:buNone/>
            </a:pPr>
            <a:r>
              <a:rPr lang="ru-RU" dirty="0"/>
              <a:t>Основная задача терапии несахарного диабета у детей – это снижение объема выделяемой мочи и (в большинстве случаев) уменьшение жажды, что, в свою очередь, позволит ребенку поддерживать нормальный образ жизни. Специфическая терапия несахарного диабета  зависит от этиологии заболевания.</a:t>
            </a:r>
          </a:p>
          <a:p>
            <a:pPr marL="0" indent="0" algn="ctr">
              <a:buNone/>
            </a:pPr>
            <a:r>
              <a:rPr lang="ru-RU" b="1" dirty="0">
                <a:solidFill>
                  <a:srgbClr val="FF0000"/>
                </a:solidFill>
              </a:rPr>
              <a:t>Для решения этих задач необходимы:</a:t>
            </a:r>
          </a:p>
          <a:p>
            <a:pPr lvl="0"/>
            <a:r>
              <a:rPr lang="ru-RU" dirty="0"/>
              <a:t>обеспечение свободного доступа ребенка к воде</a:t>
            </a:r>
          </a:p>
          <a:p>
            <a:pPr lvl="0"/>
            <a:r>
              <a:rPr lang="ru-RU" dirty="0"/>
              <a:t>оптимизация пищевого рацион с целью уменьшения объема выделяемой жидкости (преимущественно у детей с ННД)</a:t>
            </a:r>
          </a:p>
          <a:p>
            <a:pPr lvl="0"/>
            <a:r>
              <a:rPr lang="ru-RU" dirty="0"/>
              <a:t>для терапии ЦНД – применение аналога вазопрессина – </a:t>
            </a:r>
            <a:r>
              <a:rPr lang="ru-RU" dirty="0" err="1"/>
              <a:t>десмопрессина</a:t>
            </a:r>
            <a:endParaRPr lang="ru-RU" dirty="0"/>
          </a:p>
          <a:p>
            <a:pPr lvl="0"/>
            <a:r>
              <a:rPr lang="ru-RU" dirty="0"/>
              <a:t>для терапии ННД – использование препаратов, усиливающих </a:t>
            </a:r>
            <a:r>
              <a:rPr lang="ru-RU" dirty="0" err="1"/>
              <a:t>реабсорбцию</a:t>
            </a:r>
            <a:r>
              <a:rPr lang="ru-RU" dirty="0"/>
              <a:t> воды в почках</a:t>
            </a:r>
          </a:p>
          <a:p>
            <a:pPr lvl="0"/>
            <a:r>
              <a:rPr lang="ru-RU" dirty="0"/>
              <a:t>терапия основного заболевания.</a:t>
            </a:r>
          </a:p>
          <a:p>
            <a:endParaRPr lang="ru-RU" dirty="0"/>
          </a:p>
        </p:txBody>
      </p:sp>
    </p:spTree>
    <p:extLst>
      <p:ext uri="{BB962C8B-B14F-4D97-AF65-F5344CB8AC3E}">
        <p14:creationId xmlns:p14="http://schemas.microsoft.com/office/powerpoint/2010/main" val="683135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08712"/>
          </a:xfrm>
        </p:spPr>
        <p:txBody>
          <a:bodyPr>
            <a:normAutofit fontScale="55000" lnSpcReduction="20000"/>
          </a:bodyPr>
          <a:lstStyle/>
          <a:p>
            <a:r>
              <a:rPr lang="ru-RU" dirty="0"/>
              <a:t>У маленьких детей достаточно сложно контролировать количество выделяемой мочи, поэтому целесообразно ориентироваться на объем потребляемой жидкости и/или уровень натрия в сыворотке крови. Если симптомы несахарного диабета выражены значительно, повышенная жажда и частое мочеиспускание негативно влияют на развитие и состояние маленького ребенка, возможно очень аккуратное применение препаратов </a:t>
            </a:r>
            <a:r>
              <a:rPr lang="ru-RU" dirty="0" err="1"/>
              <a:t>десмопрессина</a:t>
            </a:r>
            <a:r>
              <a:rPr lang="ru-RU" dirty="0"/>
              <a:t> под строгим контролем уровня натрия и/или </a:t>
            </a:r>
            <a:r>
              <a:rPr lang="ru-RU" dirty="0" err="1"/>
              <a:t>осмоляльности</a:t>
            </a:r>
            <a:r>
              <a:rPr lang="ru-RU" dirty="0"/>
              <a:t> сыворотки крови. Целесообразно использовать </a:t>
            </a:r>
            <a:r>
              <a:rPr lang="ru-RU" dirty="0" err="1"/>
              <a:t>десмопрессин</a:t>
            </a:r>
            <a:r>
              <a:rPr lang="ru-RU" dirty="0"/>
              <a:t> в виде назального спрея, при этом препарат разводят физиологическим раствором в соотношении 1:10. Разведенный препарат дают через рот 1-2 раза в сутки. </a:t>
            </a:r>
          </a:p>
          <a:p>
            <a:r>
              <a:rPr lang="ru-RU" dirty="0"/>
              <a:t>У детей с ЦНД старше 3-х лет терапию препаратами </a:t>
            </a:r>
            <a:r>
              <a:rPr lang="ru-RU" dirty="0" err="1"/>
              <a:t>десмопрессина</a:t>
            </a:r>
            <a:r>
              <a:rPr lang="ru-RU" dirty="0"/>
              <a:t> начинают с небольших доз, постепенно увеличивая их по мере необходимости. Кроме того, при первоначальном подборе терапии каждую следующую дозу препарата рекомендуется применять после 1-2 часов диуреза в объеме ˃4 мл/кг/час, т.е. после того, как в течение некоторого времени у пациента возникает обильное мочеиспускание, моча при этом становится светлой. Это способствует выведению </a:t>
            </a:r>
            <a:r>
              <a:rPr lang="ru-RU" dirty="0" err="1"/>
              <a:t>осмотически</a:t>
            </a:r>
            <a:r>
              <a:rPr lang="ru-RU" dirty="0"/>
              <a:t> свободной мочи и предотвращению развития </a:t>
            </a:r>
            <a:r>
              <a:rPr lang="ru-RU" dirty="0" err="1"/>
              <a:t>гипонатриемии</a:t>
            </a:r>
            <a:r>
              <a:rPr lang="ru-RU" dirty="0"/>
              <a:t>.  </a:t>
            </a:r>
          </a:p>
          <a:p>
            <a:r>
              <a:rPr lang="ru-RU" dirty="0"/>
              <a:t>При назначении препаратов </a:t>
            </a:r>
            <a:r>
              <a:rPr lang="ru-RU" dirty="0" err="1"/>
              <a:t>десмопрессина</a:t>
            </a:r>
            <a:r>
              <a:rPr lang="ru-RU" dirty="0"/>
              <a:t> проводится тщательный ежедневный подсчет и запись количества выпитой и выделенной жидкости; ежедневное определение уровня электролитов (натрия, калия) в сыворотке крови, при повышенном/сниженном уровне натрия определения проводятся несколько раз в сутки (обычно 2-3 раза); пациента ежедневно взвешивают для контроля над балансом жидкости. Все эти мероприятия проводятся до стабилизации состояния. В последующем контрольные определения электролитов и баланса жидкости проводятся 1 раз в 3-6 месяцев. Важно объяснять пациентам и их родителям важность контроля над балансом жидкости.</a:t>
            </a:r>
          </a:p>
        </p:txBody>
      </p:sp>
    </p:spTree>
    <p:extLst>
      <p:ext uri="{BB962C8B-B14F-4D97-AF65-F5344CB8AC3E}">
        <p14:creationId xmlns:p14="http://schemas.microsoft.com/office/powerpoint/2010/main" val="1471087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Приказ Минздрава России от 09.11.2012 N </a:t>
            </a:r>
            <a:r>
              <a:rPr lang="ru-RU" dirty="0" smtClean="0"/>
              <a:t>857н "</a:t>
            </a:r>
            <a:r>
              <a:rPr lang="ru-RU" b="1" dirty="0" smtClean="0">
                <a:solidFill>
                  <a:srgbClr val="FF0000"/>
                </a:solidFill>
              </a:rPr>
              <a:t>Об </a:t>
            </a:r>
            <a:r>
              <a:rPr lang="ru-RU" b="1" dirty="0">
                <a:solidFill>
                  <a:srgbClr val="FF0000"/>
                </a:solidFill>
              </a:rPr>
              <a:t>утверждении стандарта первичной медико-санитарной помощи детям при задержке роста"</a:t>
            </a:r>
            <a:br>
              <a:rPr lang="ru-RU" b="1" dirty="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1283674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Приказ Минздрава России от 20.12.2012 N </a:t>
            </a:r>
            <a:r>
              <a:rPr lang="ru-RU" dirty="0" smtClean="0"/>
              <a:t>1275н "</a:t>
            </a:r>
            <a:r>
              <a:rPr lang="ru-RU" b="1" dirty="0">
                <a:solidFill>
                  <a:srgbClr val="FF0000"/>
                </a:solidFill>
              </a:rPr>
              <a:t>Об утверждении стандарта первичной медико-санитарной помощи детям при врожденных адреногенитальных нарушениях, связанных с дефицитом ферментов"</a:t>
            </a:r>
            <a:br>
              <a:rPr lang="ru-RU" b="1" dirty="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4199838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31" y="260648"/>
            <a:ext cx="847294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6522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a:bodyPr>
          <a:lstStyle/>
          <a:p>
            <a:pPr fontAlgn="base"/>
            <a:r>
              <a:rPr lang="ru-RU" sz="2200" b="1" u="sng" dirty="0" smtClean="0">
                <a:latin typeface="Times New Roman" pitchFamily="18" charset="0"/>
                <a:cs typeface="Times New Roman" pitchFamily="18" charset="0"/>
                <a:hlinkClick r:id="rId2"/>
              </a:rPr>
              <a:t>http://www.who.int/childgrowth/training/ru/</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Учебный курс и другие инструменты</a:t>
            </a:r>
            <a:endParaRPr lang="ru-RU" dirty="0"/>
          </a:p>
        </p:txBody>
      </p:sp>
      <p:sp>
        <p:nvSpPr>
          <p:cNvPr id="3" name="Объект 2"/>
          <p:cNvSpPr>
            <a:spLocks noGrp="1"/>
          </p:cNvSpPr>
          <p:nvPr>
            <p:ph idx="1"/>
          </p:nvPr>
        </p:nvSpPr>
        <p:spPr>
          <a:xfrm>
            <a:off x="179512" y="1268760"/>
            <a:ext cx="8712968" cy="5472608"/>
          </a:xfrm>
        </p:spPr>
        <p:txBody>
          <a:bodyPr>
            <a:normAutofit fontScale="32500" lnSpcReduction="20000"/>
          </a:bodyPr>
          <a:lstStyle/>
          <a:p>
            <a:pPr fontAlgn="base"/>
            <a:r>
              <a:rPr lang="ru-RU" b="1" dirty="0" smtClean="0"/>
              <a:t>Учебный </a:t>
            </a:r>
            <a:r>
              <a:rPr lang="ru-RU" b="1" dirty="0"/>
              <a:t>курс</a:t>
            </a:r>
            <a:endParaRPr lang="ru-RU" dirty="0"/>
          </a:p>
          <a:p>
            <a:pPr fontAlgn="base"/>
            <a:r>
              <a:rPr lang="ru-RU" dirty="0"/>
              <a:t>Курс обучения по оценке роста ребенка является инструментом для применения Норм роста детей, разработанных ВОЗ. Он предназначен в первую очередь для медицинских работников, которые измеряют и оценивают рост детей, или тех, кто контролируют эти мероприятия. Время обучения составляет 3,5 дня. В ходе курса слушатели узнают, как измерить вес, длину тела и рост, как интерпретировать показатели роста, исследовать причины проблем роста, и получат рекомендации.</a:t>
            </a:r>
          </a:p>
          <a:p>
            <a:pPr fontAlgn="base"/>
            <a:r>
              <a:rPr lang="ru-RU" dirty="0"/>
              <a:t>Материалы учебного курса можно загрузить по следующим ссылкам:</a:t>
            </a:r>
          </a:p>
          <a:p>
            <a:pPr fontAlgn="base"/>
            <a:r>
              <a:rPr lang="ru-RU" b="1" dirty="0"/>
              <a:t>Модули курса и журналы учета роста ребенка</a:t>
            </a:r>
            <a:endParaRPr lang="ru-RU" dirty="0"/>
          </a:p>
          <a:p>
            <a:pPr lvl="0" fontAlgn="base"/>
            <a:r>
              <a:rPr lang="ru-RU" dirty="0">
                <a:hlinkClick r:id="rId3"/>
              </a:rPr>
              <a:t>Введение</a:t>
            </a:r>
            <a:br>
              <a:rPr lang="ru-RU" dirty="0">
                <a:hlinkClick r:id="rId3"/>
              </a:rPr>
            </a:br>
            <a:r>
              <a:rPr lang="ru-RU" dirty="0" err="1">
                <a:hlinkClick r:id="rId3"/>
              </a:rPr>
              <a:t>pdf</a:t>
            </a:r>
            <a:r>
              <a:rPr lang="ru-RU" dirty="0">
                <a:hlinkClick r:id="rId3"/>
              </a:rPr>
              <a:t>, 7.96Mb</a:t>
            </a:r>
            <a:endParaRPr lang="ru-RU" dirty="0"/>
          </a:p>
          <a:p>
            <a:pPr lvl="0" fontAlgn="base"/>
            <a:r>
              <a:rPr lang="ru-RU" dirty="0">
                <a:hlinkClick r:id="rId4"/>
              </a:rPr>
              <a:t>Измерение роста ребенка</a:t>
            </a:r>
            <a:br>
              <a:rPr lang="ru-RU" dirty="0">
                <a:hlinkClick r:id="rId4"/>
              </a:rPr>
            </a:br>
            <a:r>
              <a:rPr lang="ru-RU" dirty="0" err="1">
                <a:hlinkClick r:id="rId4"/>
              </a:rPr>
              <a:t>pdf</a:t>
            </a:r>
            <a:r>
              <a:rPr lang="ru-RU" dirty="0">
                <a:hlinkClick r:id="rId4"/>
              </a:rPr>
              <a:t>, 9.92Mb</a:t>
            </a:r>
            <a:endParaRPr lang="ru-RU" dirty="0"/>
          </a:p>
          <a:p>
            <a:pPr lvl="0" fontAlgn="base"/>
            <a:r>
              <a:rPr lang="ru-RU" dirty="0">
                <a:hlinkClick r:id="rId5"/>
              </a:rPr>
              <a:t>Интерпретация показателей физического развития</a:t>
            </a:r>
            <a:br>
              <a:rPr lang="ru-RU" dirty="0">
                <a:hlinkClick r:id="rId5"/>
              </a:rPr>
            </a:br>
            <a:r>
              <a:rPr lang="ru-RU" dirty="0" err="1">
                <a:hlinkClick r:id="rId5"/>
              </a:rPr>
              <a:t>pdf</a:t>
            </a:r>
            <a:r>
              <a:rPr lang="ru-RU" dirty="0">
                <a:hlinkClick r:id="rId5"/>
              </a:rPr>
              <a:t>, 8.61Mb</a:t>
            </a:r>
            <a:endParaRPr lang="ru-RU" dirty="0"/>
          </a:p>
          <a:p>
            <a:pPr lvl="0" fontAlgn="base"/>
            <a:r>
              <a:rPr lang="ru-RU" dirty="0">
                <a:hlinkClick r:id="rId6"/>
              </a:rPr>
              <a:t>Консультирование по вопросам роста и кормления</a:t>
            </a:r>
            <a:br>
              <a:rPr lang="ru-RU" dirty="0">
                <a:hlinkClick r:id="rId6"/>
              </a:rPr>
            </a:br>
            <a:r>
              <a:rPr lang="ru-RU" dirty="0" err="1">
                <a:hlinkClick r:id="rId6"/>
              </a:rPr>
              <a:t>pdf</a:t>
            </a:r>
            <a:r>
              <a:rPr lang="ru-RU" dirty="0">
                <a:hlinkClick r:id="rId6"/>
              </a:rPr>
              <a:t>, 10.13Mb</a:t>
            </a:r>
            <a:endParaRPr lang="ru-RU" dirty="0"/>
          </a:p>
          <a:p>
            <a:pPr lvl="0" fontAlgn="base"/>
            <a:r>
              <a:rPr lang="ru-RU" dirty="0">
                <a:hlinkClick r:id="rId7"/>
              </a:rPr>
              <a:t>Фотоальбом</a:t>
            </a:r>
            <a:br>
              <a:rPr lang="ru-RU" dirty="0">
                <a:hlinkClick r:id="rId7"/>
              </a:rPr>
            </a:br>
            <a:r>
              <a:rPr lang="ru-RU" dirty="0" err="1">
                <a:hlinkClick r:id="rId7"/>
              </a:rPr>
              <a:t>pdf</a:t>
            </a:r>
            <a:r>
              <a:rPr lang="ru-RU" dirty="0">
                <a:hlinkClick r:id="rId7"/>
              </a:rPr>
              <a:t>, 8.17Mb</a:t>
            </a:r>
            <a:endParaRPr lang="ru-RU" dirty="0"/>
          </a:p>
          <a:p>
            <a:pPr lvl="0" fontAlgn="base"/>
            <a:r>
              <a:rPr lang="ru-RU" dirty="0">
                <a:hlinkClick r:id="rId8"/>
              </a:rPr>
              <a:t>Листы с ответами</a:t>
            </a:r>
            <a:br>
              <a:rPr lang="ru-RU" dirty="0">
                <a:hlinkClick r:id="rId8"/>
              </a:rPr>
            </a:br>
            <a:r>
              <a:rPr lang="ru-RU" dirty="0" err="1">
                <a:hlinkClick r:id="rId8"/>
              </a:rPr>
              <a:t>pdf</a:t>
            </a:r>
            <a:r>
              <a:rPr lang="ru-RU" dirty="0">
                <a:hlinkClick r:id="rId8"/>
              </a:rPr>
              <a:t>, 8.04Mb</a:t>
            </a:r>
            <a:endParaRPr lang="ru-RU" dirty="0"/>
          </a:p>
          <a:p>
            <a:pPr lvl="0" fontAlgn="base"/>
            <a:r>
              <a:rPr lang="ru-RU" dirty="0">
                <a:hlinkClick r:id="rId9"/>
              </a:rPr>
              <a:t>Руководство для инструктора-методиста</a:t>
            </a:r>
            <a:br>
              <a:rPr lang="ru-RU" dirty="0">
                <a:hlinkClick r:id="rId9"/>
              </a:rPr>
            </a:br>
            <a:r>
              <a:rPr lang="ru-RU" dirty="0" err="1">
                <a:hlinkClick r:id="rId9"/>
              </a:rPr>
              <a:t>pdf</a:t>
            </a:r>
            <a:r>
              <a:rPr lang="ru-RU" dirty="0">
                <a:hlinkClick r:id="rId9"/>
              </a:rPr>
              <a:t>, 8.73Mb</a:t>
            </a:r>
            <a:endParaRPr lang="ru-RU" dirty="0"/>
          </a:p>
          <a:p>
            <a:pPr lvl="0" fontAlgn="base"/>
            <a:r>
              <a:rPr lang="ru-RU" dirty="0">
                <a:hlinkClick r:id="rId10"/>
              </a:rPr>
              <a:t>Руководство для директора курса</a:t>
            </a:r>
            <a:br>
              <a:rPr lang="ru-RU" dirty="0">
                <a:hlinkClick r:id="rId10"/>
              </a:rPr>
            </a:br>
            <a:r>
              <a:rPr lang="ru-RU" dirty="0" err="1">
                <a:hlinkClick r:id="rId10"/>
              </a:rPr>
              <a:t>pdf</a:t>
            </a:r>
            <a:r>
              <a:rPr lang="ru-RU" dirty="0">
                <a:hlinkClick r:id="rId10"/>
              </a:rPr>
              <a:t>, 8.76Mb</a:t>
            </a:r>
            <a:endParaRPr lang="ru-RU" dirty="0"/>
          </a:p>
          <a:p>
            <a:pPr lvl="0" fontAlgn="base"/>
            <a:r>
              <a:rPr lang="ru-RU" dirty="0">
                <a:hlinkClick r:id="rId11"/>
              </a:rPr>
              <a:t>Журнал учета роста мальчика</a:t>
            </a:r>
            <a:br>
              <a:rPr lang="ru-RU" dirty="0">
                <a:hlinkClick r:id="rId11"/>
              </a:rPr>
            </a:br>
            <a:r>
              <a:rPr lang="ru-RU" dirty="0" err="1">
                <a:hlinkClick r:id="rId11"/>
              </a:rPr>
              <a:t>pdf</a:t>
            </a:r>
            <a:r>
              <a:rPr lang="ru-RU" dirty="0">
                <a:hlinkClick r:id="rId11"/>
              </a:rPr>
              <a:t>, 3.94Mb</a:t>
            </a:r>
            <a:endParaRPr lang="ru-RU" dirty="0"/>
          </a:p>
          <a:p>
            <a:pPr lvl="0" fontAlgn="base"/>
            <a:r>
              <a:rPr lang="ru-RU" dirty="0">
                <a:hlinkClick r:id="rId12"/>
              </a:rPr>
              <a:t>Журнал учета роста девочки</a:t>
            </a:r>
            <a:br>
              <a:rPr lang="ru-RU" dirty="0">
                <a:hlinkClick r:id="rId12"/>
              </a:rPr>
            </a:br>
            <a:r>
              <a:rPr lang="ru-RU" dirty="0" err="1">
                <a:hlinkClick r:id="rId12"/>
              </a:rPr>
              <a:t>pdf</a:t>
            </a:r>
            <a:r>
              <a:rPr lang="ru-RU" dirty="0">
                <a:hlinkClick r:id="rId12"/>
              </a:rPr>
              <a:t>, 3.58Mb</a:t>
            </a:r>
            <a:endParaRPr lang="ru-RU" dirty="0"/>
          </a:p>
          <a:p>
            <a:pPr fontAlgn="base"/>
            <a:r>
              <a:rPr lang="ru-RU" b="1" dirty="0"/>
              <a:t>Памятки</a:t>
            </a:r>
            <a:endParaRPr lang="ru-RU" dirty="0"/>
          </a:p>
          <a:p>
            <a:pPr lvl="0" fontAlgn="base"/>
            <a:r>
              <a:rPr lang="ru-RU" dirty="0">
                <a:hlinkClick r:id="rId13"/>
              </a:rPr>
              <a:t>Измерение массы и длины тела/роста ребенка</a:t>
            </a:r>
            <a:br>
              <a:rPr lang="ru-RU" dirty="0">
                <a:hlinkClick r:id="rId13"/>
              </a:rPr>
            </a:br>
            <a:r>
              <a:rPr lang="ru-RU" dirty="0" err="1">
                <a:hlinkClick r:id="rId13"/>
              </a:rPr>
              <a:t>pdf</a:t>
            </a:r>
            <a:r>
              <a:rPr lang="ru-RU" dirty="0">
                <a:hlinkClick r:id="rId13"/>
              </a:rPr>
              <a:t>, 834kb</a:t>
            </a:r>
            <a:endParaRPr lang="ru-RU" dirty="0"/>
          </a:p>
          <a:p>
            <a:pPr lvl="0" fontAlgn="base"/>
            <a:r>
              <a:rPr lang="ru-RU" dirty="0">
                <a:hlinkClick r:id="rId14"/>
              </a:rPr>
              <a:t>Таблица значений индекса массы тела</a:t>
            </a:r>
            <a:br>
              <a:rPr lang="ru-RU" dirty="0">
                <a:hlinkClick r:id="rId14"/>
              </a:rPr>
            </a:br>
            <a:r>
              <a:rPr lang="ru-RU" dirty="0" err="1">
                <a:hlinkClick r:id="rId14"/>
              </a:rPr>
              <a:t>pdf</a:t>
            </a:r>
            <a:r>
              <a:rPr lang="ru-RU" dirty="0">
                <a:hlinkClick r:id="rId14"/>
              </a:rPr>
              <a:t>, 55kb</a:t>
            </a:r>
            <a:endParaRPr lang="ru-RU" dirty="0"/>
          </a:p>
          <a:p>
            <a:pPr lvl="0" fontAlgn="base"/>
            <a:r>
              <a:rPr lang="ru-RU" dirty="0">
                <a:hlinkClick r:id="rId15"/>
              </a:rPr>
              <a:t>Исследование причин недостаточного питания или избыточной массы тела</a:t>
            </a:r>
            <a:br>
              <a:rPr lang="ru-RU" dirty="0">
                <a:hlinkClick r:id="rId15"/>
              </a:rPr>
            </a:br>
            <a:r>
              <a:rPr lang="ru-RU" dirty="0" err="1">
                <a:hlinkClick r:id="rId15"/>
              </a:rPr>
              <a:t>pdf</a:t>
            </a:r>
            <a:r>
              <a:rPr lang="ru-RU" dirty="0">
                <a:hlinkClick r:id="rId15"/>
              </a:rPr>
              <a:t>, 1.43Mb</a:t>
            </a:r>
            <a:endParaRPr lang="ru-RU" dirty="0"/>
          </a:p>
          <a:p>
            <a:pPr fontAlgn="base"/>
            <a:r>
              <a:rPr lang="ru-RU" dirty="0"/>
              <a:t>Калькулятор для расчета возраста ребенка, разработанный ВОЗ,(вращающийся диск, установленный на календаре из ПВХ) является частью учебных материалов, которые будут предоставлены региональными бюро ВОЗ при проведении семинаров-практикумов для подготовки инструкторов.</a:t>
            </a:r>
          </a:p>
          <a:p>
            <a:pPr lvl="0" fontAlgn="base"/>
            <a:r>
              <a:rPr lang="ru-RU" dirty="0">
                <a:hlinkClick r:id="rId16"/>
              </a:rPr>
              <a:t>Ресурсы для директора курса и инструктора-методиста - на английском языке</a:t>
            </a:r>
            <a:endParaRPr lang="ru-RU" dirty="0"/>
          </a:p>
          <a:p>
            <a:endParaRPr lang="ru-RU" dirty="0"/>
          </a:p>
        </p:txBody>
      </p:sp>
    </p:spTree>
    <p:extLst>
      <p:ext uri="{BB962C8B-B14F-4D97-AF65-F5344CB8AC3E}">
        <p14:creationId xmlns:p14="http://schemas.microsoft.com/office/powerpoint/2010/main" val="749034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rafiki-rosta-devochek-voz-molochnie-fei">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8424935" cy="5688632"/>
          </a:xfrm>
          <a:prstGeom prst="rect">
            <a:avLst/>
          </a:prstGeom>
          <a:noFill/>
          <a:ln>
            <a:noFill/>
          </a:ln>
        </p:spPr>
      </p:pic>
    </p:spTree>
    <p:extLst>
      <p:ext uri="{BB962C8B-B14F-4D97-AF65-F5344CB8AC3E}">
        <p14:creationId xmlns:p14="http://schemas.microsoft.com/office/powerpoint/2010/main" val="2354773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8892480"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925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grafiki-rosta-malchikov-voz-molochnie-fei">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280920" cy="6120680"/>
          </a:xfrm>
          <a:prstGeom prst="rect">
            <a:avLst/>
          </a:prstGeom>
          <a:noFill/>
          <a:ln>
            <a:noFill/>
          </a:ln>
        </p:spPr>
      </p:pic>
    </p:spTree>
    <p:extLst>
      <p:ext uri="{BB962C8B-B14F-4D97-AF65-F5344CB8AC3E}">
        <p14:creationId xmlns:p14="http://schemas.microsoft.com/office/powerpoint/2010/main" val="1807943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r>
              <a:rPr lang="ru-RU" sz="4000" b="1" dirty="0">
                <a:latin typeface="Times New Roman" pitchFamily="18" charset="0"/>
                <a:cs typeface="Times New Roman" pitchFamily="18" charset="0"/>
              </a:rPr>
              <a:t>ФЕДЕРАЛЬНЫЕ  КЛИНИЧЕСКИЕ  </a:t>
            </a:r>
            <a:r>
              <a:rPr lang="ru-RU" sz="4000" b="1" dirty="0" smtClean="0">
                <a:latin typeface="Times New Roman" pitchFamily="18" charset="0"/>
                <a:cs typeface="Times New Roman" pitchFamily="18" charset="0"/>
              </a:rPr>
              <a:t>РЕКОМЕНДАЦИИ ПО  </a:t>
            </a:r>
            <a:r>
              <a:rPr lang="ru-RU" sz="4000" b="1" dirty="0">
                <a:latin typeface="Times New Roman" pitchFamily="18" charset="0"/>
                <a:cs typeface="Times New Roman" pitchFamily="18" charset="0"/>
              </a:rPr>
              <a:t>ДИАГНОСТИКЕ  И  ЛЕЧЕНИЮ </a:t>
            </a:r>
            <a:r>
              <a:rPr lang="ru-RU" sz="4000" b="1" dirty="0" smtClean="0">
                <a:solidFill>
                  <a:srgbClr val="FF0000"/>
                </a:solidFill>
                <a:latin typeface="Times New Roman" pitchFamily="18" charset="0"/>
                <a:cs typeface="Times New Roman" pitchFamily="18" charset="0"/>
              </a:rPr>
              <a:t>ОЖИРЕНИЯ </a:t>
            </a:r>
            <a:r>
              <a:rPr lang="ru-RU" sz="4000" b="1" dirty="0">
                <a:solidFill>
                  <a:srgbClr val="FF0000"/>
                </a:solidFill>
                <a:latin typeface="Times New Roman" pitchFamily="18" charset="0"/>
                <a:cs typeface="Times New Roman" pitchFamily="18" charset="0"/>
              </a:rPr>
              <a:t>У  ДЕТЕЙ  И  </a:t>
            </a:r>
            <a:r>
              <a:rPr lang="ru-RU" sz="4000" b="1" dirty="0" smtClean="0">
                <a:solidFill>
                  <a:srgbClr val="FF0000"/>
                </a:solidFill>
                <a:latin typeface="Times New Roman" pitchFamily="18" charset="0"/>
                <a:cs typeface="Times New Roman" pitchFamily="18" charset="0"/>
              </a:rPr>
              <a:t>ПОДРОСТКОВ, </a:t>
            </a:r>
            <a:r>
              <a:rPr lang="ru-RU" sz="4000" b="1" dirty="0" smtClean="0">
                <a:latin typeface="Times New Roman" pitchFamily="18" charset="0"/>
                <a:cs typeface="Times New Roman" pitchFamily="18" charset="0"/>
              </a:rPr>
              <a:t>2013г.</a:t>
            </a:r>
          </a:p>
          <a:p>
            <a:endParaRPr lang="ru-RU" sz="1800"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3007841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4186808" cy="5793507"/>
          </a:xfrm>
        </p:spPr>
        <p:txBody>
          <a:bodyPr/>
          <a:lstStyle/>
          <a:p>
            <a:r>
              <a:rPr lang="ru-RU" dirty="0"/>
              <a:t>Проект заключительного </a:t>
            </a:r>
            <a:r>
              <a:rPr lang="ru-RU" dirty="0" smtClean="0"/>
              <a:t>доклада Комиссии </a:t>
            </a:r>
            <a:r>
              <a:rPr lang="ru-RU" dirty="0"/>
              <a:t>по </a:t>
            </a:r>
            <a:r>
              <a:rPr lang="ru-RU" dirty="0" smtClean="0"/>
              <a:t>ликвидации детского ожирения </a:t>
            </a:r>
          </a:p>
          <a:p>
            <a:pPr marL="0" indent="0">
              <a:buNone/>
            </a:pPr>
            <a:r>
              <a:rPr lang="ru-RU" dirty="0" smtClean="0"/>
              <a:t>Женева</a:t>
            </a:r>
            <a:r>
              <a:rPr lang="ru-RU" dirty="0"/>
              <a:t>, </a:t>
            </a:r>
            <a:r>
              <a:rPr lang="ru-RU" dirty="0" smtClean="0"/>
              <a:t>Швейцария, </a:t>
            </a:r>
            <a:r>
              <a:rPr lang="ru-RU" dirty="0"/>
              <a:t>Всемирная организация здравоохранения, 2015 г.</a:t>
            </a:r>
          </a:p>
        </p:txBody>
      </p:sp>
      <p:pic>
        <p:nvPicPr>
          <p:cNvPr id="2050" name="Picture 2" descr="https://im2-tub-ru.yandex.net/i?id=53dfab349c75f38688a148373d9568bb&amp;n=33&amp;h=225&amp;w=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620688"/>
            <a:ext cx="3672408"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380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9604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grafiki-rosta-i-vesa-devochek-voz-molochnie-fei">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640959" cy="6408712"/>
          </a:xfrm>
          <a:prstGeom prst="rect">
            <a:avLst/>
          </a:prstGeom>
          <a:noFill/>
          <a:ln>
            <a:noFill/>
          </a:ln>
        </p:spPr>
      </p:pic>
    </p:spTree>
    <p:extLst>
      <p:ext uri="{BB962C8B-B14F-4D97-AF65-F5344CB8AC3E}">
        <p14:creationId xmlns:p14="http://schemas.microsoft.com/office/powerpoint/2010/main" val="2013513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FF0000"/>
                </a:solidFill>
                <a:latin typeface="Times New Roman" pitchFamily="18" charset="0"/>
                <a:cs typeface="Times New Roman" pitchFamily="18" charset="0"/>
              </a:rPr>
              <a:t>Ведение пациента </a:t>
            </a:r>
            <a:r>
              <a:rPr lang="ru-RU" sz="2400" b="1" dirty="0" smtClean="0">
                <a:solidFill>
                  <a:srgbClr val="FF0000"/>
                </a:solidFill>
                <a:latin typeface="Times New Roman" pitchFamily="18" charset="0"/>
                <a:cs typeface="Times New Roman" pitchFamily="18" charset="0"/>
              </a:rPr>
              <a:t>с ожирением на </a:t>
            </a:r>
            <a:r>
              <a:rPr lang="ru-RU" sz="2400" b="1" dirty="0">
                <a:solidFill>
                  <a:srgbClr val="FF0000"/>
                </a:solidFill>
                <a:latin typeface="Times New Roman" pitchFamily="18" charset="0"/>
                <a:cs typeface="Times New Roman" pitchFamily="18" charset="0"/>
              </a:rPr>
              <a:t>амбулаторно-поликлиническом </a:t>
            </a:r>
            <a:r>
              <a:rPr lang="ru-RU" sz="2400" b="1" dirty="0" smtClean="0">
                <a:solidFill>
                  <a:srgbClr val="FF0000"/>
                </a:solidFill>
                <a:latin typeface="Times New Roman" pitchFamily="18" charset="0"/>
                <a:cs typeface="Times New Roman" pitchFamily="18" charset="0"/>
              </a:rPr>
              <a:t>уровне</a:t>
            </a:r>
            <a:endParaRPr lang="ru-RU" sz="24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853136"/>
          </a:xfrm>
        </p:spPr>
        <p:txBody>
          <a:bodyPr>
            <a:normAutofit fontScale="77500" lnSpcReduction="20000"/>
          </a:bodyPr>
          <a:lstStyle/>
          <a:p>
            <a:r>
              <a:rPr lang="ru-RU" dirty="0" smtClean="0"/>
              <a:t>Первый </a:t>
            </a:r>
            <a:r>
              <a:rPr lang="ru-RU" dirty="0"/>
              <a:t>год наблюдения: визиты 1 раз в 3 месяца, далее – 1 раз в 6 месяцев.</a:t>
            </a:r>
          </a:p>
          <a:p>
            <a:pPr lvl="0"/>
            <a:r>
              <a:rPr lang="ru-RU" dirty="0"/>
              <a:t>контроль роста, веса, измерение </a:t>
            </a:r>
            <a:r>
              <a:rPr lang="en-US" dirty="0"/>
              <a:t>SDS</a:t>
            </a:r>
            <a:r>
              <a:rPr lang="ru-RU" dirty="0"/>
              <a:t> ИМТ, окружности талии, АД, проведение </a:t>
            </a:r>
            <a:r>
              <a:rPr lang="ru-RU" dirty="0" err="1"/>
              <a:t>биоимпедансометрии</a:t>
            </a:r>
            <a:r>
              <a:rPr lang="ru-RU" dirty="0"/>
              <a:t>, биохимический анализ крови, анализ дневника питания и ФА, занятия с психологом, диетологом, врачом ЛФК</a:t>
            </a:r>
          </a:p>
          <a:p>
            <a:pPr lvl="0"/>
            <a:r>
              <a:rPr lang="ru-RU" dirty="0"/>
              <a:t>ОГТТ 1 раз в год при исходной </a:t>
            </a:r>
            <a:r>
              <a:rPr lang="ru-RU" dirty="0" err="1"/>
              <a:t>нормогликемии</a:t>
            </a:r>
            <a:r>
              <a:rPr lang="ru-RU" dirty="0"/>
              <a:t>, 2 раза в год при нарушениях углеводного обмена</a:t>
            </a:r>
          </a:p>
          <a:p>
            <a:pPr lvl="0"/>
            <a:r>
              <a:rPr lang="ru-RU" dirty="0" err="1"/>
              <a:t>Липидограмма</a:t>
            </a:r>
            <a:r>
              <a:rPr lang="ru-RU" dirty="0"/>
              <a:t> крови 2-3 раза в год</a:t>
            </a:r>
          </a:p>
          <a:p>
            <a:pPr lvl="0"/>
            <a:r>
              <a:rPr lang="ru-RU" dirty="0"/>
              <a:t>ЭКГ, ЭХО-КГ, СМАД – 1-2 раза в год</a:t>
            </a:r>
          </a:p>
          <a:p>
            <a:pPr lvl="0"/>
            <a:r>
              <a:rPr lang="ru-RU" dirty="0"/>
              <a:t>УЗИ брюшной полости 1-2 раза в год</a:t>
            </a:r>
          </a:p>
          <a:p>
            <a:pPr lvl="0"/>
            <a:r>
              <a:rPr lang="ru-RU" dirty="0"/>
              <a:t>УЗИ малого таза 1-2 раза в год по показаниям</a:t>
            </a:r>
          </a:p>
          <a:p>
            <a:pPr lvl="0"/>
            <a:r>
              <a:rPr lang="ru-RU" dirty="0"/>
              <a:t>Рентгенография кистей рук по показаниям</a:t>
            </a:r>
          </a:p>
        </p:txBody>
      </p:sp>
    </p:spTree>
    <p:extLst>
      <p:ext uri="{BB962C8B-B14F-4D97-AF65-F5344CB8AC3E}">
        <p14:creationId xmlns:p14="http://schemas.microsoft.com/office/powerpoint/2010/main" val="30783905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4824536" cy="632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descr="http://xn----7sbbhb5aanbciguvb9b.xn--p1ai/images/dietolog/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32656"/>
            <a:ext cx="388843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59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FF0000"/>
                </a:solidFill>
              </a:rPr>
              <a:t>РЕАБИЛИТАЦИЯ</a:t>
            </a:r>
            <a:r>
              <a:rPr lang="ru-RU" b="1" dirty="0">
                <a:solidFill>
                  <a:srgbClr val="FF0000"/>
                </a:solidFill>
              </a:rPr>
              <a:t> </a:t>
            </a:r>
            <a:r>
              <a:rPr lang="ru-RU" b="1" dirty="0" smtClean="0">
                <a:solidFill>
                  <a:srgbClr val="FF0000"/>
                </a:solidFill>
              </a:rPr>
              <a:t>ОЖИРЕНИЯ</a:t>
            </a:r>
            <a:endParaRPr lang="ru-RU" dirty="0">
              <a:solidFill>
                <a:srgbClr val="FF0000"/>
              </a:solidFill>
            </a:endParaRPr>
          </a:p>
        </p:txBody>
      </p:sp>
      <p:sp>
        <p:nvSpPr>
          <p:cNvPr id="3" name="Объект 2"/>
          <p:cNvSpPr>
            <a:spLocks noGrp="1"/>
          </p:cNvSpPr>
          <p:nvPr>
            <p:ph idx="1"/>
          </p:nvPr>
        </p:nvSpPr>
        <p:spPr>
          <a:xfrm>
            <a:off x="0" y="980728"/>
            <a:ext cx="8964488" cy="5877272"/>
          </a:xfrm>
        </p:spPr>
        <p:txBody>
          <a:bodyPr>
            <a:normAutofit fontScale="55000" lnSpcReduction="20000"/>
          </a:bodyPr>
          <a:lstStyle/>
          <a:p>
            <a:r>
              <a:rPr lang="ru-RU" dirty="0" smtClean="0"/>
              <a:t>Активный </a:t>
            </a:r>
            <a:r>
              <a:rPr lang="ru-RU" dirty="0"/>
              <a:t>образ жизни (ходьба, лечебная физкультура, плавание).</a:t>
            </a:r>
          </a:p>
          <a:p>
            <a:r>
              <a:rPr lang="ru-RU" dirty="0"/>
              <a:t>Диета № 8: исключить </a:t>
            </a:r>
            <a:r>
              <a:rPr lang="ru-RU" dirty="0" err="1"/>
              <a:t>сахаропродукты</a:t>
            </a:r>
            <a:r>
              <a:rPr lang="ru-RU" dirty="0"/>
              <a:t>, варенье, пирожные, кондитерские изделия. Максимум – </a:t>
            </a:r>
            <a:r>
              <a:rPr lang="ru-RU" dirty="0" err="1"/>
              <a:t>сахарозаманителей</a:t>
            </a:r>
            <a:r>
              <a:rPr lang="ru-RU" dirty="0"/>
              <a:t> (сорбит, ксилит, фруктоза), 5-6 разовое питание малыми порциями, после еды – обязательная физическая нагрузка. Санация хронических заболеваний.</a:t>
            </a:r>
          </a:p>
          <a:p>
            <a:r>
              <a:rPr lang="ru-RU" dirty="0"/>
              <a:t>Медикаментозная реабилитация: антиоксиданты, </a:t>
            </a:r>
            <a:r>
              <a:rPr lang="ru-RU" dirty="0" err="1"/>
              <a:t>мембраностабилизирующие</a:t>
            </a:r>
            <a:r>
              <a:rPr lang="ru-RU" dirty="0"/>
              <a:t> препараты; </a:t>
            </a:r>
            <a:r>
              <a:rPr lang="ru-RU" dirty="0" err="1"/>
              <a:t>аевит</a:t>
            </a:r>
            <a:r>
              <a:rPr lang="ru-RU" dirty="0"/>
              <a:t>, в течение 1 мес., по 1-2 капли в обед 3 раза в день, 3 курса в год; В5 курс – 3 мес. по 1 таб. В день 1 раз, 2 курса в год; В6 – 6 недель натощак утром 1 ампулу №20; </a:t>
            </a:r>
            <a:r>
              <a:rPr lang="ru-RU" dirty="0" err="1"/>
              <a:t>аминолон</a:t>
            </a:r>
            <a:r>
              <a:rPr lang="ru-RU" dirty="0"/>
              <a:t>, </a:t>
            </a:r>
            <a:r>
              <a:rPr lang="ru-RU" dirty="0" err="1"/>
              <a:t>глютамиловая</a:t>
            </a:r>
            <a:r>
              <a:rPr lang="ru-RU" dirty="0"/>
              <a:t> кислота по 0,25 3 раза в день, 6 недель; </a:t>
            </a:r>
            <a:r>
              <a:rPr lang="ru-RU" dirty="0" err="1"/>
              <a:t>Полиспонин</a:t>
            </a:r>
            <a:r>
              <a:rPr lang="ru-RU" dirty="0"/>
              <a:t> (антисклеротическая) – таб. 0.1х3 раза после еды, курс 1 мес.; </a:t>
            </a:r>
            <a:r>
              <a:rPr lang="ru-RU" dirty="0" err="1"/>
              <a:t>Липоевая</a:t>
            </a:r>
            <a:r>
              <a:rPr lang="ru-RU" dirty="0"/>
              <a:t> кислота (</a:t>
            </a:r>
            <a:r>
              <a:rPr lang="ru-RU" dirty="0" err="1"/>
              <a:t>липомид</a:t>
            </a:r>
            <a:r>
              <a:rPr lang="ru-RU" dirty="0"/>
              <a:t>) – таб. 0,025х3 раза после еды, курс 1 мес.; </a:t>
            </a:r>
            <a:r>
              <a:rPr lang="ru-RU" dirty="0" err="1"/>
              <a:t>Биохенол</a:t>
            </a:r>
            <a:r>
              <a:rPr lang="ru-RU" dirty="0"/>
              <a:t>, ФИБС или стекловидное тело; Адаптогены: элеутерококк, заманиха по 1 капле на год жизни 1 мес. 1 раз в день.</a:t>
            </a:r>
          </a:p>
          <a:p>
            <a:r>
              <a:rPr lang="ru-RU" dirty="0"/>
              <a:t>Фитотерапия: овес 50 г заварить в 500 мл крутого кипятка, процедить, в день 200-300 мл; листья брусники 10 г на 1 стакан кипятка; три лавровых листа на 1 стакан кипятка по 1 </a:t>
            </a:r>
            <a:r>
              <a:rPr lang="ru-RU" dirty="0" err="1"/>
              <a:t>ст.л</a:t>
            </a:r>
            <a:r>
              <a:rPr lang="ru-RU" dirty="0"/>
              <a:t>. 3 раза; мумиё 1 г в 150 мл кипяченой остуженной воды: до 7 лет – 1 </a:t>
            </a:r>
            <a:r>
              <a:rPr lang="ru-RU" dirty="0" err="1"/>
              <a:t>ч.л</a:t>
            </a:r>
            <a:r>
              <a:rPr lang="ru-RU" dirty="0"/>
              <a:t>. через 2 часа после еды или за 1 час до еды 3 раза, 7 лет – 1 </a:t>
            </a:r>
            <a:r>
              <a:rPr lang="ru-RU" dirty="0" err="1"/>
              <a:t>ст.л</a:t>
            </a:r>
            <a:r>
              <a:rPr lang="ru-RU" dirty="0"/>
              <a:t>. 3 раза. Психотерапия, контрастное закаливание. Иглорефлексотерапия, </a:t>
            </a:r>
            <a:r>
              <a:rPr lang="ru-RU" dirty="0" err="1"/>
              <a:t>лазерорефлексотерапия</a:t>
            </a:r>
            <a:r>
              <a:rPr lang="ru-RU" dirty="0"/>
              <a:t>.   </a:t>
            </a:r>
          </a:p>
          <a:p>
            <a:r>
              <a:rPr lang="ru-RU" dirty="0"/>
              <a:t>Гомеопатия. ЛФК. Профилактические прививки после заключения иммунолога.</a:t>
            </a:r>
          </a:p>
          <a:p>
            <a:r>
              <a:rPr lang="ru-RU" dirty="0"/>
              <a:t>Санаторно-курортное лечение: Кисловодск, Сочи.</a:t>
            </a:r>
          </a:p>
          <a:p>
            <a:r>
              <a:rPr lang="ru-RU" dirty="0"/>
              <a:t>Срок диспансерного наблюдения 3-5 лет.</a:t>
            </a:r>
          </a:p>
          <a:p>
            <a:endParaRPr lang="ru-RU" dirty="0"/>
          </a:p>
        </p:txBody>
      </p:sp>
    </p:spTree>
    <p:extLst>
      <p:ext uri="{BB962C8B-B14F-4D97-AF65-F5344CB8AC3E}">
        <p14:creationId xmlns:p14="http://schemas.microsoft.com/office/powerpoint/2010/main" val="11903061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3" y="116632"/>
            <a:ext cx="45434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descr="http://4woman.ru/uploads/public/image_96622279302762007249575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04664"/>
            <a:ext cx="395401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lady.qip.ru/resize/100/500/w/uploads/section/13832093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556" y="3284984"/>
            <a:ext cx="476250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http://xn-----6kcacmdbim2ad2afhwtea3biwx8d.xn--p1ai/includes/myphp/cache/139de9763814de2e84fa937b6fe0b1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13348"/>
            <a:ext cx="4187425"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967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Профилактика </a:t>
            </a:r>
            <a:r>
              <a:rPr lang="ru-RU" b="1" dirty="0" smtClean="0">
                <a:solidFill>
                  <a:srgbClr val="FF0000"/>
                </a:solidFill>
              </a:rPr>
              <a:t>ожирения</a:t>
            </a:r>
            <a:endParaRPr lang="ru-RU" dirty="0">
              <a:solidFill>
                <a:srgbClr val="FF0000"/>
              </a:solidFill>
            </a:endParaRPr>
          </a:p>
        </p:txBody>
      </p:sp>
      <p:sp>
        <p:nvSpPr>
          <p:cNvPr id="3" name="Объект 2"/>
          <p:cNvSpPr>
            <a:spLocks noGrp="1"/>
          </p:cNvSpPr>
          <p:nvPr>
            <p:ph idx="1"/>
          </p:nvPr>
        </p:nvSpPr>
        <p:spPr>
          <a:xfrm>
            <a:off x="395536" y="1556792"/>
            <a:ext cx="8229600" cy="4525963"/>
          </a:xfrm>
        </p:spPr>
        <p:txBody>
          <a:bodyPr/>
          <a:lstStyle/>
          <a:p>
            <a:pPr lvl="0"/>
            <a:r>
              <a:rPr lang="ru-RU" dirty="0" smtClean="0"/>
              <a:t>Выявление </a:t>
            </a:r>
            <a:r>
              <a:rPr lang="ru-RU" dirty="0"/>
              <a:t>детей с ИМТ более 1,0 </a:t>
            </a:r>
            <a:r>
              <a:rPr lang="en-US" dirty="0"/>
              <a:t>SDS</a:t>
            </a:r>
            <a:r>
              <a:rPr lang="ru-RU" dirty="0"/>
              <a:t> в возрасте 2 – 9 лет</a:t>
            </a:r>
          </a:p>
          <a:p>
            <a:pPr lvl="0"/>
            <a:r>
              <a:rPr lang="ru-RU" dirty="0"/>
              <a:t>Обучение родителей вместе с детьми</a:t>
            </a:r>
          </a:p>
          <a:p>
            <a:pPr lvl="0"/>
            <a:r>
              <a:rPr lang="ru-RU" dirty="0"/>
              <a:t>Грудное вскармливание/ обучение беременных</a:t>
            </a:r>
          </a:p>
          <a:p>
            <a:pPr lvl="0"/>
            <a:r>
              <a:rPr lang="ru-RU" dirty="0"/>
              <a:t>Занятия по питанию и физической активности в школе</a:t>
            </a:r>
          </a:p>
          <a:p>
            <a:endParaRPr lang="ru-RU" dirty="0"/>
          </a:p>
        </p:txBody>
      </p:sp>
    </p:spTree>
    <p:extLst>
      <p:ext uri="{BB962C8B-B14F-4D97-AF65-F5344CB8AC3E}">
        <p14:creationId xmlns:p14="http://schemas.microsoft.com/office/powerpoint/2010/main" val="2043887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Самоконтроль</a:t>
            </a:r>
            <a:endParaRPr lang="ru-RU" dirty="0"/>
          </a:p>
        </p:txBody>
      </p:sp>
      <p:sp>
        <p:nvSpPr>
          <p:cNvPr id="3" name="Объект 2"/>
          <p:cNvSpPr>
            <a:spLocks noGrp="1"/>
          </p:cNvSpPr>
          <p:nvPr>
            <p:ph idx="1"/>
          </p:nvPr>
        </p:nvSpPr>
        <p:spPr>
          <a:xfrm>
            <a:off x="2411760" y="1268760"/>
            <a:ext cx="6552728" cy="5400600"/>
          </a:xfrm>
        </p:spPr>
        <p:txBody>
          <a:bodyPr>
            <a:normAutofit fontScale="55000" lnSpcReduction="20000"/>
          </a:bodyPr>
          <a:lstStyle/>
          <a:p>
            <a:pPr hangingPunct="0"/>
            <a:r>
              <a:rPr lang="ru-RU" b="1" dirty="0" smtClean="0"/>
              <a:t>Самоконтроль </a:t>
            </a:r>
            <a:r>
              <a:rPr lang="ru-RU" b="1" dirty="0"/>
              <a:t>- р</a:t>
            </a:r>
            <a:r>
              <a:rPr lang="ru-RU" dirty="0"/>
              <a:t>егулярный контроль гликемии обученными пациентами или членами их семей, анализ полученных результатов, учет режима питания и физической активности, умение проводить самостоятельную коррекцию инсулинотерапии в зависимости от меняющихся условий дня.  </a:t>
            </a:r>
          </a:p>
          <a:p>
            <a:pPr lvl="0" hangingPunct="0"/>
            <a:r>
              <a:rPr lang="ru-RU" dirty="0"/>
              <a:t>Пациенты должны самостоятельно измерять уровень глюкозы в крови перед основными приемами пищи, </a:t>
            </a:r>
            <a:r>
              <a:rPr lang="ru-RU" dirty="0" err="1"/>
              <a:t>постпрандиально</a:t>
            </a:r>
            <a:r>
              <a:rPr lang="ru-RU" dirty="0"/>
              <a:t>, перед сном, перед физическими нагрузками, при подозрении на гипогликемию и после ее купирования (В).</a:t>
            </a:r>
          </a:p>
          <a:p>
            <a:pPr lvl="0" hangingPunct="0"/>
            <a:r>
              <a:rPr lang="ru-RU" dirty="0"/>
              <a:t> Обучение осуществляется в Школе диабета по основным вопросам (симптомы сахарного диабета, принципы инсулинотерапии, правила подбора и коррекции доз инсулина, режим питания, подсчет углеводом, занятия спортом, поведение в случае возникновения гипогликемии, </a:t>
            </a:r>
            <a:r>
              <a:rPr lang="ru-RU" dirty="0" err="1"/>
              <a:t>кетоацидоза</a:t>
            </a:r>
            <a:r>
              <a:rPr lang="ru-RU" dirty="0"/>
              <a:t>, при интеркуррентных заболеваниях);</a:t>
            </a:r>
          </a:p>
          <a:p>
            <a:pPr lvl="0" hangingPunct="0"/>
            <a:r>
              <a:rPr lang="ru-RU" dirty="0"/>
              <a:t>Оптимально определение гликемии 4-6 раз в сутки;</a:t>
            </a:r>
          </a:p>
          <a:p>
            <a:pPr lvl="0" hangingPunct="0"/>
            <a:r>
              <a:rPr lang="ru-RU" dirty="0"/>
              <a:t>Система длительного </a:t>
            </a:r>
            <a:r>
              <a:rPr lang="ru-RU" dirty="0" err="1"/>
              <a:t>мониторирования</a:t>
            </a:r>
            <a:r>
              <a:rPr lang="ru-RU" dirty="0"/>
              <a:t> гликемии (</a:t>
            </a:r>
            <a:r>
              <a:rPr lang="en-US" dirty="0"/>
              <a:t>CGMS</a:t>
            </a:r>
            <a:r>
              <a:rPr lang="ru-RU" dirty="0"/>
              <a:t>) используется как дополнение к традиционному самоконтролю в случае наличия скрытых гипогликемий или при частых гипогликемических эпизодах (Е).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1905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6662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24936" cy="1512168"/>
          </a:xfrm>
        </p:spPr>
        <p:txBody>
          <a:bodyPr>
            <a:normAutofit fontScale="90000"/>
          </a:bodyPr>
          <a:lstStyle/>
          <a:p>
            <a:pPr marL="0" indent="0"/>
            <a:r>
              <a:rPr lang="ru-RU" b="1" dirty="0">
                <a:solidFill>
                  <a:srgbClr val="FF0000"/>
                </a:solidFill>
              </a:rPr>
              <a:t>Кормление грудных детей</a:t>
            </a:r>
            <a:br>
              <a:rPr lang="ru-RU" b="1" dirty="0">
                <a:solidFill>
                  <a:srgbClr val="FF0000"/>
                </a:solidFill>
              </a:rPr>
            </a:br>
            <a:r>
              <a:rPr lang="ru-RU" sz="2000" b="1" i="1" dirty="0">
                <a:latin typeface="Times New Roman" pitchFamily="18" charset="0"/>
                <a:cs typeface="Times New Roman" pitchFamily="18" charset="0"/>
              </a:rPr>
              <a:t>Руководство для матерей</a:t>
            </a:r>
            <a:br>
              <a:rPr lang="ru-RU" sz="2000" b="1" i="1" dirty="0">
                <a:latin typeface="Times New Roman" pitchFamily="18" charset="0"/>
                <a:cs typeface="Times New Roman" pitchFamily="18" charset="0"/>
              </a:rPr>
            </a:br>
            <a:r>
              <a:rPr lang="ru-RU" sz="2000" dirty="0">
                <a:latin typeface="Times New Roman" pitchFamily="18" charset="0"/>
                <a:cs typeface="Times New Roman" pitchFamily="18" charset="0"/>
              </a:rPr>
              <a:t>Всемирная организация здравоохранения</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Европейское региональное </a:t>
            </a:r>
            <a:r>
              <a:rPr lang="ru-RU" sz="2000" dirty="0" smtClean="0">
                <a:latin typeface="Times New Roman" pitchFamily="18" charset="0"/>
                <a:cs typeface="Times New Roman" pitchFamily="18" charset="0"/>
              </a:rPr>
              <a:t>бюро</a:t>
            </a:r>
            <a:br>
              <a:rPr lang="ru-RU" sz="2000" dirty="0" smtClean="0">
                <a:latin typeface="Times New Roman" pitchFamily="18" charset="0"/>
                <a:cs typeface="Times New Roman" pitchFamily="18" charset="0"/>
              </a:rPr>
            </a:br>
            <a:r>
              <a:rPr lang="en-US" sz="2000" dirty="0">
                <a:latin typeface="Times New Roman" pitchFamily="18" charset="0"/>
                <a:cs typeface="Times New Roman" pitchFamily="18" charset="0"/>
              </a:rPr>
              <a:t>http://www.who.int/ru/</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997152"/>
          </a:xfrm>
        </p:spPr>
        <p:txBody>
          <a:bodyPr>
            <a:normAutofit fontScale="92500" lnSpcReduction="10000"/>
          </a:bodyPr>
          <a:lstStyle/>
          <a:p>
            <a:pPr marL="0" indent="0">
              <a:buNone/>
            </a:pPr>
            <a:r>
              <a:rPr lang="ru-RU" b="1" dirty="0" smtClean="0"/>
              <a:t>Цель </a:t>
            </a:r>
            <a:r>
              <a:rPr lang="ru-RU" b="1" dirty="0"/>
              <a:t>№ 16: ЗДОРОВЫЙ ОБРАЗ ЖИЗНИ</a:t>
            </a:r>
          </a:p>
          <a:p>
            <a:pPr marL="0" indent="0">
              <a:buNone/>
            </a:pPr>
            <a:r>
              <a:rPr lang="ru-RU" dirty="0"/>
              <a:t>К 2000 г. во всех государствах-членах должны </a:t>
            </a:r>
            <a:r>
              <a:rPr lang="ru-RU" dirty="0" smtClean="0"/>
              <a:t>прилагаться постоянные </a:t>
            </a:r>
            <a:r>
              <a:rPr lang="ru-RU" dirty="0"/>
              <a:t>усилия, направленные на активное укрепление </a:t>
            </a:r>
            <a:r>
              <a:rPr lang="ru-RU" dirty="0" smtClean="0"/>
              <a:t>и поддержку </a:t>
            </a:r>
            <a:r>
              <a:rPr lang="ru-RU" dirty="0"/>
              <a:t>здорового образа жизни, </a:t>
            </a:r>
            <a:r>
              <a:rPr lang="ru-RU" dirty="0" smtClean="0"/>
              <a:t>характеризующегося сбалансированным </a:t>
            </a:r>
            <a:r>
              <a:rPr lang="ru-RU" dirty="0"/>
              <a:t>питанием, занятиями физической культурой</a:t>
            </a:r>
            <a:r>
              <a:rPr lang="ru-RU" dirty="0" smtClean="0"/>
              <a:t>, здоровой </a:t>
            </a:r>
            <a:r>
              <a:rPr lang="ru-RU" dirty="0"/>
              <a:t>сексуальностью, способностью справляться со</a:t>
            </a:r>
          </a:p>
          <a:p>
            <a:pPr marL="0" indent="0">
              <a:buNone/>
            </a:pPr>
            <a:r>
              <a:rPr lang="ru-RU" dirty="0"/>
              <a:t>стрессовыми ситуациями, а также другими аспектами поведения</a:t>
            </a:r>
            <a:r>
              <a:rPr lang="ru-RU" dirty="0" smtClean="0"/>
              <a:t>, способствующего </a:t>
            </a:r>
            <a:r>
              <a:rPr lang="ru-RU" dirty="0"/>
              <a:t>укреплению здоровья</a:t>
            </a:r>
          </a:p>
        </p:txBody>
      </p:sp>
    </p:spTree>
    <p:extLst>
      <p:ext uri="{BB962C8B-B14F-4D97-AF65-F5344CB8AC3E}">
        <p14:creationId xmlns:p14="http://schemas.microsoft.com/office/powerpoint/2010/main" val="26685127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28800"/>
            <a:ext cx="8507288" cy="4968552"/>
          </a:xfrm>
        </p:spPr>
        <p:txBody>
          <a:bodyPr>
            <a:normAutofit fontScale="85000" lnSpcReduction="10000"/>
          </a:bodyPr>
          <a:lstStyle/>
          <a:p>
            <a:r>
              <a:rPr lang="ru-RU" dirty="0"/>
              <a:t>Лучший способ сохранить здоровье вашего ребенка и </a:t>
            </a:r>
            <a:r>
              <a:rPr lang="ru-RU" dirty="0" smtClean="0"/>
              <a:t>ваше собственное </a:t>
            </a:r>
            <a:r>
              <a:rPr lang="ru-RU" dirty="0"/>
              <a:t>здоровье – это грудное вскармливание.</a:t>
            </a:r>
          </a:p>
          <a:p>
            <a:r>
              <a:rPr lang="ru-RU" dirty="0"/>
              <a:t> Ваше грудное молоко и только оно – это все, что </a:t>
            </a:r>
            <a:r>
              <a:rPr lang="ru-RU" dirty="0" smtClean="0"/>
              <a:t>необходимо вашему </a:t>
            </a:r>
            <a:r>
              <a:rPr lang="ru-RU" dirty="0"/>
              <a:t>ребенку в течение первых шести месяцев.</a:t>
            </a:r>
          </a:p>
          <a:p>
            <a:r>
              <a:rPr lang="ru-RU" dirty="0"/>
              <a:t> Вы можете возобновить кормление грудью, даже если </a:t>
            </a:r>
            <a:r>
              <a:rPr lang="ru-RU" dirty="0" smtClean="0"/>
              <a:t>вы прекратили </a:t>
            </a:r>
            <a:r>
              <a:rPr lang="ru-RU" dirty="0"/>
              <a:t>его несколько месяцев назад.</a:t>
            </a:r>
          </a:p>
          <a:p>
            <a:r>
              <a:rPr lang="ru-RU" dirty="0"/>
              <a:t> В возрасте примерно 6 месяцев начинайте давать </a:t>
            </a:r>
            <a:r>
              <a:rPr lang="ru-RU" dirty="0" smtClean="0"/>
              <a:t>твердую пищу</a:t>
            </a:r>
            <a:r>
              <a:rPr lang="ru-RU" dirty="0"/>
              <a:t>, но и до года, и даже позже кормление грудью </a:t>
            </a:r>
            <a:r>
              <a:rPr lang="ru-RU" dirty="0" smtClean="0"/>
              <a:t>сохраняет свою </a:t>
            </a:r>
            <a:r>
              <a:rPr lang="ru-RU" dirty="0"/>
              <a:t>важность</a:t>
            </a:r>
            <a:r>
              <a:rPr lang="ru-RU" dirty="0" smtClean="0"/>
              <a:t>.</a:t>
            </a:r>
          </a:p>
          <a:p>
            <a:pPr marL="0" indent="0">
              <a:buNone/>
            </a:pPr>
            <a:r>
              <a:rPr lang="en-US" dirty="0"/>
              <a:t>http://www.who.int/ru/</a:t>
            </a:r>
            <a:endParaRPr lang="ru-RU" dirty="0"/>
          </a:p>
        </p:txBody>
      </p:sp>
      <p:pic>
        <p:nvPicPr>
          <p:cNvPr id="33794" name="Picture 2" descr="http://www.dadalos.org/deutsch/Menschenrechte/Grundkurs_MR2/Graphiken/UNIC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208"/>
            <a:ext cx="2752725"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678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FF0000"/>
                </a:solidFill>
              </a:rPr>
              <a:t>Грудное вскармливание может окончиться неудачей</a:t>
            </a:r>
            <a:br>
              <a:rPr lang="ru-RU" sz="2400" b="1" dirty="0">
                <a:solidFill>
                  <a:srgbClr val="FF0000"/>
                </a:solidFill>
              </a:rPr>
            </a:br>
            <a:r>
              <a:rPr lang="ru-RU" sz="2400" b="1" dirty="0">
                <a:solidFill>
                  <a:srgbClr val="FF0000"/>
                </a:solidFill>
              </a:rPr>
              <a:t>из-за следующих действий и обычаев</a:t>
            </a:r>
            <a:r>
              <a:rPr lang="ru-RU" sz="2400" b="1" dirty="0" smtClean="0">
                <a:solidFill>
                  <a:srgbClr val="FF0000"/>
                </a:solidFill>
              </a:rPr>
              <a:t>:</a:t>
            </a:r>
            <a:br>
              <a:rPr lang="ru-RU" sz="2400" b="1" dirty="0" smtClean="0">
                <a:solidFill>
                  <a:srgbClr val="FF0000"/>
                </a:solidFill>
              </a:rPr>
            </a:br>
            <a:r>
              <a:rPr lang="en-US" sz="2400" b="1" dirty="0">
                <a:solidFill>
                  <a:srgbClr val="FF0000"/>
                </a:solidFill>
              </a:rPr>
              <a:t>http://www.who.int/ru/</a:t>
            </a:r>
            <a:endParaRPr lang="ru-RU" sz="2400" b="1"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fontScale="55000" lnSpcReduction="20000"/>
          </a:bodyPr>
          <a:lstStyle/>
          <a:p>
            <a:r>
              <a:rPr lang="ru-RU" b="1" dirty="0" smtClean="0"/>
              <a:t>Раздельное </a:t>
            </a:r>
            <a:r>
              <a:rPr lang="ru-RU" b="1" dirty="0"/>
              <a:t>нахождение матери и ребенка</a:t>
            </a:r>
          </a:p>
          <a:p>
            <a:r>
              <a:rPr lang="ru-RU" b="1" dirty="0"/>
              <a:t>Отсрочка первого кормления</a:t>
            </a:r>
          </a:p>
          <a:p>
            <a:r>
              <a:rPr lang="ru-RU" b="1" dirty="0"/>
              <a:t>Ограничение частоты кормления</a:t>
            </a:r>
          </a:p>
          <a:p>
            <a:r>
              <a:rPr lang="ru-RU" b="1" dirty="0"/>
              <a:t>Обмывание сосков до или после кормления грудью</a:t>
            </a:r>
          </a:p>
          <a:p>
            <a:r>
              <a:rPr lang="ru-RU" b="1" dirty="0"/>
              <a:t>Кормление по графику</a:t>
            </a:r>
          </a:p>
          <a:p>
            <a:r>
              <a:rPr lang="ru-RU" b="1" dirty="0"/>
              <a:t>Отъем ребенка от груди прежде, чем он закончит есть</a:t>
            </a:r>
          </a:p>
          <a:p>
            <a:r>
              <a:rPr lang="ru-RU" b="1" dirty="0"/>
              <a:t>До первого кормления грудью ребенку даются </a:t>
            </a:r>
            <a:r>
              <a:rPr lang="ru-RU" b="1" dirty="0" smtClean="0"/>
              <a:t>другие жидкости</a:t>
            </a:r>
            <a:endParaRPr lang="ru-RU" b="1" dirty="0"/>
          </a:p>
          <a:p>
            <a:r>
              <a:rPr lang="ru-RU" b="1" dirty="0"/>
              <a:t>Ребенка докармливают искусственным молоком</a:t>
            </a:r>
          </a:p>
          <a:p>
            <a:r>
              <a:rPr lang="ru-RU" b="1" dirty="0"/>
              <a:t>В промежутках между кормлениями ребенку </a:t>
            </a:r>
            <a:r>
              <a:rPr lang="ru-RU" b="1" dirty="0" smtClean="0"/>
              <a:t>дают обычную </a:t>
            </a:r>
            <a:r>
              <a:rPr lang="ru-RU" b="1" dirty="0"/>
              <a:t>воду, воду с виноградным сахаром, </a:t>
            </a:r>
            <a:r>
              <a:rPr lang="ru-RU" b="1" dirty="0" smtClean="0"/>
              <a:t>глюкозой или </a:t>
            </a:r>
            <a:r>
              <a:rPr lang="ru-RU" b="1" dirty="0"/>
              <a:t>сахарозой или различные “чаи”</a:t>
            </a:r>
          </a:p>
          <a:p>
            <a:r>
              <a:rPr lang="ru-RU" b="1" dirty="0"/>
              <a:t>Говорят матери то, что заставляет ее сомневаться в </a:t>
            </a:r>
            <a:r>
              <a:rPr lang="ru-RU" b="1" dirty="0" smtClean="0"/>
              <a:t>своих способностях </a:t>
            </a:r>
            <a:r>
              <a:rPr lang="ru-RU" b="1" dirty="0"/>
              <a:t>вырабатывать молоко</a:t>
            </a:r>
          </a:p>
          <a:p>
            <a:r>
              <a:rPr lang="ru-RU" b="1" dirty="0"/>
              <a:t>Раздаются бесплатные образцы детских молочных смесей</a:t>
            </a:r>
          </a:p>
          <a:p>
            <a:r>
              <a:rPr lang="ru-RU" b="1" dirty="0"/>
              <a:t>Изоляция матери от тех людей, которые </a:t>
            </a:r>
            <a:r>
              <a:rPr lang="ru-RU" b="1" dirty="0" smtClean="0"/>
              <a:t>поддерживают  грудное вскармливание</a:t>
            </a:r>
          </a:p>
          <a:p>
            <a:r>
              <a:rPr lang="ru-RU" b="1" dirty="0" smtClean="0"/>
              <a:t>Использование </a:t>
            </a:r>
            <a:r>
              <a:rPr lang="ru-RU" b="1" dirty="0"/>
              <a:t>накладок для сосков, сосок и пустышек</a:t>
            </a:r>
          </a:p>
          <a:p>
            <a:r>
              <a:rPr lang="ru-RU" b="1" dirty="0"/>
              <a:t>Применение во время родов лекарственных препаратов</a:t>
            </a:r>
            <a:r>
              <a:rPr lang="ru-RU" b="1" dirty="0" smtClean="0"/>
              <a:t>, оказывающих </a:t>
            </a:r>
            <a:r>
              <a:rPr lang="ru-RU" b="1" dirty="0"/>
              <a:t>седативное действие на ребенка.</a:t>
            </a:r>
            <a:endParaRPr lang="ru-RU" dirty="0"/>
          </a:p>
        </p:txBody>
      </p:sp>
    </p:spTree>
    <p:extLst>
      <p:ext uri="{BB962C8B-B14F-4D97-AF65-F5344CB8AC3E}">
        <p14:creationId xmlns:p14="http://schemas.microsoft.com/office/powerpoint/2010/main" val="2326598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FF0000"/>
                </a:solidFill>
                <a:latin typeface="Times New Roman" pitchFamily="18" charset="0"/>
                <a:cs typeface="Times New Roman" pitchFamily="18" charset="0"/>
              </a:rPr>
              <a:t>Десять шагов, ведущих к успешному грудному</a:t>
            </a:r>
            <a:br>
              <a:rPr lang="ru-RU" sz="2700" b="1" dirty="0">
                <a:solidFill>
                  <a:srgbClr val="FF0000"/>
                </a:solidFill>
                <a:latin typeface="Times New Roman" pitchFamily="18" charset="0"/>
                <a:cs typeface="Times New Roman" pitchFamily="18" charset="0"/>
              </a:rPr>
            </a:br>
            <a:r>
              <a:rPr lang="ru-RU" sz="2700" b="1" dirty="0" smtClean="0">
                <a:solidFill>
                  <a:srgbClr val="FF0000"/>
                </a:solidFill>
                <a:latin typeface="Times New Roman" pitchFamily="18" charset="0"/>
                <a:cs typeface="Times New Roman" pitchFamily="18" charset="0"/>
              </a:rPr>
              <a:t>вскармливанию</a:t>
            </a:r>
            <a:br>
              <a:rPr lang="ru-RU" sz="2700" b="1" dirty="0" smtClean="0">
                <a:solidFill>
                  <a:srgbClr val="FF0000"/>
                </a:solidFill>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http://www.who.int/ru/</a:t>
            </a:r>
            <a:endParaRPr lang="ru-RU" dirty="0"/>
          </a:p>
        </p:txBody>
      </p:sp>
      <p:sp>
        <p:nvSpPr>
          <p:cNvPr id="3" name="Объект 2"/>
          <p:cNvSpPr>
            <a:spLocks noGrp="1"/>
          </p:cNvSpPr>
          <p:nvPr>
            <p:ph idx="1"/>
          </p:nvPr>
        </p:nvSpPr>
        <p:spPr>
          <a:xfrm>
            <a:off x="179512" y="1340768"/>
            <a:ext cx="8712968" cy="5328592"/>
          </a:xfrm>
        </p:spPr>
        <p:txBody>
          <a:bodyPr>
            <a:normAutofit fontScale="62500" lnSpcReduction="20000"/>
          </a:bodyPr>
          <a:lstStyle/>
          <a:p>
            <a:pPr marL="0" indent="0">
              <a:buNone/>
            </a:pPr>
            <a:r>
              <a:rPr lang="ru-RU" b="1" dirty="0" smtClean="0"/>
              <a:t>1</a:t>
            </a:r>
            <a:r>
              <a:rPr lang="ru-RU" b="1" dirty="0"/>
              <a:t>. Иметь изложенную в письменном виде политику в </a:t>
            </a:r>
            <a:r>
              <a:rPr lang="ru-RU" b="1" dirty="0" smtClean="0"/>
              <a:t>отношении грудного </a:t>
            </a:r>
            <a:r>
              <a:rPr lang="ru-RU" b="1" dirty="0"/>
              <a:t>вскармливания, которая постоянно доводится до </a:t>
            </a:r>
            <a:r>
              <a:rPr lang="ru-RU" b="1" dirty="0" smtClean="0"/>
              <a:t>всего медперсонала</a:t>
            </a:r>
            <a:r>
              <a:rPr lang="ru-RU" b="1" dirty="0"/>
              <a:t>.</a:t>
            </a:r>
          </a:p>
          <a:p>
            <a:pPr marL="0" indent="0">
              <a:buNone/>
            </a:pPr>
            <a:r>
              <a:rPr lang="ru-RU" b="1" dirty="0"/>
              <a:t>2. Обучать всех медицинских работников навыкам, </a:t>
            </a:r>
            <a:r>
              <a:rPr lang="ru-RU" b="1" dirty="0" smtClean="0"/>
              <a:t>необходимым для </a:t>
            </a:r>
            <a:r>
              <a:rPr lang="ru-RU" b="1" dirty="0"/>
              <a:t>практического осуществления этой политики.</a:t>
            </a:r>
          </a:p>
          <a:p>
            <a:pPr marL="0" indent="0">
              <a:buNone/>
            </a:pPr>
            <a:r>
              <a:rPr lang="ru-RU" b="1" dirty="0"/>
              <a:t>3. Информировать всех беременных женщин о </a:t>
            </a:r>
            <a:r>
              <a:rPr lang="ru-RU" b="1" dirty="0" smtClean="0"/>
              <a:t>преимуществах грудного </a:t>
            </a:r>
            <a:r>
              <a:rPr lang="ru-RU" b="1" dirty="0"/>
              <a:t>вскармливания и о том, как вести </a:t>
            </a:r>
            <a:r>
              <a:rPr lang="ru-RU" b="1" dirty="0" smtClean="0"/>
              <a:t>грудное вскармливание</a:t>
            </a:r>
            <a:r>
              <a:rPr lang="ru-RU" b="1" dirty="0"/>
              <a:t>.</a:t>
            </a:r>
          </a:p>
          <a:p>
            <a:pPr marL="0" indent="0">
              <a:buNone/>
            </a:pPr>
            <a:r>
              <a:rPr lang="ru-RU" b="1" dirty="0"/>
              <a:t>4. Помогать матерям начать кормление грудью в </a:t>
            </a:r>
            <a:r>
              <a:rPr lang="ru-RU" b="1" dirty="0" smtClean="0"/>
              <a:t>течение получаса </a:t>
            </a:r>
            <a:r>
              <a:rPr lang="ru-RU" b="1" dirty="0"/>
              <a:t>с момента рождения ребенка.</a:t>
            </a:r>
          </a:p>
          <a:p>
            <a:pPr marL="0" indent="0">
              <a:buNone/>
            </a:pPr>
            <a:r>
              <a:rPr lang="ru-RU" b="1" dirty="0"/>
              <a:t>5. Показывать матерям, как кормить грудью и как </a:t>
            </a:r>
            <a:r>
              <a:rPr lang="ru-RU" b="1" dirty="0" smtClean="0"/>
              <a:t>поддерживать лактацию </a:t>
            </a:r>
            <a:r>
              <a:rPr lang="ru-RU" b="1" dirty="0"/>
              <a:t>даже в тех случаях, когда им приходится </a:t>
            </a:r>
            <a:r>
              <a:rPr lang="ru-RU" b="1" dirty="0" smtClean="0"/>
              <a:t>разлучаться со </a:t>
            </a:r>
            <a:r>
              <a:rPr lang="ru-RU" b="1" dirty="0"/>
              <a:t>своими детьми.</a:t>
            </a:r>
          </a:p>
          <a:p>
            <a:pPr marL="0" indent="0">
              <a:buNone/>
            </a:pPr>
            <a:r>
              <a:rPr lang="ru-RU" b="1" dirty="0"/>
              <a:t>6. Не давать новорожденным никакой еды и питья, </a:t>
            </a:r>
            <a:r>
              <a:rPr lang="ru-RU" b="1" dirty="0" smtClean="0"/>
              <a:t>кроме грудного </a:t>
            </a:r>
            <a:r>
              <a:rPr lang="ru-RU" b="1" dirty="0"/>
              <a:t>молока, за исключением случаев </a:t>
            </a:r>
            <a:r>
              <a:rPr lang="ru-RU" b="1" dirty="0" smtClean="0"/>
              <a:t>медицинских показаний</a:t>
            </a:r>
            <a:r>
              <a:rPr lang="ru-RU" b="1" dirty="0"/>
              <a:t>.</a:t>
            </a:r>
          </a:p>
          <a:p>
            <a:pPr marL="0" indent="0">
              <a:buNone/>
            </a:pPr>
            <a:r>
              <a:rPr lang="ru-RU" b="1" dirty="0"/>
              <a:t>7. Практиковать круглосуточное совместное пребывание в </a:t>
            </a:r>
            <a:r>
              <a:rPr lang="ru-RU" b="1" dirty="0" smtClean="0"/>
              <a:t>одной палате </a:t>
            </a:r>
            <a:r>
              <a:rPr lang="ru-RU" b="1" dirty="0"/>
              <a:t>матерей и детей.</a:t>
            </a:r>
          </a:p>
          <a:p>
            <a:pPr marL="0" indent="0">
              <a:buNone/>
            </a:pPr>
            <a:r>
              <a:rPr lang="ru-RU" b="1" dirty="0"/>
              <a:t>8. Поощрять кормление грудью по требованию ребенка.</a:t>
            </a:r>
          </a:p>
          <a:p>
            <a:pPr marL="0" indent="0">
              <a:buNone/>
            </a:pPr>
            <a:r>
              <a:rPr lang="ru-RU" b="1" dirty="0"/>
              <a:t>9. Не давать младенцам, кормящимся грудью, сосок </a:t>
            </a:r>
            <a:r>
              <a:rPr lang="ru-RU" b="1" dirty="0" smtClean="0"/>
              <a:t>или пустышек</a:t>
            </a:r>
            <a:r>
              <a:rPr lang="ru-RU" b="1" dirty="0"/>
              <a:t>.</a:t>
            </a:r>
          </a:p>
          <a:p>
            <a:pPr marL="0" indent="0">
              <a:buNone/>
            </a:pPr>
            <a:r>
              <a:rPr lang="ru-RU" b="1" dirty="0"/>
              <a:t>10. Поощрять создание групп поддержки грудного вскармливания </a:t>
            </a:r>
            <a:r>
              <a:rPr lang="ru-RU" b="1" dirty="0" smtClean="0"/>
              <a:t>и отсылать </a:t>
            </a:r>
            <a:r>
              <a:rPr lang="ru-RU" b="1" dirty="0"/>
              <a:t>матерей в эти группы при выписке из больницы </a:t>
            </a:r>
            <a:r>
              <a:rPr lang="ru-RU" b="1" dirty="0" smtClean="0"/>
              <a:t>или клиники</a:t>
            </a:r>
            <a:r>
              <a:rPr lang="ru-RU" b="1" dirty="0"/>
              <a:t>.</a:t>
            </a:r>
            <a:endParaRPr lang="ru-RU" dirty="0"/>
          </a:p>
        </p:txBody>
      </p:sp>
    </p:spTree>
    <p:extLst>
      <p:ext uri="{BB962C8B-B14F-4D97-AF65-F5344CB8AC3E}">
        <p14:creationId xmlns:p14="http://schemas.microsoft.com/office/powerpoint/2010/main" val="40363614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rmAutofit fontScale="90000"/>
          </a:bodyPr>
          <a:lstStyle/>
          <a:p>
            <a:r>
              <a:rPr lang="ru-RU" b="1" dirty="0">
                <a:solidFill>
                  <a:srgbClr val="FF0000"/>
                </a:solidFill>
              </a:rPr>
              <a:t>Грудное вскармливание защищает от</a:t>
            </a:r>
            <a:r>
              <a:rPr lang="ru-RU" b="1" dirty="0" smtClean="0">
                <a:solidFill>
                  <a:srgbClr val="FF0000"/>
                </a:solidFill>
              </a:rPr>
              <a:t>:</a:t>
            </a:r>
            <a:br>
              <a:rPr lang="ru-RU" b="1" dirty="0" smtClean="0">
                <a:solidFill>
                  <a:srgbClr val="FF0000"/>
                </a:solidFill>
              </a:rPr>
            </a:br>
            <a:r>
              <a:rPr lang="en-US" b="1" dirty="0">
                <a:solidFill>
                  <a:srgbClr val="FF0000"/>
                </a:solidFill>
              </a:rPr>
              <a:t>http://www.who.int/ru/</a:t>
            </a:r>
            <a:endParaRPr lang="ru-RU" dirty="0">
              <a:solidFill>
                <a:srgbClr val="FF0000"/>
              </a:solidFill>
            </a:endParaRPr>
          </a:p>
        </p:txBody>
      </p:sp>
      <p:sp>
        <p:nvSpPr>
          <p:cNvPr id="3" name="Объект 2"/>
          <p:cNvSpPr>
            <a:spLocks noGrp="1"/>
          </p:cNvSpPr>
          <p:nvPr>
            <p:ph idx="1"/>
          </p:nvPr>
        </p:nvSpPr>
        <p:spPr/>
        <p:txBody>
          <a:bodyPr/>
          <a:lstStyle/>
          <a:p>
            <a:r>
              <a:rPr lang="ru-RU" b="1" dirty="0" smtClean="0"/>
              <a:t>желудочно-кишечных </a:t>
            </a:r>
            <a:r>
              <a:rPr lang="ru-RU" b="1" dirty="0"/>
              <a:t>заболеваний;</a:t>
            </a:r>
          </a:p>
          <a:p>
            <a:r>
              <a:rPr lang="ru-RU" b="1" dirty="0"/>
              <a:t>респираторных инфекций;</a:t>
            </a:r>
          </a:p>
          <a:p>
            <a:r>
              <a:rPr lang="ru-RU" b="1" dirty="0"/>
              <a:t>инфекций мочевых путей;</a:t>
            </a:r>
          </a:p>
          <a:p>
            <a:r>
              <a:rPr lang="ru-RU" b="1" dirty="0"/>
              <a:t>инфекций уха (воспаление среднего уха);</a:t>
            </a:r>
          </a:p>
          <a:p>
            <a:r>
              <a:rPr lang="ru-RU" b="1" dirty="0"/>
              <a:t>сахарного диабета;</a:t>
            </a:r>
          </a:p>
          <a:p>
            <a:r>
              <a:rPr lang="ru-RU" b="1" dirty="0"/>
              <a:t>астмы и стерторозного дыхания.</a:t>
            </a:r>
            <a:endParaRPr lang="ru-RU" dirty="0"/>
          </a:p>
        </p:txBody>
      </p:sp>
    </p:spTree>
    <p:extLst>
      <p:ext uri="{BB962C8B-B14F-4D97-AF65-F5344CB8AC3E}">
        <p14:creationId xmlns:p14="http://schemas.microsoft.com/office/powerpoint/2010/main" val="23146898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354162"/>
          </a:xfrm>
        </p:spPr>
        <p:txBody>
          <a:bodyPr>
            <a:normAutofit fontScale="90000"/>
          </a:bodyPr>
          <a:lstStyle/>
          <a:p>
            <a:r>
              <a:rPr lang="ru-RU" b="1" dirty="0">
                <a:solidFill>
                  <a:srgbClr val="FF0000"/>
                </a:solidFill>
              </a:rPr>
              <a:t>Грудное вскармливание защищает здоровье </a:t>
            </a:r>
            <a:r>
              <a:rPr lang="ru-RU" b="1" dirty="0" smtClean="0">
                <a:solidFill>
                  <a:srgbClr val="FF0000"/>
                </a:solidFill>
              </a:rPr>
              <a:t>женщин</a:t>
            </a:r>
            <a:br>
              <a:rPr lang="ru-RU" b="1" dirty="0" smtClean="0">
                <a:solidFill>
                  <a:srgbClr val="FF0000"/>
                </a:solidFill>
              </a:rPr>
            </a:br>
            <a:r>
              <a:rPr lang="en-US" b="1" dirty="0">
                <a:solidFill>
                  <a:srgbClr val="FF0000"/>
                </a:solidFill>
              </a:rPr>
              <a:t>http://www.who.int/ru/</a:t>
            </a:r>
            <a:endParaRPr lang="ru-RU" dirty="0">
              <a:solidFill>
                <a:srgbClr val="FF0000"/>
              </a:solidFill>
            </a:endParaRPr>
          </a:p>
        </p:txBody>
      </p:sp>
      <p:sp>
        <p:nvSpPr>
          <p:cNvPr id="3" name="Объект 2"/>
          <p:cNvSpPr>
            <a:spLocks noGrp="1"/>
          </p:cNvSpPr>
          <p:nvPr>
            <p:ph idx="1"/>
          </p:nvPr>
        </p:nvSpPr>
        <p:spPr>
          <a:xfrm>
            <a:off x="457200" y="1844824"/>
            <a:ext cx="8229600" cy="4281339"/>
          </a:xfrm>
        </p:spPr>
        <p:txBody>
          <a:bodyPr>
            <a:normAutofit lnSpcReduction="10000"/>
          </a:bodyPr>
          <a:lstStyle/>
          <a:p>
            <a:pPr marL="0" indent="0">
              <a:buNone/>
            </a:pPr>
            <a:r>
              <a:rPr lang="ru-RU" b="1" dirty="0" smtClean="0"/>
              <a:t>Уменьшается риск:</a:t>
            </a:r>
          </a:p>
          <a:p>
            <a:r>
              <a:rPr lang="ru-RU" b="1" dirty="0" smtClean="0"/>
              <a:t>Анемии</a:t>
            </a:r>
            <a:endParaRPr lang="ru-RU" b="1" dirty="0"/>
          </a:p>
          <a:p>
            <a:r>
              <a:rPr lang="ru-RU" b="1" dirty="0"/>
              <a:t>Раннего рака груди</a:t>
            </a:r>
          </a:p>
          <a:p>
            <a:r>
              <a:rPr lang="ru-RU" b="1" dirty="0"/>
              <a:t>Рака яичников</a:t>
            </a:r>
          </a:p>
          <a:p>
            <a:r>
              <a:rPr lang="ru-RU" b="1" dirty="0"/>
              <a:t>Заболевания костей в старости</a:t>
            </a:r>
          </a:p>
          <a:p>
            <a:r>
              <a:rPr lang="ru-RU" b="1" dirty="0"/>
              <a:t>Беременности в первые 6 месяцев</a:t>
            </a:r>
          </a:p>
          <a:p>
            <a:r>
              <a:rPr lang="ru-RU" b="1" dirty="0"/>
              <a:t>Женщинам, страдающим сахарным диабетом, </a:t>
            </a:r>
            <a:r>
              <a:rPr lang="ru-RU" b="1" dirty="0" smtClean="0"/>
              <a:t>требуется меньше </a:t>
            </a:r>
            <a:r>
              <a:rPr lang="ru-RU" b="1" dirty="0"/>
              <a:t>инсулина.</a:t>
            </a:r>
            <a:endParaRPr lang="ru-RU" dirty="0"/>
          </a:p>
        </p:txBody>
      </p:sp>
    </p:spTree>
    <p:extLst>
      <p:ext uri="{BB962C8B-B14F-4D97-AF65-F5344CB8AC3E}">
        <p14:creationId xmlns:p14="http://schemas.microsoft.com/office/powerpoint/2010/main" val="3828902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FF0000"/>
                </a:solidFill>
                <a:latin typeface="Times New Roman" pitchFamily="18" charset="0"/>
                <a:cs typeface="Times New Roman" pitchFamily="18" charset="0"/>
              </a:rPr>
              <a:t>Три принципа, дающие радость грудного</a:t>
            </a:r>
            <a:br>
              <a:rPr lang="ru-RU" sz="2700" b="1" dirty="0">
                <a:solidFill>
                  <a:srgbClr val="FF0000"/>
                </a:solidFill>
                <a:latin typeface="Times New Roman" pitchFamily="18" charset="0"/>
                <a:cs typeface="Times New Roman" pitchFamily="18" charset="0"/>
              </a:rPr>
            </a:br>
            <a:r>
              <a:rPr lang="ru-RU" sz="2700" b="1" dirty="0" smtClean="0">
                <a:solidFill>
                  <a:srgbClr val="FF0000"/>
                </a:solidFill>
                <a:latin typeface="Times New Roman" pitchFamily="18" charset="0"/>
                <a:cs typeface="Times New Roman" pitchFamily="18" charset="0"/>
              </a:rPr>
              <a:t>вскармливания</a:t>
            </a:r>
            <a:br>
              <a:rPr lang="ru-RU" sz="2700" b="1" dirty="0" smtClean="0">
                <a:solidFill>
                  <a:srgbClr val="FF0000"/>
                </a:solidFill>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http://www.who.int/ru/</a:t>
            </a:r>
            <a:endParaRPr lang="ru-RU" dirty="0"/>
          </a:p>
        </p:txBody>
      </p:sp>
      <p:sp>
        <p:nvSpPr>
          <p:cNvPr id="3" name="Объект 2"/>
          <p:cNvSpPr>
            <a:spLocks noGrp="1"/>
          </p:cNvSpPr>
          <p:nvPr>
            <p:ph idx="1"/>
          </p:nvPr>
        </p:nvSpPr>
        <p:spPr/>
        <p:txBody>
          <a:bodyPr>
            <a:normAutofit lnSpcReduction="10000"/>
          </a:bodyPr>
          <a:lstStyle/>
          <a:p>
            <a:r>
              <a:rPr lang="ru-RU" b="1" dirty="0" smtClean="0"/>
              <a:t>Следите </a:t>
            </a:r>
            <a:r>
              <a:rPr lang="ru-RU" b="1" dirty="0"/>
              <a:t>за тем, чтобы кормление грудью не причиняло </a:t>
            </a:r>
            <a:r>
              <a:rPr lang="ru-RU" b="1" dirty="0" smtClean="0"/>
              <a:t>вам боли</a:t>
            </a:r>
            <a:r>
              <a:rPr lang="ru-RU" b="1" dirty="0"/>
              <a:t>. </a:t>
            </a:r>
            <a:r>
              <a:rPr lang="ru-RU" b="1" i="1" dirty="0">
                <a:solidFill>
                  <a:srgbClr val="FF0000"/>
                </a:solidFill>
              </a:rPr>
              <a:t>Это принцип правильного прикладывания к груди.</a:t>
            </a:r>
          </a:p>
          <a:p>
            <a:r>
              <a:rPr lang="ru-RU" b="1" dirty="0"/>
              <a:t>Пусть ваш ребенок сосет, когда захочет и сколько хочет. </a:t>
            </a:r>
            <a:r>
              <a:rPr lang="ru-RU" b="1" i="1" dirty="0" smtClean="0">
                <a:solidFill>
                  <a:srgbClr val="FF0000"/>
                </a:solidFill>
              </a:rPr>
              <a:t>Это принцип </a:t>
            </a:r>
            <a:r>
              <a:rPr lang="ru-RU" b="1" i="1" dirty="0">
                <a:solidFill>
                  <a:srgbClr val="FF0000"/>
                </a:solidFill>
              </a:rPr>
              <a:t>спроса и предложения.</a:t>
            </a:r>
          </a:p>
          <a:p>
            <a:r>
              <a:rPr lang="ru-RU" b="1" dirty="0"/>
              <a:t>Знайте, что вы можете дать своему ребенку </a:t>
            </a:r>
            <a:r>
              <a:rPr lang="ru-RU" b="1" dirty="0" smtClean="0"/>
              <a:t>достаточно молока</a:t>
            </a:r>
            <a:r>
              <a:rPr lang="ru-RU" b="1" dirty="0"/>
              <a:t>. </a:t>
            </a:r>
            <a:r>
              <a:rPr lang="ru-RU" b="1" i="1" dirty="0" smtClean="0">
                <a:solidFill>
                  <a:srgbClr val="FF0000"/>
                </a:solidFill>
              </a:rPr>
              <a:t>Это </a:t>
            </a:r>
            <a:r>
              <a:rPr lang="ru-RU" b="1" i="1" dirty="0">
                <a:solidFill>
                  <a:srgbClr val="FF0000"/>
                </a:solidFill>
              </a:rPr>
              <a:t>принцип уверенности.</a:t>
            </a:r>
            <a:endParaRPr lang="ru-RU" dirty="0">
              <a:solidFill>
                <a:srgbClr val="FF0000"/>
              </a:solidFill>
            </a:endParaRPr>
          </a:p>
        </p:txBody>
      </p:sp>
    </p:spTree>
    <p:extLst>
      <p:ext uri="{BB962C8B-B14F-4D97-AF65-F5344CB8AC3E}">
        <p14:creationId xmlns:p14="http://schemas.microsoft.com/office/powerpoint/2010/main" val="2460323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a:bodyPr>
          <a:lstStyle/>
          <a:p>
            <a:r>
              <a:rPr lang="ru-RU" b="1" dirty="0"/>
              <a:t>Федеральные клинические рекомендации (протокол) по ведению пациенток с синдромом Шерешевского-Тернера, 2013г.</a:t>
            </a:r>
          </a:p>
          <a:p>
            <a:endParaRPr lang="ru-RU" dirty="0"/>
          </a:p>
        </p:txBody>
      </p:sp>
    </p:spTree>
    <p:extLst>
      <p:ext uri="{BB962C8B-B14F-4D97-AF65-F5344CB8AC3E}">
        <p14:creationId xmlns:p14="http://schemas.microsoft.com/office/powerpoint/2010/main" val="10942762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712968" cy="360040"/>
          </a:xfrm>
        </p:spPr>
        <p:txBody>
          <a:bodyPr>
            <a:normAutofit fontScale="90000"/>
          </a:bodyPr>
          <a:lstStyle/>
          <a:p>
            <a:r>
              <a:rPr lang="ru-RU" sz="2000" b="1" i="1" dirty="0" smtClean="0">
                <a:solidFill>
                  <a:srgbClr val="FF0000"/>
                </a:solidFill>
                <a:latin typeface="Times New Roman" pitchFamily="18" charset="0"/>
                <a:cs typeface="Times New Roman" pitchFamily="18" charset="0"/>
              </a:rPr>
              <a:t>Схема </a:t>
            </a:r>
            <a:r>
              <a:rPr lang="ru-RU" sz="2000" b="1" i="1" dirty="0">
                <a:solidFill>
                  <a:srgbClr val="FF0000"/>
                </a:solidFill>
                <a:latin typeface="Times New Roman" pitchFamily="18" charset="0"/>
                <a:cs typeface="Times New Roman" pitchFamily="18" charset="0"/>
              </a:rPr>
              <a:t>наблюдения за пациенткой с синдромом Шерешевского-Тернера (</a:t>
            </a:r>
            <a:r>
              <a:rPr lang="en-US" sz="2000" b="1" i="1" dirty="0">
                <a:solidFill>
                  <a:srgbClr val="FF0000"/>
                </a:solidFill>
                <a:latin typeface="Times New Roman" pitchFamily="18" charset="0"/>
                <a:cs typeface="Times New Roman" pitchFamily="18" charset="0"/>
              </a:rPr>
              <a:t>D</a:t>
            </a:r>
            <a:r>
              <a:rPr lang="ru-RU" sz="2000" b="1" i="1" dirty="0" smtClean="0">
                <a:solidFill>
                  <a:srgbClr val="FF0000"/>
                </a:solidFill>
                <a:latin typeface="Times New Roman" pitchFamily="18" charset="0"/>
                <a:cs typeface="Times New Roman" pitchFamily="18" charset="0"/>
              </a:rPr>
              <a:t>)</a:t>
            </a:r>
            <a:endParaRPr lang="ru-RU" sz="20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0" y="476672"/>
            <a:ext cx="9144000" cy="6381328"/>
          </a:xfrm>
        </p:spPr>
        <p:txBody>
          <a:bodyPr>
            <a:noAutofit/>
          </a:bodyPr>
          <a:lstStyle/>
          <a:p>
            <a:r>
              <a:rPr lang="ru-RU" sz="1050" i="1" u="sng" dirty="0" smtClean="0">
                <a:latin typeface="Times New Roman" pitchFamily="18" charset="0"/>
                <a:cs typeface="Times New Roman" pitchFamily="18" charset="0"/>
              </a:rPr>
              <a:t>Наблюдение </a:t>
            </a:r>
            <a:r>
              <a:rPr lang="ru-RU" sz="1050" i="1" u="sng" dirty="0">
                <a:latin typeface="Times New Roman" pitchFamily="18" charset="0"/>
                <a:cs typeface="Times New Roman" pitchFamily="18" charset="0"/>
              </a:rPr>
              <a:t>эндокринолога: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6 месяцев.</a:t>
            </a:r>
          </a:p>
          <a:p>
            <a:r>
              <a:rPr lang="ru-RU" sz="1050" i="1" u="sng" dirty="0">
                <a:latin typeface="Times New Roman" pitchFamily="18" charset="0"/>
                <a:cs typeface="Times New Roman" pitchFamily="18" charset="0"/>
              </a:rPr>
              <a:t>Антропометрия, внесение данных в индивидуальную карту роста, контроль веса: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6 месяцев. </a:t>
            </a:r>
          </a:p>
          <a:p>
            <a:r>
              <a:rPr lang="ru-RU" sz="1050" i="1" u="sng" dirty="0">
                <a:latin typeface="Times New Roman" pitchFamily="18" charset="0"/>
                <a:cs typeface="Times New Roman" pitchFamily="18" charset="0"/>
              </a:rPr>
              <a:t>Контроль скорости роста: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12 месяцев.</a:t>
            </a:r>
          </a:p>
          <a:p>
            <a:r>
              <a:rPr lang="ru-RU" sz="1050" i="1" u="sng" dirty="0">
                <a:latin typeface="Times New Roman" pitchFamily="18" charset="0"/>
                <a:cs typeface="Times New Roman" pitchFamily="18" charset="0"/>
              </a:rPr>
              <a:t>Определение костного возраста: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12 месяцев (на фоне терапии). </a:t>
            </a:r>
          </a:p>
          <a:p>
            <a:r>
              <a:rPr lang="ru-RU" sz="1050" i="1" u="sng" dirty="0">
                <a:latin typeface="Times New Roman" pitchFamily="18" charset="0"/>
                <a:cs typeface="Times New Roman" pitchFamily="18" charset="0"/>
              </a:rPr>
              <a:t>Ультразвуковое исследование брюшной полости, забрюшинного про­странства: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3 года.</a:t>
            </a:r>
          </a:p>
          <a:p>
            <a:r>
              <a:rPr lang="ru-RU" sz="1050" i="1" u="sng" dirty="0">
                <a:latin typeface="Times New Roman" pitchFamily="18" charset="0"/>
                <a:cs typeface="Times New Roman" pitchFamily="18" charset="0"/>
              </a:rPr>
              <a:t>Ультразвуковое исследование малого таза: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в 12 лет перед началом </a:t>
            </a:r>
            <a:r>
              <a:rPr lang="ru-RU" sz="1050" dirty="0" err="1">
                <a:latin typeface="Times New Roman" pitchFamily="18" charset="0"/>
                <a:cs typeface="Times New Roman" pitchFamily="18" charset="0"/>
              </a:rPr>
              <a:t>эстрогенотерапии</a:t>
            </a:r>
            <a:r>
              <a:rPr lang="ru-RU" sz="1050" dirty="0">
                <a:latin typeface="Times New Roman" pitchFamily="18" charset="0"/>
                <a:cs typeface="Times New Roman" pitchFamily="18" charset="0"/>
              </a:rPr>
              <a:t>. Если уровень гонадотропинов не повышен, возможно самостоятельное начало </a:t>
            </a:r>
            <a:r>
              <a:rPr lang="ru-RU" sz="1050" dirty="0" err="1">
                <a:latin typeface="Times New Roman" pitchFamily="18" charset="0"/>
                <a:cs typeface="Times New Roman" pitchFamily="18" charset="0"/>
              </a:rPr>
              <a:t>пубертата</a:t>
            </a:r>
            <a:r>
              <a:rPr lang="ru-RU" sz="1050" dirty="0">
                <a:latin typeface="Times New Roman" pitchFamily="18" charset="0"/>
                <a:cs typeface="Times New Roman" pitchFamily="18" charset="0"/>
              </a:rPr>
              <a:t>, нужно исследовать состояние го­над при помощи ультразвукового исследования.</a:t>
            </a:r>
          </a:p>
          <a:p>
            <a:r>
              <a:rPr lang="ru-RU" sz="1050" i="1" u="sng" dirty="0">
                <a:latin typeface="Times New Roman" pitchFamily="18" charset="0"/>
                <a:cs typeface="Times New Roman" pitchFamily="18" charset="0"/>
              </a:rPr>
              <a:t>Контроль артериального давления на руках и ногах:</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6 месяцев при отсутствии повышения АД и при повышении АД проводится суточное </a:t>
            </a:r>
            <a:r>
              <a:rPr lang="ru-RU" sz="1050" dirty="0" err="1">
                <a:latin typeface="Times New Roman" pitchFamily="18" charset="0"/>
                <a:cs typeface="Times New Roman" pitchFamily="18" charset="0"/>
              </a:rPr>
              <a:t>мониторирование</a:t>
            </a:r>
            <a:r>
              <a:rPr lang="ru-RU" sz="1050" dirty="0">
                <a:latin typeface="Times New Roman" pitchFamily="18" charset="0"/>
                <a:cs typeface="Times New Roman" pitchFamily="18" charset="0"/>
              </a:rPr>
              <a:t> АД и ведение больного совместно с кардиологом.</a:t>
            </a:r>
          </a:p>
          <a:p>
            <a:r>
              <a:rPr lang="ru-RU" sz="1050" i="1" u="sng" dirty="0">
                <a:latin typeface="Times New Roman" pitchFamily="18" charset="0"/>
                <a:cs typeface="Times New Roman" pitchFamily="18" charset="0"/>
              </a:rPr>
              <a:t>Эхокардиография:</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повторить в подростковом возрасте, при наличии изменений совместное ведение с кардиологами.</a:t>
            </a:r>
          </a:p>
          <a:p>
            <a:r>
              <a:rPr lang="ru-RU" sz="1050" i="1" u="sng" dirty="0">
                <a:latin typeface="Times New Roman" pitchFamily="18" charset="0"/>
                <a:cs typeface="Times New Roman" pitchFamily="18" charset="0"/>
              </a:rPr>
              <a:t>Контроль сахара крови:</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два месяца при лечении гормоном роста, 1 раз в 6 месяцев без лечения.</a:t>
            </a:r>
          </a:p>
          <a:p>
            <a:r>
              <a:rPr lang="ru-RU" sz="1050" i="1" u="sng" dirty="0">
                <a:latin typeface="Times New Roman" pitchFamily="18" charset="0"/>
                <a:cs typeface="Times New Roman" pitchFamily="18" charset="0"/>
              </a:rPr>
              <a:t>Стандартный </a:t>
            </a:r>
            <a:r>
              <a:rPr lang="ru-RU" sz="1050" i="1" u="sng" dirty="0" err="1">
                <a:latin typeface="Times New Roman" pitchFamily="18" charset="0"/>
                <a:cs typeface="Times New Roman" pitchFamily="18" charset="0"/>
              </a:rPr>
              <a:t>глюкозотолерантный</a:t>
            </a:r>
            <a:r>
              <a:rPr lang="ru-RU" sz="1050" i="1" u="sng" dirty="0">
                <a:latin typeface="Times New Roman" pitchFamily="18" charset="0"/>
                <a:cs typeface="Times New Roman" pitchFamily="18" charset="0"/>
              </a:rPr>
              <a:t> тест:</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перед началом лечения гормоном роста.</a:t>
            </a:r>
          </a:p>
          <a:p>
            <a:r>
              <a:rPr lang="ru-RU" sz="1050" i="1" u="sng" dirty="0">
                <a:latin typeface="Times New Roman" pitchFamily="18" charset="0"/>
                <a:cs typeface="Times New Roman" pitchFamily="18" charset="0"/>
              </a:rPr>
              <a:t>Контроль за уровнем Т4, ТТГ:</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год.</a:t>
            </a:r>
          </a:p>
          <a:p>
            <a:r>
              <a:rPr lang="ru-RU" sz="1050" i="1" u="sng" dirty="0">
                <a:latin typeface="Times New Roman" pitchFamily="18" charset="0"/>
                <a:cs typeface="Times New Roman" pitchFamily="18" charset="0"/>
              </a:rPr>
              <a:t>Определение ЛГ. ФСГ:</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в 12 лет перед началом </a:t>
            </a:r>
            <a:r>
              <a:rPr lang="ru-RU" sz="1050" dirty="0" err="1">
                <a:latin typeface="Times New Roman" pitchFamily="18" charset="0"/>
                <a:cs typeface="Times New Roman" pitchFamily="18" charset="0"/>
              </a:rPr>
              <a:t>эстрогенотерапии</a:t>
            </a:r>
            <a:r>
              <a:rPr lang="ru-RU" sz="1050" dirty="0">
                <a:latin typeface="Times New Roman" pitchFamily="18" charset="0"/>
                <a:cs typeface="Times New Roman" pitchFamily="18" charset="0"/>
              </a:rPr>
              <a:t>. </a:t>
            </a:r>
          </a:p>
          <a:p>
            <a:r>
              <a:rPr lang="ru-RU" sz="1050" i="1" u="sng" dirty="0">
                <a:latin typeface="Times New Roman" pitchFamily="18" charset="0"/>
                <a:cs typeface="Times New Roman" pitchFamily="18" charset="0"/>
              </a:rPr>
              <a:t>Контроль общего анализа крови, мочи:</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12 месяцев. </a:t>
            </a:r>
          </a:p>
          <a:p>
            <a:r>
              <a:rPr lang="ru-RU" sz="1050" i="1" u="sng" dirty="0">
                <a:latin typeface="Times New Roman" pitchFamily="18" charset="0"/>
                <a:cs typeface="Times New Roman" pitchFamily="18" charset="0"/>
              </a:rPr>
              <a:t>Контроль биохимического анализа крови (</a:t>
            </a:r>
            <a:r>
              <a:rPr lang="ru-RU" sz="1050" i="1" u="sng" dirty="0" err="1">
                <a:latin typeface="Times New Roman" pitchFamily="18" charset="0"/>
                <a:cs typeface="Times New Roman" pitchFamily="18" charset="0"/>
              </a:rPr>
              <a:t>креатинин</a:t>
            </a:r>
            <a:r>
              <a:rPr lang="ru-RU" sz="1050" i="1" u="sng" dirty="0">
                <a:latin typeface="Times New Roman" pitchFamily="18" charset="0"/>
                <a:cs typeface="Times New Roman" pitchFamily="18" charset="0"/>
              </a:rPr>
              <a:t>. </a:t>
            </a:r>
            <a:r>
              <a:rPr lang="ru-RU" sz="1050" i="1" u="sng" dirty="0" err="1">
                <a:latin typeface="Times New Roman" pitchFamily="18" charset="0"/>
                <a:cs typeface="Times New Roman" pitchFamily="18" charset="0"/>
              </a:rPr>
              <a:t>трансаминазы</a:t>
            </a:r>
            <a:r>
              <a:rPr lang="ru-RU" sz="1050" i="1" u="sng" dirty="0">
                <a:latin typeface="Times New Roman" pitchFamily="18" charset="0"/>
                <a:cs typeface="Times New Roman" pitchFamily="18" charset="0"/>
              </a:rPr>
              <a:t>, электролиты, щелочная </a:t>
            </a:r>
            <a:r>
              <a:rPr lang="ru-RU" sz="1050" i="1" u="sng" dirty="0" err="1">
                <a:latin typeface="Times New Roman" pitchFamily="18" charset="0"/>
                <a:cs typeface="Times New Roman" pitchFamily="18" charset="0"/>
              </a:rPr>
              <a:t>фосфотаза</a:t>
            </a:r>
            <a:r>
              <a:rPr lang="ru-RU" sz="1050" i="1" u="sng" dirty="0">
                <a:latin typeface="Times New Roman" pitchFamily="18" charset="0"/>
                <a:cs typeface="Times New Roman" pitchFamily="18" charset="0"/>
              </a:rPr>
              <a:t>):</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6 месяцев при лечении гормоном роста, 1 раз в год при лечении только эст­рогенами.</a:t>
            </a:r>
          </a:p>
          <a:p>
            <a:r>
              <a:rPr lang="ru-RU" sz="1050" i="1" u="sng" dirty="0">
                <a:latin typeface="Times New Roman" pitchFamily="18" charset="0"/>
                <a:cs typeface="Times New Roman" pitchFamily="18" charset="0"/>
              </a:rPr>
              <a:t>Консультация отоларинголога с определением остроты слуха: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1 раз в 12 - 24 мес.</a:t>
            </a:r>
          </a:p>
          <a:p>
            <a:r>
              <a:rPr lang="ru-RU" sz="1050" i="1" u="sng" dirty="0">
                <a:latin typeface="Times New Roman" pitchFamily="18" charset="0"/>
                <a:cs typeface="Times New Roman" pitchFamily="18" charset="0"/>
              </a:rPr>
              <a:t>Наблюдение кардиолога, нефролога, </a:t>
            </a:r>
            <a:r>
              <a:rPr lang="ru-RU" sz="1050" i="1" u="sng" dirty="0" err="1">
                <a:latin typeface="Times New Roman" pitchFamily="18" charset="0"/>
                <a:cs typeface="Times New Roman" pitchFamily="18" charset="0"/>
              </a:rPr>
              <a:t>ортодонта</a:t>
            </a:r>
            <a:r>
              <a:rPr lang="ru-RU" sz="1050" i="1" u="sng" dirty="0">
                <a:latin typeface="Times New Roman" pitchFamily="18" charset="0"/>
                <a:cs typeface="Times New Roman" pitchFamily="18" charset="0"/>
              </a:rPr>
              <a:t>, ортопеда, отола­ринголога и других врачей-специалистов:</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в зависимости от имеющих­ся заболеваний и пороков развития.</a:t>
            </a:r>
          </a:p>
          <a:p>
            <a:r>
              <a:rPr lang="ru-RU" sz="1050" i="1" u="sng" dirty="0">
                <a:latin typeface="Times New Roman" pitchFamily="18" charset="0"/>
                <a:cs typeface="Times New Roman" pitchFamily="18" charset="0"/>
              </a:rPr>
              <a:t>Наблюдение психолога:</a:t>
            </a:r>
            <a:r>
              <a:rPr lang="ru-RU" sz="1050" i="1" dirty="0">
                <a:latin typeface="Times New Roman" pitchFamily="18" charset="0"/>
                <a:cs typeface="Times New Roman" pitchFamily="18" charset="0"/>
              </a:rPr>
              <a:t> </a:t>
            </a:r>
            <a:r>
              <a:rPr lang="ru-RU" sz="1050" dirty="0">
                <a:latin typeface="Times New Roman" pitchFamily="18" charset="0"/>
                <a:cs typeface="Times New Roman" pitchFamily="18" charset="0"/>
              </a:rPr>
              <a:t>в зависимости от рекомендаций психолога. Обязательно в пубертатный период. Психотерапевтическое лечение должно быть направлено на коррекцию самооценки, поощрение пациенток к проявлению социальной активности, коррекцию трудностей с обучением. Особое внимание должно быть уделено планированию карьеры, подготовке к самостоятельной жизни с учетом всех имеющихся нарушений здоровья и информации о трудностях в обучении.</a:t>
            </a:r>
          </a:p>
          <a:p>
            <a:r>
              <a:rPr lang="ru-RU" sz="1050" i="1" dirty="0">
                <a:latin typeface="Times New Roman" pitchFamily="18" charset="0"/>
                <a:cs typeface="Times New Roman" pitchFamily="18" charset="0"/>
              </a:rPr>
              <a:t>Коррекция внешних аномалий </a:t>
            </a:r>
            <a:r>
              <a:rPr lang="ru-RU" sz="1050" i="1" dirty="0" smtClean="0">
                <a:latin typeface="Times New Roman" pitchFamily="18" charset="0"/>
                <a:cs typeface="Times New Roman" pitchFamily="18" charset="0"/>
              </a:rPr>
              <a:t>развития. </a:t>
            </a:r>
            <a:r>
              <a:rPr lang="ru-RU" sz="1050" dirty="0" smtClean="0">
                <a:latin typeface="Times New Roman" pitchFamily="18" charset="0"/>
                <a:cs typeface="Times New Roman" pitchFamily="18" charset="0"/>
              </a:rPr>
              <a:t>Коррекция </a:t>
            </a:r>
            <a:r>
              <a:rPr lang="ru-RU" sz="1050" dirty="0">
                <a:latin typeface="Times New Roman" pitchFamily="18" charset="0"/>
                <a:cs typeface="Times New Roman" pitchFamily="18" charset="0"/>
              </a:rPr>
              <a:t>внешних аномалий проводится только в случае значимого косметического дефекта (крыловидные складки шеи) или при нарушении функции органа (например, выраженный птоз). Хирургическое вмеша­тельство производится специалистами. По возможности, при отсутствии функциональных нарушений следует воздерживаться от хирургического вмешательства, поскольку устранения косметического дефекта может привести к нарушению функции после операции. Это относится как к внешним аномалиям, так и к хирургической коррекции пороков внутренних органов. Нужно помнить о предрасположенности к образованию келоидных рубцов при синдроме Шерешевского-Тернера.</a:t>
            </a:r>
          </a:p>
          <a:p>
            <a:r>
              <a:rPr lang="ru-RU" sz="1050" i="1" dirty="0">
                <a:latin typeface="Times New Roman" pitchFamily="18" charset="0"/>
                <a:cs typeface="Times New Roman" pitchFamily="18" charset="0"/>
              </a:rPr>
              <a:t>Профилактика и лечение </a:t>
            </a:r>
            <a:r>
              <a:rPr lang="ru-RU" sz="1050" i="1" dirty="0" smtClean="0">
                <a:latin typeface="Times New Roman" pitchFamily="18" charset="0"/>
                <a:cs typeface="Times New Roman" pitchFamily="18" charset="0"/>
              </a:rPr>
              <a:t>ожирения. </a:t>
            </a:r>
            <a:r>
              <a:rPr lang="ru-RU" sz="1050" dirty="0" smtClean="0">
                <a:latin typeface="Times New Roman" pitchFamily="18" charset="0"/>
                <a:cs typeface="Times New Roman" pitchFamily="18" charset="0"/>
              </a:rPr>
              <a:t>Некоторые </a:t>
            </a:r>
            <a:r>
              <a:rPr lang="ru-RU" sz="1050" dirty="0">
                <a:latin typeface="Times New Roman" pitchFamily="18" charset="0"/>
                <a:cs typeface="Times New Roman" pitchFamily="18" charset="0"/>
              </a:rPr>
              <a:t>девочки с СШТ склонны к развитию ожирения. Больные СШТ находятся в группе риска по развитию артериальной гипертензии и диабета, а ожирение делает развитие этих заболеваний более вероятным. К тому же избыточный вес в сочетании с низким ростом и </a:t>
            </a:r>
            <a:r>
              <a:rPr lang="ru-RU" sz="1050" dirty="0" err="1">
                <a:latin typeface="Times New Roman" pitchFamily="18" charset="0"/>
                <a:cs typeface="Times New Roman" pitchFamily="18" charset="0"/>
              </a:rPr>
              <a:t>диспластичными</a:t>
            </a:r>
            <a:r>
              <a:rPr lang="ru-RU" sz="1050" dirty="0">
                <a:latin typeface="Times New Roman" pitchFamily="18" charset="0"/>
                <a:cs typeface="Times New Roman" pitchFamily="18" charset="0"/>
              </a:rPr>
              <a:t> чертами лица и фигуры может создавать дополнительные психологические трудности. Поэтому родители девочек с </a:t>
            </a:r>
            <a:r>
              <a:rPr lang="en-US" sz="1050" dirty="0">
                <a:latin typeface="Times New Roman" pitchFamily="18" charset="0"/>
                <a:cs typeface="Times New Roman" pitchFamily="18" charset="0"/>
              </a:rPr>
              <a:t>C</a:t>
            </a:r>
            <a:r>
              <a:rPr lang="ru-RU" sz="1050" dirty="0">
                <a:latin typeface="Times New Roman" pitchFamily="18" charset="0"/>
                <a:cs typeface="Times New Roman" pitchFamily="18" charset="0"/>
              </a:rPr>
              <a:t>ШТ должны быть </a:t>
            </a:r>
            <a:r>
              <a:rPr lang="ru-RU" sz="1050" dirty="0" smtClean="0">
                <a:latin typeface="Times New Roman" pitchFamily="18" charset="0"/>
                <a:cs typeface="Times New Roman" pitchFamily="18" charset="0"/>
              </a:rPr>
              <a:t>предупреждены </a:t>
            </a:r>
            <a:r>
              <a:rPr lang="ru-RU" sz="1050" dirty="0">
                <a:latin typeface="Times New Roman" pitchFamily="18" charset="0"/>
                <a:cs typeface="Times New Roman" pitchFamily="18" charset="0"/>
              </a:rPr>
              <a:t>о возможном развитии ожирения и информированы о том, как правильно формировать пищевые привычки и привычку к физическим упражнениям у своих детей.</a:t>
            </a:r>
          </a:p>
          <a:p>
            <a:endParaRPr lang="ru-RU" sz="1050" dirty="0">
              <a:latin typeface="Times New Roman" pitchFamily="18" charset="0"/>
              <a:cs typeface="Times New Roman" pitchFamily="18" charset="0"/>
            </a:endParaRPr>
          </a:p>
        </p:txBody>
      </p:sp>
    </p:spTree>
    <p:extLst>
      <p:ext uri="{BB962C8B-B14F-4D97-AF65-F5344CB8AC3E}">
        <p14:creationId xmlns:p14="http://schemas.microsoft.com/office/powerpoint/2010/main" val="1775791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2700" b="1" dirty="0">
                <a:solidFill>
                  <a:srgbClr val="FF0000"/>
                </a:solidFill>
                <a:latin typeface="Times New Roman" pitchFamily="18" charset="0"/>
                <a:ea typeface="Times New Roman" pitchFamily="18" charset="0"/>
                <a:cs typeface="Times New Roman" pitchFamily="18" charset="0"/>
              </a:rPr>
              <a:t>Для детей с эндокринологическими заболеваниями (с 4 лет</a:t>
            </a:r>
            <a:r>
              <a:rPr lang="ru-RU" sz="2700" b="1" dirty="0" smtClean="0">
                <a:solidFill>
                  <a:srgbClr val="FF0000"/>
                </a:solidFill>
                <a:latin typeface="Times New Roman" pitchFamily="18" charset="0"/>
                <a:ea typeface="Times New Roman" pitchFamily="18" charset="0"/>
                <a:cs typeface="Times New Roman" pitchFamily="18" charset="0"/>
              </a:rPr>
              <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92383177"/>
              </p:ext>
            </p:extLst>
          </p:nvPr>
        </p:nvGraphicFramePr>
        <p:xfrm>
          <a:off x="323528" y="1556792"/>
          <a:ext cx="8568952" cy="5112568"/>
        </p:xfrm>
        <a:graphic>
          <a:graphicData uri="http://schemas.openxmlformats.org/drawingml/2006/table">
            <a:tbl>
              <a:tblPr firstRow="1" firstCol="1" bandRow="1">
                <a:tableStyleId>{5C22544A-7EE6-4342-B048-85BDC9FD1C3A}</a:tableStyleId>
              </a:tblPr>
              <a:tblGrid>
                <a:gridCol w="3033380"/>
                <a:gridCol w="2767786"/>
                <a:gridCol w="2767786"/>
              </a:tblGrid>
              <a:tr h="1020780">
                <a:tc>
                  <a:txBody>
                    <a:bodyPr/>
                    <a:lstStyle/>
                    <a:p>
                      <a:pPr algn="ctr" fontAlgn="base">
                        <a:lnSpc>
                          <a:spcPts val="1275"/>
                        </a:lnSpc>
                        <a:spcAft>
                          <a:spcPts val="0"/>
                        </a:spcAft>
                      </a:pPr>
                      <a:r>
                        <a:rPr lang="ru-RU" sz="2000" dirty="0">
                          <a:effectLst/>
                          <a:latin typeface="Times New Roman" pitchFamily="18" charset="0"/>
                          <a:cs typeface="Times New Roman" pitchFamily="18" charset="0"/>
                        </a:rPr>
                        <a:t>Название санатория:</a:t>
                      </a:r>
                      <a:endParaRPr lang="ru-RU" sz="2000" dirty="0">
                        <a:effectLst/>
                        <a:latin typeface="Times New Roman" pitchFamily="18" charset="0"/>
                        <a:ea typeface="Calibri"/>
                        <a:cs typeface="Times New Roman" pitchFamily="18" charset="0"/>
                      </a:endParaRPr>
                    </a:p>
                  </a:txBody>
                  <a:tcPr marL="95250" marR="95250" marT="85725" marB="85725" anchor="b"/>
                </a:tc>
                <a:tc>
                  <a:txBody>
                    <a:bodyPr/>
                    <a:lstStyle/>
                    <a:p>
                      <a:pPr algn="ctr" fontAlgn="base">
                        <a:lnSpc>
                          <a:spcPts val="1275"/>
                        </a:lnSpc>
                        <a:spcAft>
                          <a:spcPts val="0"/>
                        </a:spcAft>
                      </a:pPr>
                      <a:r>
                        <a:rPr lang="ru-RU" sz="2000" dirty="0">
                          <a:effectLst/>
                          <a:latin typeface="Times New Roman" pitchFamily="18" charset="0"/>
                          <a:cs typeface="Times New Roman" pitchFamily="18" charset="0"/>
                        </a:rPr>
                        <a:t>Адрес:</a:t>
                      </a:r>
                      <a:endParaRPr lang="ru-RU" sz="2000" dirty="0">
                        <a:effectLst/>
                        <a:latin typeface="Times New Roman" pitchFamily="18" charset="0"/>
                        <a:ea typeface="Calibri"/>
                        <a:cs typeface="Times New Roman" pitchFamily="18" charset="0"/>
                      </a:endParaRPr>
                    </a:p>
                  </a:txBody>
                  <a:tcPr marL="95250" marR="95250" marT="85725" marB="85725" anchor="b"/>
                </a:tc>
                <a:tc>
                  <a:txBody>
                    <a:bodyPr/>
                    <a:lstStyle/>
                    <a:p>
                      <a:pPr algn="ctr" fontAlgn="base">
                        <a:lnSpc>
                          <a:spcPts val="1275"/>
                        </a:lnSpc>
                        <a:spcAft>
                          <a:spcPts val="0"/>
                        </a:spcAft>
                      </a:pPr>
                      <a:r>
                        <a:rPr lang="ru-RU" sz="2000">
                          <a:effectLst/>
                          <a:latin typeface="Times New Roman" pitchFamily="18" charset="0"/>
                          <a:cs typeface="Times New Roman" pitchFamily="18" charset="0"/>
                        </a:rPr>
                        <a:t>Наличие отделений:</a:t>
                      </a:r>
                      <a:endParaRPr lang="ru-RU" sz="2000">
                        <a:effectLst/>
                        <a:latin typeface="Times New Roman" pitchFamily="18" charset="0"/>
                        <a:ea typeface="Calibri"/>
                        <a:cs typeface="Times New Roman" pitchFamily="18" charset="0"/>
                      </a:endParaRPr>
                    </a:p>
                  </a:txBody>
                  <a:tcPr marL="95250" marR="95250" marT="85725" marB="85725" anchor="b"/>
                </a:tc>
              </a:tr>
              <a:tr h="2045894">
                <a:tc>
                  <a:txBody>
                    <a:bodyPr/>
                    <a:lstStyle/>
                    <a:p>
                      <a:pPr algn="ctr" fontAlgn="base">
                        <a:lnSpc>
                          <a:spcPts val="1275"/>
                        </a:lnSpc>
                        <a:spcAft>
                          <a:spcPts val="0"/>
                        </a:spcAft>
                      </a:pPr>
                      <a:r>
                        <a:rPr lang="ru-RU" sz="2000">
                          <a:effectLst/>
                          <a:latin typeface="Times New Roman" pitchFamily="18" charset="0"/>
                          <a:cs typeface="Times New Roman" pitchFamily="18" charset="0"/>
                        </a:rPr>
                        <a:t> «Санаторий имени М.И. Калинина»</a:t>
                      </a:r>
                      <a:endParaRPr lang="ru-RU" sz="2000">
                        <a:effectLst/>
                        <a:latin typeface="Times New Roman" pitchFamily="18" charset="0"/>
                        <a:ea typeface="Calibri"/>
                        <a:cs typeface="Times New Roman" pitchFamily="18" charset="0"/>
                      </a:endParaRPr>
                    </a:p>
                  </a:txBody>
                  <a:tcPr marL="95250" marR="95250" marT="85725" marB="85725" anchor="b"/>
                </a:tc>
                <a:tc>
                  <a:txBody>
                    <a:bodyPr/>
                    <a:lstStyle/>
                    <a:p>
                      <a:pPr algn="ctr" fontAlgn="base">
                        <a:lnSpc>
                          <a:spcPts val="1275"/>
                        </a:lnSpc>
                        <a:spcAft>
                          <a:spcPts val="0"/>
                        </a:spcAft>
                      </a:pPr>
                      <a:r>
                        <a:rPr lang="ru-RU" sz="2000" dirty="0">
                          <a:effectLst/>
                          <a:latin typeface="Times New Roman" pitchFamily="18" charset="0"/>
                          <a:cs typeface="Times New Roman" pitchFamily="18" charset="0"/>
                        </a:rPr>
                        <a:t>357600, Ставропольский край, г. Ессентуки, ул. Разумовского, д. 16</a:t>
                      </a:r>
                      <a:endParaRPr lang="ru-RU" sz="2000" dirty="0">
                        <a:effectLst/>
                        <a:latin typeface="Times New Roman" pitchFamily="18" charset="0"/>
                        <a:ea typeface="Calibri"/>
                        <a:cs typeface="Times New Roman" pitchFamily="18" charset="0"/>
                      </a:endParaRPr>
                    </a:p>
                  </a:txBody>
                  <a:tcPr marL="95250" marR="95250" marT="85725" marB="85725" anchor="b"/>
                </a:tc>
                <a:tc>
                  <a:txBody>
                    <a:bodyPr/>
                    <a:lstStyle/>
                    <a:p>
                      <a:pPr algn="ctr" fontAlgn="base">
                        <a:lnSpc>
                          <a:spcPts val="1275"/>
                        </a:lnSpc>
                        <a:spcAft>
                          <a:spcPts val="0"/>
                        </a:spcAft>
                      </a:pPr>
                      <a:r>
                        <a:rPr lang="ru-RU" sz="2000" dirty="0">
                          <a:effectLst/>
                          <a:latin typeface="Times New Roman" pitchFamily="18" charset="0"/>
                          <a:cs typeface="Times New Roman" pitchFamily="18" charset="0"/>
                        </a:rPr>
                        <a:t>Для лечения детей в сопровождении</a:t>
                      </a:r>
                      <a:endParaRPr lang="ru-RU" sz="2000" dirty="0">
                        <a:effectLst/>
                        <a:latin typeface="Times New Roman" pitchFamily="18" charset="0"/>
                        <a:ea typeface="Calibri"/>
                        <a:cs typeface="Times New Roman" pitchFamily="18" charset="0"/>
                      </a:endParaRPr>
                    </a:p>
                  </a:txBody>
                  <a:tcPr marL="95250" marR="95250" marT="85725" marB="85725" anchor="b"/>
                </a:tc>
              </a:tr>
              <a:tr h="2045894">
                <a:tc>
                  <a:txBody>
                    <a:bodyPr/>
                    <a:lstStyle/>
                    <a:p>
                      <a:pPr algn="ctr" fontAlgn="base">
                        <a:lnSpc>
                          <a:spcPts val="1275"/>
                        </a:lnSpc>
                        <a:spcAft>
                          <a:spcPts val="0"/>
                        </a:spcAft>
                      </a:pPr>
                      <a:r>
                        <a:rPr lang="ru-RU" sz="2000">
                          <a:effectLst/>
                          <a:latin typeface="Times New Roman" pitchFamily="18" charset="0"/>
                          <a:cs typeface="Times New Roman" pitchFamily="18" charset="0"/>
                        </a:rPr>
                        <a:t> «Детский санаторий «Отдых»</a:t>
                      </a:r>
                      <a:endParaRPr lang="ru-RU" sz="2000">
                        <a:effectLst/>
                        <a:latin typeface="Times New Roman" pitchFamily="18" charset="0"/>
                        <a:ea typeface="Calibri"/>
                        <a:cs typeface="Times New Roman" pitchFamily="18" charset="0"/>
                      </a:endParaRPr>
                    </a:p>
                  </a:txBody>
                  <a:tcPr marL="95250" marR="95250" marT="85725" marB="85725" anchor="b"/>
                </a:tc>
                <a:tc>
                  <a:txBody>
                    <a:bodyPr/>
                    <a:lstStyle/>
                    <a:p>
                      <a:pPr algn="ctr" fontAlgn="base">
                        <a:lnSpc>
                          <a:spcPts val="1275"/>
                        </a:lnSpc>
                        <a:spcAft>
                          <a:spcPts val="0"/>
                        </a:spcAft>
                      </a:pPr>
                      <a:r>
                        <a:rPr lang="ru-RU" sz="2000" dirty="0">
                          <a:effectLst/>
                          <a:latin typeface="Times New Roman" pitchFamily="18" charset="0"/>
                          <a:cs typeface="Times New Roman" pitchFamily="18" charset="0"/>
                        </a:rPr>
                        <a:t>140180, Московская область, </a:t>
                      </a:r>
                      <a:r>
                        <a:rPr lang="ru-RU" sz="2000" dirty="0" err="1">
                          <a:effectLst/>
                          <a:latin typeface="Times New Roman" pitchFamily="18" charset="0"/>
                          <a:cs typeface="Times New Roman" pitchFamily="18" charset="0"/>
                        </a:rPr>
                        <a:t>г.Жуковский</a:t>
                      </a:r>
                      <a:r>
                        <a:rPr lang="ru-RU" sz="2000" dirty="0">
                          <a:effectLst/>
                          <a:latin typeface="Times New Roman" pitchFamily="18" charset="0"/>
                          <a:cs typeface="Times New Roman" pitchFamily="18" charset="0"/>
                        </a:rPr>
                        <a:t>, </a:t>
                      </a:r>
                      <a:r>
                        <a:rPr lang="ru-RU" sz="2000" dirty="0" err="1">
                          <a:effectLst/>
                          <a:latin typeface="Times New Roman" pitchFamily="18" charset="0"/>
                          <a:cs typeface="Times New Roman" pitchFamily="18" charset="0"/>
                        </a:rPr>
                        <a:t>ул.Дзержинского</a:t>
                      </a:r>
                      <a:r>
                        <a:rPr lang="ru-RU" sz="2000" dirty="0">
                          <a:effectLst/>
                          <a:latin typeface="Times New Roman" pitchFamily="18" charset="0"/>
                          <a:cs typeface="Times New Roman" pitchFamily="18" charset="0"/>
                        </a:rPr>
                        <a:t>. 1/11</a:t>
                      </a:r>
                      <a:endParaRPr lang="ru-RU" sz="2000" dirty="0">
                        <a:effectLst/>
                        <a:latin typeface="Times New Roman" pitchFamily="18" charset="0"/>
                        <a:ea typeface="Calibri"/>
                        <a:cs typeface="Times New Roman" pitchFamily="18" charset="0"/>
                      </a:endParaRPr>
                    </a:p>
                  </a:txBody>
                  <a:tcPr marL="95250" marR="95250" marT="85725" marB="85725" anchor="b"/>
                </a:tc>
                <a:tc>
                  <a:txBody>
                    <a:bodyPr/>
                    <a:lstStyle/>
                    <a:p>
                      <a:pPr algn="ctr" fontAlgn="base">
                        <a:lnSpc>
                          <a:spcPts val="1275"/>
                        </a:lnSpc>
                        <a:spcAft>
                          <a:spcPts val="0"/>
                        </a:spcAft>
                      </a:pPr>
                      <a:r>
                        <a:rPr lang="ru-RU" sz="2000" dirty="0">
                          <a:effectLst/>
                          <a:latin typeface="Times New Roman" pitchFamily="18" charset="0"/>
                          <a:cs typeface="Times New Roman" pitchFamily="18" charset="0"/>
                        </a:rPr>
                        <a:t>Для лечения детей;</a:t>
                      </a:r>
                    </a:p>
                    <a:p>
                      <a:pPr algn="ctr" fontAlgn="base">
                        <a:lnSpc>
                          <a:spcPts val="1275"/>
                        </a:lnSpc>
                        <a:spcAft>
                          <a:spcPts val="0"/>
                        </a:spcAft>
                      </a:pPr>
                      <a:r>
                        <a:rPr lang="ru-RU" sz="2000" dirty="0">
                          <a:effectLst/>
                          <a:latin typeface="Times New Roman" pitchFamily="18" charset="0"/>
                          <a:cs typeface="Times New Roman" pitchFamily="18" charset="0"/>
                        </a:rPr>
                        <a:t>Для лечения детей в сопровождении</a:t>
                      </a:r>
                      <a:endParaRPr lang="ru-RU" sz="2000" dirty="0">
                        <a:effectLst/>
                        <a:latin typeface="Times New Roman" pitchFamily="18" charset="0"/>
                        <a:ea typeface="Calibri"/>
                        <a:cs typeface="Times New Roman" pitchFamily="18" charset="0"/>
                      </a:endParaRPr>
                    </a:p>
                  </a:txBody>
                  <a:tcPr marL="95250" marR="95250" marT="85725" marB="85725" anchor="b"/>
                </a:tc>
              </a:tr>
            </a:tbl>
          </a:graphicData>
        </a:graphic>
      </p:graphicFrame>
      <p:sp>
        <p:nvSpPr>
          <p:cNvPr id="5" name="Rectangle 1"/>
          <p:cNvSpPr>
            <a:spLocks noChangeArrowheads="1"/>
          </p:cNvSpPr>
          <p:nvPr/>
        </p:nvSpPr>
        <p:spPr bwMode="auto">
          <a:xfrm>
            <a:off x="1647825" y="3132852"/>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555555"/>
                </a:solidFill>
                <a:effectLst/>
                <a:latin typeface="Calibri"/>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603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FF0000"/>
                </a:solidFill>
                <a:latin typeface="Times New Roman" pitchFamily="18" charset="0"/>
                <a:cs typeface="Times New Roman" pitchFamily="18" charset="0"/>
              </a:rPr>
              <a:t>Целевые уровни углеводного обмена, индивидуализированные по возрасту (Российский консенсус 2010 г., </a:t>
            </a:r>
            <a:r>
              <a:rPr lang="ru-RU" sz="2400" b="1" dirty="0" err="1">
                <a:solidFill>
                  <a:srgbClr val="FF0000"/>
                </a:solidFill>
                <a:latin typeface="Times New Roman" pitchFamily="18" charset="0"/>
                <a:cs typeface="Times New Roman" pitchFamily="18" charset="0"/>
              </a:rPr>
              <a:t>адапт</a:t>
            </a:r>
            <a:r>
              <a:rPr lang="ru-RU" sz="24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ISPAD</a:t>
            </a:r>
            <a:r>
              <a:rPr lang="ru-RU" sz="2400" b="1" dirty="0">
                <a:solidFill>
                  <a:srgbClr val="FF0000"/>
                </a:solidFill>
                <a:latin typeface="Times New Roman" pitchFamily="18" charset="0"/>
                <a:cs typeface="Times New Roman" pitchFamily="18" charset="0"/>
              </a:rPr>
              <a:t>, 2009; </a:t>
            </a:r>
            <a:r>
              <a:rPr lang="en-US" sz="2400" b="1" dirty="0">
                <a:solidFill>
                  <a:srgbClr val="FF0000"/>
                </a:solidFill>
                <a:latin typeface="Times New Roman" pitchFamily="18" charset="0"/>
                <a:cs typeface="Times New Roman" pitchFamily="18" charset="0"/>
              </a:rPr>
              <a:t>ADA</a:t>
            </a:r>
            <a:r>
              <a:rPr lang="ru-RU" sz="2400" b="1" dirty="0">
                <a:solidFill>
                  <a:srgbClr val="FF0000"/>
                </a:solidFill>
                <a:latin typeface="Times New Roman" pitchFamily="18" charset="0"/>
                <a:cs typeface="Times New Roman" pitchFamily="18" charset="0"/>
              </a:rPr>
              <a:t>, 2009</a:t>
            </a:r>
            <a:r>
              <a:rPr lang="ru-RU" sz="2400" b="1" dirty="0" smtClean="0">
                <a:solidFill>
                  <a:srgbClr val="FF0000"/>
                </a:solidFill>
                <a:latin typeface="Times New Roman" pitchFamily="18" charset="0"/>
                <a:cs typeface="Times New Roman" pitchFamily="18" charset="0"/>
              </a:rPr>
              <a:t>)</a:t>
            </a:r>
            <a:endParaRPr lang="ru-RU" sz="2400" b="1" dirty="0">
              <a:solidFill>
                <a:srgbClr val="FF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5702040"/>
              </p:ext>
            </p:extLst>
          </p:nvPr>
        </p:nvGraphicFramePr>
        <p:xfrm>
          <a:off x="179512" y="1556792"/>
          <a:ext cx="8712968" cy="5040564"/>
        </p:xfrm>
        <a:graphic>
          <a:graphicData uri="http://schemas.openxmlformats.org/drawingml/2006/table">
            <a:tbl>
              <a:tblPr firstRow="1" firstCol="1" lastRow="1" lastCol="1" bandRow="1" bandCol="1">
                <a:tableStyleId>{5C22544A-7EE6-4342-B048-85BDC9FD1C3A}</a:tableStyleId>
              </a:tblPr>
              <a:tblGrid>
                <a:gridCol w="1831466"/>
                <a:gridCol w="1831466"/>
                <a:gridCol w="1294748"/>
                <a:gridCol w="1477719"/>
                <a:gridCol w="1477719"/>
                <a:gridCol w="799850"/>
              </a:tblGrid>
              <a:tr h="1194338">
                <a:tc>
                  <a:txBody>
                    <a:bodyPr/>
                    <a:lstStyle/>
                    <a:p>
                      <a:pPr algn="ctr">
                        <a:lnSpc>
                          <a:spcPct val="115000"/>
                        </a:lnSpc>
                        <a:spcAft>
                          <a:spcPts val="1000"/>
                        </a:spcAft>
                        <a:tabLst>
                          <a:tab pos="129540" algn="l"/>
                        </a:tabLst>
                      </a:pPr>
                      <a:r>
                        <a:rPr lang="ru-RU" sz="1400" dirty="0">
                          <a:effectLst/>
                          <a:latin typeface="Times New Roman" pitchFamily="18" charset="0"/>
                          <a:cs typeface="Times New Roman" pitchFamily="18" charset="0"/>
                        </a:rPr>
                        <a:t>Возрастные группы</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tabLst>
                          <a:tab pos="129540" algn="l"/>
                        </a:tabLst>
                      </a:pPr>
                      <a:r>
                        <a:rPr lang="ru-RU" sz="1400" dirty="0">
                          <a:effectLst/>
                          <a:latin typeface="Times New Roman" pitchFamily="18" charset="0"/>
                          <a:cs typeface="Times New Roman" pitchFamily="18" charset="0"/>
                        </a:rPr>
                        <a:t>Степень компенсации углеводного обмена</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tabLst>
                          <a:tab pos="129540" algn="l"/>
                        </a:tabLst>
                      </a:pPr>
                      <a:r>
                        <a:rPr lang="ru-RU" sz="1400" dirty="0">
                          <a:effectLst/>
                          <a:latin typeface="Times New Roman" pitchFamily="18" charset="0"/>
                          <a:cs typeface="Times New Roman" pitchFamily="18" charset="0"/>
                        </a:rPr>
                        <a:t>СК перед</a:t>
                      </a:r>
                    </a:p>
                    <a:p>
                      <a:pPr algn="ctr">
                        <a:lnSpc>
                          <a:spcPct val="115000"/>
                        </a:lnSpc>
                        <a:spcAft>
                          <a:spcPts val="1000"/>
                        </a:spcAft>
                        <a:tabLst>
                          <a:tab pos="129540" algn="l"/>
                        </a:tabLst>
                      </a:pPr>
                      <a:r>
                        <a:rPr lang="ru-RU" sz="1400" dirty="0">
                          <a:effectLst/>
                          <a:latin typeface="Times New Roman" pitchFamily="18" charset="0"/>
                          <a:cs typeface="Times New Roman" pitchFamily="18" charset="0"/>
                        </a:rPr>
                        <a:t>едой, </a:t>
                      </a:r>
                      <a:r>
                        <a:rPr lang="ru-RU" sz="1400" dirty="0" err="1">
                          <a:effectLst/>
                          <a:latin typeface="Times New Roman" pitchFamily="18" charset="0"/>
                          <a:cs typeface="Times New Roman" pitchFamily="18" charset="0"/>
                        </a:rPr>
                        <a:t>ммоль</a:t>
                      </a:r>
                      <a:r>
                        <a:rPr lang="ru-RU" sz="1400" dirty="0">
                          <a:effectLst/>
                          <a:latin typeface="Times New Roman" pitchFamily="18" charset="0"/>
                          <a:cs typeface="Times New Roman" pitchFamily="18" charset="0"/>
                        </a:rPr>
                        <a:t>/л</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tabLst>
                          <a:tab pos="129540" algn="l"/>
                        </a:tabLst>
                      </a:pPr>
                      <a:r>
                        <a:rPr lang="ru-RU" sz="1400" dirty="0">
                          <a:effectLst/>
                          <a:latin typeface="Times New Roman" pitchFamily="18" charset="0"/>
                          <a:cs typeface="Times New Roman" pitchFamily="18" charset="0"/>
                        </a:rPr>
                        <a:t>СК после еды, </a:t>
                      </a:r>
                      <a:r>
                        <a:rPr lang="ru-RU" sz="1400" dirty="0" err="1">
                          <a:effectLst/>
                          <a:latin typeface="Times New Roman" pitchFamily="18" charset="0"/>
                          <a:cs typeface="Times New Roman" pitchFamily="18" charset="0"/>
                        </a:rPr>
                        <a:t>ммоль</a:t>
                      </a:r>
                      <a:r>
                        <a:rPr lang="ru-RU" sz="1400" dirty="0">
                          <a:effectLst/>
                          <a:latin typeface="Times New Roman" pitchFamily="18" charset="0"/>
                          <a:cs typeface="Times New Roman" pitchFamily="18" charset="0"/>
                        </a:rPr>
                        <a:t>/л</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tabLst>
                          <a:tab pos="129540" algn="l"/>
                        </a:tabLst>
                      </a:pPr>
                      <a:r>
                        <a:rPr lang="ru-RU" sz="1400">
                          <a:effectLst/>
                          <a:latin typeface="Times New Roman" pitchFamily="18" charset="0"/>
                          <a:cs typeface="Times New Roman" pitchFamily="18" charset="0"/>
                        </a:rPr>
                        <a:t>Сахар крови перед сном/ночью, ммоль/л</a:t>
                      </a:r>
                      <a:endParaRPr lang="ru-RU" sz="1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tabLst>
                          <a:tab pos="129540" algn="l"/>
                        </a:tabLst>
                      </a:pPr>
                      <a:r>
                        <a:rPr lang="ru-RU" sz="1400">
                          <a:effectLst/>
                          <a:latin typeface="Times New Roman" pitchFamily="18" charset="0"/>
                          <a:cs typeface="Times New Roman" pitchFamily="18" charset="0"/>
                        </a:rPr>
                        <a:t>НвА1с, %</a:t>
                      </a:r>
                      <a:endParaRPr lang="ru-RU" sz="1400">
                        <a:effectLst/>
                        <a:latin typeface="Times New Roman" pitchFamily="18" charset="0"/>
                        <a:ea typeface="Calibri"/>
                        <a:cs typeface="Times New Roman" pitchFamily="18" charset="0"/>
                      </a:endParaRPr>
                    </a:p>
                  </a:txBody>
                  <a:tcPr marL="68580" marR="68580" marT="0" marB="0"/>
                </a:tc>
              </a:tr>
              <a:tr h="788290">
                <a:tc rowSpan="3">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Дошкольники</a:t>
                      </a:r>
                    </a:p>
                    <a:p>
                      <a:pPr>
                        <a:lnSpc>
                          <a:spcPct val="115000"/>
                        </a:lnSpc>
                        <a:spcAft>
                          <a:spcPts val="1000"/>
                        </a:spcAft>
                        <a:tabLst>
                          <a:tab pos="129540" algn="l"/>
                        </a:tabLst>
                      </a:pPr>
                      <a:r>
                        <a:rPr lang="ru-RU" sz="1400">
                          <a:effectLst/>
                          <a:latin typeface="Times New Roman" pitchFamily="18" charset="0"/>
                          <a:cs typeface="Times New Roman" pitchFamily="18" charset="0"/>
                        </a:rPr>
                        <a:t>(0-6 лет)</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5,5 – </a:t>
                      </a:r>
                      <a:r>
                        <a:rPr lang="en-US" sz="1400">
                          <a:effectLst/>
                          <a:latin typeface="Times New Roman" pitchFamily="18" charset="0"/>
                          <a:cs typeface="Times New Roman" pitchFamily="18" charset="0"/>
                        </a:rPr>
                        <a:t>9</a:t>
                      </a:r>
                      <a:r>
                        <a:rPr lang="ru-RU" sz="1400">
                          <a:effectLst/>
                          <a:latin typeface="Times New Roman" pitchFamily="18" charset="0"/>
                          <a:cs typeface="Times New Roman" pitchFamily="18" charset="0"/>
                        </a:rPr>
                        <a:t>,0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7,0 – 12,0 </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6,0 -11,0</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&lt;8,5 (но &gt;7,5)</a:t>
                      </a:r>
                      <a:endParaRPr lang="ru-RU" sz="1400">
                        <a:effectLst/>
                        <a:latin typeface="Times New Roman" pitchFamily="18" charset="0"/>
                        <a:ea typeface="Calibri"/>
                        <a:cs typeface="Times New Roman" pitchFamily="18" charset="0"/>
                      </a:endParaRPr>
                    </a:p>
                  </a:txBody>
                  <a:tcPr marL="68580" marR="68580" marT="0" marB="0"/>
                </a:tc>
              </a:tr>
              <a:tr h="382242">
                <a:tc vMerge="1">
                  <a:txBody>
                    <a:bodyPr/>
                    <a:lstStyle/>
                    <a:p>
                      <a:endParaRPr lang="ru-RU"/>
                    </a:p>
                  </a:txBody>
                  <a:tcPr/>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Субкомпенсация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9,0 -12,0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12,0 -14,0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&lt; 6,0 или &gt;11,0</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8,5 – 9,5</a:t>
                      </a:r>
                      <a:endParaRPr lang="ru-RU" sz="1400">
                        <a:effectLst/>
                        <a:latin typeface="Times New Roman" pitchFamily="18" charset="0"/>
                        <a:ea typeface="Calibri"/>
                        <a:cs typeface="Times New Roman" pitchFamily="18" charset="0"/>
                      </a:endParaRPr>
                    </a:p>
                  </a:txBody>
                  <a:tcPr marL="68580" marR="68580" marT="0" marB="0"/>
                </a:tc>
              </a:tr>
              <a:tr h="382242">
                <a:tc vMerge="1">
                  <a:txBody>
                    <a:bodyPr/>
                    <a:lstStyle/>
                    <a:p>
                      <a:endParaRPr lang="ru-RU"/>
                    </a:p>
                  </a:txBody>
                  <a:tcPr/>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Декомпенсация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&gt; 12,0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&gt; 14,0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&lt; 5,0 или &gt; 13,0</a:t>
                      </a:r>
                      <a:endParaRPr lang="ru-RU" sz="14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&gt; 9,5</a:t>
                      </a:r>
                      <a:endParaRPr lang="ru-RU" sz="1400" dirty="0">
                        <a:effectLst/>
                        <a:latin typeface="Times New Roman" pitchFamily="18" charset="0"/>
                        <a:ea typeface="Calibri"/>
                        <a:cs typeface="Times New Roman" pitchFamily="18" charset="0"/>
                      </a:endParaRPr>
                    </a:p>
                  </a:txBody>
                  <a:tcPr marL="68580" marR="68580" marT="0" marB="0"/>
                </a:tc>
              </a:tr>
              <a:tr h="382242">
                <a:tc rowSpan="3">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Школьники </a:t>
                      </a:r>
                    </a:p>
                    <a:p>
                      <a:pPr>
                        <a:lnSpc>
                          <a:spcPct val="115000"/>
                        </a:lnSpc>
                        <a:spcAft>
                          <a:spcPts val="1000"/>
                        </a:spcAft>
                        <a:tabLst>
                          <a:tab pos="129540" algn="l"/>
                        </a:tabLst>
                      </a:pPr>
                      <a:r>
                        <a:rPr lang="ru-RU" sz="1400">
                          <a:effectLst/>
                          <a:latin typeface="Times New Roman" pitchFamily="18" charset="0"/>
                          <a:cs typeface="Times New Roman" pitchFamily="18" charset="0"/>
                        </a:rPr>
                        <a:t>(6 – 12 лет)</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5,0 -</a:t>
                      </a:r>
                      <a:r>
                        <a:rPr lang="en-US" sz="1400">
                          <a:effectLst/>
                          <a:latin typeface="Times New Roman" pitchFamily="18" charset="0"/>
                          <a:cs typeface="Times New Roman" pitchFamily="18" charset="0"/>
                        </a:rPr>
                        <a:t>8</a:t>
                      </a:r>
                      <a:r>
                        <a:rPr lang="ru-RU" sz="1400">
                          <a:effectLst/>
                          <a:latin typeface="Times New Roman" pitchFamily="18" charset="0"/>
                          <a:cs typeface="Times New Roman" pitchFamily="18" charset="0"/>
                        </a:rPr>
                        <a:t>,0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6,0 – 11,0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5,5 – 10,0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&lt; 8,0</a:t>
                      </a:r>
                      <a:endParaRPr lang="ru-RU" sz="1400">
                        <a:effectLst/>
                        <a:latin typeface="Times New Roman" pitchFamily="18" charset="0"/>
                        <a:ea typeface="Calibri"/>
                        <a:cs typeface="Times New Roman" pitchFamily="18" charset="0"/>
                      </a:endParaRPr>
                    </a:p>
                  </a:txBody>
                  <a:tcPr marL="68580" marR="68580" marT="0" marB="0"/>
                </a:tc>
              </a:tr>
              <a:tr h="382242">
                <a:tc vMerge="1">
                  <a:txBody>
                    <a:bodyPr/>
                    <a:lstStyle/>
                    <a:p>
                      <a:endParaRPr lang="ru-RU"/>
                    </a:p>
                  </a:txBody>
                  <a:tcPr/>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Субкомпенсация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8,0 -</a:t>
                      </a:r>
                      <a:r>
                        <a:rPr lang="en-US" sz="1400">
                          <a:effectLst/>
                          <a:latin typeface="Times New Roman" pitchFamily="18" charset="0"/>
                          <a:cs typeface="Times New Roman" pitchFamily="18" charset="0"/>
                        </a:rPr>
                        <a:t> 10</a:t>
                      </a:r>
                      <a:r>
                        <a:rPr lang="ru-RU" sz="1400">
                          <a:effectLst/>
                          <a:latin typeface="Times New Roman" pitchFamily="18" charset="0"/>
                          <a:cs typeface="Times New Roman" pitchFamily="18" charset="0"/>
                        </a:rPr>
                        <a:t>,0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11,0 - 13,0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&lt; 5,5 или  &gt; 10,0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8,0 – 9,0</a:t>
                      </a:r>
                      <a:endParaRPr lang="ru-RU" sz="1400" dirty="0">
                        <a:effectLst/>
                        <a:latin typeface="Times New Roman" pitchFamily="18" charset="0"/>
                        <a:ea typeface="Calibri"/>
                        <a:cs typeface="Times New Roman" pitchFamily="18" charset="0"/>
                      </a:endParaRPr>
                    </a:p>
                  </a:txBody>
                  <a:tcPr marL="68580" marR="68580" marT="0" marB="0"/>
                </a:tc>
              </a:tr>
              <a:tr h="382242">
                <a:tc vMerge="1">
                  <a:txBody>
                    <a:bodyPr/>
                    <a:lstStyle/>
                    <a:p>
                      <a:endParaRPr lang="ru-RU"/>
                    </a:p>
                  </a:txBody>
                  <a:tcPr/>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Декомпенсация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&gt; 1</a:t>
                      </a:r>
                      <a:r>
                        <a:rPr lang="en-US" sz="1400">
                          <a:effectLst/>
                          <a:latin typeface="Times New Roman" pitchFamily="18" charset="0"/>
                          <a:cs typeface="Times New Roman" pitchFamily="18" charset="0"/>
                        </a:rPr>
                        <a:t>0</a:t>
                      </a:r>
                      <a:r>
                        <a:rPr lang="ru-RU" sz="1400">
                          <a:effectLst/>
                          <a:latin typeface="Times New Roman" pitchFamily="18" charset="0"/>
                          <a:cs typeface="Times New Roman" pitchFamily="18" charset="0"/>
                        </a:rPr>
                        <a:t>,0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&gt; 13,0 </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&lt; 4,5 или  &gt; 12,0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&gt; 9,0</a:t>
                      </a:r>
                      <a:endParaRPr lang="ru-RU" sz="1400">
                        <a:effectLst/>
                        <a:latin typeface="Times New Roman" pitchFamily="18" charset="0"/>
                        <a:ea typeface="Calibri"/>
                        <a:cs typeface="Times New Roman" pitchFamily="18" charset="0"/>
                      </a:endParaRPr>
                    </a:p>
                  </a:txBody>
                  <a:tcPr marL="68580" marR="68580" marT="0" marB="0"/>
                </a:tc>
              </a:tr>
              <a:tr h="382242">
                <a:tc rowSpan="3">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Подростки</a:t>
                      </a:r>
                    </a:p>
                    <a:p>
                      <a:pPr>
                        <a:lnSpc>
                          <a:spcPct val="115000"/>
                        </a:lnSpc>
                        <a:spcAft>
                          <a:spcPts val="1000"/>
                        </a:spcAft>
                        <a:tabLst>
                          <a:tab pos="129540" algn="l"/>
                        </a:tabLst>
                      </a:pPr>
                      <a:r>
                        <a:rPr lang="ru-RU" sz="1400">
                          <a:effectLst/>
                          <a:latin typeface="Times New Roman" pitchFamily="18" charset="0"/>
                          <a:cs typeface="Times New Roman" pitchFamily="18" charset="0"/>
                        </a:rPr>
                        <a:t>(13 – 19 лет)</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5,0 -7,5</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5,0 – 9,0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5 ,0 – 8,5</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&lt; 7,5</a:t>
                      </a:r>
                      <a:endParaRPr lang="ru-RU" sz="1400" dirty="0">
                        <a:effectLst/>
                        <a:latin typeface="Times New Roman" pitchFamily="18" charset="0"/>
                        <a:ea typeface="Calibri"/>
                        <a:cs typeface="Times New Roman" pitchFamily="18" charset="0"/>
                      </a:endParaRPr>
                    </a:p>
                  </a:txBody>
                  <a:tcPr marL="68580" marR="68580" marT="0" marB="0"/>
                </a:tc>
              </a:tr>
              <a:tr h="382242">
                <a:tc vMerge="1">
                  <a:txBody>
                    <a:bodyPr/>
                    <a:lstStyle/>
                    <a:p>
                      <a:endParaRPr lang="ru-RU"/>
                    </a:p>
                  </a:txBody>
                  <a:tcPr/>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Субкомпенсация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7,5 - 9,0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9,0 - 11,0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&lt; 5,0 или  &gt; 8,5</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7,5 – 9,0</a:t>
                      </a:r>
                      <a:endParaRPr lang="ru-RU" sz="1400">
                        <a:effectLst/>
                        <a:latin typeface="Times New Roman" pitchFamily="18" charset="0"/>
                        <a:ea typeface="Calibri"/>
                        <a:cs typeface="Times New Roman" pitchFamily="18" charset="0"/>
                      </a:endParaRPr>
                    </a:p>
                  </a:txBody>
                  <a:tcPr marL="68580" marR="68580" marT="0" marB="0"/>
                </a:tc>
              </a:tr>
              <a:tr h="382242">
                <a:tc vMerge="1">
                  <a:txBody>
                    <a:bodyPr/>
                    <a:lstStyle/>
                    <a:p>
                      <a:endParaRPr lang="ru-RU"/>
                    </a:p>
                  </a:txBody>
                  <a:tcPr/>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Декомпенсация</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&gt; 9,0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&gt; 11,0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a:effectLst/>
                          <a:latin typeface="Times New Roman" pitchFamily="18" charset="0"/>
                          <a:cs typeface="Times New Roman" pitchFamily="18" charset="0"/>
                        </a:rPr>
                        <a:t>&lt; 4,0 или  &gt; 10,0</a:t>
                      </a:r>
                      <a:endParaRPr lang="ru-RU" sz="14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tabLst>
                          <a:tab pos="129540" algn="l"/>
                        </a:tabLst>
                      </a:pPr>
                      <a:r>
                        <a:rPr lang="ru-RU" sz="1400" dirty="0">
                          <a:effectLst/>
                          <a:latin typeface="Times New Roman" pitchFamily="18" charset="0"/>
                          <a:cs typeface="Times New Roman" pitchFamily="18" charset="0"/>
                        </a:rPr>
                        <a:t>&gt; 9,0</a:t>
                      </a:r>
                      <a:endParaRPr lang="ru-RU" sz="14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258970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7849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Санаторий оснащен современным </a:t>
            </a:r>
            <a:r>
              <a:rPr lang="ru-RU" dirty="0">
                <a:hlinkClick r:id="rId2" tooltip="Диагностика в саниатории Калинина"/>
              </a:rPr>
              <a:t>диагностическим оборудованием</a:t>
            </a:r>
            <a:r>
              <a:rPr lang="ru-RU" dirty="0"/>
              <a:t>. Оставаясь многопрофильной здравницей, особое внимание здесь уделяется детям, </a:t>
            </a:r>
            <a:r>
              <a:rPr lang="ru-RU" dirty="0" smtClean="0">
                <a:hlinkClick r:id="rId3" tooltip="Программа &quot;Сахарный диабет&quot;"/>
              </a:rPr>
              <a:t>больным </a:t>
            </a:r>
            <a:r>
              <a:rPr lang="ru-RU" dirty="0">
                <a:hlinkClick r:id="rId3" tooltip="Программа &quot;Сахарный диабет&quot;"/>
              </a:rPr>
              <a:t>сахарным диабетом</a:t>
            </a:r>
            <a:r>
              <a:rPr lang="ru-RU" dirty="0"/>
              <a:t>. Эта работа не осталась незамеченной. </a:t>
            </a:r>
            <a:r>
              <a:rPr lang="ru-RU" dirty="0" smtClean="0"/>
              <a:t>В </a:t>
            </a:r>
            <a:r>
              <a:rPr lang="ru-RU" dirty="0"/>
              <a:t>2002 года на базе санатория открыт Всероссийский реабилитационный центр.</a:t>
            </a:r>
          </a:p>
        </p:txBody>
      </p:sp>
    </p:spTree>
    <p:extLst>
      <p:ext uri="{BB962C8B-B14F-4D97-AF65-F5344CB8AC3E}">
        <p14:creationId xmlns:p14="http://schemas.microsoft.com/office/powerpoint/2010/main" val="29923032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564904"/>
            <a:ext cx="8219256" cy="3561259"/>
          </a:xfrm>
        </p:spPr>
        <p:txBody>
          <a:bodyPr>
            <a:normAutofit fontScale="92500" lnSpcReduction="20000"/>
          </a:bodyPr>
          <a:lstStyle/>
          <a:p>
            <a:r>
              <a:rPr lang="ru-RU" b="1" dirty="0">
                <a:hlinkClick r:id="rId2" tooltip="Бальнеологическое лечение "/>
              </a:rPr>
              <a:t>Применение минеральных вод</a:t>
            </a:r>
            <a:endParaRPr lang="ru-RU" dirty="0"/>
          </a:p>
          <a:p>
            <a:r>
              <a:rPr lang="ru-RU" b="1" dirty="0"/>
              <a:t>Ессентуки № 4</a:t>
            </a:r>
            <a:r>
              <a:rPr lang="ru-RU" dirty="0"/>
              <a:t>, </a:t>
            </a:r>
            <a:r>
              <a:rPr lang="ru-RU" b="1" dirty="0"/>
              <a:t>Ессентуки № 17</a:t>
            </a:r>
            <a:r>
              <a:rPr lang="ru-RU" dirty="0"/>
              <a:t>, </a:t>
            </a:r>
            <a:r>
              <a:rPr lang="ru-RU" b="1" dirty="0"/>
              <a:t>Ессентуки Новая</a:t>
            </a:r>
            <a:r>
              <a:rPr lang="ru-RU" dirty="0"/>
              <a:t>, </a:t>
            </a:r>
            <a:r>
              <a:rPr lang="ru-RU" b="1" dirty="0"/>
              <a:t>Буровой № 1</a:t>
            </a:r>
            <a:endParaRPr lang="ru-RU" dirty="0"/>
          </a:p>
          <a:p>
            <a:r>
              <a:rPr lang="ru-RU" dirty="0"/>
              <a:t>для внутреннего и наружного применения в виде минеральных ванн и вихревых ванн, промываний кишечника и различных орошений во многом повышает эффективность санаторно-курортного лечения.</a:t>
            </a:r>
          </a:p>
          <a:p>
            <a:endParaRPr lang="ru-R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9999"/>
            <a:ext cx="55245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1274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560365"/>
            <a:ext cx="8075240" cy="3565798"/>
          </a:xfrm>
        </p:spPr>
        <p:txBody>
          <a:bodyPr>
            <a:normAutofit fontScale="70000" lnSpcReduction="20000"/>
          </a:bodyPr>
          <a:lstStyle/>
          <a:p>
            <a:r>
              <a:rPr lang="ru-RU" b="1" dirty="0"/>
              <a:t>Общее грязелечение проводится в </a:t>
            </a:r>
            <a:r>
              <a:rPr lang="ru-RU" b="1" dirty="0" smtClean="0"/>
              <a:t>общекурортной</a:t>
            </a:r>
            <a:r>
              <a:rPr lang="ru-RU" b="1" dirty="0"/>
              <a:t> грязелечебнице имени Н.А. Семашко основанной в 1915 году, занимающей первое место в Европе. Больные санатория направляются на прием процедур по назначению лечащего врача. Процедуры отпускается в виде "брюк", "курток", "комбинезонов"  и т.д. </a:t>
            </a:r>
          </a:p>
          <a:p>
            <a:r>
              <a:rPr lang="ru-RU" dirty="0"/>
              <a:t>Грязелечение используется в лечении человека со времен древнего Египта. В 1877 году были впервые начаты разработки Большого </a:t>
            </a:r>
            <a:r>
              <a:rPr lang="ru-RU" dirty="0" err="1"/>
              <a:t>Тамбуканского</a:t>
            </a:r>
            <a:r>
              <a:rPr lang="ru-RU" dirty="0"/>
              <a:t> озера (расположенного в 25 км. от г. Ессентуки) и до настоящего времени используются грязевые залежи Большого </a:t>
            </a:r>
            <a:r>
              <a:rPr lang="ru-RU" dirty="0" err="1"/>
              <a:t>Тамбукана</a:t>
            </a:r>
            <a:r>
              <a:rPr lang="ru-RU"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55245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9371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descr="http://cs624616.vk.me/v624616296/3652a/87q0s4Pihk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17525"/>
            <a:ext cx="5753100" cy="263232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allergykusv2.ru/articles/wp-content/uploads/2016/03/32730009-otdyh-s-detmi-sanatoriy-allergi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778416"/>
            <a:ext cx="5848350"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cs619527.vk.me/v619527363/d966/WNrs2wjKZc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72817"/>
            <a:ext cx="2520280" cy="481334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sanzhukovskiy.ru/wp-content/uploads/2014/05/logo_blue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035" y="34925"/>
            <a:ext cx="238125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884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2747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72750" cy="764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024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FF0000"/>
                </a:solidFill>
              </a:rPr>
              <a:t>Бесплатные рецепты</a:t>
            </a:r>
            <a:endParaRPr lang="ru-RU" b="1" dirty="0">
              <a:solidFill>
                <a:srgbClr val="FF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720079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3713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81446206"/>
              </p:ext>
            </p:extLst>
          </p:nvPr>
        </p:nvGraphicFramePr>
        <p:xfrm>
          <a:off x="395536" y="116629"/>
          <a:ext cx="8424936" cy="6408714"/>
        </p:xfrm>
        <a:graphic>
          <a:graphicData uri="http://schemas.openxmlformats.org/drawingml/2006/table">
            <a:tbl>
              <a:tblPr firstRow="1" firstCol="1" bandRow="1">
                <a:tableStyleId>{5C22544A-7EE6-4342-B048-85BDC9FD1C3A}</a:tableStyleId>
              </a:tblPr>
              <a:tblGrid>
                <a:gridCol w="2341371"/>
                <a:gridCol w="2341371"/>
                <a:gridCol w="1871097"/>
                <a:gridCol w="1871097"/>
              </a:tblGrid>
              <a:tr h="492978">
                <a:tc gridSpan="4">
                  <a:txBody>
                    <a:bodyPr/>
                    <a:lstStyle/>
                    <a:p>
                      <a:pPr algn="just">
                        <a:lnSpc>
                          <a:spcPct val="150000"/>
                        </a:lnSpc>
                        <a:spcAft>
                          <a:spcPts val="0"/>
                        </a:spcAft>
                      </a:pPr>
                      <a:r>
                        <a:rPr lang="ru-RU" sz="1000" dirty="0">
                          <a:effectLst/>
                        </a:rPr>
                        <a:t>13. Гормоны и препараты, влияющие на эндокринную систему</a:t>
                      </a:r>
                      <a:endParaRPr lang="ru-RU" sz="1000" dirty="0">
                        <a:effectLst/>
                        <a:latin typeface="Calibri"/>
                        <a:ea typeface="Calibri"/>
                        <a:cs typeface="Times New Roman"/>
                      </a:endParaRPr>
                    </a:p>
                  </a:txBody>
                  <a:tcPr marL="35976" marR="35976" marT="59186" marB="59186"/>
                </a:tc>
                <a:tc hMerge="1">
                  <a:txBody>
                    <a:bodyPr/>
                    <a:lstStyle/>
                    <a:p>
                      <a:endParaRPr lang="ru-RU"/>
                    </a:p>
                  </a:txBody>
                  <a:tcPr/>
                </a:tc>
                <a:tc hMerge="1">
                  <a:txBody>
                    <a:bodyPr/>
                    <a:lstStyle/>
                    <a:p>
                      <a:endParaRPr lang="ru-RU"/>
                    </a:p>
                  </a:txBody>
                  <a:tcPr/>
                </a:tc>
                <a:tc hMerge="1">
                  <a:txBody>
                    <a:bodyPr/>
                    <a:lstStyle/>
                    <a:p>
                      <a:endParaRPr lang="ru-RU"/>
                    </a:p>
                  </a:txBody>
                  <a:tcPr/>
                </a:tc>
              </a:tr>
              <a:tr h="492978">
                <a:tc gridSpan="4">
                  <a:txBody>
                    <a:bodyPr/>
                    <a:lstStyle/>
                    <a:p>
                      <a:pPr algn="just">
                        <a:lnSpc>
                          <a:spcPct val="150000"/>
                        </a:lnSpc>
                        <a:spcAft>
                          <a:spcPts val="0"/>
                        </a:spcAft>
                      </a:pPr>
                      <a:r>
                        <a:rPr lang="ru-RU" sz="1000">
                          <a:effectLst/>
                        </a:rPr>
                        <a:t>13.1. Гормоны коры надпочечников и их синтетические аналоги</a:t>
                      </a:r>
                      <a:endParaRPr lang="ru-RU" sz="1000">
                        <a:effectLst/>
                        <a:latin typeface="Calibri"/>
                        <a:ea typeface="Calibri"/>
                        <a:cs typeface="Times New Roman"/>
                      </a:endParaRPr>
                    </a:p>
                  </a:txBody>
                  <a:tcPr marL="35976" marR="35976" marT="59186" marB="59186"/>
                </a:tc>
                <a:tc hMerge="1">
                  <a:txBody>
                    <a:bodyPr/>
                    <a:lstStyle/>
                    <a:p>
                      <a:endParaRPr lang="ru-RU"/>
                    </a:p>
                  </a:txBody>
                  <a:tcPr/>
                </a:tc>
                <a:tc hMerge="1">
                  <a:txBody>
                    <a:bodyPr/>
                    <a:lstStyle/>
                    <a:p>
                      <a:endParaRPr lang="ru-RU"/>
                    </a:p>
                  </a:txBody>
                  <a:tcPr/>
                </a:tc>
                <a:tc hMerge="1">
                  <a:txBody>
                    <a:bodyPr/>
                    <a:lstStyle/>
                    <a:p>
                      <a:endParaRPr lang="ru-RU"/>
                    </a:p>
                  </a:txBody>
                  <a:tcPr/>
                </a:tc>
              </a:tr>
              <a:tr h="492978">
                <a:tc rowSpan="11">
                  <a:txBody>
                    <a:bodyPr/>
                    <a:lstStyle/>
                    <a:p>
                      <a:pPr algn="ctr">
                        <a:lnSpc>
                          <a:spcPct val="150000"/>
                        </a:lnSpc>
                        <a:spcAft>
                          <a:spcPts val="0"/>
                        </a:spcAft>
                      </a:pPr>
                      <a:r>
                        <a:rPr lang="ru-RU" sz="1000">
                          <a:effectLst/>
                        </a:rPr>
                        <a:t> </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Бетаметазон</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все торговые наименования</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Россия</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rowSpan="2">
                  <a:txBody>
                    <a:bodyPr/>
                    <a:lstStyle/>
                    <a:p>
                      <a:pPr algn="just">
                        <a:lnSpc>
                          <a:spcPct val="150000"/>
                        </a:lnSpc>
                        <a:spcAft>
                          <a:spcPts val="0"/>
                        </a:spcAft>
                      </a:pPr>
                      <a:r>
                        <a:rPr lang="ru-RU" sz="1000" dirty="0">
                          <a:effectLst/>
                        </a:rPr>
                        <a:t>Гидрокортизон</a:t>
                      </a:r>
                      <a:endParaRPr lang="ru-RU" sz="1000" dirty="0">
                        <a:effectLst/>
                        <a:latin typeface="Calibri"/>
                        <a:ea typeface="Calibri"/>
                        <a:cs typeface="Times New Roman"/>
                      </a:endParaRPr>
                    </a:p>
                  </a:txBody>
                  <a:tcPr marL="35976" marR="35976" marT="59186" marB="59186"/>
                </a:tc>
                <a:tc rowSpan="2">
                  <a:txBody>
                    <a:bodyPr/>
                    <a:lstStyle/>
                    <a:p>
                      <a:pPr algn="just">
                        <a:lnSpc>
                          <a:spcPct val="150000"/>
                        </a:lnSpc>
                        <a:spcAft>
                          <a:spcPts val="0"/>
                        </a:spcAft>
                      </a:pPr>
                      <a:r>
                        <a:rPr lang="ru-RU" sz="1000">
                          <a:effectLst/>
                        </a:rPr>
                        <a:t>все торговые наименования</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Польша</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000">
                          <a:effectLst/>
                        </a:rPr>
                        <a:t>Россия</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rowSpan="2">
                  <a:txBody>
                    <a:bodyPr/>
                    <a:lstStyle/>
                    <a:p>
                      <a:pPr algn="just">
                        <a:lnSpc>
                          <a:spcPct val="150000"/>
                        </a:lnSpc>
                        <a:spcAft>
                          <a:spcPts val="0"/>
                        </a:spcAft>
                      </a:pPr>
                      <a:r>
                        <a:rPr lang="ru-RU" sz="1000">
                          <a:effectLst/>
                        </a:rPr>
                        <a:t>Дексаметазон</a:t>
                      </a:r>
                      <a:endParaRPr lang="ru-RU" sz="1000">
                        <a:effectLst/>
                        <a:latin typeface="Calibri"/>
                        <a:ea typeface="Calibri"/>
                        <a:cs typeface="Times New Roman"/>
                      </a:endParaRPr>
                    </a:p>
                  </a:txBody>
                  <a:tcPr marL="35976" marR="35976" marT="59186" marB="59186"/>
                </a:tc>
                <a:tc rowSpan="2">
                  <a:txBody>
                    <a:bodyPr/>
                    <a:lstStyle/>
                    <a:p>
                      <a:pPr algn="just">
                        <a:lnSpc>
                          <a:spcPct val="150000"/>
                        </a:lnSpc>
                        <a:spcAft>
                          <a:spcPts val="0"/>
                        </a:spcAft>
                      </a:pPr>
                      <a:r>
                        <a:rPr lang="ru-RU" sz="1000">
                          <a:effectLst/>
                        </a:rPr>
                        <a:t>все торговые наименования</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Россия</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000">
                          <a:effectLst/>
                        </a:rPr>
                        <a:t>Республика Беларусь</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a:txBody>
                    <a:bodyPr/>
                    <a:lstStyle/>
                    <a:p>
                      <a:pPr algn="just">
                        <a:lnSpc>
                          <a:spcPct val="150000"/>
                        </a:lnSpc>
                        <a:spcAft>
                          <a:spcPts val="0"/>
                        </a:spcAft>
                      </a:pPr>
                      <a:r>
                        <a:rPr lang="ru-RU" sz="1000">
                          <a:effectLst/>
                        </a:rPr>
                        <a:t>Метилпреднизолона ацепонат</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Адвантан</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Италия</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rowSpan="2">
                  <a:txBody>
                    <a:bodyPr/>
                    <a:lstStyle/>
                    <a:p>
                      <a:pPr algn="just">
                        <a:lnSpc>
                          <a:spcPct val="150000"/>
                        </a:lnSpc>
                        <a:spcAft>
                          <a:spcPts val="0"/>
                        </a:spcAft>
                      </a:pPr>
                      <a:r>
                        <a:rPr lang="ru-RU" sz="1000">
                          <a:effectLst/>
                        </a:rPr>
                        <a:t>Метилпреднизолон</a:t>
                      </a:r>
                      <a:endParaRPr lang="ru-RU" sz="1000">
                        <a:effectLst/>
                        <a:latin typeface="Calibri"/>
                        <a:ea typeface="Calibri"/>
                        <a:cs typeface="Times New Roman"/>
                      </a:endParaRPr>
                    </a:p>
                  </a:txBody>
                  <a:tcPr marL="35976" marR="35976" marT="59186" marB="59186"/>
                </a:tc>
                <a:tc rowSpan="2">
                  <a:txBody>
                    <a:bodyPr/>
                    <a:lstStyle/>
                    <a:p>
                      <a:pPr algn="just">
                        <a:lnSpc>
                          <a:spcPct val="150000"/>
                        </a:lnSpc>
                        <a:spcAft>
                          <a:spcPts val="0"/>
                        </a:spcAft>
                      </a:pPr>
                      <a:r>
                        <a:rPr lang="ru-RU" sz="1000">
                          <a:effectLst/>
                        </a:rPr>
                        <a:t>все торговые наименования</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Финляндия</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000">
                          <a:effectLst/>
                        </a:rPr>
                        <a:t>Финляндия/Россия</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rowSpan="2">
                  <a:txBody>
                    <a:bodyPr/>
                    <a:lstStyle/>
                    <a:p>
                      <a:pPr algn="just">
                        <a:lnSpc>
                          <a:spcPct val="150000"/>
                        </a:lnSpc>
                        <a:spcAft>
                          <a:spcPts val="0"/>
                        </a:spcAft>
                      </a:pPr>
                      <a:r>
                        <a:rPr lang="ru-RU" sz="1000">
                          <a:effectLst/>
                        </a:rPr>
                        <a:t>Преднизолон</a:t>
                      </a:r>
                      <a:endParaRPr lang="ru-RU" sz="1000">
                        <a:effectLst/>
                        <a:latin typeface="Calibri"/>
                        <a:ea typeface="Calibri"/>
                        <a:cs typeface="Times New Roman"/>
                      </a:endParaRPr>
                    </a:p>
                  </a:txBody>
                  <a:tcPr marL="35976" marR="35976" marT="59186" marB="59186"/>
                </a:tc>
                <a:tc rowSpan="2">
                  <a:txBody>
                    <a:bodyPr/>
                    <a:lstStyle/>
                    <a:p>
                      <a:pPr algn="just">
                        <a:lnSpc>
                          <a:spcPct val="150000"/>
                        </a:lnSpc>
                        <a:spcAft>
                          <a:spcPts val="0"/>
                        </a:spcAft>
                      </a:pPr>
                      <a:r>
                        <a:rPr lang="ru-RU" sz="1000">
                          <a:effectLst/>
                        </a:rPr>
                        <a:t>все торговые наименования</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Россия</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000">
                          <a:effectLst/>
                        </a:rPr>
                        <a:t>Республика Беларусь</a:t>
                      </a:r>
                      <a:endParaRPr lang="ru-RU" sz="1000">
                        <a:effectLst/>
                        <a:latin typeface="Calibri"/>
                        <a:ea typeface="Calibri"/>
                        <a:cs typeface="Times New Roman"/>
                      </a:endParaRPr>
                    </a:p>
                  </a:txBody>
                  <a:tcPr marL="35976" marR="35976" marT="59186" marB="59186"/>
                </a:tc>
              </a:tr>
              <a:tr h="492978">
                <a:tc vMerge="1">
                  <a:txBody>
                    <a:bodyPr/>
                    <a:lstStyle/>
                    <a:p>
                      <a:endParaRPr lang="ru-RU"/>
                    </a:p>
                  </a:txBody>
                  <a:tcPr/>
                </a:tc>
                <a:tc>
                  <a:txBody>
                    <a:bodyPr/>
                    <a:lstStyle/>
                    <a:p>
                      <a:pPr algn="just">
                        <a:lnSpc>
                          <a:spcPct val="150000"/>
                        </a:lnSpc>
                        <a:spcAft>
                          <a:spcPts val="0"/>
                        </a:spcAft>
                      </a:pPr>
                      <a:r>
                        <a:rPr lang="ru-RU" sz="1000">
                          <a:effectLst/>
                        </a:rPr>
                        <a:t>Флудрокортизон</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a:effectLst/>
                        </a:rPr>
                        <a:t>Кортинефф</a:t>
                      </a:r>
                      <a:endParaRPr lang="ru-RU" sz="1000">
                        <a:effectLst/>
                        <a:latin typeface="Calibri"/>
                        <a:ea typeface="Calibri"/>
                        <a:cs typeface="Times New Roman"/>
                      </a:endParaRPr>
                    </a:p>
                  </a:txBody>
                  <a:tcPr marL="35976" marR="35976" marT="59186" marB="59186"/>
                </a:tc>
                <a:tc>
                  <a:txBody>
                    <a:bodyPr/>
                    <a:lstStyle/>
                    <a:p>
                      <a:pPr algn="just">
                        <a:lnSpc>
                          <a:spcPct val="150000"/>
                        </a:lnSpc>
                        <a:spcAft>
                          <a:spcPts val="0"/>
                        </a:spcAft>
                      </a:pPr>
                      <a:r>
                        <a:rPr lang="ru-RU" sz="1000" dirty="0">
                          <a:effectLst/>
                        </a:rPr>
                        <a:t>Польша</a:t>
                      </a:r>
                      <a:endParaRPr lang="ru-RU" sz="1000" dirty="0">
                        <a:effectLst/>
                        <a:latin typeface="Calibri"/>
                        <a:ea typeface="Calibri"/>
                        <a:cs typeface="Times New Roman"/>
                      </a:endParaRPr>
                    </a:p>
                  </a:txBody>
                  <a:tcPr marL="35976" marR="35976" marT="59186" marB="59186"/>
                </a:tc>
              </a:tr>
            </a:tbl>
          </a:graphicData>
        </a:graphic>
      </p:graphicFrame>
    </p:spTree>
    <p:extLst>
      <p:ext uri="{BB962C8B-B14F-4D97-AF65-F5344CB8AC3E}">
        <p14:creationId xmlns:p14="http://schemas.microsoft.com/office/powerpoint/2010/main" val="31521555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34674175"/>
              </p:ext>
            </p:extLst>
          </p:nvPr>
        </p:nvGraphicFramePr>
        <p:xfrm>
          <a:off x="251520" y="188640"/>
          <a:ext cx="8568952" cy="6408716"/>
        </p:xfrm>
        <a:graphic>
          <a:graphicData uri="http://schemas.openxmlformats.org/drawingml/2006/table">
            <a:tbl>
              <a:tblPr firstRow="1" firstCol="1" bandRow="1">
                <a:tableStyleId>{5C22544A-7EE6-4342-B048-85BDC9FD1C3A}</a:tableStyleId>
              </a:tblPr>
              <a:tblGrid>
                <a:gridCol w="2381394"/>
                <a:gridCol w="2381394"/>
                <a:gridCol w="1903082"/>
                <a:gridCol w="1903082"/>
              </a:tblGrid>
              <a:tr h="508444">
                <a:tc gridSpan="4">
                  <a:txBody>
                    <a:bodyPr/>
                    <a:lstStyle/>
                    <a:p>
                      <a:pPr algn="just">
                        <a:lnSpc>
                          <a:spcPct val="150000"/>
                        </a:lnSpc>
                        <a:spcAft>
                          <a:spcPts val="0"/>
                        </a:spcAft>
                      </a:pPr>
                      <a:r>
                        <a:rPr lang="ru-RU" sz="1100" dirty="0">
                          <a:effectLst/>
                        </a:rPr>
                        <a:t>13.2. Гормоны гипофиза, их аналоги и ингибиторы</a:t>
                      </a:r>
                      <a:endParaRPr lang="ru-RU" sz="1100" dirty="0">
                        <a:effectLst/>
                        <a:latin typeface="Calibri"/>
                        <a:ea typeface="Calibri"/>
                        <a:cs typeface="Times New Roman"/>
                      </a:endParaRPr>
                    </a:p>
                  </a:txBody>
                  <a:tcPr marL="38974" marR="38974" marT="64118" marB="64118"/>
                </a:tc>
                <a:tc hMerge="1">
                  <a:txBody>
                    <a:bodyPr/>
                    <a:lstStyle/>
                    <a:p>
                      <a:endParaRPr lang="ru-RU"/>
                    </a:p>
                  </a:txBody>
                  <a:tcPr/>
                </a:tc>
                <a:tc hMerge="1">
                  <a:txBody>
                    <a:bodyPr/>
                    <a:lstStyle/>
                    <a:p>
                      <a:endParaRPr lang="ru-RU"/>
                    </a:p>
                  </a:txBody>
                  <a:tcPr/>
                </a:tc>
                <a:tc hMerge="1">
                  <a:txBody>
                    <a:bodyPr/>
                    <a:lstStyle/>
                    <a:p>
                      <a:endParaRPr lang="ru-RU"/>
                    </a:p>
                  </a:txBody>
                  <a:tcPr/>
                </a:tc>
              </a:tr>
              <a:tr h="508444">
                <a:tc rowSpan="4">
                  <a:txBody>
                    <a:bodyPr/>
                    <a:lstStyle/>
                    <a:p>
                      <a:pPr algn="ctr">
                        <a:lnSpc>
                          <a:spcPct val="150000"/>
                        </a:lnSpc>
                        <a:spcAft>
                          <a:spcPts val="0"/>
                        </a:spcAft>
                      </a:pPr>
                      <a:r>
                        <a:rPr lang="ru-RU" sz="1100" dirty="0">
                          <a:effectLst/>
                        </a:rPr>
                        <a:t> </a:t>
                      </a:r>
                      <a:endParaRPr lang="ru-RU" sz="1100" dirty="0">
                        <a:effectLst/>
                        <a:latin typeface="Calibri"/>
                        <a:ea typeface="Calibri"/>
                        <a:cs typeface="Times New Roman"/>
                      </a:endParaRPr>
                    </a:p>
                  </a:txBody>
                  <a:tcPr marL="38974" marR="38974" marT="64118" marB="64118"/>
                </a:tc>
                <a:tc rowSpan="4">
                  <a:txBody>
                    <a:bodyPr/>
                    <a:lstStyle/>
                    <a:p>
                      <a:pPr algn="just">
                        <a:lnSpc>
                          <a:spcPct val="150000"/>
                        </a:lnSpc>
                        <a:spcAft>
                          <a:spcPts val="0"/>
                        </a:spcAft>
                      </a:pPr>
                      <a:r>
                        <a:rPr lang="ru-RU" sz="1100">
                          <a:effectLst/>
                        </a:rPr>
                        <a:t>Десмопрессин</a:t>
                      </a:r>
                      <a:endParaRPr lang="ru-RU" sz="1100">
                        <a:effectLst/>
                        <a:latin typeface="Calibri"/>
                        <a:ea typeface="Calibri"/>
                        <a:cs typeface="Times New Roman"/>
                      </a:endParaRPr>
                    </a:p>
                  </a:txBody>
                  <a:tcPr marL="38974" marR="38974" marT="64118" marB="64118"/>
                </a:tc>
                <a:tc rowSpan="4">
                  <a:txBody>
                    <a:bodyPr/>
                    <a:lstStyle/>
                    <a:p>
                      <a:pPr algn="just">
                        <a:lnSpc>
                          <a:spcPct val="150000"/>
                        </a:lnSpc>
                        <a:spcAft>
                          <a:spcPts val="0"/>
                        </a:spcAft>
                      </a:pPr>
                      <a:r>
                        <a:rPr lang="ru-RU" sz="1100">
                          <a:effectLst/>
                        </a:rPr>
                        <a:t>все торговые наименования</a:t>
                      </a:r>
                      <a:endParaRPr lang="ru-RU" sz="1100">
                        <a:effectLst/>
                        <a:latin typeface="Calibri"/>
                        <a:ea typeface="Calibri"/>
                        <a:cs typeface="Times New Roman"/>
                      </a:endParaRPr>
                    </a:p>
                  </a:txBody>
                  <a:tcPr marL="38974" marR="38974" marT="64118" marB="64118"/>
                </a:tc>
                <a:tc>
                  <a:txBody>
                    <a:bodyPr/>
                    <a:lstStyle/>
                    <a:p>
                      <a:pPr algn="just">
                        <a:lnSpc>
                          <a:spcPct val="150000"/>
                        </a:lnSpc>
                        <a:spcAft>
                          <a:spcPts val="0"/>
                        </a:spcAft>
                      </a:pPr>
                      <a:r>
                        <a:rPr lang="ru-RU" sz="1100">
                          <a:effectLst/>
                        </a:rPr>
                        <a:t>Швеция</a:t>
                      </a:r>
                      <a:endParaRPr lang="ru-RU" sz="1100">
                        <a:effectLst/>
                        <a:latin typeface="Calibri"/>
                        <a:ea typeface="Calibri"/>
                        <a:cs typeface="Times New Roman"/>
                      </a:endParaRPr>
                    </a:p>
                  </a:txBody>
                  <a:tcPr marL="38974" marR="38974" marT="64118" marB="64118"/>
                </a:tc>
              </a:tr>
              <a:tr h="5084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100">
                          <a:effectLst/>
                        </a:rPr>
                        <a:t>Швеция/Швейцария</a:t>
                      </a:r>
                      <a:endParaRPr lang="ru-RU" sz="1100">
                        <a:effectLst/>
                        <a:latin typeface="Calibri"/>
                        <a:ea typeface="Calibri"/>
                        <a:cs typeface="Times New Roman"/>
                      </a:endParaRPr>
                    </a:p>
                  </a:txBody>
                  <a:tcPr marL="38974" marR="38974" marT="64118" marB="64118"/>
                </a:tc>
              </a:tr>
              <a:tr h="5084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100">
                          <a:effectLst/>
                        </a:rPr>
                        <a:t>Швейцария/Россия</a:t>
                      </a:r>
                      <a:endParaRPr lang="ru-RU" sz="1100">
                        <a:effectLst/>
                        <a:latin typeface="Calibri"/>
                        <a:ea typeface="Calibri"/>
                        <a:cs typeface="Times New Roman"/>
                      </a:endParaRPr>
                    </a:p>
                  </a:txBody>
                  <a:tcPr marL="38974" marR="38974" marT="64118" marB="64118"/>
                </a:tc>
              </a:tr>
              <a:tr h="5084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100">
                          <a:effectLst/>
                        </a:rPr>
                        <a:t>Россия</a:t>
                      </a:r>
                      <a:endParaRPr lang="ru-RU" sz="1100">
                        <a:effectLst/>
                        <a:latin typeface="Calibri"/>
                        <a:ea typeface="Calibri"/>
                        <a:cs typeface="Times New Roman"/>
                      </a:endParaRPr>
                    </a:p>
                  </a:txBody>
                  <a:tcPr marL="38974" marR="38974" marT="64118" marB="64118"/>
                </a:tc>
              </a:tr>
              <a:tr h="508444">
                <a:tc gridSpan="4">
                  <a:txBody>
                    <a:bodyPr/>
                    <a:lstStyle/>
                    <a:p>
                      <a:pPr algn="just">
                        <a:lnSpc>
                          <a:spcPct val="150000"/>
                        </a:lnSpc>
                        <a:spcAft>
                          <a:spcPts val="0"/>
                        </a:spcAft>
                      </a:pPr>
                      <a:r>
                        <a:rPr lang="ru-RU" sz="1100">
                          <a:effectLst/>
                        </a:rPr>
                        <a:t>13.3. Гормоны гипоталамуса</a:t>
                      </a:r>
                      <a:endParaRPr lang="ru-RU" sz="1100">
                        <a:effectLst/>
                        <a:latin typeface="Calibri"/>
                        <a:ea typeface="Calibri"/>
                        <a:cs typeface="Times New Roman"/>
                      </a:endParaRPr>
                    </a:p>
                  </a:txBody>
                  <a:tcPr marL="38974" marR="38974" marT="64118" marB="64118"/>
                </a:tc>
                <a:tc hMerge="1">
                  <a:txBody>
                    <a:bodyPr/>
                    <a:lstStyle/>
                    <a:p>
                      <a:endParaRPr lang="ru-RU"/>
                    </a:p>
                  </a:txBody>
                  <a:tcPr/>
                </a:tc>
                <a:tc hMerge="1">
                  <a:txBody>
                    <a:bodyPr/>
                    <a:lstStyle/>
                    <a:p>
                      <a:endParaRPr lang="ru-RU"/>
                    </a:p>
                  </a:txBody>
                  <a:tcPr/>
                </a:tc>
                <a:tc hMerge="1">
                  <a:txBody>
                    <a:bodyPr/>
                    <a:lstStyle/>
                    <a:p>
                      <a:endParaRPr lang="ru-RU"/>
                    </a:p>
                  </a:txBody>
                  <a:tcPr/>
                </a:tc>
              </a:tr>
              <a:tr h="508444">
                <a:tc rowSpan="2">
                  <a:txBody>
                    <a:bodyPr/>
                    <a:lstStyle/>
                    <a:p>
                      <a:pPr algn="ctr">
                        <a:lnSpc>
                          <a:spcPct val="150000"/>
                        </a:lnSpc>
                        <a:spcAft>
                          <a:spcPts val="0"/>
                        </a:spcAft>
                      </a:pPr>
                      <a:r>
                        <a:rPr lang="ru-RU" sz="1100">
                          <a:effectLst/>
                        </a:rPr>
                        <a:t> </a:t>
                      </a:r>
                      <a:endParaRPr lang="ru-RU" sz="1100">
                        <a:effectLst/>
                        <a:latin typeface="Calibri"/>
                        <a:ea typeface="Calibri"/>
                        <a:cs typeface="Times New Roman"/>
                      </a:endParaRPr>
                    </a:p>
                  </a:txBody>
                  <a:tcPr marL="38974" marR="38974" marT="64118" marB="64118"/>
                </a:tc>
                <a:tc rowSpan="2">
                  <a:txBody>
                    <a:bodyPr/>
                    <a:lstStyle/>
                    <a:p>
                      <a:pPr algn="just">
                        <a:lnSpc>
                          <a:spcPct val="150000"/>
                        </a:lnSpc>
                        <a:spcAft>
                          <a:spcPts val="0"/>
                        </a:spcAft>
                      </a:pPr>
                      <a:r>
                        <a:rPr lang="ru-RU" sz="1100">
                          <a:effectLst/>
                        </a:rPr>
                        <a:t>Бромокриптин</a:t>
                      </a:r>
                      <a:endParaRPr lang="ru-RU" sz="1100">
                        <a:effectLst/>
                        <a:latin typeface="Calibri"/>
                        <a:ea typeface="Calibri"/>
                        <a:cs typeface="Times New Roman"/>
                      </a:endParaRPr>
                    </a:p>
                  </a:txBody>
                  <a:tcPr marL="38974" marR="38974" marT="64118" marB="64118"/>
                </a:tc>
                <a:tc rowSpan="2">
                  <a:txBody>
                    <a:bodyPr/>
                    <a:lstStyle/>
                    <a:p>
                      <a:pPr algn="just">
                        <a:lnSpc>
                          <a:spcPct val="150000"/>
                        </a:lnSpc>
                        <a:spcAft>
                          <a:spcPts val="0"/>
                        </a:spcAft>
                      </a:pPr>
                      <a:r>
                        <a:rPr lang="ru-RU" sz="1100">
                          <a:effectLst/>
                        </a:rPr>
                        <a:t>все торговые наименования</a:t>
                      </a:r>
                      <a:endParaRPr lang="ru-RU" sz="1100">
                        <a:effectLst/>
                        <a:latin typeface="Calibri"/>
                        <a:ea typeface="Calibri"/>
                        <a:cs typeface="Times New Roman"/>
                      </a:endParaRPr>
                    </a:p>
                  </a:txBody>
                  <a:tcPr marL="38974" marR="38974" marT="64118" marB="64118"/>
                </a:tc>
                <a:tc>
                  <a:txBody>
                    <a:bodyPr/>
                    <a:lstStyle/>
                    <a:p>
                      <a:pPr algn="just">
                        <a:lnSpc>
                          <a:spcPct val="150000"/>
                        </a:lnSpc>
                        <a:spcAft>
                          <a:spcPts val="0"/>
                        </a:spcAft>
                      </a:pPr>
                      <a:r>
                        <a:rPr lang="ru-RU" sz="1100">
                          <a:effectLst/>
                        </a:rPr>
                        <a:t>Россия</a:t>
                      </a:r>
                      <a:endParaRPr lang="ru-RU" sz="1100">
                        <a:effectLst/>
                        <a:latin typeface="Calibri"/>
                        <a:ea typeface="Calibri"/>
                        <a:cs typeface="Times New Roman"/>
                      </a:endParaRPr>
                    </a:p>
                  </a:txBody>
                  <a:tcPr marL="38974" marR="38974" marT="64118" marB="64118"/>
                </a:tc>
              </a:tr>
              <a:tr h="5084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100">
                          <a:effectLst/>
                        </a:rPr>
                        <a:t>Венгрия/Россия</a:t>
                      </a:r>
                      <a:endParaRPr lang="ru-RU" sz="1100">
                        <a:effectLst/>
                        <a:latin typeface="Calibri"/>
                        <a:ea typeface="Calibri"/>
                        <a:cs typeface="Times New Roman"/>
                      </a:endParaRPr>
                    </a:p>
                  </a:txBody>
                  <a:tcPr marL="38974" marR="38974" marT="64118" marB="64118"/>
                </a:tc>
              </a:tr>
              <a:tr h="508444">
                <a:tc gridSpan="4">
                  <a:txBody>
                    <a:bodyPr/>
                    <a:lstStyle/>
                    <a:p>
                      <a:pPr algn="just">
                        <a:lnSpc>
                          <a:spcPct val="150000"/>
                        </a:lnSpc>
                        <a:spcAft>
                          <a:spcPts val="0"/>
                        </a:spcAft>
                      </a:pPr>
                      <a:r>
                        <a:rPr lang="ru-RU" sz="1100">
                          <a:effectLst/>
                        </a:rPr>
                        <a:t>13.4. Препараты для лечения заболеваний щитовидной, паращитовидной желез и их аналоги</a:t>
                      </a:r>
                      <a:endParaRPr lang="ru-RU" sz="1100">
                        <a:effectLst/>
                        <a:latin typeface="Calibri"/>
                        <a:ea typeface="Calibri"/>
                        <a:cs typeface="Times New Roman"/>
                      </a:endParaRPr>
                    </a:p>
                  </a:txBody>
                  <a:tcPr marL="38974" marR="38974" marT="64118" marB="64118"/>
                </a:tc>
                <a:tc hMerge="1">
                  <a:txBody>
                    <a:bodyPr/>
                    <a:lstStyle/>
                    <a:p>
                      <a:endParaRPr lang="ru-RU"/>
                    </a:p>
                  </a:txBody>
                  <a:tcPr/>
                </a:tc>
                <a:tc hMerge="1">
                  <a:txBody>
                    <a:bodyPr/>
                    <a:lstStyle/>
                    <a:p>
                      <a:endParaRPr lang="ru-RU"/>
                    </a:p>
                  </a:txBody>
                  <a:tcPr/>
                </a:tc>
                <a:tc hMerge="1">
                  <a:txBody>
                    <a:bodyPr/>
                    <a:lstStyle/>
                    <a:p>
                      <a:endParaRPr lang="ru-RU"/>
                    </a:p>
                  </a:txBody>
                  <a:tcPr/>
                </a:tc>
              </a:tr>
              <a:tr h="815832">
                <a:tc rowSpan="3">
                  <a:txBody>
                    <a:bodyPr/>
                    <a:lstStyle/>
                    <a:p>
                      <a:pPr algn="ctr">
                        <a:lnSpc>
                          <a:spcPct val="150000"/>
                        </a:lnSpc>
                        <a:spcAft>
                          <a:spcPts val="0"/>
                        </a:spcAft>
                      </a:pPr>
                      <a:r>
                        <a:rPr lang="ru-RU" sz="1100">
                          <a:effectLst/>
                        </a:rPr>
                        <a:t> </a:t>
                      </a:r>
                      <a:endParaRPr lang="ru-RU" sz="1100">
                        <a:effectLst/>
                        <a:latin typeface="Calibri"/>
                        <a:ea typeface="Calibri"/>
                        <a:cs typeface="Times New Roman"/>
                      </a:endParaRPr>
                    </a:p>
                  </a:txBody>
                  <a:tcPr marL="38974" marR="38974" marT="64118" marB="64118" anchor="b"/>
                </a:tc>
                <a:tc>
                  <a:txBody>
                    <a:bodyPr/>
                    <a:lstStyle/>
                    <a:p>
                      <a:pPr algn="just">
                        <a:lnSpc>
                          <a:spcPct val="150000"/>
                        </a:lnSpc>
                        <a:spcAft>
                          <a:spcPts val="0"/>
                        </a:spcAft>
                      </a:pPr>
                      <a:r>
                        <a:rPr lang="ru-RU" sz="1100">
                          <a:effectLst/>
                        </a:rPr>
                        <a:t>Левотироксин натрия</a:t>
                      </a:r>
                      <a:endParaRPr lang="ru-RU" sz="1100">
                        <a:effectLst/>
                        <a:latin typeface="Calibri"/>
                        <a:ea typeface="Calibri"/>
                        <a:cs typeface="Times New Roman"/>
                      </a:endParaRPr>
                    </a:p>
                  </a:txBody>
                  <a:tcPr marL="38974" marR="38974" marT="64118" marB="64118"/>
                </a:tc>
                <a:tc>
                  <a:txBody>
                    <a:bodyPr/>
                    <a:lstStyle/>
                    <a:p>
                      <a:pPr algn="just">
                        <a:lnSpc>
                          <a:spcPct val="150000"/>
                        </a:lnSpc>
                        <a:spcAft>
                          <a:spcPts val="0"/>
                        </a:spcAft>
                      </a:pPr>
                      <a:r>
                        <a:rPr lang="ru-RU" sz="1100">
                          <a:effectLst/>
                        </a:rPr>
                        <a:t>все торговые наименования</a:t>
                      </a:r>
                      <a:endParaRPr lang="ru-RU" sz="1100">
                        <a:effectLst/>
                        <a:latin typeface="Calibri"/>
                        <a:ea typeface="Calibri"/>
                        <a:cs typeface="Times New Roman"/>
                      </a:endParaRPr>
                    </a:p>
                  </a:txBody>
                  <a:tcPr marL="38974" marR="38974" marT="64118" marB="64118"/>
                </a:tc>
                <a:tc>
                  <a:txBody>
                    <a:bodyPr/>
                    <a:lstStyle/>
                    <a:p>
                      <a:pPr algn="just">
                        <a:lnSpc>
                          <a:spcPct val="150000"/>
                        </a:lnSpc>
                        <a:spcAft>
                          <a:spcPts val="0"/>
                        </a:spcAft>
                      </a:pPr>
                      <a:r>
                        <a:rPr lang="ru-RU" sz="1100">
                          <a:effectLst/>
                        </a:rPr>
                        <a:t>Россия</a:t>
                      </a:r>
                      <a:endParaRPr lang="ru-RU" sz="1100">
                        <a:effectLst/>
                        <a:latin typeface="Calibri"/>
                        <a:ea typeface="Calibri"/>
                        <a:cs typeface="Times New Roman"/>
                      </a:endParaRPr>
                    </a:p>
                  </a:txBody>
                  <a:tcPr marL="38974" marR="38974" marT="64118" marB="64118"/>
                </a:tc>
              </a:tr>
              <a:tr h="508444">
                <a:tc vMerge="1">
                  <a:txBody>
                    <a:bodyPr/>
                    <a:lstStyle/>
                    <a:p>
                      <a:endParaRPr lang="ru-RU"/>
                    </a:p>
                  </a:txBody>
                  <a:tcPr/>
                </a:tc>
                <a:tc rowSpan="2">
                  <a:txBody>
                    <a:bodyPr/>
                    <a:lstStyle/>
                    <a:p>
                      <a:pPr algn="just">
                        <a:lnSpc>
                          <a:spcPct val="150000"/>
                        </a:lnSpc>
                        <a:spcAft>
                          <a:spcPts val="0"/>
                        </a:spcAft>
                      </a:pPr>
                      <a:r>
                        <a:rPr lang="ru-RU" sz="1100">
                          <a:effectLst/>
                        </a:rPr>
                        <a:t>Тиамазол</a:t>
                      </a:r>
                      <a:endParaRPr lang="ru-RU" sz="1100">
                        <a:effectLst/>
                        <a:latin typeface="Calibri"/>
                        <a:ea typeface="Calibri"/>
                        <a:cs typeface="Times New Roman"/>
                      </a:endParaRPr>
                    </a:p>
                  </a:txBody>
                  <a:tcPr marL="38974" marR="38974" marT="64118" marB="64118"/>
                </a:tc>
                <a:tc rowSpan="2">
                  <a:txBody>
                    <a:bodyPr/>
                    <a:lstStyle/>
                    <a:p>
                      <a:pPr algn="just">
                        <a:lnSpc>
                          <a:spcPct val="150000"/>
                        </a:lnSpc>
                        <a:spcAft>
                          <a:spcPts val="0"/>
                        </a:spcAft>
                      </a:pPr>
                      <a:r>
                        <a:rPr lang="ru-RU" sz="1100">
                          <a:effectLst/>
                        </a:rPr>
                        <a:t>все торговые наименования</a:t>
                      </a:r>
                      <a:endParaRPr lang="ru-RU" sz="1100">
                        <a:effectLst/>
                        <a:latin typeface="Calibri"/>
                        <a:ea typeface="Calibri"/>
                        <a:cs typeface="Times New Roman"/>
                      </a:endParaRPr>
                    </a:p>
                  </a:txBody>
                  <a:tcPr marL="38974" marR="38974" marT="64118" marB="64118"/>
                </a:tc>
                <a:tc>
                  <a:txBody>
                    <a:bodyPr/>
                    <a:lstStyle/>
                    <a:p>
                      <a:pPr algn="just">
                        <a:lnSpc>
                          <a:spcPct val="150000"/>
                        </a:lnSpc>
                        <a:spcAft>
                          <a:spcPts val="0"/>
                        </a:spcAft>
                      </a:pPr>
                      <a:r>
                        <a:rPr lang="ru-RU" sz="1100">
                          <a:effectLst/>
                        </a:rPr>
                        <a:t>Россия</a:t>
                      </a:r>
                      <a:endParaRPr lang="ru-RU" sz="1100">
                        <a:effectLst/>
                        <a:latin typeface="Calibri"/>
                        <a:ea typeface="Calibri"/>
                        <a:cs typeface="Times New Roman"/>
                      </a:endParaRPr>
                    </a:p>
                  </a:txBody>
                  <a:tcPr marL="38974" marR="38974" marT="64118" marB="64118"/>
                </a:tc>
              </a:tr>
              <a:tr h="5084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1100" dirty="0">
                          <a:effectLst/>
                        </a:rPr>
                        <a:t>Германия</a:t>
                      </a:r>
                      <a:endParaRPr lang="ru-RU" sz="1100" dirty="0">
                        <a:effectLst/>
                        <a:latin typeface="Calibri"/>
                        <a:ea typeface="Calibri"/>
                        <a:cs typeface="Times New Roman"/>
                      </a:endParaRPr>
                    </a:p>
                  </a:txBody>
                  <a:tcPr marL="38974" marR="38974" marT="64118" marB="64118"/>
                </a:tc>
              </a:tr>
            </a:tbl>
          </a:graphicData>
        </a:graphic>
      </p:graphicFrame>
    </p:spTree>
    <p:extLst>
      <p:ext uri="{BB962C8B-B14F-4D97-AF65-F5344CB8AC3E}">
        <p14:creationId xmlns:p14="http://schemas.microsoft.com/office/powerpoint/2010/main" val="231359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5"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8136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175523334"/>
              </p:ext>
            </p:extLst>
          </p:nvPr>
        </p:nvGraphicFramePr>
        <p:xfrm>
          <a:off x="107504" y="200652"/>
          <a:ext cx="8928992" cy="6640350"/>
        </p:xfrm>
        <a:graphic>
          <a:graphicData uri="http://schemas.openxmlformats.org/drawingml/2006/table">
            <a:tbl>
              <a:tblPr firstRow="1" firstCol="1" bandRow="1">
                <a:tableStyleId>{5C22544A-7EE6-4342-B048-85BDC9FD1C3A}</a:tableStyleId>
              </a:tblPr>
              <a:tblGrid>
                <a:gridCol w="2585444"/>
                <a:gridCol w="2441428"/>
                <a:gridCol w="1951060"/>
                <a:gridCol w="1951060"/>
              </a:tblGrid>
              <a:tr h="214187">
                <a:tc gridSpan="4">
                  <a:txBody>
                    <a:bodyPr/>
                    <a:lstStyle/>
                    <a:p>
                      <a:pPr algn="just">
                        <a:lnSpc>
                          <a:spcPct val="150000"/>
                        </a:lnSpc>
                        <a:spcAft>
                          <a:spcPts val="0"/>
                        </a:spcAft>
                      </a:pPr>
                      <a:r>
                        <a:rPr lang="ru-RU" sz="800" dirty="0">
                          <a:effectLst/>
                        </a:rPr>
                        <a:t>13.5. Препараты для лечения подагры</a:t>
                      </a:r>
                      <a:endParaRPr lang="ru-RU" sz="800" dirty="0">
                        <a:effectLst/>
                        <a:latin typeface="Calibri"/>
                        <a:ea typeface="Calibri"/>
                        <a:cs typeface="Times New Roman"/>
                      </a:endParaRPr>
                    </a:p>
                  </a:txBody>
                  <a:tcPr marL="14524" marR="14524" marT="23895" marB="23895"/>
                </a:tc>
                <a:tc hMerge="1">
                  <a:txBody>
                    <a:bodyPr/>
                    <a:lstStyle/>
                    <a:p>
                      <a:endParaRPr lang="ru-RU"/>
                    </a:p>
                  </a:txBody>
                  <a:tcPr/>
                </a:tc>
                <a:tc hMerge="1">
                  <a:txBody>
                    <a:bodyPr/>
                    <a:lstStyle/>
                    <a:p>
                      <a:endParaRPr lang="ru-RU"/>
                    </a:p>
                  </a:txBody>
                  <a:tcPr/>
                </a:tc>
                <a:tc hMerge="1">
                  <a:txBody>
                    <a:bodyPr/>
                    <a:lstStyle/>
                    <a:p>
                      <a:endParaRPr lang="ru-RU"/>
                    </a:p>
                  </a:txBody>
                  <a:tcPr/>
                </a:tc>
              </a:tr>
              <a:tr h="214187">
                <a:tc>
                  <a:txBody>
                    <a:bodyPr/>
                    <a:lstStyle/>
                    <a:p>
                      <a:pPr algn="ctr">
                        <a:lnSpc>
                          <a:spcPct val="150000"/>
                        </a:lnSpc>
                        <a:spcAft>
                          <a:spcPts val="0"/>
                        </a:spcAft>
                      </a:pPr>
                      <a:r>
                        <a:rPr lang="ru-RU" sz="800">
                          <a:effectLst/>
                        </a:rPr>
                        <a:t> </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err="1">
                          <a:effectLst/>
                        </a:rPr>
                        <a:t>Аллопуринол</a:t>
                      </a:r>
                      <a:endParaRPr lang="ru-RU" sz="800" dirty="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все торговые наименования</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Россия</a:t>
                      </a:r>
                      <a:endParaRPr lang="ru-RU" sz="800">
                        <a:effectLst/>
                        <a:latin typeface="Calibri"/>
                        <a:ea typeface="Calibri"/>
                        <a:cs typeface="Times New Roman"/>
                      </a:endParaRPr>
                    </a:p>
                  </a:txBody>
                  <a:tcPr marL="14524" marR="14524" marT="23895" marB="23895"/>
                </a:tc>
              </a:tr>
              <a:tr h="214187">
                <a:tc gridSpan="4">
                  <a:txBody>
                    <a:bodyPr/>
                    <a:lstStyle/>
                    <a:p>
                      <a:pPr algn="just">
                        <a:lnSpc>
                          <a:spcPct val="150000"/>
                        </a:lnSpc>
                        <a:spcAft>
                          <a:spcPts val="0"/>
                        </a:spcAft>
                      </a:pPr>
                      <a:r>
                        <a:rPr lang="ru-RU" sz="800" dirty="0">
                          <a:effectLst/>
                        </a:rPr>
                        <a:t>14. Препараты для лечения сахарного диабета</a:t>
                      </a:r>
                      <a:endParaRPr lang="ru-RU" sz="800" dirty="0">
                        <a:effectLst/>
                        <a:latin typeface="Calibri"/>
                        <a:ea typeface="Calibri"/>
                        <a:cs typeface="Times New Roman"/>
                      </a:endParaRPr>
                    </a:p>
                  </a:txBody>
                  <a:tcPr marL="14524" marR="14524" marT="23895" marB="23895"/>
                </a:tc>
                <a:tc hMerge="1">
                  <a:txBody>
                    <a:bodyPr/>
                    <a:lstStyle/>
                    <a:p>
                      <a:endParaRPr lang="ru-RU"/>
                    </a:p>
                  </a:txBody>
                  <a:tcPr/>
                </a:tc>
                <a:tc hMerge="1">
                  <a:txBody>
                    <a:bodyPr/>
                    <a:lstStyle/>
                    <a:p>
                      <a:endParaRPr lang="ru-RU"/>
                    </a:p>
                  </a:txBody>
                  <a:tcPr/>
                </a:tc>
                <a:tc hMerge="1">
                  <a:txBody>
                    <a:bodyPr/>
                    <a:lstStyle/>
                    <a:p>
                      <a:endParaRPr lang="ru-RU"/>
                    </a:p>
                  </a:txBody>
                  <a:tcPr/>
                </a:tc>
              </a:tr>
              <a:tr h="214187">
                <a:tc rowSpan="16">
                  <a:txBody>
                    <a:bodyPr/>
                    <a:lstStyle/>
                    <a:p>
                      <a:pPr algn="ctr">
                        <a:lnSpc>
                          <a:spcPct val="150000"/>
                        </a:lnSpc>
                        <a:spcAft>
                          <a:spcPts val="0"/>
                        </a:spcAft>
                      </a:pPr>
                      <a:r>
                        <a:rPr lang="ru-RU" sz="800" dirty="0">
                          <a:effectLst/>
                        </a:rPr>
                        <a:t> </a:t>
                      </a:r>
                      <a:endParaRPr lang="ru-RU" sz="800" dirty="0">
                        <a:effectLst/>
                        <a:latin typeface="Calibri"/>
                        <a:ea typeface="Calibri"/>
                        <a:cs typeface="Times New Roman"/>
                      </a:endParaRPr>
                    </a:p>
                  </a:txBody>
                  <a:tcPr marL="14524" marR="14524" marT="23895" marB="23895"/>
                </a:tc>
                <a:tc rowSpan="2">
                  <a:txBody>
                    <a:bodyPr/>
                    <a:lstStyle/>
                    <a:p>
                      <a:pPr algn="just">
                        <a:lnSpc>
                          <a:spcPct val="150000"/>
                        </a:lnSpc>
                        <a:spcAft>
                          <a:spcPts val="0"/>
                        </a:spcAft>
                      </a:pPr>
                      <a:r>
                        <a:rPr lang="ru-RU" sz="800" dirty="0" err="1">
                          <a:effectLst/>
                        </a:rPr>
                        <a:t>Глибенкламид</a:t>
                      </a:r>
                      <a:endParaRPr lang="ru-RU" sz="800" dirty="0">
                        <a:effectLst/>
                        <a:latin typeface="Calibri"/>
                        <a:ea typeface="Calibri"/>
                        <a:cs typeface="Times New Roman"/>
                      </a:endParaRPr>
                    </a:p>
                  </a:txBody>
                  <a:tcPr marL="14524" marR="14524" marT="23895" marB="23895"/>
                </a:tc>
                <a:tc rowSpan="2">
                  <a:txBody>
                    <a:bodyPr/>
                    <a:lstStyle/>
                    <a:p>
                      <a:pPr algn="just">
                        <a:lnSpc>
                          <a:spcPct val="150000"/>
                        </a:lnSpc>
                        <a:spcAft>
                          <a:spcPts val="0"/>
                        </a:spcAft>
                      </a:pPr>
                      <a:r>
                        <a:rPr lang="ru-RU" sz="800" dirty="0">
                          <a:effectLst/>
                        </a:rPr>
                        <a:t>все торговые наименования</a:t>
                      </a:r>
                      <a:endParaRPr lang="ru-RU" sz="800" dirty="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Россия</a:t>
                      </a:r>
                      <a:endParaRPr lang="ru-RU" sz="800">
                        <a:effectLst/>
                        <a:latin typeface="Calibri"/>
                        <a:ea typeface="Calibri"/>
                        <a:cs typeface="Times New Roman"/>
                      </a:endParaRPr>
                    </a:p>
                  </a:txBody>
                  <a:tcPr marL="14524" marR="14524" marT="23895" marB="23895"/>
                </a:tc>
              </a:tr>
              <a:tr h="21418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50000"/>
                        </a:lnSpc>
                        <a:spcAft>
                          <a:spcPts val="0"/>
                        </a:spcAft>
                      </a:pPr>
                      <a:r>
                        <a:rPr lang="ru-RU" sz="800">
                          <a:effectLst/>
                        </a:rPr>
                        <a:t>Германия</a:t>
                      </a:r>
                      <a:endParaRPr lang="ru-RU" sz="800">
                        <a:effectLst/>
                        <a:latin typeface="Calibri"/>
                        <a:ea typeface="Calibri"/>
                        <a:cs typeface="Times New Roman"/>
                      </a:endParaRPr>
                    </a:p>
                  </a:txBody>
                  <a:tcPr marL="14524" marR="14524" marT="23895" marB="23895"/>
                </a:tc>
              </a:tr>
              <a:tr h="214187">
                <a:tc vMerge="1">
                  <a:txBody>
                    <a:bodyPr/>
                    <a:lstStyle/>
                    <a:p>
                      <a:endParaRPr lang="ru-RU"/>
                    </a:p>
                  </a:txBody>
                  <a:tcPr/>
                </a:tc>
                <a:tc>
                  <a:txBody>
                    <a:bodyPr/>
                    <a:lstStyle/>
                    <a:p>
                      <a:pPr algn="just">
                        <a:lnSpc>
                          <a:spcPct val="150000"/>
                        </a:lnSpc>
                        <a:spcAft>
                          <a:spcPts val="0"/>
                        </a:spcAft>
                      </a:pPr>
                      <a:r>
                        <a:rPr lang="ru-RU" sz="800">
                          <a:effectLst/>
                        </a:rPr>
                        <a:t>Гликлазид</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торговые наименования</a:t>
                      </a:r>
                      <a:endParaRPr lang="ru-RU" sz="800" dirty="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Россия</a:t>
                      </a:r>
                      <a:endParaRPr lang="ru-RU" sz="800">
                        <a:effectLst/>
                        <a:latin typeface="Calibri"/>
                        <a:ea typeface="Calibri"/>
                        <a:cs typeface="Times New Roman"/>
                      </a:endParaRPr>
                    </a:p>
                  </a:txBody>
                  <a:tcPr marL="14524" marR="14524" marT="23895" marB="23895"/>
                </a:tc>
              </a:tr>
              <a:tr h="214187">
                <a:tc vMerge="1">
                  <a:txBody>
                    <a:bodyPr/>
                    <a:lstStyle/>
                    <a:p>
                      <a:endParaRPr lang="ru-RU"/>
                    </a:p>
                  </a:txBody>
                  <a:tcPr/>
                </a:tc>
                <a:tc>
                  <a:txBody>
                    <a:bodyPr/>
                    <a:lstStyle/>
                    <a:p>
                      <a:pPr algn="just">
                        <a:lnSpc>
                          <a:spcPct val="150000"/>
                        </a:lnSpc>
                        <a:spcAft>
                          <a:spcPts val="0"/>
                        </a:spcAft>
                      </a:pPr>
                      <a:r>
                        <a:rPr lang="ru-RU" sz="800">
                          <a:effectLst/>
                        </a:rPr>
                        <a:t>Глюкагон</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err="1">
                          <a:effectLst/>
                        </a:rPr>
                        <a:t>ГлюкаГен</a:t>
                      </a:r>
                      <a:r>
                        <a:rPr lang="ru-RU" sz="800" dirty="0">
                          <a:effectLst/>
                        </a:rPr>
                        <a:t> 1 мг </a:t>
                      </a:r>
                      <a:r>
                        <a:rPr lang="ru-RU" sz="800" dirty="0" err="1">
                          <a:effectLst/>
                        </a:rPr>
                        <a:t>ГипоКит</a:t>
                      </a:r>
                      <a:endParaRPr lang="ru-RU" sz="800" dirty="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Дания</a:t>
                      </a:r>
                      <a:endParaRPr lang="ru-RU" sz="80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аспарт двухфазный</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аспарт</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гларгин</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глулизин</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детемир</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двухфазный (человеческий генно-инженерный)</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Инсулин-изофан (человеческий генно-инженерный)</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лизпро</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лизпро двухфазный</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456432">
                <a:tc vMerge="1">
                  <a:txBody>
                    <a:bodyPr/>
                    <a:lstStyle/>
                    <a:p>
                      <a:endParaRPr lang="ru-RU"/>
                    </a:p>
                  </a:txBody>
                  <a:tcPr/>
                </a:tc>
                <a:tc>
                  <a:txBody>
                    <a:bodyPr/>
                    <a:lstStyle/>
                    <a:p>
                      <a:pPr algn="just">
                        <a:lnSpc>
                          <a:spcPct val="150000"/>
                        </a:lnSpc>
                        <a:spcAft>
                          <a:spcPts val="0"/>
                        </a:spcAft>
                      </a:pPr>
                      <a:r>
                        <a:rPr lang="ru-RU" sz="800">
                          <a:effectLst/>
                        </a:rPr>
                        <a:t>Инсулин растворимый (человеческий генно-инженерный)</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торговое наименование по результатам централизованного закупа</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все производители</a:t>
                      </a:r>
                      <a:endParaRPr lang="ru-RU" sz="800" dirty="0">
                        <a:effectLst/>
                        <a:latin typeface="Calibri"/>
                        <a:ea typeface="Calibri"/>
                        <a:cs typeface="Times New Roman"/>
                      </a:endParaRPr>
                    </a:p>
                  </a:txBody>
                  <a:tcPr marL="14524" marR="14524" marT="23895" marB="23895"/>
                </a:tc>
              </a:tr>
              <a:tr h="214187">
                <a:tc vMerge="1">
                  <a:txBody>
                    <a:bodyPr/>
                    <a:lstStyle/>
                    <a:p>
                      <a:endParaRPr lang="ru-RU"/>
                    </a:p>
                  </a:txBody>
                  <a:tcPr/>
                </a:tc>
                <a:tc>
                  <a:txBody>
                    <a:bodyPr/>
                    <a:lstStyle/>
                    <a:p>
                      <a:pPr algn="just">
                        <a:lnSpc>
                          <a:spcPct val="150000"/>
                        </a:lnSpc>
                        <a:spcAft>
                          <a:spcPts val="0"/>
                        </a:spcAft>
                      </a:pPr>
                      <a:r>
                        <a:rPr lang="ru-RU" sz="800">
                          <a:effectLst/>
                        </a:rPr>
                        <a:t>Метформин</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все торговые наименования</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Россия</a:t>
                      </a:r>
                      <a:endParaRPr lang="ru-RU" sz="800" dirty="0">
                        <a:effectLst/>
                        <a:latin typeface="Calibri"/>
                        <a:ea typeface="Calibri"/>
                        <a:cs typeface="Times New Roman"/>
                      </a:endParaRPr>
                    </a:p>
                  </a:txBody>
                  <a:tcPr marL="14524" marR="14524" marT="23895" marB="23895"/>
                </a:tc>
              </a:tr>
              <a:tr h="214187">
                <a:tc vMerge="1">
                  <a:txBody>
                    <a:bodyPr/>
                    <a:lstStyle/>
                    <a:p>
                      <a:endParaRPr lang="ru-RU"/>
                    </a:p>
                  </a:txBody>
                  <a:tcPr/>
                </a:tc>
                <a:tc>
                  <a:txBody>
                    <a:bodyPr/>
                    <a:lstStyle/>
                    <a:p>
                      <a:pPr algn="just">
                        <a:lnSpc>
                          <a:spcPct val="150000"/>
                        </a:lnSpc>
                        <a:spcAft>
                          <a:spcPts val="0"/>
                        </a:spcAft>
                      </a:pPr>
                      <a:r>
                        <a:rPr lang="ru-RU" sz="800">
                          <a:effectLst/>
                        </a:rPr>
                        <a:t>Репаглинид</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a:effectLst/>
                        </a:rPr>
                        <a:t>все торговые наименования</a:t>
                      </a:r>
                      <a:endParaRPr lang="ru-RU" sz="800">
                        <a:effectLst/>
                        <a:latin typeface="Calibri"/>
                        <a:ea typeface="Calibri"/>
                        <a:cs typeface="Times New Roman"/>
                      </a:endParaRPr>
                    </a:p>
                  </a:txBody>
                  <a:tcPr marL="14524" marR="14524" marT="23895" marB="23895"/>
                </a:tc>
                <a:tc>
                  <a:txBody>
                    <a:bodyPr/>
                    <a:lstStyle/>
                    <a:p>
                      <a:pPr algn="just">
                        <a:lnSpc>
                          <a:spcPct val="150000"/>
                        </a:lnSpc>
                        <a:spcAft>
                          <a:spcPts val="0"/>
                        </a:spcAft>
                      </a:pPr>
                      <a:r>
                        <a:rPr lang="ru-RU" sz="800" dirty="0">
                          <a:effectLst/>
                        </a:rPr>
                        <a:t>Россия</a:t>
                      </a:r>
                      <a:endParaRPr lang="ru-RU" sz="800" dirty="0">
                        <a:effectLst/>
                        <a:latin typeface="Calibri"/>
                        <a:ea typeface="Calibri"/>
                        <a:cs typeface="Times New Roman"/>
                      </a:endParaRPr>
                    </a:p>
                  </a:txBody>
                  <a:tcPr marL="14524" marR="14524" marT="23895" marB="23895"/>
                </a:tc>
              </a:tr>
            </a:tbl>
          </a:graphicData>
        </a:graphic>
      </p:graphicFrame>
    </p:spTree>
    <p:extLst>
      <p:ext uri="{BB962C8B-B14F-4D97-AF65-F5344CB8AC3E}">
        <p14:creationId xmlns:p14="http://schemas.microsoft.com/office/powerpoint/2010/main" val="1339136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70052AEA-A12E-46A3-8F17-D7359C2C4F7C}" type="slidenum">
              <a:rPr lang="ru-RU"/>
              <a:pPr/>
              <a:t>91</a:t>
            </a:fld>
            <a:endParaRPr lang="ru-RU"/>
          </a:p>
        </p:txBody>
      </p:sp>
      <p:sp>
        <p:nvSpPr>
          <p:cNvPr id="112642" name="Rectangle 2"/>
          <p:cNvSpPr>
            <a:spLocks noGrp="1" noChangeArrowheads="1"/>
          </p:cNvSpPr>
          <p:nvPr>
            <p:ph type="title"/>
          </p:nvPr>
        </p:nvSpPr>
        <p:spPr/>
        <p:txBody>
          <a:bodyPr/>
          <a:lstStyle/>
          <a:p>
            <a:r>
              <a:rPr lang="ru-RU"/>
              <a:t>Благодарю за внимание!</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435" y="1196752"/>
            <a:ext cx="425767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941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6345</Words>
  <Application>Microsoft Office PowerPoint</Application>
  <PresentationFormat>Экран (4:3)</PresentationFormat>
  <Paragraphs>637</Paragraphs>
  <Slides>91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91</vt:i4>
      </vt:variant>
    </vt:vector>
  </HeadingPairs>
  <TitlesOfParts>
    <vt:vector size="92" baseType="lpstr">
      <vt:lpstr>Тема Office</vt:lpstr>
      <vt:lpstr>Диспансерное наблюдение и реабилитация детей с заболеваниями  эндокринной системы в условиях детской поликлиники</vt:lpstr>
      <vt:lpstr>План</vt:lpstr>
      <vt:lpstr>Диабет Основные факты http://www.who.int/mediacentre/factsheets/fs312/ru/ </vt:lpstr>
      <vt:lpstr>Презентация PowerPoint</vt:lpstr>
      <vt:lpstr>Успех ведения пациентов в амбулаторных условиях определяется не только адекватностью подобранной инсулинотерапии, но и опытом в навыках самоконтроля в домашних условиях (Е). В первые 3-6 мес. после манифестации диабета требуется достаточно частый контакт с детским эндокринологом поликлиники, в дальнейшем –1 раз в 1-3 мес., в зависимости от течения диабета и появления сложностей в ведении пациента, а также для детей первых лет жизни</vt:lpstr>
      <vt:lpstr>Презентация PowerPoint</vt:lpstr>
      <vt:lpstr>Самоконтроль</vt:lpstr>
      <vt:lpstr>Целевые уровни углеводного обмена, индивидуализированные по возрасту (Российский консенсус 2010 г., адапт. ISPAD, 2009; ADA, 2009)</vt:lpstr>
      <vt:lpstr>Презентация PowerPoint</vt:lpstr>
      <vt:lpstr>Электронный дневник диабета SiDiary (Германия) Подробнее: http://www.sidiary.ru</vt:lpstr>
      <vt:lpstr>Презентация PowerPoint</vt:lpstr>
      <vt:lpstr>Возможные формы ведения дневника диабетика</vt:lpstr>
      <vt:lpstr>Ведение больных сахарным диабетом при интеркуррентных заболеваниях</vt:lpstr>
      <vt:lpstr>Показания для госпитализации ребенка с интеркуррентными заболеваниями</vt:lpstr>
      <vt:lpstr>Оперативные вмешательства у больных сахарным диабетом</vt:lpstr>
      <vt:lpstr>Специфические осложнениям СД в детском и подростковом возрасте - микрососудистые нарушения: диабетические ретинопатия (ДР), нефропатия (ДН), нейропатия. </vt:lpstr>
      <vt:lpstr>Презентация PowerPoint</vt:lpstr>
      <vt:lpstr>Презентация PowerPoint</vt:lpstr>
      <vt:lpstr>РЕАБИЛИТАЦИЯ детей с СД</vt:lpstr>
      <vt:lpstr>Школа диабета</vt:lpstr>
      <vt:lpstr>Презентация PowerPoint</vt:lpstr>
      <vt:lpstr>Презентация PowerPoint</vt:lpstr>
      <vt:lpstr>Сахарный диабет 2 типа. Тактика ведения пациента с подтвержденным диагнозом.  Ведение пациента в амбулаторно-поликлинических условиях</vt:lpstr>
      <vt:lpstr>Диспансерное наблюдение за детьми с гипотиреозом (Е 03) </vt:lpstr>
      <vt:lpstr>Презентация PowerPoint</vt:lpstr>
      <vt:lpstr>Презентация PowerPoint</vt:lpstr>
      <vt:lpstr>Презентация PowerPoint</vt:lpstr>
      <vt:lpstr>Гипогонадизм</vt:lpstr>
      <vt:lpstr>Презентация PowerPoint</vt:lpstr>
      <vt:lpstr>Наблюдение за пациентом с гипопаратиреозом</vt:lpstr>
      <vt:lpstr>Лечение гипокальцемии:</vt:lpstr>
      <vt:lpstr>Презентация PowerPoint</vt:lpstr>
      <vt:lpstr>Презентация PowerPoint</vt:lpstr>
      <vt:lpstr>В России на сегодняшний день зарегистрированы для использования у детей с ППР 3 препарата из группы пролонгированных аналогов ГнРГ:</vt:lpstr>
      <vt:lpstr>Презентация PowerPoint</vt:lpstr>
      <vt:lpstr>Основные глобальные цели лечения ХПНН:</vt:lpstr>
      <vt:lpstr>Заместительная терапия надпочечниковой недостаточности</vt:lpstr>
      <vt:lpstr>Наблюдение за пациентом с НН</vt:lpstr>
      <vt:lpstr>Примеры:</vt:lpstr>
      <vt:lpstr>Лечение острого адреналового криза </vt:lpstr>
      <vt:lpstr>Обучение пациента и семьи</vt:lpstr>
      <vt:lpstr>Презентация PowerPoint</vt:lpstr>
      <vt:lpstr>Рекомендации по коррекции терапии пациентам с ХНН, которым планируется хирургическое вмешательство </vt:lpstr>
      <vt:lpstr>Презентация PowerPoint</vt:lpstr>
      <vt:lpstr>Динамическое наблюдение за пациентами с ВГИ</vt:lpstr>
      <vt:lpstr>Протокол динамического наблюдения детей с транзиторными мягкими формами ВГИ (последствия ЗВУР, перинатальной асфиксии):</vt:lpstr>
      <vt:lpstr>Протокол динамического наблюдения детей с персистирующими фармакочувствительными формами ВГИ:</vt:lpstr>
      <vt:lpstr>Протокол динамического наблюдения детей после субтотальной панкреатэктомии</vt:lpstr>
      <vt:lpstr>Обучение родителей</vt:lpstr>
      <vt:lpstr>Презентация PowerPoint</vt:lpstr>
      <vt:lpstr>Презентация PowerPoint</vt:lpstr>
      <vt:lpstr>Диспансерное наблюдение за детьми с несахарным диабетом </vt:lpstr>
      <vt:lpstr>Презентация PowerPoint</vt:lpstr>
      <vt:lpstr>Презентация PowerPoint</vt:lpstr>
      <vt:lpstr>Презентация PowerPoint</vt:lpstr>
      <vt:lpstr>Презентация PowerPoint</vt:lpstr>
      <vt:lpstr>Презентация PowerPoint</vt:lpstr>
      <vt:lpstr>http://www.who.int/childgrowth/training/ru/ Учебный курс и другие инструменты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Ведение пациента с ожирением на амбулаторно-поликлиническом уровне</vt:lpstr>
      <vt:lpstr>Презентация PowerPoint</vt:lpstr>
      <vt:lpstr>РЕАБИЛИТАЦИЯ ОЖИРЕНИЯ</vt:lpstr>
      <vt:lpstr>Презентация PowerPoint</vt:lpstr>
      <vt:lpstr>Профилактика ожирения</vt:lpstr>
      <vt:lpstr>Кормление грудных детей Руководство для матерей Всемирная организация здравоохранения Европейское региональное бюро http://www.who.int/ru/ </vt:lpstr>
      <vt:lpstr>Презентация PowerPoint</vt:lpstr>
      <vt:lpstr>Грудное вскармливание может окончиться неудачей из-за следующих действий и обычаев: http://www.who.int/ru/</vt:lpstr>
      <vt:lpstr>Десять шагов, ведущих к успешному грудному вскармливанию http://www.who.int/ru/</vt:lpstr>
      <vt:lpstr>Грудное вскармливание защищает от: http://www.who.int/ru/</vt:lpstr>
      <vt:lpstr>Грудное вскармливание защищает здоровье женщин http://www.who.int/ru/</vt:lpstr>
      <vt:lpstr>Три принципа, дающие радость грудного вскармливания http://www.who.int/ru/</vt:lpstr>
      <vt:lpstr>Презентация PowerPoint</vt:lpstr>
      <vt:lpstr>Схема наблюдения за пациенткой с синдромом Шерешевского-Тернера (D)</vt:lpstr>
      <vt:lpstr>Для детей с эндокринологическими заболеваниями (с 4 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Бесплатные рецепты</vt:lpstr>
      <vt:lpstr>Презентация PowerPoint</vt:lpstr>
      <vt:lpstr>Презентация PowerPoint</vt:lpstr>
      <vt:lpstr>Презентация PowerPoint</vt:lpstr>
      <vt:lpstr>Благодарю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Adminn</dc:creator>
  <cp:lastModifiedBy>Adminn</cp:lastModifiedBy>
  <cp:revision>79</cp:revision>
  <dcterms:created xsi:type="dcterms:W3CDTF">2016-11-19T21:52:04Z</dcterms:created>
  <dcterms:modified xsi:type="dcterms:W3CDTF">2016-11-20T04:37:50Z</dcterms:modified>
</cp:coreProperties>
</file>