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78" r:id="rId3"/>
    <p:sldId id="257" r:id="rId4"/>
    <p:sldId id="269" r:id="rId5"/>
    <p:sldId id="272" r:id="rId6"/>
    <p:sldId id="273" r:id="rId7"/>
    <p:sldId id="271" r:id="rId8"/>
    <p:sldId id="264" r:id="rId9"/>
    <p:sldId id="265" r:id="rId10"/>
    <p:sldId id="274" r:id="rId11"/>
    <p:sldId id="268" r:id="rId12"/>
    <p:sldId id="276" r:id="rId13"/>
    <p:sldId id="277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-55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6E1BF3-C119-4BE7-A5F1-54163ED20D42}" type="datetimeFigureOut">
              <a:rPr lang="ru-RU" smtClean="0"/>
              <a:t>23.03.2022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05B098-AE95-440E-878E-070660EE9C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6055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80E92D-DD81-4B5D-B756-3B04E6C982F7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476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01EB8AA-E543-4385-BFDC-E7BBDFEA68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47A7A28E-6D75-49A7-B5B8-8A8F5B3651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99ED6658-13CD-46B9-A26B-FF256CDB4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56025-BD84-4133-8657-4C6C302747D1}" type="datetimeFigureOut">
              <a:rPr lang="ru-RU" smtClean="0"/>
              <a:t>23.03.2022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2BE8FC6D-F72E-407C-9A67-7148173DD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5EF7CD89-1E4A-4D3D-9EE9-2E31F49E6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37E87-D72E-4873-A26E-D88FDB96D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1813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D36FA10-1A98-40DC-A6AF-1A8655AB2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C7E84946-E6A0-4BA1-9493-179B6FA249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41FC8A26-AD13-4177-B17F-B45D2AB7D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56025-BD84-4133-8657-4C6C302747D1}" type="datetimeFigureOut">
              <a:rPr lang="ru-RU" smtClean="0"/>
              <a:t>23.03.2022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F9B09367-4764-4C08-9FA4-D15BBD32A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696F13D9-D2BB-4F3E-A031-17A46D744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37E87-D72E-4873-A26E-D88FDB96D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365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ED4E3688-E684-4D2D-9E87-3877D42B0A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0F2A9251-48EE-42E3-A7F5-D67FAAC905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5016F463-350C-45B6-8875-42E7B85B3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56025-BD84-4133-8657-4C6C302747D1}" type="datetimeFigureOut">
              <a:rPr lang="ru-RU" smtClean="0"/>
              <a:t>23.03.2022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099A78FA-6263-4217-BC03-C9A577717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E2A7EFD7-486D-4CD9-835A-AE9C97A23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37E87-D72E-4873-A26E-D88FDB96D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0691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932075D-FC45-4BF5-9881-7A264D36A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66269062-61AA-408E-9590-DFB6F0525C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0DAF04B1-7F49-43DC-ACE1-2B7A702E7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56025-BD84-4133-8657-4C6C302747D1}" type="datetimeFigureOut">
              <a:rPr lang="ru-RU" smtClean="0"/>
              <a:t>23.03.2022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90A4E6EB-9553-45EA-BB7C-C0330A889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BC21913-3434-4086-AC8F-643B87474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37E87-D72E-4873-A26E-D88FDB96D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8727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DC4A780-507B-4DE7-9BEF-1A60B8B82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9C9F4417-11D1-46EC-B64E-C85E2463C5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61DA6932-1A19-444D-B96A-F523EB544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56025-BD84-4133-8657-4C6C302747D1}" type="datetimeFigureOut">
              <a:rPr lang="ru-RU" smtClean="0"/>
              <a:t>23.03.2022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F33E8C44-C750-4E66-89FB-70E2247C6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6D2C30FB-B7A6-43F7-97BC-52F5113F4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37E87-D72E-4873-A26E-D88FDB96D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6011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E81AF16-B510-420C-82B6-E0D5604DE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95A349E-5798-40AC-B09F-F3F7D69891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5D5C7503-136D-4727-AAC7-C2D2A7F6DD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64FE03FE-338A-4C4D-8796-F2910F04C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56025-BD84-4133-8657-4C6C302747D1}" type="datetimeFigureOut">
              <a:rPr lang="ru-RU" smtClean="0"/>
              <a:t>23.03.2022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C07EB773-4708-4F2B-B906-5E0FF3DF9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DBFEA335-5AF9-4A33-B014-5ACDF9344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37E87-D72E-4873-A26E-D88FDB96D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0324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E194ABA-4CF8-4816-8BDD-A955ECDCD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12519A16-D6D7-4DF7-A4B9-FAC0F719AB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B76DB427-F4DB-4C18-8263-7D1499930C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392A5DF4-3C23-449D-92BF-21A61BFFE8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EC901602-782F-4602-B3FF-03D9652DB9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D0BA733D-D2A4-4E20-A76A-8278022F5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56025-BD84-4133-8657-4C6C302747D1}" type="datetimeFigureOut">
              <a:rPr lang="ru-RU" smtClean="0"/>
              <a:t>23.03.2022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DB7EE616-9EBC-4DF5-9B53-D521B0CB0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9EB171BD-8547-4DBB-A2CD-5A51DC9DC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37E87-D72E-4873-A26E-D88FDB96D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8701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104D3B7-8CBF-4161-9EF9-1CFE3C31D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AF35A586-257C-4804-97C2-5C72A02F4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56025-BD84-4133-8657-4C6C302747D1}" type="datetimeFigureOut">
              <a:rPr lang="ru-RU" smtClean="0"/>
              <a:t>23.03.2022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EE6CDF74-EB08-4917-8592-B2FF78CD1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DDFE1967-2CD8-421A-BFC6-D9DB88BB3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37E87-D72E-4873-A26E-D88FDB96D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6928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699F7391-20FC-4BBB-9E86-E9A77634E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56025-BD84-4133-8657-4C6C302747D1}" type="datetimeFigureOut">
              <a:rPr lang="ru-RU" smtClean="0"/>
              <a:t>23.03.2022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1A878910-AFF4-4636-9284-7EFAA5FAF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D5E7F848-E1F0-4547-90FB-FC53024C6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37E87-D72E-4873-A26E-D88FDB96D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77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E53C1C2-F2C7-4E5D-87F5-F6DBD1CF36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B0F602B-2F66-4277-9EE9-805BFA721E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32B2CE82-9B33-4E28-B22A-91E5E4F464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36A19E2A-D13F-4864-9EDD-FAB6033E4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56025-BD84-4133-8657-4C6C302747D1}" type="datetimeFigureOut">
              <a:rPr lang="ru-RU" smtClean="0"/>
              <a:t>23.03.2022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B0F6A34D-55C9-4B0D-9D48-9DA544BEE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F3367ECE-9E16-40AD-9050-DA0AA026B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37E87-D72E-4873-A26E-D88FDB96D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2412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68B4D16-0300-43FA-AB7C-30154ACDB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06FA8F46-1542-4342-8A62-7865DD80BA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5A2CAE38-A14A-47E9-9276-9B17C0EA19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54D63B03-128E-40A6-AF58-0079C7326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56025-BD84-4133-8657-4C6C302747D1}" type="datetimeFigureOut">
              <a:rPr lang="ru-RU" smtClean="0"/>
              <a:t>23.03.2022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A7CAA9CB-4AC5-4C3F-991E-09D410D1A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B7DAB649-3664-406E-84DA-181297606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37E87-D72E-4873-A26E-D88FDB96D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6255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C177313-A9DE-4186-B3A0-B7FF190C9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1F3E869F-E678-4121-9843-E27D688C4C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E486CE2-7C41-451B-9629-D086F2306A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56025-BD84-4133-8657-4C6C302747D1}" type="datetimeFigureOut">
              <a:rPr lang="ru-RU" smtClean="0"/>
              <a:t>23.03.2022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40490925-EC6D-4871-82B5-2441E4154C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7F325393-66EA-48D9-BC6F-7999893439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37E87-D72E-4873-A26E-D88FDB96D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0318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FE7DD86-DF16-4834-9E47-82AFFAFB66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1663901"/>
            <a:ext cx="9144000" cy="2387600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</a:rPr>
              <a:t>Об утверждении учебных планов на 2022-2023 уч. г. </a:t>
            </a:r>
            <a:endParaRPr lang="ru-RU" sz="4800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D3DE778A-EF0D-4764-BE22-2D1D1458D4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19225" y="5388746"/>
            <a:ext cx="9144000" cy="976885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Декан лечебного факультета</a:t>
            </a:r>
          </a:p>
          <a:p>
            <a:r>
              <a:rPr lang="ru-RU" dirty="0" smtClean="0"/>
              <a:t>А.Н. Наркевич</a:t>
            </a:r>
          </a:p>
          <a:p>
            <a:r>
              <a:rPr lang="ru-RU" smtClean="0"/>
              <a:t>23.03.2022 </a:t>
            </a:r>
            <a:r>
              <a:rPr lang="ru-RU" dirty="0" smtClean="0"/>
              <a:t>г.</a:t>
            </a:r>
          </a:p>
          <a:p>
            <a:endParaRPr lang="ru-RU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C32C18FE-7D02-4FD2-9B24-A432EA963A31}"/>
              </a:ext>
            </a:extLst>
          </p:cNvPr>
          <p:cNvSpPr/>
          <p:nvPr/>
        </p:nvSpPr>
        <p:spPr>
          <a:xfrm>
            <a:off x="2491758" y="295307"/>
            <a:ext cx="7400925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dirty="0">
                <a:latin typeface="+mj-lt"/>
                <a:cs typeface="Times New Roman" panose="02020603050405020304" pitchFamily="18" charset="0"/>
              </a:rPr>
              <a:t>ф</a:t>
            </a:r>
            <a:r>
              <a:rPr lang="ru-RU" dirty="0" smtClean="0">
                <a:latin typeface="+mj-lt"/>
                <a:cs typeface="Times New Roman" panose="02020603050405020304" pitchFamily="18" charset="0"/>
              </a:rPr>
              <a:t>едеральное </a:t>
            </a:r>
            <a:r>
              <a:rPr lang="ru-RU" dirty="0">
                <a:latin typeface="+mj-lt"/>
                <a:cs typeface="Times New Roman" panose="02020603050405020304" pitchFamily="18" charset="0"/>
              </a:rPr>
              <a:t>государственное бюджетное образовательное учреждение высшего образования «Красноярский государственный медицинский университет имени профессора В.Ф. Войно-Ясенецкого» </a:t>
            </a:r>
            <a:br>
              <a:rPr lang="ru-RU" dirty="0">
                <a:latin typeface="+mj-lt"/>
                <a:cs typeface="Times New Roman" panose="02020603050405020304" pitchFamily="18" charset="0"/>
              </a:rPr>
            </a:br>
            <a:r>
              <a:rPr lang="ru-RU" dirty="0">
                <a:latin typeface="+mj-lt"/>
                <a:cs typeface="Times New Roman" panose="02020603050405020304" pitchFamily="18" charset="0"/>
              </a:rPr>
              <a:t>Министерства здравоохранения Российской Федерации</a:t>
            </a:r>
            <a:endParaRPr lang="ru-RU" dirty="0">
              <a:latin typeface="+mj-lt"/>
            </a:endParaRPr>
          </a:p>
        </p:txBody>
      </p:sp>
      <p:pic>
        <p:nvPicPr>
          <p:cNvPr id="6" name="Picture 2" descr="E:\Логотип КрасГМУ_8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328" y="256442"/>
            <a:ext cx="2047597" cy="638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72452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="" xmlns:a16="http://schemas.microsoft.com/office/drawing/2014/main" id="{BC189B2D-FC79-45C4-9A23-F593481D67B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4591774"/>
              </p:ext>
            </p:extLst>
          </p:nvPr>
        </p:nvGraphicFramePr>
        <p:xfrm>
          <a:off x="541539" y="497150"/>
          <a:ext cx="10812261" cy="43423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4087">
                  <a:extLst>
                    <a:ext uri="{9D8B030D-6E8A-4147-A177-3AD203B41FA5}">
                      <a16:colId xmlns="" xmlns:a16="http://schemas.microsoft.com/office/drawing/2014/main" val="3262829984"/>
                    </a:ext>
                  </a:extLst>
                </a:gridCol>
                <a:gridCol w="3604087">
                  <a:extLst>
                    <a:ext uri="{9D8B030D-6E8A-4147-A177-3AD203B41FA5}">
                      <a16:colId xmlns="" xmlns:a16="http://schemas.microsoft.com/office/drawing/2014/main" val="3306790153"/>
                    </a:ext>
                  </a:extLst>
                </a:gridCol>
                <a:gridCol w="3604087">
                  <a:extLst>
                    <a:ext uri="{9D8B030D-6E8A-4147-A177-3AD203B41FA5}">
                      <a16:colId xmlns="" xmlns:a16="http://schemas.microsoft.com/office/drawing/2014/main" val="2021886626"/>
                    </a:ext>
                  </a:extLst>
                </a:gridCol>
              </a:tblGrid>
              <a:tr h="487682">
                <a:tc rowSpan="2"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C00000"/>
                          </a:solidFill>
                        </a:rPr>
                        <a:t>Специальность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C00000"/>
                          </a:solidFill>
                        </a:rPr>
                        <a:t>Дисциплины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81546369"/>
                  </a:ext>
                </a:extLst>
              </a:tr>
              <a:tr h="487682">
                <a:tc vMerge="1"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C00000"/>
                          </a:solidFill>
                        </a:rPr>
                        <a:t>Было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C00000"/>
                          </a:solidFill>
                        </a:rPr>
                        <a:t>Стало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4818921"/>
                  </a:ext>
                </a:extLst>
              </a:tr>
              <a:tr h="1683504">
                <a:tc>
                  <a:txBody>
                    <a:bodyPr/>
                    <a:lstStyle/>
                    <a:p>
                      <a:pPr algn="ctr"/>
                      <a:endParaRPr lang="ru-RU" b="1" dirty="0" smtClean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31.05.01 Лечебное дело</a:t>
                      </a:r>
                    </a:p>
                    <a:p>
                      <a:pPr algn="ctr"/>
                      <a:endParaRPr lang="ru-RU" b="1" dirty="0" smtClean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31.05.02 Педиатрия</a:t>
                      </a:r>
                    </a:p>
                    <a:p>
                      <a:pPr algn="ctr"/>
                      <a:endParaRPr lang="ru-RU" b="1" dirty="0" smtClean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Медицинская кибернетика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Системы искусственного интеллекта и медицинская кибернетика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62124420"/>
                  </a:ext>
                </a:extLst>
              </a:tr>
              <a:tr h="168350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1" dirty="0" smtClean="0">
                        <a:solidFill>
                          <a:srgbClr val="C00000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1" dirty="0" smtClean="0">
                        <a:solidFill>
                          <a:srgbClr val="C00000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31.05.03 Стоматология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Медицинская информатика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Системы искусственного интеллекта и медицинская информатика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455799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134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="" xmlns:a16="http://schemas.microsoft.com/office/drawing/2014/main" id="{BC189B2D-FC79-45C4-9A23-F593481D67B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9709026"/>
              </p:ext>
            </p:extLst>
          </p:nvPr>
        </p:nvGraphicFramePr>
        <p:xfrm>
          <a:off x="541539" y="497150"/>
          <a:ext cx="10812261" cy="55448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4087">
                  <a:extLst>
                    <a:ext uri="{9D8B030D-6E8A-4147-A177-3AD203B41FA5}">
                      <a16:colId xmlns="" xmlns:a16="http://schemas.microsoft.com/office/drawing/2014/main" val="3262829984"/>
                    </a:ext>
                  </a:extLst>
                </a:gridCol>
                <a:gridCol w="3604087">
                  <a:extLst>
                    <a:ext uri="{9D8B030D-6E8A-4147-A177-3AD203B41FA5}">
                      <a16:colId xmlns="" xmlns:a16="http://schemas.microsoft.com/office/drawing/2014/main" val="3306790153"/>
                    </a:ext>
                  </a:extLst>
                </a:gridCol>
                <a:gridCol w="3604087">
                  <a:extLst>
                    <a:ext uri="{9D8B030D-6E8A-4147-A177-3AD203B41FA5}">
                      <a16:colId xmlns="" xmlns:a16="http://schemas.microsoft.com/office/drawing/2014/main" val="2021886626"/>
                    </a:ext>
                  </a:extLst>
                </a:gridCol>
              </a:tblGrid>
              <a:tr h="487682">
                <a:tc rowSpan="2"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C00000"/>
                          </a:solidFill>
                        </a:rPr>
                        <a:t>Специальность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C00000"/>
                          </a:solidFill>
                        </a:rPr>
                        <a:t>Дисциплины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81546369"/>
                  </a:ext>
                </a:extLst>
              </a:tr>
              <a:tr h="487682">
                <a:tc vMerge="1"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C00000"/>
                          </a:solidFill>
                        </a:rPr>
                        <a:t>Было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C00000"/>
                          </a:solidFill>
                        </a:rPr>
                        <a:t>Стало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4818921"/>
                  </a:ext>
                </a:extLst>
              </a:tr>
              <a:tr h="841752">
                <a:tc rowSpan="2"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C00000"/>
                          </a:solidFill>
                        </a:rPr>
                        <a:t>30.05.03 Медицинская кибернетика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Методы интеллектуального анализа данных в медицине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Системы искусственного интеллекта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62124420"/>
                  </a:ext>
                </a:extLst>
              </a:tr>
              <a:tr h="84175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Информатика, медицинская информатика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Информационные технологии и программирование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05207954"/>
                  </a:ext>
                </a:extLst>
              </a:tr>
              <a:tr h="841752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>
                          <a:solidFill>
                            <a:srgbClr val="C00000"/>
                          </a:solidFill>
                        </a:rPr>
                        <a:t>33.05.01 Фармация</a:t>
                      </a:r>
                    </a:p>
                    <a:p>
                      <a:pPr algn="ctr"/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Информатика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Введение в информационные технологии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45579915"/>
                  </a:ext>
                </a:extLst>
              </a:tr>
              <a:tr h="84175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Информационные технологии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Системы искусственного интеллекта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27107563"/>
                  </a:ext>
                </a:extLst>
              </a:tr>
              <a:tr h="1202503"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C00000"/>
                          </a:solidFill>
                        </a:rPr>
                        <a:t>37.05.01 Клиническая психология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Современные информационные технологии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Введение в информационные технологии и системы искусственного интеллекта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35881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0707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9251" y="331625"/>
            <a:ext cx="11013057" cy="996843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Факультатив: Допинг контроль в спорте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64079" y="1515074"/>
            <a:ext cx="10515600" cy="36694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C00000"/>
                </a:solidFill>
              </a:rPr>
              <a:t>ФГОС ВО 3++</a:t>
            </a:r>
          </a:p>
          <a:p>
            <a:pPr marL="0" indent="0">
              <a:buNone/>
            </a:pPr>
            <a:r>
              <a:rPr lang="ru-RU" dirty="0" smtClean="0"/>
              <a:t>31.05.01 Лечебное дело</a:t>
            </a:r>
          </a:p>
          <a:p>
            <a:pPr marL="0" indent="0">
              <a:buNone/>
            </a:pPr>
            <a:r>
              <a:rPr lang="ru-RU" dirty="0" smtClean="0"/>
              <a:t>31.05.02 Педиатрия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31.05.03 Стоматология</a:t>
            </a:r>
          </a:p>
          <a:p>
            <a:pPr marL="0" indent="0">
              <a:buNone/>
            </a:pPr>
            <a:r>
              <a:rPr lang="ru-RU" dirty="0" smtClean="0"/>
              <a:t>30.05.03 Медицинская кибернетика</a:t>
            </a:r>
          </a:p>
          <a:p>
            <a:pPr marL="0" indent="0">
              <a:buNone/>
            </a:pPr>
            <a:r>
              <a:rPr lang="ru-RU" dirty="0" smtClean="0"/>
              <a:t>33.05.01 Фармация </a:t>
            </a:r>
          </a:p>
          <a:p>
            <a:pPr marL="0" indent="0">
              <a:buNone/>
            </a:pPr>
            <a:r>
              <a:rPr lang="ru-RU" dirty="0" smtClean="0"/>
              <a:t>37.05.01 Клиническая психология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79252" y="5311337"/>
            <a:ext cx="1115107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Глобальный </a:t>
            </a:r>
            <a:r>
              <a:rPr lang="ru-RU" dirty="0"/>
              <a:t>проект </a:t>
            </a:r>
            <a:r>
              <a:rPr lang="ru-RU" dirty="0" err="1"/>
              <a:t>Healthy</a:t>
            </a:r>
            <a:r>
              <a:rPr lang="ru-RU" dirty="0"/>
              <a:t> </a:t>
            </a:r>
            <a:r>
              <a:rPr lang="ru-RU" dirty="0" err="1" smtClean="0"/>
              <a:t>Campus</a:t>
            </a:r>
            <a:r>
              <a:rPr lang="ru-RU" dirty="0" smtClean="0"/>
              <a:t>, запущенный Международной федерацией </a:t>
            </a:r>
            <a:r>
              <a:rPr lang="ru-RU" dirty="0"/>
              <a:t>университетского спорта (</a:t>
            </a:r>
            <a:r>
              <a:rPr lang="ru-RU" dirty="0" smtClean="0"/>
              <a:t>FISU). </a:t>
            </a:r>
            <a:r>
              <a:rPr lang="ru-RU" dirty="0"/>
              <a:t>Он направлен на продвижение ценностей физической культуры и здорового образа жизни в студенческом сообществе. Данный проект доступен для всех университетов мира и должен оказать положительное влияние на образ жизни и благополучие миллионов студентов.</a:t>
            </a:r>
          </a:p>
        </p:txBody>
      </p:sp>
    </p:spTree>
    <p:extLst>
      <p:ext uri="{BB962C8B-B14F-4D97-AF65-F5344CB8AC3E}">
        <p14:creationId xmlns:p14="http://schemas.microsoft.com/office/powerpoint/2010/main" val="25537508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7388" y="1923690"/>
            <a:ext cx="11305256" cy="3126261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4000" b="1" dirty="0" smtClean="0"/>
              <a:t>Утвердить учебные планы по </a:t>
            </a:r>
            <a:r>
              <a:rPr lang="ru-RU" sz="4000" b="1" dirty="0"/>
              <a:t>специальностям </a:t>
            </a:r>
            <a:r>
              <a:rPr lang="ru-RU" sz="4000" b="1" dirty="0" smtClean="0"/>
              <a:t>30.05.02 Медицинская биофизика, 30.05.03 </a:t>
            </a:r>
            <a:r>
              <a:rPr lang="ru-RU" sz="4000" b="1" dirty="0"/>
              <a:t>Медицинская </a:t>
            </a:r>
            <a:r>
              <a:rPr lang="ru-RU" sz="4000" b="1" dirty="0" smtClean="0"/>
              <a:t>кибернетика, 31.05.01 </a:t>
            </a:r>
            <a:r>
              <a:rPr lang="ru-RU" sz="4000" b="1" dirty="0"/>
              <a:t>Лечебное </a:t>
            </a:r>
            <a:r>
              <a:rPr lang="ru-RU" sz="4000" b="1" dirty="0" smtClean="0"/>
              <a:t>дело, 31.05.02 Педиатрия, 31.05.03 Стоматология, 33.05.01 Фармация, 37.05.01 </a:t>
            </a:r>
            <a:r>
              <a:rPr lang="ru-RU" sz="4000" b="1" dirty="0"/>
              <a:t>Клиническая </a:t>
            </a:r>
            <a:r>
              <a:rPr lang="ru-RU" sz="4000" b="1" dirty="0" smtClean="0"/>
              <a:t>психология и направлению подготовки 38.04.02 Менеджмент</a:t>
            </a:r>
            <a:endParaRPr lang="ru-RU" sz="4000" b="1" dirty="0"/>
          </a:p>
          <a:p>
            <a:pPr marL="0" indent="0">
              <a:buNone/>
            </a:pPr>
            <a:endParaRPr lang="ru-RU" sz="1500" dirty="0"/>
          </a:p>
          <a:p>
            <a:pPr marL="0" indent="0">
              <a:buNone/>
            </a:pPr>
            <a:endParaRPr lang="ru-RU" sz="2400" dirty="0"/>
          </a:p>
          <a:p>
            <a:endParaRPr lang="ru-RU" dirty="0"/>
          </a:p>
        </p:txBody>
      </p:sp>
      <p:pic>
        <p:nvPicPr>
          <p:cNvPr id="4" name="Picture 5" descr="http://cdo.krasgmu.ru/do/images/logo_x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9336" y="116632"/>
            <a:ext cx="936104" cy="936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178943" y="116632"/>
            <a:ext cx="11013057" cy="996843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Проект решения Ученого совета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34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1949496"/>
              </p:ext>
            </p:extLst>
          </p:nvPr>
        </p:nvGraphicFramePr>
        <p:xfrm>
          <a:off x="861133" y="1443885"/>
          <a:ext cx="4554245" cy="39110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55008"/>
                <a:gridCol w="799237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ФГОС ВО 3++</a:t>
                      </a:r>
                    </a:p>
                    <a:p>
                      <a:pPr algn="ctr"/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Курсы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30.05.02 Медицинская биофизика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30.05.03 Медицинская кибернетика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ctr"/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31.05.01 Лечебное дело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31.05.02 Педиатрия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0582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31.05.03 Стоматология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37.05.01 Клиническая психология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38.04.02 Менеджмент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33.05.01 Фармация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1-3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0571434"/>
              </p:ext>
            </p:extLst>
          </p:nvPr>
        </p:nvGraphicFramePr>
        <p:xfrm>
          <a:off x="6242480" y="1455941"/>
          <a:ext cx="4554245" cy="39304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55008"/>
                <a:gridCol w="799237"/>
              </a:tblGrid>
              <a:tr h="7550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ФГОС ВО 3+</a:t>
                      </a:r>
                    </a:p>
                    <a:p>
                      <a:pPr algn="ctr"/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Курсы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7550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30.05.03 Медицинская кибернетика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2-6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9724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31.05.01 Лечебное дело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9724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31.05.02 Педиатрия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9724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31.05.03 Стоматология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2-5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9724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33.05.01 Фармация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4,5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144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37.05.01 Клиническая психология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2-6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835267" y="325620"/>
            <a:ext cx="997047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Федеральные государственные образовательные стандарты, по которым в настоящий момент обучаются студенты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091448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="" xmlns:a16="http://schemas.microsoft.com/office/drawing/2014/main" id="{0B03AA19-4AD2-4E91-8B73-2E4D0F0B3AC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9353" y="0"/>
            <a:ext cx="5174834" cy="6858000"/>
          </a:xfrm>
        </p:spPr>
      </p:pic>
      <p:pic>
        <p:nvPicPr>
          <p:cNvPr id="1026" name="Picture 2" descr="E:\Логотип КрасГМУ_80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329" y="217642"/>
            <a:ext cx="2047597" cy="638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0301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7776009"/>
              </p:ext>
            </p:extLst>
          </p:nvPr>
        </p:nvGraphicFramePr>
        <p:xfrm>
          <a:off x="168676" y="147747"/>
          <a:ext cx="11833934" cy="6309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22080"/>
                <a:gridCol w="4005927"/>
                <a:gridCol w="4005927"/>
              </a:tblGrid>
              <a:tr h="358228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Специальность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Было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Стало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2740681">
                <a:tc>
                  <a:txBody>
                    <a:bodyPr/>
                    <a:lstStyle/>
                    <a:p>
                      <a:pPr algn="ctr"/>
                      <a:endParaRPr lang="ru-RU" sz="2400" b="1" dirty="0" smtClean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endParaRPr lang="ru-RU" sz="2400" b="1" dirty="0" smtClean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endParaRPr lang="ru-RU" sz="2400" b="1" dirty="0" smtClean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31.05.01 Лечебное дело</a:t>
                      </a:r>
                    </a:p>
                    <a:p>
                      <a:pPr algn="ctr"/>
                      <a:endParaRPr lang="ru-RU" sz="2400" b="1" dirty="0" smtClean="0">
                        <a:solidFill>
                          <a:srgbClr val="C000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31.05.02 Педиатрия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u="none" strike="noStrike" kern="1200" baseline="0" dirty="0" smtClean="0"/>
                        <a:t>ОПК-10. Способен решать стандартные задачи профессиональной деятельности с использованием информационных, библиографических ресурсов, медико-биологической терминологии, информационно-коммуникационных технологий с учетом основных требований информационной безопасности</a:t>
                      </a:r>
                      <a:endParaRPr lang="ru-RU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u="none" strike="noStrike" kern="1200" baseline="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u="none" strike="noStrike" kern="1200" baseline="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u="none" strike="noStrike" kern="1200" baseline="0" dirty="0" smtClean="0"/>
                        <a:t>ОПК-10. Способен понимать принципы работы современных информационных технологий и использовать их для решения задач профессиональной деятельности</a:t>
                      </a:r>
                      <a:endParaRPr lang="ru-RU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0032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dirty="0" smtClean="0">
                        <a:solidFill>
                          <a:srgbClr val="C000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dirty="0" smtClean="0">
                        <a:solidFill>
                          <a:srgbClr val="C000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dirty="0" smtClean="0">
                        <a:solidFill>
                          <a:srgbClr val="C000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dirty="0" smtClean="0">
                        <a:solidFill>
                          <a:srgbClr val="C000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31.05.03</a:t>
                      </a:r>
                      <a:r>
                        <a:rPr lang="ru-RU" sz="2400" b="1" baseline="0" dirty="0" smtClean="0">
                          <a:solidFill>
                            <a:srgbClr val="C00000"/>
                          </a:solidFill>
                        </a:rPr>
                        <a:t> Стоматология</a:t>
                      </a:r>
                      <a:endParaRPr lang="ru-RU" sz="2400" b="1" dirty="0" smtClean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u="none" strike="noStrike" kern="1200" baseline="0" dirty="0" smtClean="0"/>
                        <a:t>ОПК-13. Способен решать стандартные задачи профессиональной деятельности с использованием информационных, библиографических ресурсов, медико-биологической терминологии, информационно-коммуникационных технологий с учетом основных требований информационной безопасности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u="none" strike="noStrike" kern="1200" baseline="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u="none" strike="noStrike" kern="1200" baseline="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u="none" strike="noStrike" kern="1200" baseline="0" dirty="0" smtClean="0"/>
                        <a:t>ОПК-13. Способен понимать принципы работы современных информационных технологий и использовать их для решения задач профессиональной деятельности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3663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2311917"/>
              </p:ext>
            </p:extLst>
          </p:nvPr>
        </p:nvGraphicFramePr>
        <p:xfrm>
          <a:off x="97654" y="1518082"/>
          <a:ext cx="11833934" cy="3749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72683"/>
                <a:gridCol w="5555324"/>
                <a:gridCol w="4005927"/>
              </a:tblGrid>
              <a:tr h="358228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Специальность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Было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Стало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1785810">
                <a:tc rowSpan="2">
                  <a:txBody>
                    <a:bodyPr/>
                    <a:lstStyle/>
                    <a:p>
                      <a:pPr algn="ctr"/>
                      <a:endParaRPr lang="ru-RU" sz="2400" dirty="0" smtClean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endParaRPr lang="ru-RU" sz="2400" dirty="0" smtClean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endParaRPr lang="ru-RU" sz="2400" dirty="0" smtClean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endParaRPr lang="ru-RU" sz="2400" b="1" dirty="0" smtClean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33.05.01 Фармация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dirty="0" smtClean="0">
                        <a:solidFill>
                          <a:srgbClr val="C000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dirty="0" smtClean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endParaRPr lang="ru-RU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4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УК-8. Способен создавать и поддерживать безопасные условия жизнедеятельности, в том числе при возникновении чрезвычайных ситуаций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УК-8. Способен создавать и поддерживать в повседневной жизни и в профессиональной деятельности безопасные условия жизнедеятельности для сохранения природной среды, обеспечения устойчивого развития общества, в том числе при угрозе и возникновении чрезвычайных ситуаций и военных конфликтов</a:t>
                      </a:r>
                    </a:p>
                  </a:txBody>
                  <a:tcPr/>
                </a:tc>
              </a:tr>
              <a:tr h="919645">
                <a:tc vMerge="1"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ОПК-6. Способен использовать современные информационные технологии при решении задач профессиональной деятельности, соблюдая требования информационной безопасности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ОПК-6. Способен понимать принципы работы современных информационных технологий и использовать их для решения задач профессиональной деятельности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2636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0C88976-7C2A-41CF-B538-BCD59B91C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33.05.01 Фармация. </a:t>
            </a:r>
            <a:br>
              <a:rPr lang="ru-RU" b="1" dirty="0">
                <a:solidFill>
                  <a:srgbClr val="C00000"/>
                </a:solidFill>
              </a:rPr>
            </a:br>
            <a:r>
              <a:rPr lang="ru-RU" b="1" dirty="0">
                <a:solidFill>
                  <a:srgbClr val="C00000"/>
                </a:solidFill>
              </a:rPr>
              <a:t>Новые компетенции и индикаторы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1863527"/>
              </p:ext>
            </p:extLst>
          </p:nvPr>
        </p:nvGraphicFramePr>
        <p:xfrm>
          <a:off x="838200" y="1825625"/>
          <a:ext cx="10515600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94282"/>
                <a:gridCol w="892131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УК-9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Способен принимать обоснованные экономические решения в различных областях жизнедеятельности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УК-9.1</a:t>
                      </a:r>
                    </a:p>
                    <a:p>
                      <a:pPr algn="ctr"/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Понимает базовые принципы функционирования экономики и экономического развития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УК-9.2</a:t>
                      </a:r>
                    </a:p>
                    <a:p>
                      <a:pPr algn="ctr"/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Применяет методы личного экономического и финансового планирования для достижения текущих и долгосрочных финансовых целей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6360711"/>
              </p:ext>
            </p:extLst>
          </p:nvPr>
        </p:nvGraphicFramePr>
        <p:xfrm>
          <a:off x="857436" y="4295097"/>
          <a:ext cx="10515600" cy="1925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94282"/>
                <a:gridCol w="892131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УК-10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Способен формировать нетерпимое отношение к коррупционному поведению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УК-10.1</a:t>
                      </a:r>
                    </a:p>
                    <a:p>
                      <a:pPr algn="ctr"/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Понимает значение основных правовых категорий, сущность коррупционного поведения, формы его проявления в различных сферах общественной жизни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УК-10.2</a:t>
                      </a:r>
                    </a:p>
                    <a:p>
                      <a:pPr algn="ctr"/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Демонстрирует знание российского законодательства, а также антикоррупционных стандартов поведения, уважение к праву и закону. Идентифицирует и оценивает коррупционные риски, проявляет нетерпимое отношение к коррупционному поведению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866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44D06B7-4BCD-497A-9B78-471EA027E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30.05.03 Медицинская кибернетика</a:t>
            </a:r>
            <a:br>
              <a:rPr lang="ru-RU" b="1" dirty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Новая компетенция </a:t>
            </a:r>
            <a:r>
              <a:rPr lang="ru-RU" b="1" dirty="0">
                <a:solidFill>
                  <a:srgbClr val="C00000"/>
                </a:solidFill>
              </a:rPr>
              <a:t>и индикаторы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5797665"/>
              </p:ext>
            </p:extLst>
          </p:nvPr>
        </p:nvGraphicFramePr>
        <p:xfrm>
          <a:off x="838200" y="1825625"/>
          <a:ext cx="10515600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7031"/>
                <a:gridCol w="933856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ОПК-7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Способен разрабатывать алгоритмы и компьютерные программы, пригодные для практического применения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ОПК-7.1</a:t>
                      </a:r>
                    </a:p>
                    <a:p>
                      <a:pPr algn="ctr"/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Построение новых алгоритмов и анализ существующих алгоритмов для включения в компьютерные программы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ОПК-7.2</a:t>
                      </a:r>
                    </a:p>
                    <a:p>
                      <a:pPr algn="ctr"/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Разработка компьютерного программного обеспечения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4759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F0A0B94-BA0B-4033-B650-1FC2A8B43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37.05.01 Клиническая психология.</a:t>
            </a:r>
            <a:br>
              <a:rPr lang="ru-RU" b="1" dirty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Новая компетенция </a:t>
            </a:r>
            <a:r>
              <a:rPr lang="ru-RU" b="1" dirty="0">
                <a:solidFill>
                  <a:srgbClr val="C00000"/>
                </a:solidFill>
              </a:rPr>
              <a:t>и индикаторы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8657013"/>
              </p:ext>
            </p:extLst>
          </p:nvPr>
        </p:nvGraphicFramePr>
        <p:xfrm>
          <a:off x="838200" y="1825625"/>
          <a:ext cx="10515600" cy="2291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36829"/>
                <a:gridCol w="917877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ОПК-11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Способен понимать принципы работы современных информационных технологий и использовать их для решения задач профессиональной деятельности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ОПК-11.1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Освоил возможности справочно-информационных систем и профессиональных баз данных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ОПК-11.2</a:t>
                      </a:r>
                    </a:p>
                    <a:p>
                      <a:pPr algn="ctr"/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Применяет современные информационно-коммуникационные технологии и осуществляет эффективный поиск информации для решения задач профессиональной деятельности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ОПК-11.3</a:t>
                      </a:r>
                    </a:p>
                    <a:p>
                      <a:pPr algn="ctr"/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Использует программное обеспечение и автоматизированные информационные системы с учетом требований информационной безопасности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6298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70CD3A87-4B48-41D0-9B78-AFD7B0935F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4946" y="0"/>
            <a:ext cx="5067300" cy="6715125"/>
          </a:xfrm>
          <a:prstGeom prst="rect">
            <a:avLst/>
          </a:prstGeom>
        </p:spPr>
      </p:pic>
      <p:cxnSp>
        <p:nvCxnSpPr>
          <p:cNvPr id="6" name="Прямая соединительная линия 5">
            <a:extLst>
              <a:ext uri="{FF2B5EF4-FFF2-40B4-BE49-F238E27FC236}">
                <a16:creationId xmlns="" xmlns:a16="http://schemas.microsoft.com/office/drawing/2014/main" id="{9132E9FF-0EAF-41A9-B03E-0B2F1C92C9B1}"/>
              </a:ext>
            </a:extLst>
          </p:cNvPr>
          <p:cNvCxnSpPr/>
          <p:nvPr/>
        </p:nvCxnSpPr>
        <p:spPr>
          <a:xfrm>
            <a:off x="1944778" y="4659410"/>
            <a:ext cx="3305908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Рисунок 8">
            <a:extLst>
              <a:ext uri="{FF2B5EF4-FFF2-40B4-BE49-F238E27FC236}">
                <a16:creationId xmlns="" xmlns:a16="http://schemas.microsoft.com/office/drawing/2014/main" id="{EC947205-FE59-4157-AE20-9239CFFC22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2317" y="0"/>
            <a:ext cx="5048250" cy="6743700"/>
          </a:xfrm>
          <a:prstGeom prst="rect">
            <a:avLst/>
          </a:prstGeom>
        </p:spPr>
      </p:pic>
      <p:cxnSp>
        <p:nvCxnSpPr>
          <p:cNvPr id="10" name="Прямая соединительная линия 9">
            <a:extLst>
              <a:ext uri="{FF2B5EF4-FFF2-40B4-BE49-F238E27FC236}">
                <a16:creationId xmlns="" xmlns:a16="http://schemas.microsoft.com/office/drawing/2014/main" id="{9132E9FF-0EAF-41A9-B03E-0B2F1C92C9B1}"/>
              </a:ext>
            </a:extLst>
          </p:cNvPr>
          <p:cNvCxnSpPr/>
          <p:nvPr/>
        </p:nvCxnSpPr>
        <p:spPr>
          <a:xfrm>
            <a:off x="7468169" y="4447825"/>
            <a:ext cx="3305908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>
            <a:extLst>
              <a:ext uri="{FF2B5EF4-FFF2-40B4-BE49-F238E27FC236}">
                <a16:creationId xmlns="" xmlns:a16="http://schemas.microsoft.com/office/drawing/2014/main" id="{9132E9FF-0EAF-41A9-B03E-0B2F1C92C9B1}"/>
              </a:ext>
            </a:extLst>
          </p:cNvPr>
          <p:cNvCxnSpPr/>
          <p:nvPr/>
        </p:nvCxnSpPr>
        <p:spPr>
          <a:xfrm>
            <a:off x="6853561" y="4580991"/>
            <a:ext cx="3663063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974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662</Words>
  <Application>Microsoft Office PowerPoint</Application>
  <PresentationFormat>Произвольный</PresentationFormat>
  <Paragraphs>155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Об утверждении учебных планов на 2022-2023 уч. г. </vt:lpstr>
      <vt:lpstr>Презентация PowerPoint</vt:lpstr>
      <vt:lpstr>Презентация PowerPoint</vt:lpstr>
      <vt:lpstr>Презентация PowerPoint</vt:lpstr>
      <vt:lpstr>Презентация PowerPoint</vt:lpstr>
      <vt:lpstr>33.05.01 Фармация.  Новые компетенции и индикаторы</vt:lpstr>
      <vt:lpstr>30.05.03 Медицинская кибернетика Новая компетенция и индикаторы</vt:lpstr>
      <vt:lpstr>37.05.01 Клиническая психология. Новая компетенция и индикаторы </vt:lpstr>
      <vt:lpstr>Презентация PowerPoint</vt:lpstr>
      <vt:lpstr>Презентация PowerPoint</vt:lpstr>
      <vt:lpstr>Презентация PowerPoint</vt:lpstr>
      <vt:lpstr>Факультатив: Допинг контроль в спорте</vt:lpstr>
      <vt:lpstr>Проект решения Ученого совета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внесенных изменениях в учебные планы МПФФ</dc:title>
  <dc:creator>Ekaterina</dc:creator>
  <cp:lastModifiedBy>Артем Наркевич</cp:lastModifiedBy>
  <cp:revision>33</cp:revision>
  <dcterms:created xsi:type="dcterms:W3CDTF">2021-09-29T13:01:37Z</dcterms:created>
  <dcterms:modified xsi:type="dcterms:W3CDTF">2022-03-23T02:32:34Z</dcterms:modified>
</cp:coreProperties>
</file>