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48" r:id="rId5"/>
    <p:sldMasterId id="2147483650" r:id="rId6"/>
    <p:sldMasterId id="2147483660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</p:sldIdLst>
  <p:sldSz cy="6858000" cx="9144000"/>
  <p:notesSz cx="6858000" cy="9144000"/>
  <p:embeddedFontLst>
    <p:embeddedFont>
      <p:font typeface="Arial Black"/>
      <p:regular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3" roundtripDataSignature="AMtx7miZmmKop4BrAWQgRLf5zqjsFOSn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A7AD0425-F093-4D46-BD01-4835AA7B4C55}">
  <a:tblStyle styleId="{A7AD0425-F093-4D46-BD01-4835AA7B4C55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33" Type="http://customschemas.google.com/relationships/presentationmetadata" Target="metadata"/><Relationship Id="rId10" Type="http://schemas.openxmlformats.org/officeDocument/2006/relationships/slide" Target="slides/slide2.xml"/><Relationship Id="rId32" Type="http://schemas.openxmlformats.org/officeDocument/2006/relationships/font" Target="fonts/ArialBlack-regular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7f0a2b5bbc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7f0a2b5bb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7f0a2b5bbc_0_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7f0a2b5bbc_2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7f0a2b5bbc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7f0a2b5bbc_2_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 txBox="1"/>
          <p:nvPr>
            <p:ph type="ctrTitle"/>
          </p:nvPr>
        </p:nvSpPr>
        <p:spPr>
          <a:xfrm>
            <a:off x="457200" y="228600"/>
            <a:ext cx="77724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8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3"/>
          <p:cNvSpPr txBox="1"/>
          <p:nvPr>
            <p:ph idx="1" type="subTitle"/>
          </p:nvPr>
        </p:nvSpPr>
        <p:spPr>
          <a:xfrm>
            <a:off x="457200" y="48006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23"/>
          <p:cNvSpPr txBox="1"/>
          <p:nvPr>
            <p:ph idx="10" type="dt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3"/>
          <p:cNvSpPr txBox="1"/>
          <p:nvPr>
            <p:ph idx="11" type="ftr"/>
          </p:nvPr>
        </p:nvSpPr>
        <p:spPr>
          <a:xfrm>
            <a:off x="457200" y="6492875"/>
            <a:ext cx="3429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3"/>
          <p:cNvSpPr txBox="1"/>
          <p:nvPr>
            <p:ph idx="12" type="sldNum"/>
          </p:nvPr>
        </p:nvSpPr>
        <p:spPr>
          <a:xfrm rot="-5400000">
            <a:off x="8227218" y="5885656"/>
            <a:ext cx="13160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type="secHead">
  <p:cSld name="SECTION_HEADER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3"/>
          <p:cNvSpPr txBox="1"/>
          <p:nvPr>
            <p:ph type="title"/>
          </p:nvPr>
        </p:nvSpPr>
        <p:spPr>
          <a:xfrm>
            <a:off x="457200" y="1447800"/>
            <a:ext cx="7772400" cy="432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88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3"/>
          <p:cNvSpPr txBox="1"/>
          <p:nvPr>
            <p:ph idx="1" type="body"/>
          </p:nvPr>
        </p:nvSpPr>
        <p:spPr>
          <a:xfrm>
            <a:off x="457200" y="228601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4" name="Google Shape;84;p33"/>
          <p:cNvSpPr txBox="1"/>
          <p:nvPr>
            <p:ph idx="10" type="dt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3"/>
          <p:cNvSpPr txBox="1"/>
          <p:nvPr>
            <p:ph idx="11" type="ftr"/>
          </p:nvPr>
        </p:nvSpPr>
        <p:spPr>
          <a:xfrm>
            <a:off x="457200" y="6492875"/>
            <a:ext cx="3429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3"/>
          <p:cNvSpPr txBox="1"/>
          <p:nvPr>
            <p:ph idx="12" type="sldNum"/>
          </p:nvPr>
        </p:nvSpPr>
        <p:spPr>
          <a:xfrm rot="-5400000">
            <a:off x="8227218" y="5885656"/>
            <a:ext cx="13160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showMasterSp="0" type="picTx">
  <p:cSld name="PICTURE_WITH_CAPTION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5"/>
          <p:cNvSpPr/>
          <p:nvPr>
            <p:ph idx="2" type="pic"/>
          </p:nvPr>
        </p:nvSpPr>
        <p:spPr>
          <a:xfrm>
            <a:off x="-1" y="0"/>
            <a:ext cx="9000877" cy="48463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35"/>
          <p:cNvSpPr txBox="1"/>
          <p:nvPr>
            <p:ph idx="1" type="body"/>
          </p:nvPr>
        </p:nvSpPr>
        <p:spPr>
          <a:xfrm>
            <a:off x="457200" y="5715000"/>
            <a:ext cx="8153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8" name="Google Shape;98;p35"/>
          <p:cNvSpPr txBox="1"/>
          <p:nvPr>
            <p:ph type="title"/>
          </p:nvPr>
        </p:nvSpPr>
        <p:spPr>
          <a:xfrm>
            <a:off x="457200" y="4953000"/>
            <a:ext cx="8153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5"/>
          <p:cNvSpPr txBox="1"/>
          <p:nvPr>
            <p:ph idx="10" type="dt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5"/>
          <p:cNvSpPr txBox="1"/>
          <p:nvPr>
            <p:ph idx="11" type="ftr"/>
          </p:nvPr>
        </p:nvSpPr>
        <p:spPr>
          <a:xfrm>
            <a:off x="457200" y="6492875"/>
            <a:ext cx="3429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5"/>
          <p:cNvSpPr txBox="1"/>
          <p:nvPr>
            <p:ph idx="12" type="sldNum"/>
          </p:nvPr>
        </p:nvSpPr>
        <p:spPr>
          <a:xfrm rot="-5400000">
            <a:off x="8227218" y="5885656"/>
            <a:ext cx="13160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/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5"/>
          <p:cNvSpPr txBox="1"/>
          <p:nvPr>
            <p:ph idx="1" type="body"/>
          </p:nvPr>
        </p:nvSpPr>
        <p:spPr>
          <a:xfrm>
            <a:off x="457200" y="1752600"/>
            <a:ext cx="7620000" cy="4373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5"/>
          <p:cNvSpPr txBox="1"/>
          <p:nvPr>
            <p:ph idx="10" type="dt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11" type="ftr"/>
          </p:nvPr>
        </p:nvSpPr>
        <p:spPr>
          <a:xfrm>
            <a:off x="457200" y="6492875"/>
            <a:ext cx="3429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5"/>
          <p:cNvSpPr txBox="1"/>
          <p:nvPr>
            <p:ph idx="12" type="sldNum"/>
          </p:nvPr>
        </p:nvSpPr>
        <p:spPr>
          <a:xfrm rot="-5400000">
            <a:off x="8227218" y="5885656"/>
            <a:ext cx="13160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 txBox="1"/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6"/>
          <p:cNvSpPr txBox="1"/>
          <p:nvPr>
            <p:ph idx="1" type="body"/>
          </p:nvPr>
        </p:nvSpPr>
        <p:spPr>
          <a:xfrm>
            <a:off x="1630680" y="1574800"/>
            <a:ext cx="32918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1400"/>
              <a:buNone/>
              <a:defRPr sz="2800"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26"/>
          <p:cNvSpPr txBox="1"/>
          <p:nvPr>
            <p:ph idx="2" type="body"/>
          </p:nvPr>
        </p:nvSpPr>
        <p:spPr>
          <a:xfrm>
            <a:off x="5090160" y="1574800"/>
            <a:ext cx="32918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1400"/>
              <a:buNone/>
              <a:defRPr sz="2800"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26"/>
          <p:cNvSpPr txBox="1"/>
          <p:nvPr>
            <p:ph idx="10" type="dt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1" type="ftr"/>
          </p:nvPr>
        </p:nvSpPr>
        <p:spPr>
          <a:xfrm>
            <a:off x="457200" y="6492875"/>
            <a:ext cx="3429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6"/>
          <p:cNvSpPr txBox="1"/>
          <p:nvPr>
            <p:ph idx="12" type="sldNum"/>
          </p:nvPr>
        </p:nvSpPr>
        <p:spPr>
          <a:xfrm rot="-5400000">
            <a:off x="8227218" y="5885656"/>
            <a:ext cx="13160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 txBox="1"/>
          <p:nvPr>
            <p:ph idx="10" type="dt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7"/>
          <p:cNvSpPr txBox="1"/>
          <p:nvPr>
            <p:ph idx="11" type="ftr"/>
          </p:nvPr>
        </p:nvSpPr>
        <p:spPr>
          <a:xfrm>
            <a:off x="457200" y="6492875"/>
            <a:ext cx="3429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7"/>
          <p:cNvSpPr txBox="1"/>
          <p:nvPr>
            <p:ph idx="12" type="sldNum"/>
          </p:nvPr>
        </p:nvSpPr>
        <p:spPr>
          <a:xfrm rot="-5400000">
            <a:off x="8227218" y="5885656"/>
            <a:ext cx="13160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type="vertTitleAndTx">
  <p:cSld name="VERTICAL_TITLE_AND_VERTICAL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8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8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10" type="dt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8"/>
          <p:cNvSpPr txBox="1"/>
          <p:nvPr>
            <p:ph idx="11" type="ftr"/>
          </p:nvPr>
        </p:nvSpPr>
        <p:spPr>
          <a:xfrm>
            <a:off x="457200" y="6492875"/>
            <a:ext cx="3429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8"/>
          <p:cNvSpPr txBox="1"/>
          <p:nvPr>
            <p:ph idx="12" type="sldNum"/>
          </p:nvPr>
        </p:nvSpPr>
        <p:spPr>
          <a:xfrm rot="-5400000">
            <a:off x="8227218" y="5885656"/>
            <a:ext cx="13160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/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" type="body"/>
          </p:nvPr>
        </p:nvSpPr>
        <p:spPr>
          <a:xfrm rot="5400000">
            <a:off x="2080419" y="129381"/>
            <a:ext cx="4373562" cy="76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29"/>
          <p:cNvSpPr txBox="1"/>
          <p:nvPr>
            <p:ph idx="10" type="dt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9"/>
          <p:cNvSpPr txBox="1"/>
          <p:nvPr>
            <p:ph idx="11" type="ftr"/>
          </p:nvPr>
        </p:nvSpPr>
        <p:spPr>
          <a:xfrm>
            <a:off x="457200" y="6492875"/>
            <a:ext cx="3429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9"/>
          <p:cNvSpPr txBox="1"/>
          <p:nvPr>
            <p:ph idx="12" type="sldNum"/>
          </p:nvPr>
        </p:nvSpPr>
        <p:spPr>
          <a:xfrm rot="-5400000">
            <a:off x="8227218" y="5885656"/>
            <a:ext cx="13160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/>
          <p:nvPr>
            <p:ph idx="1" type="body"/>
          </p:nvPr>
        </p:nvSpPr>
        <p:spPr>
          <a:xfrm>
            <a:off x="3575050" y="1600200"/>
            <a:ext cx="5111750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SzPts val="1400"/>
              <a:buNone/>
              <a:defRPr sz="3200"/>
            </a:lvl1pPr>
            <a:lvl2pPr indent="-406400" lvl="1" marL="914400" algn="l"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30"/>
          <p:cNvSpPr txBox="1"/>
          <p:nvPr>
            <p:ph idx="2" type="body"/>
          </p:nvPr>
        </p:nvSpPr>
        <p:spPr>
          <a:xfrm>
            <a:off x="457200" y="1600200"/>
            <a:ext cx="3008313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3" name="Google Shape;63;p30"/>
          <p:cNvSpPr txBox="1"/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0"/>
          <p:cNvSpPr txBox="1"/>
          <p:nvPr>
            <p:ph idx="10" type="dt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0"/>
          <p:cNvSpPr txBox="1"/>
          <p:nvPr>
            <p:ph idx="11" type="ftr"/>
          </p:nvPr>
        </p:nvSpPr>
        <p:spPr>
          <a:xfrm>
            <a:off x="457200" y="6492875"/>
            <a:ext cx="3429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0"/>
          <p:cNvSpPr txBox="1"/>
          <p:nvPr>
            <p:ph idx="12" type="sldNum"/>
          </p:nvPr>
        </p:nvSpPr>
        <p:spPr>
          <a:xfrm rot="-5400000">
            <a:off x="8227218" y="5885656"/>
            <a:ext cx="13160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1"/>
          <p:cNvSpPr txBox="1"/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1"/>
          <p:cNvSpPr txBox="1"/>
          <p:nvPr>
            <p:ph idx="10" type="dt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1"/>
          <p:cNvSpPr txBox="1"/>
          <p:nvPr>
            <p:ph idx="11" type="ftr"/>
          </p:nvPr>
        </p:nvSpPr>
        <p:spPr>
          <a:xfrm>
            <a:off x="457200" y="6492875"/>
            <a:ext cx="3429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1"/>
          <p:cNvSpPr txBox="1"/>
          <p:nvPr>
            <p:ph idx="12" type="sldNum"/>
          </p:nvPr>
        </p:nvSpPr>
        <p:spPr>
          <a:xfrm rot="-5400000">
            <a:off x="8227218" y="5885656"/>
            <a:ext cx="13160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/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2"/>
          <p:cNvSpPr txBox="1"/>
          <p:nvPr>
            <p:ph idx="1" type="body"/>
          </p:nvPr>
        </p:nvSpPr>
        <p:spPr>
          <a:xfrm>
            <a:off x="1627632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5" name="Google Shape;75;p32"/>
          <p:cNvSpPr txBox="1"/>
          <p:nvPr>
            <p:ph idx="2" type="body"/>
          </p:nvPr>
        </p:nvSpPr>
        <p:spPr>
          <a:xfrm>
            <a:off x="1627632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400"/>
              <a:buNone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76" name="Google Shape;76;p32"/>
          <p:cNvSpPr txBox="1"/>
          <p:nvPr>
            <p:ph idx="3" type="body"/>
          </p:nvPr>
        </p:nvSpPr>
        <p:spPr>
          <a:xfrm>
            <a:off x="5093208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7" name="Google Shape;77;p32"/>
          <p:cNvSpPr txBox="1"/>
          <p:nvPr>
            <p:ph idx="4" type="body"/>
          </p:nvPr>
        </p:nvSpPr>
        <p:spPr>
          <a:xfrm>
            <a:off x="5093208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400"/>
              <a:buNone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78" name="Google Shape;78;p32"/>
          <p:cNvSpPr txBox="1"/>
          <p:nvPr>
            <p:ph idx="10" type="dt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2"/>
          <p:cNvSpPr txBox="1"/>
          <p:nvPr>
            <p:ph idx="11" type="ftr"/>
          </p:nvPr>
        </p:nvSpPr>
        <p:spPr>
          <a:xfrm>
            <a:off x="457200" y="6492875"/>
            <a:ext cx="3429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2"/>
          <p:cNvSpPr txBox="1"/>
          <p:nvPr>
            <p:ph idx="12" type="sldNum"/>
          </p:nvPr>
        </p:nvSpPr>
        <p:spPr>
          <a:xfrm rot="-5400000">
            <a:off x="8227218" y="5885656"/>
            <a:ext cx="13160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/>
        </p:nvSpPr>
        <p:spPr>
          <a:xfrm>
            <a:off x="9001125" y="4846637"/>
            <a:ext cx="142875" cy="201136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2"/>
          <p:cNvSpPr txBox="1"/>
          <p:nvPr/>
        </p:nvSpPr>
        <p:spPr>
          <a:xfrm>
            <a:off x="9001125" y="0"/>
            <a:ext cx="142875" cy="48466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2"/>
          <p:cNvSpPr txBox="1"/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" type="body"/>
          </p:nvPr>
        </p:nvSpPr>
        <p:spPr>
          <a:xfrm>
            <a:off x="457200" y="1752600"/>
            <a:ext cx="7620000" cy="4373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0" type="dt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22"/>
          <p:cNvSpPr txBox="1"/>
          <p:nvPr>
            <p:ph idx="11" type="ftr"/>
          </p:nvPr>
        </p:nvSpPr>
        <p:spPr>
          <a:xfrm>
            <a:off x="457200" y="6492875"/>
            <a:ext cx="3429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22"/>
          <p:cNvSpPr txBox="1"/>
          <p:nvPr>
            <p:ph idx="12" type="sldNum"/>
          </p:nvPr>
        </p:nvSpPr>
        <p:spPr>
          <a:xfrm rot="-5400000">
            <a:off x="8227218" y="5885656"/>
            <a:ext cx="13160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4"/>
          <p:cNvSpPr txBox="1"/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25" name="Google Shape;25;p24"/>
          <p:cNvSpPr txBox="1"/>
          <p:nvPr>
            <p:ph idx="1" type="body"/>
          </p:nvPr>
        </p:nvSpPr>
        <p:spPr>
          <a:xfrm>
            <a:off x="457200" y="1752600"/>
            <a:ext cx="7620000" cy="4373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24"/>
          <p:cNvSpPr txBox="1"/>
          <p:nvPr>
            <p:ph idx="10" type="dt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24"/>
          <p:cNvSpPr txBox="1"/>
          <p:nvPr>
            <p:ph idx="11" type="ftr"/>
          </p:nvPr>
        </p:nvSpPr>
        <p:spPr>
          <a:xfrm>
            <a:off x="457200" y="6492875"/>
            <a:ext cx="3429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24"/>
          <p:cNvSpPr txBox="1"/>
          <p:nvPr>
            <p:ph idx="12" type="sldNum"/>
          </p:nvPr>
        </p:nvSpPr>
        <p:spPr>
          <a:xfrm rot="-5400000">
            <a:off x="8227218" y="5885656"/>
            <a:ext cx="13160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400">
              <a:solidFill>
                <a:srgbClr val="000000"/>
              </a:solidFill>
            </a:endParaRPr>
          </a:p>
        </p:txBody>
      </p:sp>
      <p:sp>
        <p:nvSpPr>
          <p:cNvPr id="29" name="Google Shape;29;p24"/>
          <p:cNvSpPr txBox="1"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4"/>
          <p:cNvSpPr txBox="1"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4"/>
          <p:cNvSpPr txBox="1"/>
          <p:nvPr/>
        </p:nvSpPr>
        <p:spPr>
          <a:xfrm>
            <a:off x="9001125" y="4846637"/>
            <a:ext cx="142875" cy="201136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4"/>
          <p:cNvSpPr txBox="1"/>
          <p:nvPr/>
        </p:nvSpPr>
        <p:spPr>
          <a:xfrm>
            <a:off x="9001125" y="0"/>
            <a:ext cx="142875" cy="48466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4"/>
          <p:cNvSpPr txBox="1"/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91" name="Google Shape;91;p34"/>
          <p:cNvSpPr txBox="1"/>
          <p:nvPr>
            <p:ph idx="1" type="body"/>
          </p:nvPr>
        </p:nvSpPr>
        <p:spPr>
          <a:xfrm>
            <a:off x="457200" y="1752600"/>
            <a:ext cx="7620000" cy="4373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34"/>
          <p:cNvSpPr txBox="1"/>
          <p:nvPr>
            <p:ph idx="10" type="dt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34"/>
          <p:cNvSpPr txBox="1"/>
          <p:nvPr>
            <p:ph idx="11" type="ftr"/>
          </p:nvPr>
        </p:nvSpPr>
        <p:spPr>
          <a:xfrm>
            <a:off x="457200" y="6492875"/>
            <a:ext cx="342900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34"/>
          <p:cNvSpPr txBox="1"/>
          <p:nvPr>
            <p:ph idx="12" type="sldNum"/>
          </p:nvPr>
        </p:nvSpPr>
        <p:spPr>
          <a:xfrm rot="-5400000">
            <a:off x="8227218" y="5885656"/>
            <a:ext cx="13160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 txBox="1"/>
          <p:nvPr>
            <p:ph type="ctrTitle"/>
          </p:nvPr>
        </p:nvSpPr>
        <p:spPr>
          <a:xfrm>
            <a:off x="685800" y="2565400"/>
            <a:ext cx="7772400" cy="935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b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УЧЕТ ДЕНЕЖНЫХ СРЕДСТВ И РАСЧЕТОВ В АПТЕКЕ</a:t>
            </a:r>
            <a:endParaRPr/>
          </a:p>
        </p:txBody>
      </p:sp>
      <p:sp>
        <p:nvSpPr>
          <p:cNvPr id="107" name="Google Shape;107;p1"/>
          <p:cNvSpPr txBox="1"/>
          <p:nvPr/>
        </p:nvSpPr>
        <p:spPr>
          <a:xfrm>
            <a:off x="0" y="47625"/>
            <a:ext cx="8964612" cy="163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В.Ф.Войно-Ясенецкого"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Министерства здравоохранения Российской Федерации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Фармацевтический колледж</a:t>
            </a:r>
            <a:endParaRPr/>
          </a:p>
        </p:txBody>
      </p:sp>
      <p:sp>
        <p:nvSpPr>
          <p:cNvPr id="108" name="Google Shape;108;p1"/>
          <p:cNvSpPr txBox="1"/>
          <p:nvPr/>
        </p:nvSpPr>
        <p:spPr>
          <a:xfrm>
            <a:off x="3386137" y="2420937"/>
            <a:ext cx="24542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КУРСОВАЯ РАБОТА</a:t>
            </a:r>
            <a:endParaRPr/>
          </a:p>
        </p:txBody>
      </p:sp>
      <p:sp>
        <p:nvSpPr>
          <p:cNvPr id="109" name="Google Shape;109;p1"/>
          <p:cNvSpPr txBox="1"/>
          <p:nvPr/>
        </p:nvSpPr>
        <p:spPr>
          <a:xfrm>
            <a:off x="3487737" y="3933825"/>
            <a:ext cx="204787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33.02.01 Фармация</a:t>
            </a:r>
            <a:endParaRPr/>
          </a:p>
        </p:txBody>
      </p:sp>
      <p:sp>
        <p:nvSpPr>
          <p:cNvPr id="110" name="Google Shape;110;p1"/>
          <p:cNvSpPr txBox="1"/>
          <p:nvPr/>
        </p:nvSpPr>
        <p:spPr>
          <a:xfrm>
            <a:off x="323850" y="5080000"/>
            <a:ext cx="41577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Студент: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Абдилазис</a:t>
            </a: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ова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</a:t>
            </a: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</a:t>
            </a: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Руководитель: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Казако</a:t>
            </a: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</a:t>
            </a: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</a:t>
            </a: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111" name="Google Shape;111;p1"/>
          <p:cNvSpPr txBox="1"/>
          <p:nvPr/>
        </p:nvSpPr>
        <p:spPr>
          <a:xfrm>
            <a:off x="3575050" y="6488112"/>
            <a:ext cx="184943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Красноярск 20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"/>
          <p:cNvSpPr txBox="1"/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ПРАВИЛА ОФОРМЛЕНИЯ КАССОВЫХ ОРДЕРОВ:</a:t>
            </a:r>
            <a:endParaRPr/>
          </a:p>
        </p:txBody>
      </p:sp>
      <p:sp>
        <p:nvSpPr>
          <p:cNvPr id="179" name="Google Shape;179;p10"/>
          <p:cNvSpPr txBox="1"/>
          <p:nvPr>
            <p:ph idx="1" type="body"/>
          </p:nvPr>
        </p:nvSpPr>
        <p:spPr>
          <a:xfrm>
            <a:off x="457200" y="1752600"/>
            <a:ext cx="8075612" cy="4373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 ордера должны иметь номера;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Ордера выписываются главным бухгалтером/ руководителем;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Заполнение ордеров производится в 1 экземпляре;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Ордера до передачи их в кассу регистрируются главным бухгалтером в журнале КО-3;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получении ордеров из бухгалтерии  кассир обязан проверить правильность оформления документов;</a:t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получении денег в кассу на ПКО кассир ставит свою подпись. Квитанция к ордеру гасится штампом «Получено», на ней ставится печать аптеки, отрывается и отдается лицу, сдавшему деньги;</a:t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РКО подписывает директор. </a:t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p10"/>
          <p:cNvSpPr txBox="1"/>
          <p:nvPr/>
        </p:nvSpPr>
        <p:spPr>
          <a:xfrm rot="-5400000">
            <a:off x="8227218" y="5885656"/>
            <a:ext cx="13160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fld id="{00000000-1234-1234-1234-123412341234}" type="slidenum">
              <a:rPr b="1" i="0" lang="en-US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"/>
          <p:cNvSpPr txBox="1"/>
          <p:nvPr/>
        </p:nvSpPr>
        <p:spPr>
          <a:xfrm rot="-5400000">
            <a:off x="8227218" y="5885656"/>
            <a:ext cx="13160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fld id="{00000000-1234-1234-1234-123412341234}" type="slidenum">
              <a:rPr b="1" i="0" lang="en-US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186" name="Google Shape;18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175" y="188912"/>
            <a:ext cx="8618537" cy="600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"/>
          <p:cNvSpPr txBox="1"/>
          <p:nvPr>
            <p:ph type="title"/>
          </p:nvPr>
        </p:nvSpPr>
        <p:spPr>
          <a:xfrm>
            <a:off x="395287" y="115887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ПРИХОДНЫМ КАССОВЫМ ОПЕРАЦИЯМ ОТНОСЯТСЯ:</a:t>
            </a:r>
            <a:endParaRPr/>
          </a:p>
        </p:txBody>
      </p:sp>
      <p:sp>
        <p:nvSpPr>
          <p:cNvPr id="192" name="Google Shape;192;p12"/>
          <p:cNvSpPr txBox="1"/>
          <p:nvPr>
            <p:ph idx="1" type="body"/>
          </p:nvPr>
        </p:nvSpPr>
        <p:spPr>
          <a:xfrm>
            <a:off x="457200" y="1752600"/>
            <a:ext cx="7620000" cy="4373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Получение выручки от покупателя;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Возврат подотчетных средств;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Поступления из банка;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Поступления в счет погашения недостач;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Возврат займа, ранее выданного работнику;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Другие поступления.</a:t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12"/>
          <p:cNvSpPr txBox="1"/>
          <p:nvPr/>
        </p:nvSpPr>
        <p:spPr>
          <a:xfrm rot="-5400000">
            <a:off x="8227218" y="5885656"/>
            <a:ext cx="13160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fld id="{00000000-1234-1234-1234-123412341234}" type="slidenum">
              <a:rPr b="1" i="0" lang="en-US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"/>
          <p:cNvSpPr txBox="1"/>
          <p:nvPr/>
        </p:nvSpPr>
        <p:spPr>
          <a:xfrm rot="-5400000">
            <a:off x="8227218" y="5885656"/>
            <a:ext cx="13160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fld id="{00000000-1234-1234-1234-123412341234}" type="slidenum">
              <a:rPr b="1" i="0" lang="en-US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199" name="Google Shape;19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212" y="241300"/>
            <a:ext cx="7920037" cy="626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 txBox="1"/>
          <p:nvPr>
            <p:ph type="title"/>
          </p:nvPr>
        </p:nvSpPr>
        <p:spPr>
          <a:xfrm>
            <a:off x="563250" y="205425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РАСХОДНЫМ КАССОВЫМ ОПЕРАЦИЯ ОТНОСЯТСЯ:</a:t>
            </a:r>
            <a:endParaRPr/>
          </a:p>
        </p:txBody>
      </p:sp>
      <p:sp>
        <p:nvSpPr>
          <p:cNvPr id="205" name="Google Shape;205;p14"/>
          <p:cNvSpPr txBox="1"/>
          <p:nvPr>
            <p:ph idx="1" type="body"/>
          </p:nvPr>
        </p:nvSpPr>
        <p:spPr>
          <a:xfrm>
            <a:off x="457200" y="1752600"/>
            <a:ext cx="7620000" cy="4373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Сдача выручки в банк;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Выдача денег под отчет;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Выдача заработной платы;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Оплата поставщикам в пределах расчета наличными;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Выдача займа.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p14"/>
          <p:cNvSpPr txBox="1"/>
          <p:nvPr/>
        </p:nvSpPr>
        <p:spPr>
          <a:xfrm rot="-5400000">
            <a:off x="8227218" y="5885656"/>
            <a:ext cx="13160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fld id="{00000000-1234-1234-1234-123412341234}" type="slidenum">
              <a:rPr b="1" i="0" lang="en-US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"/>
          <p:cNvSpPr txBox="1"/>
          <p:nvPr/>
        </p:nvSpPr>
        <p:spPr>
          <a:xfrm rot="-5400000">
            <a:off x="8227218" y="5885656"/>
            <a:ext cx="13160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fld id="{00000000-1234-1234-1234-123412341234}" type="slidenum">
              <a:rPr b="1" i="0" lang="en-US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212" name="Google Shape;21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225" y="188912"/>
            <a:ext cx="8605837" cy="58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"/>
          <p:cNvSpPr txBox="1"/>
          <p:nvPr/>
        </p:nvSpPr>
        <p:spPr>
          <a:xfrm rot="-5400000">
            <a:off x="8227218" y="5885656"/>
            <a:ext cx="13160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fld id="{00000000-1234-1234-1234-123412341234}" type="slidenum">
              <a:rPr b="1" i="0" lang="en-US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218" name="Google Shape;21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437" y="1268412"/>
            <a:ext cx="8656637" cy="424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"/>
          <p:cNvSpPr txBox="1"/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ВВЕДЕНИЕ КАССОВОЙ КНИГИ</a:t>
            </a:r>
            <a:endParaRPr/>
          </a:p>
        </p:txBody>
      </p:sp>
      <p:sp>
        <p:nvSpPr>
          <p:cNvPr id="224" name="Google Shape;224;p17"/>
          <p:cNvSpPr txBox="1"/>
          <p:nvPr>
            <p:ph idx="1" type="body"/>
          </p:nvPr>
        </p:nvSpPr>
        <p:spPr>
          <a:xfrm>
            <a:off x="457200" y="1752600"/>
            <a:ext cx="3970337" cy="4373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49262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Движение наличных денег учитывается в Кассовой книге (ф. КО-4).</a:t>
            </a:r>
            <a:endParaRPr/>
          </a:p>
          <a:p>
            <a:pPr indent="449262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262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Организация обязана вести одну кассовую книгу, прошнурованную, с пронумерованными листами, опечатанную и заверенную подписями руководителя и главного бухгалтера.</a:t>
            </a:r>
            <a:endParaRPr/>
          </a:p>
        </p:txBody>
      </p:sp>
      <p:sp>
        <p:nvSpPr>
          <p:cNvPr id="225" name="Google Shape;225;p17"/>
          <p:cNvSpPr txBox="1"/>
          <p:nvPr/>
        </p:nvSpPr>
        <p:spPr>
          <a:xfrm rot="-5400000">
            <a:off x="8227218" y="5885656"/>
            <a:ext cx="13160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fld id="{00000000-1234-1234-1234-123412341234}" type="slidenum">
              <a:rPr b="1" i="0" lang="en-US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226" name="Google Shape;22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3437" y="2205037"/>
            <a:ext cx="4176712" cy="2830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8"/>
          <p:cNvSpPr txBox="1"/>
          <p:nvPr/>
        </p:nvSpPr>
        <p:spPr>
          <a:xfrm rot="-5400000">
            <a:off x="8227218" y="5885656"/>
            <a:ext cx="13160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fld id="{00000000-1234-1234-1234-123412341234}" type="slidenum">
              <a:rPr b="1" i="0" lang="en-US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232" name="Google Shape;23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850" y="581025"/>
            <a:ext cx="8496300" cy="569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9"/>
          <p:cNvSpPr txBox="1"/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АЛГОРИТМ ЗАПОЛНЕНИЯ КАССОВОЙ КНИГИ</a:t>
            </a:r>
            <a:endParaRPr/>
          </a:p>
        </p:txBody>
      </p:sp>
      <p:graphicFrame>
        <p:nvGraphicFramePr>
          <p:cNvPr id="238" name="Google Shape;238;p19"/>
          <p:cNvGraphicFramePr/>
          <p:nvPr/>
        </p:nvGraphicFramePr>
        <p:xfrm>
          <a:off x="28575" y="1628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{A7AD0425-F093-4D46-BD01-4835AA7B4C55}</a:tableStyleId>
              </a:tblPr>
              <a:tblGrid>
                <a:gridCol w="2889250"/>
                <a:gridCol w="6073775"/>
              </a:tblGrid>
              <a:tr h="350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Графа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Содержание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7000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Номер документа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Порядковый номер приходного или расходного кассового ордера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7D7D7"/>
                    </a:solidFill>
                  </a:tcPr>
                </a:tc>
              </a:tr>
              <a:tr h="10525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 кого получено или кому выдано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ФИО физического или наименование юридического лица сдавшего (получившего) деньги и краткое содержание операции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10509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Номер корреспондирующего счета, субсчета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Номер счета, на котором в корреспонденции со счетом 50 «Касса» отражается движение денег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7D7D7"/>
                    </a:solidFill>
                  </a:tcPr>
                </a:tc>
              </a:tr>
              <a:tr h="3508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Приход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Сумма, полученная по приходному ордеру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3508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Расход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Сумма, выданная по расходному ордеру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7D7D7"/>
                    </a:solidFill>
                  </a:tcPr>
                </a:tc>
              </a:tr>
              <a:tr h="3508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Итог за день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Общие суммы по приходным и расходным ордерам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ECEC"/>
                    </a:solidFill>
                  </a:tcPr>
                </a:tc>
              </a:tr>
              <a:tr h="7000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Остаток на конец дня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Определяется по формуле: Остаток на начало дня + Приход за день - Расход за день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7D7D7"/>
                    </a:solidFill>
                  </a:tcPr>
                </a:tc>
              </a:tr>
            </a:tbl>
          </a:graphicData>
        </a:graphic>
      </p:graphicFrame>
      <p:sp>
        <p:nvSpPr>
          <p:cNvPr id="239" name="Google Shape;239;p19"/>
          <p:cNvSpPr txBox="1"/>
          <p:nvPr/>
        </p:nvSpPr>
        <p:spPr>
          <a:xfrm rot="-5400000">
            <a:off x="8227218" y="5885656"/>
            <a:ext cx="13160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fld id="{00000000-1234-1234-1234-123412341234}" type="slidenum">
              <a:rPr b="1" i="0" lang="en-US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"/>
          <p:cNvSpPr txBox="1"/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ОБЪЕКТ И ПРЕДМЕТ ИССЛЕДОВАНИЯ</a:t>
            </a:r>
            <a:endParaRPr/>
          </a:p>
        </p:txBody>
      </p:sp>
      <p:sp>
        <p:nvSpPr>
          <p:cNvPr id="117" name="Google Shape;117;p2"/>
          <p:cNvSpPr txBox="1"/>
          <p:nvPr>
            <p:ph idx="1" type="body"/>
          </p:nvPr>
        </p:nvSpPr>
        <p:spPr>
          <a:xfrm>
            <a:off x="457200" y="1752600"/>
            <a:ext cx="7620000" cy="4373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449262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Объектом работы являются денежные средства.</a:t>
            </a:r>
            <a:endParaRPr/>
          </a:p>
          <a:p>
            <a:pPr indent="449262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Предметом исследования является учет денежных средств и расчетов в аптеке. 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2"/>
          <p:cNvSpPr txBox="1"/>
          <p:nvPr/>
        </p:nvSpPr>
        <p:spPr>
          <a:xfrm rot="-5400000">
            <a:off x="8227218" y="5885656"/>
            <a:ext cx="13160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fld id="{00000000-1234-1234-1234-123412341234}" type="slidenum">
              <a:rPr b="1" i="0" lang="en-US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0"/>
          <p:cNvSpPr txBox="1"/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РЕВИЗИЯ КАССЫ</a:t>
            </a:r>
            <a:endParaRPr/>
          </a:p>
        </p:txBody>
      </p:sp>
      <p:sp>
        <p:nvSpPr>
          <p:cNvPr id="245" name="Google Shape;245;p20"/>
          <p:cNvSpPr txBox="1"/>
          <p:nvPr>
            <p:ph idx="1" type="body"/>
          </p:nvPr>
        </p:nvSpPr>
        <p:spPr>
          <a:xfrm>
            <a:off x="457200" y="1752600"/>
            <a:ext cx="7620000" cy="4373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449262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 инвентаризации – проверка правил хранения наличных денег, оформления первичной и вторичной учетной документации, соответствие остатка в кассовой книге фактическому остатку в кассе.</a:t>
            </a:r>
            <a:endParaRPr/>
          </a:p>
          <a:p>
            <a:pPr indent="449262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Проведение инвентаризации обязательно в случаях: </a:t>
            </a:r>
            <a:endParaRPr/>
          </a:p>
          <a:p>
            <a:pPr indent="-449262" lvl="0" marL="449262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смене кассира; </a:t>
            </a:r>
            <a:endParaRPr/>
          </a:p>
          <a:p>
            <a:pPr indent="-449262" lvl="0" marL="449262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выявлении недостач и хищений;</a:t>
            </a:r>
            <a:endParaRPr/>
          </a:p>
          <a:p>
            <a:pPr indent="-449262" lvl="0" marL="449262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Перед составлением годовой отчетности.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" name="Google Shape;246;p20"/>
          <p:cNvSpPr txBox="1"/>
          <p:nvPr/>
        </p:nvSpPr>
        <p:spPr>
          <a:xfrm rot="-5400000">
            <a:off x="8227218" y="5885656"/>
            <a:ext cx="13160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fld id="{00000000-1234-1234-1234-123412341234}" type="slidenum">
              <a:rPr b="1" i="0" lang="en-US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7f0a2b5bbc_0_0"/>
          <p:cNvSpPr txBox="1"/>
          <p:nvPr>
            <p:ph type="title"/>
          </p:nvPr>
        </p:nvSpPr>
        <p:spPr>
          <a:xfrm>
            <a:off x="457200" y="152400"/>
            <a:ext cx="5791200" cy="418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Тест</a:t>
            </a:r>
            <a:endParaRPr/>
          </a:p>
        </p:txBody>
      </p:sp>
      <p:sp>
        <p:nvSpPr>
          <p:cNvPr id="253" name="Google Shape;253;g7f0a2b5bbc_0_0"/>
          <p:cNvSpPr txBox="1"/>
          <p:nvPr>
            <p:ph idx="1" type="body"/>
          </p:nvPr>
        </p:nvSpPr>
        <p:spPr>
          <a:xfrm>
            <a:off x="47900" y="570600"/>
            <a:ext cx="8654700" cy="603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spcBef>
                <a:spcPts val="360"/>
              </a:spcBef>
              <a:spcAft>
                <a:spcPts val="0"/>
              </a:spcAft>
              <a:buSzPts val="1400"/>
              <a:buFont typeface="Times New Roman"/>
              <a:buAutoNum type="arabicPeriod"/>
            </a:pP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Приходные и расходные кассовые операции отражают движение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 товаров </a:t>
            </a:r>
            <a:endParaRPr b="0"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б) денежных средств </a:t>
            </a:r>
            <a:endParaRPr b="0"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в) основных средств </a:t>
            </a:r>
            <a:endParaRPr b="0"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г) нематериальных активов </a:t>
            </a:r>
            <a:endParaRPr b="0"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Font typeface="Times New Roman"/>
              <a:buAutoNum type="arabicPeriod"/>
            </a:pP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Приходные и расходные кассовые операции регистрируются в 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lang="en-US" sz="1400">
                <a:latin typeface="Times New Roman"/>
                <a:ea typeface="Times New Roman"/>
                <a:cs typeface="Times New Roman"/>
                <a:sym typeface="Times New Roman"/>
              </a:rPr>
              <a:t>а) кассовой книге организации </a:t>
            </a:r>
            <a:endParaRPr b="0"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lang="en-US" sz="1400">
                <a:latin typeface="Times New Roman"/>
                <a:ea typeface="Times New Roman"/>
                <a:cs typeface="Times New Roman"/>
                <a:sym typeface="Times New Roman"/>
              </a:rPr>
              <a:t>б) журнале учета движения товаров </a:t>
            </a:r>
            <a:endParaRPr b="0"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lang="en-US" sz="1400">
                <a:latin typeface="Times New Roman"/>
                <a:ea typeface="Times New Roman"/>
                <a:cs typeface="Times New Roman"/>
                <a:sym typeface="Times New Roman"/>
              </a:rPr>
              <a:t>в) журнале кассира-операциониста </a:t>
            </a:r>
            <a:endParaRPr b="0"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lang="en-US" sz="1400">
                <a:latin typeface="Times New Roman"/>
                <a:ea typeface="Times New Roman"/>
                <a:cs typeface="Times New Roman"/>
                <a:sym typeface="Times New Roman"/>
              </a:rPr>
              <a:t>г) реестре выписанных покупателям счетов </a:t>
            </a:r>
            <a:endParaRPr b="0"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Font typeface="Times New Roman"/>
              <a:buAutoNum type="arabicPeriod"/>
            </a:pP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Приходные и расходные кассовые ордера или заменяющие их документы до передачи в кассу оформляются 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lang="en-US" sz="1400">
                <a:latin typeface="Times New Roman"/>
                <a:ea typeface="Times New Roman"/>
                <a:cs typeface="Times New Roman"/>
                <a:sym typeface="Times New Roman"/>
              </a:rPr>
              <a:t>а) кассовой книге </a:t>
            </a:r>
            <a:endParaRPr b="0"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lang="en-US" sz="1400">
                <a:latin typeface="Times New Roman"/>
                <a:ea typeface="Times New Roman"/>
                <a:cs typeface="Times New Roman"/>
                <a:sym typeface="Times New Roman"/>
              </a:rPr>
              <a:t>б) журнале регистрации приходных и расходных кассовых документов </a:t>
            </a:r>
            <a:endParaRPr b="0"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lang="en-US" sz="1400">
                <a:latin typeface="Times New Roman"/>
                <a:ea typeface="Times New Roman"/>
                <a:cs typeface="Times New Roman"/>
                <a:sym typeface="Times New Roman"/>
              </a:rPr>
              <a:t>в) журнале кассира-операциониста </a:t>
            </a:r>
            <a:endParaRPr b="0"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lang="en-US" sz="1400">
                <a:latin typeface="Times New Roman"/>
                <a:ea typeface="Times New Roman"/>
                <a:cs typeface="Times New Roman"/>
                <a:sym typeface="Times New Roman"/>
              </a:rPr>
              <a:t>г) регистрационный карте </a:t>
            </a:r>
            <a:endParaRPr b="0"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Font typeface="Times New Roman"/>
              <a:buAutoNum type="arabicPeriod"/>
            </a:pP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приходным кассовым операциям относится 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 сдача выручки в банк </a:t>
            </a:r>
            <a:endParaRPr b="0"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б) выдача заработной платы </a:t>
            </a:r>
            <a:endParaRPr b="0"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в) возврат займа, ранее выданного работнику </a:t>
            </a:r>
            <a:endParaRPr b="0"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г)  выдача денег под отчет</a:t>
            </a:r>
            <a:r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7f0a2b5bbc_0_0"/>
          <p:cNvSpPr txBox="1"/>
          <p:nvPr>
            <p:ph idx="12" type="sldNum"/>
          </p:nvPr>
        </p:nvSpPr>
        <p:spPr>
          <a:xfrm rot="-5400000">
            <a:off x="8227174" y="5885637"/>
            <a:ext cx="13161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7f0a2b5bbc_2_0"/>
          <p:cNvSpPr txBox="1"/>
          <p:nvPr>
            <p:ph idx="1" type="body"/>
          </p:nvPr>
        </p:nvSpPr>
        <p:spPr>
          <a:xfrm>
            <a:off x="229775" y="190550"/>
            <a:ext cx="8422200" cy="593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5. К расходным кассовым операциям относится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lang="en-US" sz="1800">
                <a:latin typeface="Times New Roman"/>
                <a:ea typeface="Times New Roman"/>
                <a:cs typeface="Times New Roman"/>
                <a:sym typeface="Times New Roman"/>
              </a:rPr>
              <a:t>а) поступления из банка </a:t>
            </a:r>
            <a:endParaRPr b="0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lang="en-US" sz="1800">
                <a:latin typeface="Times New Roman"/>
                <a:ea typeface="Times New Roman"/>
                <a:cs typeface="Times New Roman"/>
                <a:sym typeface="Times New Roman"/>
              </a:rPr>
              <a:t>б) возврат подотчетных средств </a:t>
            </a:r>
            <a:endParaRPr b="0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lang="en-US" sz="1800">
                <a:latin typeface="Times New Roman"/>
                <a:ea typeface="Times New Roman"/>
                <a:cs typeface="Times New Roman"/>
                <a:sym typeface="Times New Roman"/>
              </a:rPr>
              <a:t>в) поступления в счет погашения недосдач </a:t>
            </a:r>
            <a:endParaRPr b="0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b="0" lang="en-US" sz="1800">
                <a:latin typeface="Times New Roman"/>
                <a:ea typeface="Times New Roman"/>
                <a:cs typeface="Times New Roman"/>
                <a:sym typeface="Times New Roman"/>
              </a:rPr>
              <a:t>г) выдача займа </a:t>
            </a:r>
            <a:endParaRPr b="0"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1" name="Google Shape;261;g7f0a2b5bbc_2_0"/>
          <p:cNvSpPr txBox="1"/>
          <p:nvPr>
            <p:ph idx="12" type="sldNum"/>
          </p:nvPr>
        </p:nvSpPr>
        <p:spPr>
          <a:xfrm rot="-5400000">
            <a:off x="8227174" y="5885637"/>
            <a:ext cx="13161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1"/>
          <p:cNvSpPr/>
          <p:nvPr/>
        </p:nvSpPr>
        <p:spPr>
          <a:xfrm>
            <a:off x="2115238" y="2161907"/>
            <a:ext cx="4913525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СПАСИБО ЗА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ВНИМАНИЕ!!!</a:t>
            </a:r>
            <a:endParaRPr/>
          </a:p>
        </p:txBody>
      </p:sp>
      <p:sp>
        <p:nvSpPr>
          <p:cNvPr id="267" name="Google Shape;267;p21"/>
          <p:cNvSpPr txBox="1"/>
          <p:nvPr/>
        </p:nvSpPr>
        <p:spPr>
          <a:xfrm rot="-5400000">
            <a:off x="8227218" y="5885656"/>
            <a:ext cx="13160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fld id="{00000000-1234-1234-1234-123412341234}" type="slidenum">
              <a:rPr b="1" i="0" lang="en-US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 txBox="1"/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АКТУАЛЬНОСТЬ РАБОТЫ</a:t>
            </a:r>
            <a:endParaRPr/>
          </a:p>
        </p:txBody>
      </p:sp>
      <p:sp>
        <p:nvSpPr>
          <p:cNvPr id="124" name="Google Shape;124;p3"/>
          <p:cNvSpPr txBox="1"/>
          <p:nvPr>
            <p:ph idx="1" type="body"/>
          </p:nvPr>
        </p:nvSpPr>
        <p:spPr>
          <a:xfrm>
            <a:off x="457200" y="1752600"/>
            <a:ext cx="7620000" cy="4373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49262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Актуальность исследования заключается в том, что учет денежных средств является важным для предприятия. Учет денежных средств имеет значение в укреплении платежной дисциплины и в эффективном использовании финансовых ресурсов предприятия. Поэтому очень важен контроль за соблюдением кассовой дисциплины, правильностью и эффективностью использования денежных средств, обеспечением сохранности денежных документов, находящихся в кассе предприятия.</a:t>
            </a:r>
            <a:endParaRPr/>
          </a:p>
        </p:txBody>
      </p:sp>
      <p:sp>
        <p:nvSpPr>
          <p:cNvPr id="125" name="Google Shape;125;p3"/>
          <p:cNvSpPr txBox="1"/>
          <p:nvPr/>
        </p:nvSpPr>
        <p:spPr>
          <a:xfrm rot="-5400000">
            <a:off x="8227218" y="5885656"/>
            <a:ext cx="13160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fld id="{00000000-1234-1234-1234-123412341234}" type="slidenum">
              <a:rPr b="1" i="0" lang="en-US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/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 И ЗАДАЧИ ИССЛЕДОВАНИЯ</a:t>
            </a:r>
            <a:endParaRPr/>
          </a:p>
        </p:txBody>
      </p:sp>
      <p:sp>
        <p:nvSpPr>
          <p:cNvPr id="131" name="Google Shape;131;p4"/>
          <p:cNvSpPr txBox="1"/>
          <p:nvPr>
            <p:ph idx="1" type="body"/>
          </p:nvPr>
        </p:nvSpPr>
        <p:spPr>
          <a:xfrm>
            <a:off x="457200" y="1752600"/>
            <a:ext cx="7620000" cy="4373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449262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Целью курсовой работы является теоретическое изучение учета денежных средств и расчетов в аптеке.</a:t>
            </a:r>
            <a:endParaRPr/>
          </a:p>
          <a:p>
            <a:pPr indent="449262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достижения цели поставлены следующие задачи:</a:t>
            </a:r>
            <a:endParaRPr/>
          </a:p>
          <a:p>
            <a:pPr indent="-449262" lvl="0" marL="449262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Проанализировать литературу по теме;</a:t>
            </a:r>
            <a:endParaRPr/>
          </a:p>
          <a:p>
            <a:pPr indent="-449262" lvl="0" marL="449262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Рассмотреть общие представления учета денежных средств;</a:t>
            </a:r>
            <a:endParaRPr/>
          </a:p>
          <a:p>
            <a:pPr indent="-449262" lvl="0" marL="449262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Рассмотреть учет кассовых операций;</a:t>
            </a:r>
            <a:endParaRPr/>
          </a:p>
          <a:p>
            <a:pPr indent="-449262" lvl="0" marL="449262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Изучить правила оформления приходных и расходных кассовых операций;</a:t>
            </a:r>
            <a:endParaRPr/>
          </a:p>
          <a:p>
            <a:pPr indent="-449262" lvl="0" marL="449262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Изучить порядок введения кассовой книги;</a:t>
            </a:r>
            <a:endParaRPr/>
          </a:p>
          <a:p>
            <a:pPr indent="-449262" lvl="0" marL="449262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Изучить порядок проведения ревизии кассы.</a:t>
            </a:r>
            <a:endParaRPr/>
          </a:p>
        </p:txBody>
      </p:sp>
      <p:sp>
        <p:nvSpPr>
          <p:cNvPr id="132" name="Google Shape;132;p4"/>
          <p:cNvSpPr txBox="1"/>
          <p:nvPr/>
        </p:nvSpPr>
        <p:spPr>
          <a:xfrm rot="-5400000">
            <a:off x="8227218" y="5885656"/>
            <a:ext cx="13160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fld id="{00000000-1234-1234-1234-123412341234}" type="slidenum">
              <a:rPr b="1" i="0" lang="en-US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/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ОБЩЕЕ ПРЕДСТАВЛЕНИЕ УЧЕТА ДЕНЕЖНЫХ СРЕДСТВ</a:t>
            </a:r>
            <a:endParaRPr/>
          </a:p>
        </p:txBody>
      </p:sp>
      <p:sp>
        <p:nvSpPr>
          <p:cNvPr id="138" name="Google Shape;138;p5"/>
          <p:cNvSpPr txBox="1"/>
          <p:nvPr>
            <p:ph idx="1" type="body"/>
          </p:nvPr>
        </p:nvSpPr>
        <p:spPr>
          <a:xfrm>
            <a:off x="457200" y="1752600"/>
            <a:ext cx="7931150" cy="4700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449262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Денежные средства предприятия – это аккумулированные в наличной и безналичной формах деньги организации, находящиеся в постоянном хозяйственном обороте.</a:t>
            </a:r>
            <a:endParaRPr/>
          </a:p>
          <a:p>
            <a:pPr indent="449262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Целью учета денежных средств является обеспечение контроля за соблюдение расчетной дисциплины, правильность оформления и эффективность использования денежных средств.</a:t>
            </a:r>
            <a:endParaRPr/>
          </a:p>
          <a:p>
            <a:pPr indent="449262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Задачи учета денежных средств:</a:t>
            </a:r>
            <a:endParaRPr/>
          </a:p>
          <a:p>
            <a:pPr indent="-449262" lvl="0" marL="449262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Своевременное и правильное документирование расчетов;</a:t>
            </a:r>
            <a:endParaRPr/>
          </a:p>
          <a:p>
            <a:pPr indent="-449262" lvl="0" marL="449262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Контроль за сохранностью денежных средств в кассе;</a:t>
            </a:r>
            <a:endParaRPr/>
          </a:p>
          <a:p>
            <a:pPr indent="-449262" lvl="0" marL="449262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Контроль за соблюдением кассовой и расчетной дисциплины.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5"/>
          <p:cNvSpPr txBox="1"/>
          <p:nvPr/>
        </p:nvSpPr>
        <p:spPr>
          <a:xfrm rot="-5400000">
            <a:off x="8227218" y="5885656"/>
            <a:ext cx="13160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fld id="{00000000-1234-1234-1234-123412341234}" type="slidenum">
              <a:rPr b="1" i="0" lang="en-US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/>
          <p:nvPr>
            <p:ph type="title"/>
          </p:nvPr>
        </p:nvSpPr>
        <p:spPr>
          <a:xfrm>
            <a:off x="457200" y="152400"/>
            <a:ext cx="5791200" cy="1116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ВИДЫ КАСС</a:t>
            </a:r>
            <a:endParaRPr/>
          </a:p>
        </p:txBody>
      </p:sp>
      <p:sp>
        <p:nvSpPr>
          <p:cNvPr id="145" name="Google Shape;145;p6"/>
          <p:cNvSpPr txBox="1"/>
          <p:nvPr/>
        </p:nvSpPr>
        <p:spPr>
          <a:xfrm rot="-5400000">
            <a:off x="8227218" y="5885656"/>
            <a:ext cx="13160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fld id="{00000000-1234-1234-1234-123412341234}" type="slidenum">
              <a:rPr b="1" i="0" lang="en-US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146" name="Google Shape;146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2625" y="333375"/>
            <a:ext cx="4019550" cy="25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3021012"/>
            <a:ext cx="3529012" cy="352901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6"/>
          <p:cNvSpPr txBox="1"/>
          <p:nvPr/>
        </p:nvSpPr>
        <p:spPr>
          <a:xfrm>
            <a:off x="5453062" y="6365875"/>
            <a:ext cx="1766887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 – терминал</a:t>
            </a:r>
            <a:endParaRPr/>
          </a:p>
        </p:txBody>
      </p:sp>
      <p:sp>
        <p:nvSpPr>
          <p:cNvPr id="149" name="Google Shape;149;p6"/>
          <p:cNvSpPr txBox="1"/>
          <p:nvPr/>
        </p:nvSpPr>
        <p:spPr>
          <a:xfrm>
            <a:off x="4702175" y="2836862"/>
            <a:ext cx="32670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Контрольно-кассовая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машина </a:t>
            </a:r>
            <a:endParaRPr/>
          </a:p>
        </p:txBody>
      </p:sp>
      <p:sp>
        <p:nvSpPr>
          <p:cNvPr id="150" name="Google Shape;150;p6"/>
          <p:cNvSpPr txBox="1"/>
          <p:nvPr/>
        </p:nvSpPr>
        <p:spPr>
          <a:xfrm>
            <a:off x="117475" y="1773237"/>
            <a:ext cx="4206875" cy="409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49262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Современная контрольно-кассовая машина представляет собой сложное и многофункциональное электронное изделие, оснащенное фискальной памятью. </a:t>
            </a:r>
            <a:endParaRPr/>
          </a:p>
          <a:p>
            <a:pPr indent="449262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262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Она снабжена POS – терминалом, обладающим возможностями персонального компьютера по вводу, выводу, хранению, обработке и отображению информации.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"/>
          <p:cNvSpPr txBox="1"/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ПРАВА И ОБЯЗАННОСТИ КАССИРА</a:t>
            </a:r>
            <a:endParaRPr/>
          </a:p>
        </p:txBody>
      </p:sp>
      <p:sp>
        <p:nvSpPr>
          <p:cNvPr id="156" name="Google Shape;156;p7"/>
          <p:cNvSpPr txBox="1"/>
          <p:nvPr>
            <p:ph idx="1" type="body"/>
          </p:nvPr>
        </p:nvSpPr>
        <p:spPr>
          <a:xfrm>
            <a:off x="468312" y="1844675"/>
            <a:ext cx="3290887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449262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расчетов наличными деньгами каждое предприятие должно иметь кассу и вести Журнал «Кассира – операциониста» (ф. № КМ-4). </a:t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262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262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Журнал должен быть прошнурован, пронумерован и скреплен подписями налогового инспектора, руководителя и главного бухгалтера, печатью.</a:t>
            </a:r>
            <a:endParaRPr/>
          </a:p>
        </p:txBody>
      </p:sp>
      <p:sp>
        <p:nvSpPr>
          <p:cNvPr id="157" name="Google Shape;157;p7"/>
          <p:cNvSpPr txBox="1"/>
          <p:nvPr/>
        </p:nvSpPr>
        <p:spPr>
          <a:xfrm rot="-5400000">
            <a:off x="8227218" y="5885656"/>
            <a:ext cx="13160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fld id="{00000000-1234-1234-1234-123412341234}" type="slidenum">
              <a:rPr b="1" i="0" lang="en-US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158" name="Google Shape;158;p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4300" y="1412875"/>
            <a:ext cx="4895850" cy="489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 txBox="1"/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КАССИР-ОПЕРАЦИОНИСТ ОБЯЗАН: </a:t>
            </a:r>
            <a:endParaRPr/>
          </a:p>
        </p:txBody>
      </p:sp>
      <p:pic>
        <p:nvPicPr>
          <p:cNvPr id="164" name="Google Shape;164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650" y="1414462"/>
            <a:ext cx="8454900" cy="498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8"/>
          <p:cNvSpPr txBox="1"/>
          <p:nvPr/>
        </p:nvSpPr>
        <p:spPr>
          <a:xfrm rot="-5400000">
            <a:off x="8227218" y="5885656"/>
            <a:ext cx="13160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fld id="{00000000-1234-1234-1234-123412341234}" type="slidenum">
              <a:rPr b="1" i="0" lang="en-US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/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ОФОРМЛЕНИЕ КАССОВЫХ ОПЕРАЦИЙ</a:t>
            </a:r>
            <a:endParaRPr/>
          </a:p>
        </p:txBody>
      </p:sp>
      <p:sp>
        <p:nvSpPr>
          <p:cNvPr id="171" name="Google Shape;171;p9"/>
          <p:cNvSpPr txBox="1"/>
          <p:nvPr/>
        </p:nvSpPr>
        <p:spPr>
          <a:xfrm rot="-5400000">
            <a:off x="8227218" y="5885656"/>
            <a:ext cx="13160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fld id="{00000000-1234-1234-1234-123412341234}" type="slidenum">
              <a:rPr b="1" i="0" lang="en-US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72" name="Google Shape;172;p9"/>
          <p:cNvSpPr txBox="1"/>
          <p:nvPr>
            <p:ph idx="1" type="body"/>
          </p:nvPr>
        </p:nvSpPr>
        <p:spPr>
          <a:xfrm>
            <a:off x="457200" y="1752600"/>
            <a:ext cx="7620000" cy="110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Кассовые операции – операции по приему, хранению и расходу  наличных денег и денежных документов.</a:t>
            </a:r>
            <a:endParaRPr/>
          </a:p>
        </p:txBody>
      </p:sp>
      <p:pic>
        <p:nvPicPr>
          <p:cNvPr id="173" name="Google Shape;17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475" y="1627187"/>
            <a:ext cx="8502650" cy="5761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2018-02-19T09:46:01Z</dcterms:created>
  <dc:creator>Кристина</dc:creator>
</cp:coreProperties>
</file>