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9" r:id="rId4"/>
    <p:sldId id="258" r:id="rId5"/>
    <p:sldId id="259" r:id="rId6"/>
    <p:sldId id="260" r:id="rId7"/>
    <p:sldId id="262" r:id="rId8"/>
    <p:sldId id="263" r:id="rId9"/>
    <p:sldId id="265" r:id="rId10"/>
    <p:sldId id="266" r:id="rId11"/>
    <p:sldId id="267" r:id="rId12"/>
    <p:sldId id="264" r:id="rId13"/>
    <p:sldId id="271" r:id="rId14"/>
    <p:sldId id="272" r:id="rId15"/>
    <p:sldId id="268" r:id="rId16"/>
    <p:sldId id="270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CF737-8882-4883-A564-61DFE96354C2}" type="datetimeFigureOut">
              <a:rPr lang="ru-RU" smtClean="0"/>
              <a:t>05.07.2022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2C078-58FB-4946-9DCD-87A840ECC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653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CF737-8882-4883-A564-61DFE96354C2}" type="datetimeFigureOut">
              <a:rPr lang="ru-RU" smtClean="0"/>
              <a:t>05.07.2022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2C078-58FB-4946-9DCD-87A840ECC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30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CF737-8882-4883-A564-61DFE96354C2}" type="datetimeFigureOut">
              <a:rPr lang="ru-RU" smtClean="0"/>
              <a:t>05.07.2022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2C078-58FB-4946-9DCD-87A840ECC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272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CF737-8882-4883-A564-61DFE96354C2}" type="datetimeFigureOut">
              <a:rPr lang="ru-RU" smtClean="0"/>
              <a:t>05.07.2022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2C078-58FB-4946-9DCD-87A840ECC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349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CF737-8882-4883-A564-61DFE96354C2}" type="datetimeFigureOut">
              <a:rPr lang="ru-RU" smtClean="0"/>
              <a:t>05.07.2022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2C078-58FB-4946-9DCD-87A840ECC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789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CF737-8882-4883-A564-61DFE96354C2}" type="datetimeFigureOut">
              <a:rPr lang="ru-RU" smtClean="0"/>
              <a:t>05.07.2022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2C078-58FB-4946-9DCD-87A840ECC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055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CF737-8882-4883-A564-61DFE96354C2}" type="datetimeFigureOut">
              <a:rPr lang="ru-RU" smtClean="0"/>
              <a:t>05.07.2022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2C078-58FB-4946-9DCD-87A840ECC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836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CF737-8882-4883-A564-61DFE96354C2}" type="datetimeFigureOut">
              <a:rPr lang="ru-RU" smtClean="0"/>
              <a:t>05.07.2022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2C078-58FB-4946-9DCD-87A840ECC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450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CF737-8882-4883-A564-61DFE96354C2}" type="datetimeFigureOut">
              <a:rPr lang="ru-RU" smtClean="0"/>
              <a:t>05.07.2022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2C078-58FB-4946-9DCD-87A840ECC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11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CF737-8882-4883-A564-61DFE96354C2}" type="datetimeFigureOut">
              <a:rPr lang="ru-RU" smtClean="0"/>
              <a:t>05.07.2022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2C078-58FB-4946-9DCD-87A840ECC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706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CF737-8882-4883-A564-61DFE96354C2}" type="datetimeFigureOut">
              <a:rPr lang="ru-RU" smtClean="0"/>
              <a:t>05.07.2022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2C078-58FB-4946-9DCD-87A840ECC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764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CF737-8882-4883-A564-61DFE96354C2}" type="datetimeFigureOut">
              <a:rPr lang="ru-RU" smtClean="0"/>
              <a:t>05.07.2022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2C078-58FB-4946-9DCD-87A840ECC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901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4%D0%B0%D1%80%D0%BC%D0%B0%D1%86%D0%B5%D0%B2%D1%82" TargetMode="External"/><Relationship Id="rId2" Type="http://schemas.openxmlformats.org/officeDocument/2006/relationships/hyperlink" Target="https://ru.wikipedia.org/wiki/%D0%92%D1%80%D0%B0%D1%87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ru.wikipedia.org/wiki/%D0%9B%D0%B5%D0%BA%D0%B0%D1%80%D1%81%D1%82%D0%B2%D0%BE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2892" y="2412316"/>
            <a:ext cx="9413965" cy="1780744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Оформление рецептурных бланков при отпуске по ним лекарственных препаратов.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29005" y="4735937"/>
            <a:ext cx="4084321" cy="1817262"/>
          </a:xfrm>
        </p:spPr>
        <p:txBody>
          <a:bodyPr>
            <a:noAutofit/>
          </a:bodyPr>
          <a:lstStyle/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студентка 2 курса</a:t>
            </a: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Отделения «Фармация» </a:t>
            </a: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  группы</a:t>
            </a:r>
          </a:p>
          <a:p>
            <a:pPr algn="just"/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Нугуманова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Э.Д.</a:t>
            </a: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Преподаватель: Тельных М.А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98172" y="183106"/>
            <a:ext cx="87434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 Ф.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Войно-Ясенецкого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Российской Федерации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Фармацевтический колледж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95914" y="6013659"/>
            <a:ext cx="19066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 2022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473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3697" y="365125"/>
            <a:ext cx="10165512" cy="62788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766" y="534087"/>
            <a:ext cx="2280102" cy="49381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944687" y="2273214"/>
            <a:ext cx="346917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09855" y="947651"/>
            <a:ext cx="1271847" cy="9060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217920" y="1027905"/>
            <a:ext cx="1268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Код формы по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ОКУД</a:t>
            </a:r>
          </a:p>
          <a:p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Код </a:t>
            </a: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по ОКПО</a:t>
            </a:r>
          </a:p>
          <a:p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</a:t>
            </a: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документация</a:t>
            </a:r>
          </a:p>
          <a:p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</a:t>
            </a: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107-1/у</a:t>
            </a:r>
          </a:p>
          <a:p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Утверждена приказом</a:t>
            </a:r>
          </a:p>
          <a:p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</a:t>
            </a: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Российской Федерации</a:t>
            </a: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24 ноября 2021 г. N 1094н</a:t>
            </a:r>
          </a:p>
        </p:txBody>
      </p:sp>
    </p:spTree>
    <p:extLst>
      <p:ext uri="{BB962C8B-B14F-4D97-AF65-F5344CB8AC3E}">
        <p14:creationId xmlns:p14="http://schemas.microsoft.com/office/powerpoint/2010/main" val="2529973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992" r="5210"/>
          <a:stretch/>
        </p:blipFill>
        <p:spPr>
          <a:xfrm>
            <a:off x="1797980" y="383177"/>
            <a:ext cx="8042706" cy="630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815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7442" y="365125"/>
            <a:ext cx="9382732" cy="624404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267796" y="1246909"/>
            <a:ext cx="1354975" cy="8478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267796" y="1267495"/>
            <a:ext cx="1769613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Код формы по ОКУД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3108805</a:t>
            </a:r>
          </a:p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документация</a:t>
            </a:r>
          </a:p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148-1/у-88</a:t>
            </a:r>
          </a:p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Утверждена 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приказом</a:t>
            </a:r>
          </a:p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</a:t>
            </a:r>
          </a:p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</a:t>
            </a:r>
          </a:p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ноября 2021 г. N 1094н</a:t>
            </a:r>
          </a:p>
        </p:txBody>
      </p:sp>
    </p:spTree>
    <p:extLst>
      <p:ext uri="{BB962C8B-B14F-4D97-AF65-F5344CB8AC3E}">
        <p14:creationId xmlns:p14="http://schemas.microsoft.com/office/powerpoint/2010/main" val="842002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8306" y="249384"/>
            <a:ext cx="8728363" cy="13748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оформления рецептурного бланка N 148-1/у-04 (л).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3207" y="1338348"/>
            <a:ext cx="10939549" cy="4946073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назначении лекарственных препаратов гражданам, имеющим право на бесплатное получение лекарственных препаратов или получение лекарственных препаратов со скидкой оформляется рецептурный бланк формы N 148-1/у-04 (л).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Разрешается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изготавливать рецептурные бланки формы N 148-1/у-04(л) с помощью компьютерных технологий.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рецептурном бланке формы N 148-1/у-04(л) рецепт выписывается медицинским работником в двух экземплярах, с одним экземпляром которого пациент обращается в аптечную организацию. Второй экземпляр рецепта остается в медицинской документации пациента.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Льготные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рецепты на наркотические и психотропные вещества Списка II Перечня выписываются на бланке N 148-1/у-04(л) с приложением бланка 107-у/НП.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Льготные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рецепты на наркотические вещества Списка II Перечня в виде ТТС, психотропные лекарственные препараты списка III Перечня, иные лекарственные средства, подлежащие предметно-количественному учету, лекарственные препараты, обладающие анаболической активностью, комбинированные лекарственные препараты, указанные в п. 5 выписываются на рецептурном бланке N 148-1/у-04 (л) с приложением бланка N 148-1/у-88.</a:t>
            </a:r>
          </a:p>
        </p:txBody>
      </p:sp>
    </p:spTree>
    <p:extLst>
      <p:ext uri="{BB962C8B-B14F-4D97-AF65-F5344CB8AC3E}">
        <p14:creationId xmlns:p14="http://schemas.microsoft.com/office/powerpoint/2010/main" val="4268576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310753"/>
              </p:ext>
            </p:extLst>
          </p:nvPr>
        </p:nvGraphicFramePr>
        <p:xfrm>
          <a:off x="1255223" y="1055716"/>
          <a:ext cx="9549938" cy="287487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79423">
                  <a:extLst>
                    <a:ext uri="{9D8B030D-6E8A-4147-A177-3AD203B41FA5}">
                      <a16:colId xmlns:a16="http://schemas.microsoft.com/office/drawing/2014/main" val="1343752824"/>
                    </a:ext>
                  </a:extLst>
                </a:gridCol>
                <a:gridCol w="6770515">
                  <a:extLst>
                    <a:ext uri="{9D8B030D-6E8A-4147-A177-3AD203B41FA5}">
                      <a16:colId xmlns:a16="http://schemas.microsoft.com/office/drawing/2014/main" val="4224751563"/>
                    </a:ext>
                  </a:extLst>
                </a:gridCol>
              </a:tblGrid>
              <a:tr h="48356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действия рецептурного бланка 148-1/у-04(л)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184341"/>
                  </a:ext>
                </a:extLst>
              </a:tr>
              <a:tr h="48356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дней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Для рецептов на лекарственные препараты, подлежащие ПКУ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8293263"/>
                  </a:ext>
                </a:extLst>
              </a:tr>
              <a:tr h="63591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дней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рецептов на все лекарственные препараты, за исключением лекарственных препаратов, подлежащих ПКУ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36565977"/>
                  </a:ext>
                </a:extLst>
              </a:tr>
              <a:tr h="127183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дней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рецептов на все лекарственные препараты, за исключением лекарственных препаратов, подлежащих ПКУ для 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 достигших пенсионного возраста, инвалидов I группы, детей-инвалидов, граждан страдающих хроническими заболеваниями, требующими длительного курсового лечения.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728608188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400003" y="4170003"/>
            <a:ext cx="92603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лечения хронических заболеваний указанным категориям граждан лекарственные препараты с оформлением рецептов на бумажном носителе или рецептов в форме электронного документа могут назначаться на курс лечения до 180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дней.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483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4341" y="329599"/>
            <a:ext cx="9332908" cy="62701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971" y="717564"/>
            <a:ext cx="2597121" cy="49381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333067" y="615964"/>
            <a:ext cx="1473200" cy="7302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333067" y="561370"/>
            <a:ext cx="16763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УТВЕРЖДЕНА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приказом Министерства здравоохранения                                                  Российской Федерации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24 ноября 2021 г.№1094н</a:t>
            </a:r>
          </a:p>
        </p:txBody>
      </p:sp>
    </p:spTree>
    <p:extLst>
      <p:ext uri="{BB962C8B-B14F-4D97-AF65-F5344CB8AC3E}">
        <p14:creationId xmlns:p14="http://schemas.microsoft.com/office/powerpoint/2010/main" val="449004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 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287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9788" y="1136830"/>
            <a:ext cx="5101047" cy="4595947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Реце́пт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письменное обращение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Врач"/>
              </a:rPr>
              <a:t>врача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фармацевту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 приготовлении и отпуске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Фармацевт"/>
              </a:rPr>
              <a:t>лекарств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которое также содержит указания, как ими пользоваться. Рецепт составляют по определённой форме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правилам.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2652" y="949960"/>
            <a:ext cx="3727267" cy="496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414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7977" y="1398904"/>
            <a:ext cx="10578737" cy="5271860"/>
          </a:xfrm>
        </p:spPr>
        <p:txBody>
          <a:bodyPr>
            <a:norm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Минздрава России от 24.11.2021 N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1094н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"Об утверждении Порядка назначения лекарственных препаратов, форм рецептурных бланков на лекарственные препараты, Порядка оформления указанных бланков, их учета и хранения, форм бланков рецептов, содержащих назначение наркотических средств или психотропных веществ, Порядка их изготовления, распределения, регистрации, учета и хранения, а также Правил оформления бланков рецептов, в том числе в форме электронных документов" (Зарегистрировано в Минюсте России 30.11.2021 N 66124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РФ от 24 ноября 2021 г. N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1093н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“Об утверждении Правил отпуска лекарственных препаратов для медицинского применения аптечными организациями, индивидуальными предпринимателями, имеющими лицензию на осуществление фармацевтической деятельности, медицинскими организациями, имеющими лицензию на осуществление фармацевтической деятельности, и их обособленными подразделениями (амбулаториями, фельдшерскими и фельдшерско-акушерскими пунктами, центрами (отделениями) общей врачебной (семейной) практики), расположенными в сельских поселениях, в которых отсутствуют аптечные организации, а также Правил отпуска наркотических средств и психотропных веществ, зарегистрированных в...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36617" y="466300"/>
            <a:ext cx="93530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НД</a:t>
            </a:r>
          </a:p>
        </p:txBody>
      </p:sp>
    </p:spTree>
    <p:extLst>
      <p:ext uri="{BB962C8B-B14F-4D97-AF65-F5344CB8AC3E}">
        <p14:creationId xmlns:p14="http://schemas.microsoft.com/office/powerpoint/2010/main" val="3021411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правила оформления рецептов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28444"/>
            <a:ext cx="3516920" cy="14585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349" y="1611510"/>
            <a:ext cx="746342" cy="12924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7893" y="1528444"/>
            <a:ext cx="4925995" cy="3779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7892" y="1962060"/>
            <a:ext cx="4925995" cy="5913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1796" y="2553423"/>
            <a:ext cx="4932091" cy="5974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4061709"/>
            <a:ext cx="3516920" cy="15978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1349" y="4269824"/>
            <a:ext cx="749873" cy="12924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18554" y="3928629"/>
            <a:ext cx="5614903" cy="38408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12458" y="4396333"/>
            <a:ext cx="5620999" cy="5913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12458" y="4970925"/>
            <a:ext cx="5614903" cy="59136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12458" y="5529259"/>
            <a:ext cx="5639289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19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0485" y="105927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Запрещается выписывать рецепты на ЛП: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При отсутствии медицинских показаний.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ЛП, не зарегистрированные в РФ.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Если ЛП используют только в МО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(наркозные препараты: эфир, хлорэтил,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калипсол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сомбревин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фентанил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кетамин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др. Их выписывают на требованиях от МО).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На НС и ПВ для лечения наркомании.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Индивидуальным предпринимателям на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ЛП, содержащие НС и ПВ списков II и III  перечня.</a:t>
            </a: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3191" y="1193074"/>
            <a:ext cx="4745708" cy="276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31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правила выписывания рецептов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7240" y="1529533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Рецептурные бланки заполняются медицинским работником разборчиво, четко, чернилами или шариковой ручкой.</a:t>
            </a:r>
          </a:p>
          <a:p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комбинированного ЛП, обозначение ЛФ и обращение мед. работника к фарм. Работнику об изготовлении и отпуске ЛП выписываются на</a:t>
            </a:r>
            <a:b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латинском языке. </a:t>
            </a:r>
          </a:p>
          <a:p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готового ЛП указывается по МНН (</a:t>
            </a:r>
            <a:r>
              <a:rPr lang="ru-RU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группировочному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либо</a:t>
            </a:r>
            <a:b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торговому) с обозначением дозировки.</a:t>
            </a:r>
          </a:p>
          <a:p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Применяются только допустимые к использованию рецептурные сокращения. Не допускается сокращение близких </a:t>
            </a:r>
            <a:r>
              <a:rPr lang="ru-RU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понаименованиям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ингредиентов, составляющих ЛП, не позволяющих установить, какой именно ЛП выписан.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9646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9588" y="214688"/>
            <a:ext cx="10515600" cy="83371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оформления рецептурных бланков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300" t="6304" b="2332"/>
          <a:stretch/>
        </p:blipFill>
        <p:spPr>
          <a:xfrm>
            <a:off x="1976717" y="1201550"/>
            <a:ext cx="7234516" cy="507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81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2725" y="287382"/>
            <a:ext cx="9746235" cy="639525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59730" y="953090"/>
            <a:ext cx="1404852" cy="7375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68043" y="952023"/>
            <a:ext cx="13882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Код формы по ОКУД            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 </a:t>
            </a: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документация </a:t>
            </a:r>
          </a:p>
          <a:p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N 107/у-НП,</a:t>
            </a: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утвержденная </a:t>
            </a: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приказом</a:t>
            </a:r>
          </a:p>
          <a:p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</a:t>
            </a: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</a:t>
            </a: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</a:t>
            </a:r>
          </a:p>
          <a:p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24 ноября 2021 г. N 1094н</a:t>
            </a:r>
          </a:p>
        </p:txBody>
      </p:sp>
    </p:spTree>
    <p:extLst>
      <p:ext uri="{BB962C8B-B14F-4D97-AF65-F5344CB8AC3E}">
        <p14:creationId xmlns:p14="http://schemas.microsoft.com/office/powerpoint/2010/main" val="732075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204" t="2335" r="4661" b="5575"/>
          <a:stretch/>
        </p:blipFill>
        <p:spPr>
          <a:xfrm>
            <a:off x="1802674" y="243839"/>
            <a:ext cx="8072847" cy="632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0715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660</Words>
  <Application>Microsoft Office PowerPoint</Application>
  <PresentationFormat>Широкоэкранный</PresentationFormat>
  <Paragraphs>61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Тема: Оформление рецептурных бланков при отпуске по ним лекарственных препаратов. </vt:lpstr>
      <vt:lpstr>Презентация PowerPoint</vt:lpstr>
      <vt:lpstr>Презентация PowerPoint</vt:lpstr>
      <vt:lpstr>Общие правила оформления рецептов</vt:lpstr>
      <vt:lpstr>Презентация PowerPoint</vt:lpstr>
      <vt:lpstr>Общие правила выписывания рецептов</vt:lpstr>
      <vt:lpstr>Правила оформления рецептурных бланков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Правила оформления рецептурного бланка N 148-1/у-04 (л). 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Оформление рецептурных бланков при отпуске по ним лекарственных препаратов.</dc:title>
  <dc:creator>Elmira</dc:creator>
  <cp:lastModifiedBy>Elmira</cp:lastModifiedBy>
  <cp:revision>15</cp:revision>
  <dcterms:created xsi:type="dcterms:W3CDTF">2022-07-04T21:28:40Z</dcterms:created>
  <dcterms:modified xsi:type="dcterms:W3CDTF">2022-07-05T18:49:24Z</dcterms:modified>
</cp:coreProperties>
</file>