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12" r:id="rId2"/>
    <p:sldId id="313" r:id="rId3"/>
    <p:sldId id="305" r:id="rId4"/>
    <p:sldId id="306" r:id="rId5"/>
    <p:sldId id="307" r:id="rId6"/>
    <p:sldId id="308" r:id="rId7"/>
    <p:sldId id="309" r:id="rId8"/>
    <p:sldId id="310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6" r:id="rId21"/>
    <p:sldId id="297" r:id="rId22"/>
    <p:sldId id="299" r:id="rId23"/>
    <p:sldId id="300" r:id="rId24"/>
    <p:sldId id="295" r:id="rId25"/>
    <p:sldId id="268" r:id="rId26"/>
    <p:sldId id="269" r:id="rId27"/>
    <p:sldId id="270" r:id="rId28"/>
    <p:sldId id="276" r:id="rId29"/>
    <p:sldId id="277" r:id="rId30"/>
    <p:sldId id="281" r:id="rId31"/>
    <p:sldId id="282" r:id="rId32"/>
    <p:sldId id="271" r:id="rId33"/>
    <p:sldId id="280" r:id="rId34"/>
    <p:sldId id="265" r:id="rId35"/>
    <p:sldId id="273" r:id="rId36"/>
    <p:sldId id="266" r:id="rId37"/>
    <p:sldId id="275" r:id="rId38"/>
    <p:sldId id="267" r:id="rId39"/>
    <p:sldId id="301" r:id="rId40"/>
    <p:sldId id="302" r:id="rId41"/>
    <p:sldId id="303" r:id="rId42"/>
    <p:sldId id="283" r:id="rId43"/>
    <p:sldId id="311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900" autoAdjust="0"/>
    <p:restoredTop sz="94660"/>
  </p:normalViewPr>
  <p:slideViewPr>
    <p:cSldViewPr>
      <p:cViewPr varScale="1">
        <p:scale>
          <a:sx n="66" d="100"/>
          <a:sy n="66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E1469-DB58-49E7-8AC0-1BE67CCAFF0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8B349-25B7-467C-BC06-CDD54D3FE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751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550AE0-89BD-4EBD-9F0F-0A0F38CD0AB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5913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D7EED299-4681-41C8-8285-5C689ABA7E75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1">
              <a:lnSpc>
                <a:spcPct val="95000"/>
              </a:lnSpc>
              <a:buClrTx/>
              <a:buFontTx/>
              <a:buNone/>
            </a:pPr>
            <a:fld id="{EF0C3594-5A4A-4F8D-B01C-5C541093CDFF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1">
              <a:lnSpc>
                <a:spcPct val="95000"/>
              </a:lnSpc>
              <a:buClrTx/>
              <a:buFontTx/>
              <a:buNone/>
            </a:pPr>
            <a:fld id="{269F870A-DDD1-40F6-82A9-AA7E0522C24C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730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FEFFE1-909B-480B-9307-0F4DE2EEC66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5913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B556EAFA-BACA-4E85-A5B0-85C7489DE9A1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70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9B13-8ABD-47A3-84ED-FB94D69135F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C67D5-7291-4DD6-B890-10AE0386C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lilia.ru/rasstrojstvo-rechi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61"/>
            <a:ext cx="5878080" cy="685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44160" y="3525481"/>
            <a:ext cx="5806080" cy="158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633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180000">
            <a:off x="6684481" y="3444841"/>
            <a:ext cx="2112480" cy="83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633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14721" y="297001"/>
            <a:ext cx="5659200" cy="103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2452" rIns="81638" bIns="42452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814">
                <a:solidFill>
                  <a:srgbClr val="000000"/>
                </a:solidFill>
              </a:rPr>
              <a:t>Кафедра педагогики и психологии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814">
                <a:solidFill>
                  <a:srgbClr val="000000"/>
                </a:solidFill>
              </a:rPr>
              <a:t> с курсом ПО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327241"/>
            <a:ext cx="1893600" cy="137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28481" y="6270121"/>
            <a:ext cx="3055680" cy="52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089"/>
              </a:spcBef>
              <a:spcAft>
                <a:spcPts val="907"/>
              </a:spcAft>
            </a:pPr>
            <a:r>
              <a:rPr lang="ru-RU" altLang="ru-RU" sz="1996" dirty="0">
                <a:solidFill>
                  <a:srgbClr val="000000"/>
                </a:solidFill>
              </a:rPr>
              <a:t>Красноярск </a:t>
            </a:r>
            <a:r>
              <a:rPr lang="ru-RU" altLang="ru-RU" sz="1996" dirty="0" smtClean="0">
                <a:solidFill>
                  <a:srgbClr val="000000"/>
                </a:solidFill>
              </a:rPr>
              <a:t>2020</a:t>
            </a:r>
            <a:endParaRPr lang="ru-RU" altLang="ru-RU" sz="1996" dirty="0">
              <a:solidFill>
                <a:srgbClr val="00000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79201" y="3789001"/>
            <a:ext cx="7837920" cy="17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 marL="342900" indent="-2762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358" dirty="0">
                <a:solidFill>
                  <a:srgbClr val="000000"/>
                </a:solidFill>
                <a:latin typeface="Calibri" panose="020F0502020204030204" pitchFamily="34" charset="0"/>
              </a:rPr>
              <a:t>Лекция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358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358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для студентов 3-го курса специальности 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358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37.05.01 - Клиническая психология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358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(очная форма обучения)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54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903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54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доцент  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903" dirty="0">
                <a:solidFill>
                  <a:srgbClr val="000000"/>
                </a:solidFill>
                <a:latin typeface="Calibri" panose="020F0502020204030204" pitchFamily="34" charset="0"/>
              </a:rPr>
              <a:t>Гуров Виктор Александрович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979713" y="2350114"/>
            <a:ext cx="7102368" cy="143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4000" b="1" i="1" dirty="0" smtClean="0">
                <a:solidFill>
                  <a:srgbClr val="7E0021"/>
                </a:solidFill>
              </a:rPr>
              <a:t>РЕЧЬ. НАРУШЕНИЯ РЕЧИ. Основные понятия</a:t>
            </a:r>
            <a:endParaRPr lang="ru-RU" altLang="ru-RU" sz="4000" b="1" i="1" dirty="0">
              <a:solidFill>
                <a:srgbClr val="7E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95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86800" cy="5865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 b="1" smtClean="0">
                <a:solidFill>
                  <a:srgbClr val="CC0000"/>
                </a:solidFill>
              </a:rPr>
              <a:t>Любая  форма психической деятельности  формируется и  реализуется с прямым или косвенным участием речи. </a:t>
            </a:r>
          </a:p>
          <a:p>
            <a:pPr>
              <a:lnSpc>
                <a:spcPct val="90000"/>
              </a:lnSpc>
            </a:pPr>
            <a:r>
              <a:rPr lang="ru-RU" sz="2600" b="1" smtClean="0">
                <a:solidFill>
                  <a:srgbClr val="000099"/>
                </a:solidFill>
              </a:rPr>
              <a:t>Ее важнейшей </a:t>
            </a:r>
            <a:r>
              <a:rPr lang="ru-RU" sz="2600" b="1" i="1" u="sng" smtClean="0">
                <a:solidFill>
                  <a:srgbClr val="000099"/>
                </a:solidFill>
              </a:rPr>
              <a:t>структурной единицей является слово</a:t>
            </a:r>
            <a:r>
              <a:rPr lang="ru-RU" sz="2600" b="1" smtClean="0">
                <a:solidFill>
                  <a:srgbClr val="000099"/>
                </a:solidFill>
              </a:rPr>
              <a:t> как носитель определенного</a:t>
            </a:r>
            <a:r>
              <a:rPr lang="ru-RU" sz="2600" b="1" smtClean="0"/>
              <a:t> </a:t>
            </a:r>
            <a:r>
              <a:rPr lang="ru-RU" sz="2600" b="1" i="1" u="sng" smtClean="0">
                <a:solidFill>
                  <a:srgbClr val="CC0000"/>
                </a:solidFill>
              </a:rPr>
              <a:t>значения </a:t>
            </a:r>
            <a:r>
              <a:rPr lang="ru-RU" sz="2600" b="1" smtClean="0">
                <a:solidFill>
                  <a:srgbClr val="000099"/>
                </a:solidFill>
              </a:rPr>
              <a:t>(обобщенного и устойчивого отражения предметного содержания)</a:t>
            </a:r>
            <a:r>
              <a:rPr lang="ru-RU" sz="2600" b="1" smtClean="0"/>
              <a:t> и </a:t>
            </a:r>
            <a:r>
              <a:rPr lang="ru-RU" sz="2600" b="1" i="1" u="sng" smtClean="0">
                <a:solidFill>
                  <a:srgbClr val="CC0000"/>
                </a:solidFill>
              </a:rPr>
              <a:t>смысла </a:t>
            </a:r>
            <a:r>
              <a:rPr lang="ru-RU" sz="2600" b="1" smtClean="0">
                <a:solidFill>
                  <a:srgbClr val="000099"/>
                </a:solidFill>
              </a:rPr>
              <a:t>(индивидуального значения слова в конкретной ситуации).</a:t>
            </a:r>
            <a:r>
              <a:rPr lang="ru-RU" sz="2600" b="1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600" b="1" smtClean="0"/>
              <a:t>Носителем значения всегда служит чувственный образ, а материальными носителями являются моторный (артикуляция), звуковой или графический (письмо) компоненты. </a:t>
            </a:r>
          </a:p>
          <a:p>
            <a:pPr>
              <a:lnSpc>
                <a:spcPct val="90000"/>
              </a:lnSpc>
            </a:pPr>
            <a:r>
              <a:rPr lang="ru-RU" sz="2600" b="1" smtClean="0"/>
              <a:t>У взрослого человека материальный носитель почти не осознается, а ведущая роль принадлежит содержанию слова и его значению. </a:t>
            </a:r>
          </a:p>
        </p:txBody>
      </p:sp>
    </p:spTree>
    <p:extLst>
      <p:ext uri="{BB962C8B-B14F-4D97-AF65-F5344CB8AC3E}">
        <p14:creationId xmlns:p14="http://schemas.microsoft.com/office/powerpoint/2010/main" val="20991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686800" cy="6335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0099"/>
                </a:solidFill>
              </a:rPr>
              <a:t>Смысл связан со словом в целом, а не с каждым его звуком. </a:t>
            </a:r>
          </a:p>
          <a:p>
            <a:pPr>
              <a:lnSpc>
                <a:spcPct val="90000"/>
              </a:lnSpc>
            </a:pPr>
            <a:r>
              <a:rPr lang="ru-RU" b="1" i="1" dirty="0" smtClean="0">
                <a:solidFill>
                  <a:srgbClr val="CC0000"/>
                </a:solidFill>
              </a:rPr>
              <a:t>Фонемы </a:t>
            </a:r>
            <a:r>
              <a:rPr lang="ru-RU" b="1" dirty="0" smtClean="0">
                <a:solidFill>
                  <a:srgbClr val="CC0000"/>
                </a:solidFill>
              </a:rPr>
              <a:t>— </a:t>
            </a:r>
            <a:r>
              <a:rPr lang="ru-RU" b="1" i="1" dirty="0" smtClean="0">
                <a:solidFill>
                  <a:srgbClr val="CC0000"/>
                </a:solidFill>
              </a:rPr>
              <a:t>единицы речевого акустического восприятия.</a:t>
            </a:r>
            <a:r>
              <a:rPr lang="ru-RU" sz="2800" b="1" i="1" dirty="0" smtClean="0"/>
              <a:t> </a:t>
            </a:r>
            <a:r>
              <a:rPr lang="ru-RU" sz="2800" b="1" dirty="0" smtClean="0"/>
              <a:t>Каждый национальный язык характеризуется специфическим набором фонем, которые создают его структуру.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Для русского языка основную  фонематическую нагрузку несут гласные и согласные, противопоставляемые по принципу «звонкость — глухость». </a:t>
            </a:r>
          </a:p>
          <a:p>
            <a:pPr>
              <a:lnSpc>
                <a:spcPct val="90000"/>
              </a:lnSpc>
            </a:pPr>
            <a:r>
              <a:rPr lang="ru-RU" b="1" i="1" dirty="0" err="1" smtClean="0">
                <a:solidFill>
                  <a:srgbClr val="CC0000"/>
                </a:solidFill>
              </a:rPr>
              <a:t>Артикулемы</a:t>
            </a:r>
            <a:r>
              <a:rPr lang="ru-RU" sz="2800" b="1" dirty="0" smtClean="0"/>
              <a:t> </a:t>
            </a:r>
            <a:r>
              <a:rPr lang="ru-RU" sz="2800" b="1" dirty="0" smtClean="0">
                <a:cs typeface="Arial" charset="0"/>
              </a:rPr>
              <a:t>→</a:t>
            </a:r>
            <a:r>
              <a:rPr lang="ru-RU" sz="2800" b="1" dirty="0" smtClean="0">
                <a:solidFill>
                  <a:srgbClr val="000099"/>
                </a:solidFill>
              </a:rPr>
              <a:t>моторные схемы произнесения того или иного звука, позициями речевого аппарата.</a:t>
            </a:r>
          </a:p>
        </p:txBody>
      </p:sp>
    </p:spTree>
    <p:extLst>
      <p:ext uri="{BB962C8B-B14F-4D97-AF65-F5344CB8AC3E}">
        <p14:creationId xmlns:p14="http://schemas.microsoft.com/office/powerpoint/2010/main" val="32460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r>
              <a:rPr lang="ru-RU" sz="3600" b="1" smtClean="0">
                <a:solidFill>
                  <a:srgbClr val="000099"/>
                </a:solidFill>
              </a:rPr>
              <a:t>Этапы развития речи ребенка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594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00099"/>
                </a:solidFill>
              </a:rPr>
              <a:t>В возрасте 2—3 мес. появляется гуление, к 4-5 мес. </a:t>
            </a:r>
            <a:r>
              <a:rPr lang="ru-RU" sz="2400" b="1" smtClean="0">
                <a:solidFill>
                  <a:srgbClr val="000099"/>
                </a:solidFill>
                <a:cs typeface="Arial" charset="0"/>
              </a:rPr>
              <a:t>→</a:t>
            </a:r>
            <a:r>
              <a:rPr lang="ru-RU" sz="2400" b="1" smtClean="0">
                <a:solidFill>
                  <a:srgbClr val="000099"/>
                </a:solidFill>
              </a:rPr>
              <a:t> «лепетная речь», к 6—8 мес.  начинают встречаться фрагменты, благодаря ударению и мелодике напоминающие слово. 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CC0000"/>
                </a:solidFill>
              </a:rPr>
              <a:t>Устная речь и устное речевое высказывание формируются до 2—3 лет</a:t>
            </a:r>
            <a:r>
              <a:rPr lang="ru-RU" sz="2400" b="1" smtClean="0"/>
              <a:t> (им сопутствует и усиленное развитие понимания речи взрослых). Письмо и чтение формируются существенно позднее. 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Этапы формирования речевой коммуникации  сопровождаются совершенствованием слухоречевого восприятия, овладением произвольной слухоречевой памятью. 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00099"/>
                </a:solidFill>
              </a:rPr>
              <a:t>К трехлетнему возрасту у ребенка появляются три основных элемента простых фраз</a:t>
            </a:r>
            <a:r>
              <a:rPr lang="ru-RU" sz="2400" b="1" smtClean="0"/>
              <a:t>: </a:t>
            </a:r>
            <a:r>
              <a:rPr lang="ru-RU" sz="2400" b="1" i="1" u="sng" smtClean="0">
                <a:solidFill>
                  <a:srgbClr val="CC0000"/>
                </a:solidFill>
              </a:rPr>
              <a:t>подлежащее, глагол и дополнение</a:t>
            </a:r>
            <a:r>
              <a:rPr lang="ru-RU" sz="2400" b="1" smtClean="0"/>
              <a:t>. Ребенок пользуется некоторыми местоимениями и множественным числом и приобретает новые слова со скоростью примерно 400 за 6 месяцев. 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CC0000"/>
                </a:solidFill>
              </a:rPr>
              <a:t>В возрасте 5—7 лет начинается формирование внутренней речи.</a:t>
            </a:r>
            <a:r>
              <a:rPr lang="ru-RU" sz="2400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99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r>
              <a:rPr lang="ru-RU" sz="3100" b="1" smtClean="0">
                <a:solidFill>
                  <a:schemeClr val="accent1"/>
                </a:solidFill>
              </a:rPr>
              <a:t>Первый критический период в развитии речевой функции у детей   1-2 года жизни</a:t>
            </a:r>
            <a:endParaRPr lang="ru-RU" smtClean="0"/>
          </a:p>
        </p:txBody>
      </p:sp>
      <p:pic>
        <p:nvPicPr>
          <p:cNvPr id="19458" name="Рисунок 5" descr="1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557338"/>
            <a:ext cx="2097087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Прямоугольник 6"/>
          <p:cNvSpPr>
            <a:spLocks noChangeArrowheads="1"/>
          </p:cNvSpPr>
          <p:nvPr/>
        </p:nvSpPr>
        <p:spPr bwMode="auto">
          <a:xfrm>
            <a:off x="468313" y="1412875"/>
            <a:ext cx="5867400" cy="2216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Формируются предпосылки речи и начинается речевое развитие; складываются основы коммуникативного поведения; движущей силой развития речи становится потребность в общении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19460" name="Прямоугольник 7"/>
          <p:cNvSpPr>
            <a:spLocks noChangeArrowheads="1"/>
          </p:cNvSpPr>
          <p:nvPr/>
        </p:nvSpPr>
        <p:spPr bwMode="auto">
          <a:xfrm>
            <a:off x="395288" y="3933825"/>
            <a:ext cx="5905500" cy="892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dirty="0">
                <a:solidFill>
                  <a:srgbClr val="00B050"/>
                </a:solidFill>
                <a:latin typeface="Calibri" pitchFamily="34" charset="0"/>
              </a:rPr>
              <a:t>Интенсивное развитие корковых речевых зон, в частности центра </a:t>
            </a:r>
            <a:r>
              <a:rPr lang="ru-RU" sz="2600" b="1" dirty="0" err="1">
                <a:solidFill>
                  <a:srgbClr val="00B050"/>
                </a:solidFill>
                <a:latin typeface="Calibri" pitchFamily="34" charset="0"/>
              </a:rPr>
              <a:t>Брока</a:t>
            </a:r>
            <a:endParaRPr lang="ru-RU" sz="26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9461" name="Прямоугольник 8"/>
          <p:cNvSpPr>
            <a:spLocks noChangeArrowheads="1"/>
          </p:cNvSpPr>
          <p:nvPr/>
        </p:nvSpPr>
        <p:spPr bwMode="auto">
          <a:xfrm>
            <a:off x="611188" y="5157788"/>
            <a:ext cx="5689600" cy="1230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Calibri" pitchFamily="34" charset="0"/>
              </a:rPr>
              <a:t>Задержка речевого развития, недоразвитие речи</a:t>
            </a: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7325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/>
                </a:solidFill>
              </a:rPr>
              <a:t>Второй критический период</a:t>
            </a:r>
            <a:br>
              <a:rPr lang="ru-RU" sz="3100" b="1" dirty="0" smtClean="0">
                <a:solidFill>
                  <a:schemeClr val="accent1"/>
                </a:solidFill>
              </a:rPr>
            </a:br>
            <a:r>
              <a:rPr lang="ru-RU" sz="3100" b="1" dirty="0" smtClean="0">
                <a:solidFill>
                  <a:schemeClr val="accent1"/>
                </a:solidFill>
              </a:rPr>
              <a:t>в развитии речевой функции у детей</a:t>
            </a:r>
            <a:br>
              <a:rPr lang="ru-RU" sz="3100" b="1" dirty="0" smtClean="0">
                <a:solidFill>
                  <a:schemeClr val="accent1"/>
                </a:solidFill>
              </a:rPr>
            </a:br>
            <a:r>
              <a:rPr lang="ru-RU" sz="3100" b="1" dirty="0" smtClean="0">
                <a:solidFill>
                  <a:schemeClr val="accent1"/>
                </a:solidFill>
              </a:rPr>
              <a:t> 3  года жизни</a:t>
            </a:r>
            <a:endParaRPr lang="ru-RU" dirty="0"/>
          </a:p>
        </p:txBody>
      </p:sp>
      <p:pic>
        <p:nvPicPr>
          <p:cNvPr id="20482" name="Picture 2" descr="image0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88913"/>
            <a:ext cx="2135187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539750" y="1700213"/>
            <a:ext cx="5545138" cy="1385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Интенсивно развивается связная речь, происходит переход от ситуационной речи к контекстной; </a:t>
            </a:r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539750" y="3500438"/>
            <a:ext cx="8280400" cy="1385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itchFamily="34" charset="0"/>
              </a:rPr>
              <a:t>Рассогласованность в работе центральной нервной системы, в нейроэндокринной и сосудистой регуляции</a:t>
            </a:r>
          </a:p>
        </p:txBody>
      </p:sp>
      <p:sp>
        <p:nvSpPr>
          <p:cNvPr id="20485" name="Прямоугольник 6"/>
          <p:cNvSpPr>
            <a:spLocks noChangeArrowheads="1"/>
          </p:cNvSpPr>
          <p:nvPr/>
        </p:nvSpPr>
        <p:spPr bwMode="auto">
          <a:xfrm>
            <a:off x="539750" y="5300663"/>
            <a:ext cx="820896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Calibri" pitchFamily="34" charset="0"/>
              </a:rPr>
              <a:t>Заикание, </a:t>
            </a:r>
            <a:r>
              <a:rPr lang="ru-RU" sz="2800" b="1" dirty="0" err="1">
                <a:solidFill>
                  <a:srgbClr val="FF0000"/>
                </a:solidFill>
                <a:latin typeface="Calibri" pitchFamily="34" charset="0"/>
              </a:rPr>
              <a:t>мутизм</a:t>
            </a:r>
            <a:r>
              <a:rPr lang="ru-RU" sz="2800" b="1" dirty="0">
                <a:solidFill>
                  <a:srgbClr val="FF0000"/>
                </a:solidFill>
                <a:latin typeface="Calibri" pitchFamily="34" charset="0"/>
              </a:rPr>
              <a:t>, отставание речевого развития</a:t>
            </a:r>
            <a:endParaRPr lang="ru-RU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8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8988" cy="1143000"/>
          </a:xfrm>
        </p:spPr>
        <p:txBody>
          <a:bodyPr/>
          <a:lstStyle/>
          <a:p>
            <a:r>
              <a:rPr lang="ru-RU" sz="2800" b="1" smtClean="0">
                <a:solidFill>
                  <a:schemeClr val="accent1"/>
                </a:solidFill>
              </a:rPr>
              <a:t>Третий</a:t>
            </a:r>
            <a:r>
              <a:rPr lang="ru-RU" sz="3100" b="1" smtClean="0">
                <a:solidFill>
                  <a:schemeClr val="accent1"/>
                </a:solidFill>
              </a:rPr>
              <a:t> критический период в развитии речевой функции у детей </a:t>
            </a:r>
            <a:r>
              <a:rPr lang="ru-RU" sz="2800" b="1" smtClean="0">
                <a:solidFill>
                  <a:schemeClr val="accent1"/>
                </a:solidFill>
              </a:rPr>
              <a:t>6-7 лет</a:t>
            </a:r>
            <a:r>
              <a:rPr lang="ru-RU" sz="3100" b="1" smtClean="0">
                <a:solidFill>
                  <a:schemeClr val="accent1"/>
                </a:solidFill>
              </a:rPr>
              <a:t> жизни</a:t>
            </a:r>
            <a:endParaRPr lang="ru-RU" b="1" smtClean="0">
              <a:solidFill>
                <a:schemeClr val="accent1"/>
              </a:solidFill>
            </a:endParaRPr>
          </a:p>
        </p:txBody>
      </p:sp>
      <p:pic>
        <p:nvPicPr>
          <p:cNvPr id="21506" name="Рисунок 5" descr="image02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412875"/>
            <a:ext cx="15494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539750" y="1700213"/>
            <a:ext cx="5545138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Начало развития письменной речи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1508" name="Прямоугольник 7"/>
          <p:cNvSpPr>
            <a:spLocks noChangeArrowheads="1"/>
          </p:cNvSpPr>
          <p:nvPr/>
        </p:nvSpPr>
        <p:spPr bwMode="auto">
          <a:xfrm>
            <a:off x="539750" y="2967038"/>
            <a:ext cx="5688434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itchFamily="34" charset="0"/>
              </a:rPr>
              <a:t>«Срывы» нервной деятельности из-за возрастания нагрузки на ЦНС</a:t>
            </a:r>
          </a:p>
        </p:txBody>
      </p:sp>
      <p:sp>
        <p:nvSpPr>
          <p:cNvPr id="21509" name="Прямоугольник 8"/>
          <p:cNvSpPr>
            <a:spLocks noChangeArrowheads="1"/>
          </p:cNvSpPr>
          <p:nvPr/>
        </p:nvSpPr>
        <p:spPr bwMode="auto">
          <a:xfrm>
            <a:off x="611188" y="4724400"/>
            <a:ext cx="3024187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  <a:latin typeface="Calibri" pitchFamily="34" charset="0"/>
              </a:rPr>
              <a:t>Заикание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r>
              <a:rPr lang="ru-RU" sz="4000" b="1" smtClean="0">
                <a:solidFill>
                  <a:schemeClr val="accent1"/>
                </a:solidFill>
              </a:rPr>
              <a:t>Виды речи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507412" cy="609282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dirty="0" smtClean="0"/>
              <a:t>                                                               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CC0000"/>
                </a:solidFill>
              </a:rPr>
              <a:t>Экспрессивная</a:t>
            </a:r>
            <a:r>
              <a:rPr lang="ru-RU" sz="2800" b="1" i="1" dirty="0" smtClean="0"/>
              <a:t> </a:t>
            </a:r>
            <a:r>
              <a:rPr lang="ru-RU" sz="2000" b="1" dirty="0" smtClean="0"/>
              <a:t>(громкая, выразительная, направленная вовне) — </a:t>
            </a:r>
            <a:r>
              <a:rPr lang="ru-RU" sz="2800" b="1" dirty="0" smtClean="0">
                <a:solidFill>
                  <a:srgbClr val="000099"/>
                </a:solidFill>
              </a:rPr>
              <a:t>начинается с </a:t>
            </a:r>
            <a:r>
              <a:rPr lang="ru-RU" sz="2800" b="1" u="sng" dirty="0" smtClean="0">
                <a:solidFill>
                  <a:srgbClr val="000099"/>
                </a:solidFill>
              </a:rPr>
              <a:t>мотива и замысла</a:t>
            </a:r>
            <a:r>
              <a:rPr lang="ru-RU" sz="2800" b="1" dirty="0" smtClean="0">
                <a:solidFill>
                  <a:srgbClr val="000099"/>
                </a:solidFill>
              </a:rPr>
              <a:t> (динамической схемы высказывания), проходит стадию </a:t>
            </a:r>
            <a:r>
              <a:rPr lang="ru-RU" sz="2800" b="1" u="sng" dirty="0" smtClean="0">
                <a:solidFill>
                  <a:srgbClr val="000099"/>
                </a:solidFill>
              </a:rPr>
              <a:t>внутренней речи</a:t>
            </a:r>
            <a:r>
              <a:rPr lang="ru-RU" sz="2800" b="1" dirty="0" smtClean="0">
                <a:solidFill>
                  <a:srgbClr val="000099"/>
                </a:solidFill>
              </a:rPr>
              <a:t>, обладающей свернутым характером, и переходит в стадию </a:t>
            </a:r>
            <a:r>
              <a:rPr lang="ru-RU" sz="2800" b="1" u="sng" dirty="0" smtClean="0">
                <a:solidFill>
                  <a:srgbClr val="000099"/>
                </a:solidFill>
              </a:rPr>
              <a:t>высказывания;</a:t>
            </a:r>
            <a:r>
              <a:rPr lang="ru-RU" sz="2800" b="1" dirty="0" smtClean="0">
                <a:solidFill>
                  <a:srgbClr val="000099"/>
                </a:solidFill>
              </a:rPr>
              <a:t> ее разновидность </a:t>
            </a:r>
            <a:r>
              <a:rPr lang="ru-RU" sz="2800" b="1" dirty="0" smtClean="0">
                <a:solidFill>
                  <a:srgbClr val="000099"/>
                </a:solidFill>
                <a:cs typeface="Arial" charset="0"/>
              </a:rPr>
              <a:t>→</a:t>
            </a:r>
            <a:r>
              <a:rPr lang="ru-RU" sz="2800" b="1" dirty="0" smtClean="0">
                <a:solidFill>
                  <a:srgbClr val="000099"/>
                </a:solidFill>
              </a:rPr>
              <a:t> речь   письменная, которая  может быть самостоятельной или под диктовку;</a:t>
            </a:r>
            <a:r>
              <a:rPr lang="ru-RU" sz="2000" b="1" dirty="0" smtClean="0"/>
              <a:t>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err="1" smtClean="0">
                <a:solidFill>
                  <a:srgbClr val="CC0000"/>
                </a:solidFill>
              </a:rPr>
              <a:t>Импрессивная</a:t>
            </a:r>
            <a:r>
              <a:rPr lang="ru-RU" sz="2800" b="1" i="1" dirty="0" smtClean="0">
                <a:solidFill>
                  <a:srgbClr val="CC0000"/>
                </a:solidFill>
              </a:rPr>
              <a:t> </a:t>
            </a:r>
            <a:r>
              <a:rPr lang="ru-RU" sz="2000" b="1" dirty="0" smtClean="0"/>
              <a:t>(понимающая) — </a:t>
            </a:r>
            <a:r>
              <a:rPr lang="ru-RU" sz="2800" b="1" dirty="0" smtClean="0">
                <a:solidFill>
                  <a:srgbClr val="006600"/>
                </a:solidFill>
              </a:rPr>
              <a:t>начинается с восприятия речевого высказывания через слух или зрение  (через чтение),</a:t>
            </a:r>
            <a:r>
              <a:rPr lang="ru-RU" sz="2800" b="1" dirty="0" smtClean="0">
                <a:solidFill>
                  <a:srgbClr val="000099"/>
                </a:solidFill>
              </a:rPr>
              <a:t> </a:t>
            </a:r>
            <a:r>
              <a:rPr lang="ru-RU" sz="2800" b="1" dirty="0" smtClean="0">
                <a:solidFill>
                  <a:srgbClr val="800000"/>
                </a:solidFill>
              </a:rPr>
              <a:t>проходит стадию декодирования</a:t>
            </a:r>
            <a:r>
              <a:rPr lang="ru-RU" sz="2800" b="1" dirty="0" smtClean="0">
                <a:solidFill>
                  <a:srgbClr val="000099"/>
                </a:solidFill>
              </a:rPr>
              <a:t> (выделения информативных компонентов) и </a:t>
            </a:r>
            <a:r>
              <a:rPr lang="ru-RU" sz="2800" b="1" i="1" u="sng" dirty="0" smtClean="0">
                <a:solidFill>
                  <a:srgbClr val="000099"/>
                </a:solidFill>
              </a:rPr>
              <a:t>завершается формированием во внутренней речи общей смысловой схемы сообщения,</a:t>
            </a:r>
            <a:r>
              <a:rPr lang="ru-RU" sz="2800" b="1" dirty="0" smtClean="0">
                <a:solidFill>
                  <a:srgbClr val="000099"/>
                </a:solidFill>
              </a:rPr>
              <a:t> ее   соотнесением с семантическими (смысловыми) структурами и  включением в определенный контекст,  без которого даже грамматически правильные предложения могут оставаться  непонятными. </a:t>
            </a:r>
          </a:p>
        </p:txBody>
      </p:sp>
    </p:spTree>
    <p:extLst>
      <p:ext uri="{BB962C8B-B14F-4D97-AF65-F5344CB8AC3E}">
        <p14:creationId xmlns:p14="http://schemas.microsoft.com/office/powerpoint/2010/main" val="29915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13787" cy="6335712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Понятие речевой деятельности вообще  не совпадает с понятием языка,  т. к. язык – только определенная часть, – правда, важнейшая, – речевой деятельности. Речевая деятельность – продукт функционирования органов речи.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050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Язык – средств общения между людьми. Язык является общим для народа, говорящего на нём.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Речь всегда индивидуальна и неповторима – даже по телефону мы узнаем знакомую речь близкого человека.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Развитие речи связано с </a:t>
            </a:r>
            <a:r>
              <a:rPr lang="ru-RU" sz="2400" dirty="0" err="1" smtClean="0"/>
              <a:t>нейро-моторной</a:t>
            </a:r>
            <a:r>
              <a:rPr lang="ru-RU" sz="2400" dirty="0" smtClean="0"/>
              <a:t> стимуляцией </a:t>
            </a:r>
            <a:r>
              <a:rPr lang="ru-RU" sz="2400" dirty="0" err="1" smtClean="0"/>
              <a:t>речедвигательного</a:t>
            </a:r>
            <a:r>
              <a:rPr lang="ru-RU" sz="2400" dirty="0" smtClean="0"/>
              <a:t> аппарата.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Развитие языка – связано с повышением словарного запаса, формированием правильного грамматического строя речи, способности адекватно использовать словарный запас в мышлении (внутренняя речь) и общении с окружающими (внешняя речь).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Т.О.  возникающие проблемы развития речи – это, главным образом, проблемы медиков и логопедов, а развитие языка как основы речевого общения – задача чисто педагогическая.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384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424862" cy="2051050"/>
          </a:xfrm>
        </p:spPr>
        <p:txBody>
          <a:bodyPr/>
          <a:lstStyle/>
          <a:p>
            <a:r>
              <a:rPr lang="ru-RU" sz="2300" smtClean="0"/>
              <a:t>В физиологическом отношении речь представляет собой сложный двигательный акт, осуществляемый по механизму условно-рефлекторной деятельности. Она образуется на основе кинестетических раздражений, исходящих из речевой мускулатуры, включая мышцы гортани и дыхательные мышцы.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50825" y="1916113"/>
            <a:ext cx="8642350" cy="4941887"/>
          </a:xfrm>
        </p:spPr>
        <p:txBody>
          <a:bodyPr/>
          <a:lstStyle/>
          <a:p>
            <a:r>
              <a:rPr lang="ru-RU" sz="2400" smtClean="0"/>
              <a:t>Звуковая выразительность речи контролируется при помощи слухового анализатора. Овладение речью происходит в процессе взаимодействия ребенка с окружающей средой, с речевым окружением, являющимся для ребенка источником подражания. При этом ребенок пользуется не только звуковым, но и зрительным анализатором, имитируя соответствующие движения губ, языка и пр. Возникающие при этом кинестетические раздражения поступают в соответствующую область коры больших полушарий. Между тремя анализаторами (двигательным, слуховым и зрительным) устанавливается и закрепляется условнорефлекторная связь, обеспечивающая дальнейшее развитие нормальной речевой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5860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862"/>
          </a:xfrm>
        </p:spPr>
        <p:txBody>
          <a:bodyPr/>
          <a:lstStyle/>
          <a:p>
            <a:r>
              <a:rPr lang="ru-RU" sz="2500" smtClean="0"/>
              <a:t>Наблюдения над развитием речи у слепых детей показывают, что </a:t>
            </a:r>
            <a:r>
              <a:rPr lang="ru-RU" sz="2500" b="1" i="1" smtClean="0"/>
              <a:t>роль зрительного анализатора в формировании речи является второстепенной. </a:t>
            </a:r>
            <a:br>
              <a:rPr lang="ru-RU" sz="2500" b="1" i="1" smtClean="0"/>
            </a:br>
            <a:r>
              <a:rPr lang="ru-RU" sz="2500" smtClean="0"/>
              <a:t> Таким образом, развитие речи связано в основном с деятельностью слухового и двигательного анализаторов.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Речевые рефлексы связаны с деятельностью различных участков мозга.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Поэтому </a:t>
            </a:r>
            <a:r>
              <a:rPr lang="ru-RU" b="1" dirty="0" smtClean="0">
                <a:solidFill>
                  <a:schemeClr val="accent1"/>
                </a:solidFill>
              </a:rPr>
              <a:t>в речевом аппарате выделяют две </a:t>
            </a:r>
            <a:r>
              <a:rPr lang="ru-RU" dirty="0" smtClean="0"/>
              <a:t>тесно связанные между собой </a:t>
            </a:r>
            <a:r>
              <a:rPr lang="ru-RU" b="1" dirty="0" smtClean="0">
                <a:solidFill>
                  <a:schemeClr val="accent1"/>
                </a:solidFill>
              </a:rPr>
              <a:t>части: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- </a:t>
            </a:r>
            <a:r>
              <a:rPr lang="ru-RU" dirty="0" smtClean="0">
                <a:solidFill>
                  <a:srgbClr val="FF0000"/>
                </a:solidFill>
              </a:rPr>
              <a:t>центральный </a:t>
            </a:r>
            <a:r>
              <a:rPr lang="ru-RU" dirty="0" smtClean="0"/>
              <a:t>(регулирующий) и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- </a:t>
            </a:r>
            <a:r>
              <a:rPr lang="ru-RU" dirty="0" smtClean="0">
                <a:solidFill>
                  <a:srgbClr val="FF0000"/>
                </a:solidFill>
              </a:rPr>
              <a:t>периферический</a:t>
            </a:r>
            <a:r>
              <a:rPr lang="ru-RU" dirty="0" smtClean="0"/>
              <a:t> (исполнительный) речевой аппарат.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5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827584" y="1772816"/>
            <a:ext cx="8136000" cy="356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 marL="215900" indent="-200025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3628" dirty="0">
                <a:solidFill>
                  <a:srgbClr val="000000"/>
                </a:solidFill>
              </a:rPr>
              <a:t>План </a:t>
            </a:r>
          </a:p>
          <a:p>
            <a:pPr marL="381606" indent="-367206">
              <a:buSzPct val="45000"/>
              <a:buFont typeface="Wingdings" panose="05000000000000000000" pitchFamily="2" charset="2"/>
              <a:buChar char=""/>
            </a:pPr>
            <a:r>
              <a:rPr lang="ru-RU" altLang="ru-RU" sz="2903" dirty="0" smtClean="0">
                <a:solidFill>
                  <a:srgbClr val="000000"/>
                </a:solidFill>
              </a:rPr>
              <a:t>Речь</a:t>
            </a:r>
            <a:r>
              <a:rPr lang="ru-RU" altLang="ru-RU" sz="2903" dirty="0">
                <a:solidFill>
                  <a:srgbClr val="000000"/>
                </a:solidFill>
              </a:rPr>
              <a:t>. Основные </a:t>
            </a:r>
            <a:r>
              <a:rPr lang="ru-RU" altLang="ru-RU" sz="2903" dirty="0" smtClean="0">
                <a:solidFill>
                  <a:srgbClr val="000000"/>
                </a:solidFill>
              </a:rPr>
              <a:t>понятия.</a:t>
            </a:r>
          </a:p>
          <a:p>
            <a:pPr marL="381606" indent="-367206">
              <a:buSzPct val="45000"/>
              <a:buFont typeface="Wingdings" panose="05000000000000000000" pitchFamily="2" charset="2"/>
              <a:buChar char=""/>
            </a:pPr>
            <a:r>
              <a:rPr lang="ru-RU" altLang="ru-RU" sz="2903" dirty="0" smtClean="0">
                <a:solidFill>
                  <a:srgbClr val="000000"/>
                </a:solidFill>
              </a:rPr>
              <a:t>Развитие речи в онтогенезе.</a:t>
            </a:r>
            <a:endParaRPr lang="ru-RU" altLang="ru-RU" sz="2903" dirty="0" smtClean="0">
              <a:solidFill>
                <a:srgbClr val="000000"/>
              </a:solidFill>
            </a:endParaRPr>
          </a:p>
          <a:p>
            <a:pPr marL="381606" indent="-367206">
              <a:buSzPct val="45000"/>
              <a:buFont typeface="Wingdings" panose="05000000000000000000" pitchFamily="2" charset="2"/>
              <a:buChar char=""/>
            </a:pPr>
            <a:r>
              <a:rPr lang="ru-RU" altLang="ru-RU" sz="2903" dirty="0">
                <a:solidFill>
                  <a:srgbClr val="000000"/>
                </a:solidFill>
              </a:rPr>
              <a:t>Н</a:t>
            </a:r>
            <a:r>
              <a:rPr lang="ru-RU" altLang="ru-RU" sz="2903" dirty="0" smtClean="0">
                <a:solidFill>
                  <a:srgbClr val="000000"/>
                </a:solidFill>
              </a:rPr>
              <a:t>арушения речи. </a:t>
            </a:r>
            <a:r>
              <a:rPr lang="ru-RU" altLang="ru-RU" sz="2903" dirty="0" smtClean="0">
                <a:solidFill>
                  <a:srgbClr val="000000"/>
                </a:solidFill>
              </a:rPr>
              <a:t>Классификация.</a:t>
            </a:r>
            <a:endParaRPr lang="ru-RU" altLang="ru-RU" sz="2903" dirty="0">
              <a:solidFill>
                <a:srgbClr val="000000"/>
              </a:solidFill>
            </a:endParaRPr>
          </a:p>
          <a:p>
            <a:pPr marL="383046" indent="-381606">
              <a:buSzPct val="45000"/>
            </a:pPr>
            <a:endParaRPr lang="ru-RU" altLang="ru-RU" sz="2903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8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причины (факторы) речевых нарушений у детей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271" y="1988841"/>
            <a:ext cx="8229600" cy="1872208"/>
          </a:xfrm>
        </p:spPr>
        <p:txBody>
          <a:bodyPr/>
          <a:lstStyle/>
          <a:p>
            <a:r>
              <a:rPr lang="ru-RU" dirty="0" smtClean="0"/>
              <a:t>экзогенные </a:t>
            </a:r>
            <a:r>
              <a:rPr lang="ru-RU" dirty="0"/>
              <a:t>(неблагоприятные внешние), </a:t>
            </a:r>
          </a:p>
          <a:p>
            <a:r>
              <a:rPr lang="ru-RU" dirty="0"/>
              <a:t>эндогенные (внутренние) и </a:t>
            </a:r>
          </a:p>
          <a:p>
            <a:r>
              <a:rPr lang="ru-RU" dirty="0"/>
              <a:t>условия окружающей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9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Причины речевой патологии.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504" y="1124745"/>
            <a:ext cx="8709496" cy="3384376"/>
          </a:xfrm>
        </p:spPr>
        <p:txBody>
          <a:bodyPr>
            <a:normAutofit/>
          </a:bodyPr>
          <a:lstStyle/>
          <a:p>
            <a:pPr marL="0" indent="0">
              <a:lnSpc>
                <a:spcPts val="2900"/>
              </a:lnSpc>
              <a:spcBef>
                <a:spcPts val="0"/>
              </a:spcBef>
              <a:buNone/>
            </a:pPr>
            <a:r>
              <a:rPr lang="ru-RU" sz="2800" b="1" dirty="0" smtClean="0"/>
              <a:t>1. Внутриутробная </a:t>
            </a:r>
            <a:r>
              <a:rPr lang="ru-RU" sz="2800" b="1" dirty="0"/>
              <a:t>патология </a:t>
            </a:r>
            <a:r>
              <a:rPr lang="ru-RU" sz="2800" dirty="0"/>
              <a:t>(тяжелый токсикоз при беременности, вирусные и эндокринные заболевания матери, интоксикации, травмы, несовместимость крови по резус-фактору). Наиболее грубые дефекты речи возникают при нарушении развития плода в период от 4 недель до 4 </a:t>
            </a:r>
            <a:r>
              <a:rPr lang="ru-RU" sz="2800" dirty="0" err="1"/>
              <a:t>мес</a:t>
            </a:r>
            <a:r>
              <a:rPr lang="ru-RU" sz="2800" dirty="0"/>
              <a:t>, что приводит к нарушению строения неба, губ (расщелины неба, губ, раздвоенная губа, высокое "готическое" небо), дефектам прикуса.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4149080"/>
            <a:ext cx="490688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dirty="0"/>
              <a:t>На поздних стадиях беременности патологические воздействия ведут не к пороку развития, а к задержке созревания нервной системы.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149080"/>
            <a:ext cx="2682258" cy="257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178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Причины речевой патологии.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2. Патология </a:t>
            </a:r>
            <a:r>
              <a:rPr lang="ru-RU" b="1" dirty="0"/>
              <a:t>во время родов </a:t>
            </a:r>
            <a:r>
              <a:rPr lang="ru-RU" dirty="0"/>
              <a:t>(родовая травма, асфиксия), которые приводят к внутричерепным кровоизлияниям. Эти кровоизлияния могут захватывать речевые зоны коры головного мозга обширно (тогда возникает системное недоразвитие речи) или локально, что приводит к нарушению одной из сторон речи.</a:t>
            </a:r>
          </a:p>
          <a:p>
            <a:pPr marL="0" indent="0">
              <a:buNone/>
            </a:pPr>
            <a:r>
              <a:rPr lang="ru-RU" b="1" dirty="0" smtClean="0"/>
              <a:t>3. Различные </a:t>
            </a:r>
            <a:r>
              <a:rPr lang="ru-RU" b="1" dirty="0"/>
              <a:t>заболевания в первые годы жизни </a:t>
            </a:r>
            <a:r>
              <a:rPr lang="ru-RU" dirty="0"/>
              <a:t>ребенка - вирусные, инфекционные, соматические, что приводит к ослаблению или замедлению деятельности процессов коры головного мозга; травмы головного мозга.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31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Причины речевой патологии.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144" y="980728"/>
            <a:ext cx="8507288" cy="4464496"/>
          </a:xfrm>
        </p:spPr>
        <p:txBody>
          <a:bodyPr>
            <a:normAutofit fontScale="85000" lnSpcReduction="10000"/>
          </a:bodyPr>
          <a:lstStyle/>
          <a:p>
            <a:pPr marL="0" indent="261938">
              <a:lnSpc>
                <a:spcPts val="2600"/>
              </a:lnSpc>
              <a:spcBef>
                <a:spcPts val="600"/>
              </a:spcBef>
              <a:buNone/>
            </a:pPr>
            <a:r>
              <a:rPr lang="ru-RU" b="1" dirty="0" smtClean="0"/>
              <a:t>4. Наследственные </a:t>
            </a:r>
            <a:r>
              <a:rPr lang="ru-RU" b="1" dirty="0"/>
              <a:t>факторы </a:t>
            </a:r>
            <a:r>
              <a:rPr lang="ru-RU" dirty="0"/>
              <a:t>имеют определенное значение, но значительно меньшее, чем при других нарушениях. Часто они являются предрасполагающими и реализуются в речевую патологию в сочетании с другими, даже незначительными факторами.</a:t>
            </a:r>
          </a:p>
          <a:p>
            <a:pPr marL="0" indent="261938">
              <a:lnSpc>
                <a:spcPts val="2600"/>
              </a:lnSpc>
              <a:spcBef>
                <a:spcPts val="600"/>
              </a:spcBef>
              <a:buNone/>
            </a:pPr>
            <a:r>
              <a:rPr lang="ru-RU" b="1" dirty="0" smtClean="0"/>
              <a:t>5. Различные </a:t>
            </a:r>
            <a:r>
              <a:rPr lang="ru-RU" b="1" dirty="0"/>
              <a:t>неблагоприятные влияния окружающей среды</a:t>
            </a:r>
            <a:r>
              <a:rPr lang="ru-RU" dirty="0"/>
              <a:t>: отсутствие, недостаточность или дефектность речевого окружения, общения, эмоционального контакта в период созревания речевой системы ребенка (нарушения речи у родителей, глухие родители у слышащих детей; острые или длительные психотравмирующие ситуации; частые длительные госпитализации детей).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550" y="5490007"/>
            <a:ext cx="8644904" cy="1327736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indent="261938">
              <a:lnSpc>
                <a:spcPts val="2400"/>
              </a:lnSpc>
            </a:pPr>
            <a:r>
              <a:rPr lang="ru-RU" sz="2400" dirty="0"/>
              <a:t>Большое значение имеет ранняя диагностика различных аномалий развития речи, т.к. ранняя медицинская и педагогическая коррекция значительно повышает вероятность полноценного обучения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8485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3671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На приеме у </a:t>
            </a:r>
            <a:r>
              <a:rPr lang="ru-RU" dirty="0" smtClean="0"/>
              <a:t>логопеда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010" y="1412776"/>
            <a:ext cx="8686800" cy="4923928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2600"/>
              </a:lnSpc>
              <a:buNone/>
            </a:pPr>
            <a:r>
              <a:rPr lang="ru-RU" dirty="0" smtClean="0"/>
              <a:t>В  </a:t>
            </a:r>
            <a:r>
              <a:rPr lang="ru-RU" sz="2800" dirty="0"/>
              <a:t>процессе  логопедического  обследования  логопед  проверяет  состояние  пяти  компонентов  речи  ребенка:</a:t>
            </a:r>
          </a:p>
          <a:p>
            <a:pPr marL="261938" indent="0">
              <a:lnSpc>
                <a:spcPts val="2600"/>
              </a:lnSpc>
              <a:buNone/>
            </a:pPr>
            <a:r>
              <a:rPr lang="ru-RU" sz="2800" dirty="0"/>
              <a:t>1.	звукопроизношение</a:t>
            </a:r>
          </a:p>
          <a:p>
            <a:pPr marL="261938" indent="0">
              <a:lnSpc>
                <a:spcPts val="2600"/>
              </a:lnSpc>
              <a:buNone/>
            </a:pPr>
            <a:r>
              <a:rPr lang="ru-RU" sz="2800" dirty="0"/>
              <a:t>2.	фонематическое восприятие, анализ и синтез (способность различать звуки речи на слух, определять место звука в слове, количество звуков и т.д.).</a:t>
            </a:r>
          </a:p>
          <a:p>
            <a:pPr marL="261938" indent="0">
              <a:lnSpc>
                <a:spcPts val="2600"/>
              </a:lnSpc>
              <a:buNone/>
            </a:pPr>
            <a:r>
              <a:rPr lang="ru-RU" sz="2800" dirty="0"/>
              <a:t>3.	объем словарного запаса</a:t>
            </a:r>
          </a:p>
          <a:p>
            <a:pPr marL="261938" indent="0">
              <a:lnSpc>
                <a:spcPts val="2600"/>
              </a:lnSpc>
              <a:buNone/>
            </a:pPr>
            <a:r>
              <a:rPr lang="ru-RU" sz="2800" dirty="0"/>
              <a:t>4.	грамматические конструкции</a:t>
            </a:r>
          </a:p>
          <a:p>
            <a:pPr marL="261938" indent="0">
              <a:lnSpc>
                <a:spcPts val="2600"/>
              </a:lnSpc>
              <a:buNone/>
            </a:pPr>
            <a:r>
              <a:rPr lang="ru-RU" sz="2800" dirty="0"/>
              <a:t>5.	фразовая речь</a:t>
            </a:r>
          </a:p>
          <a:p>
            <a:pPr marL="0" indent="0">
              <a:lnSpc>
                <a:spcPts val="2600"/>
              </a:lnSpc>
              <a:buNone/>
            </a:pPr>
            <a:endParaRPr lang="ru-RU" sz="1900" dirty="0" smtClean="0"/>
          </a:p>
          <a:p>
            <a:pPr marL="0" indent="0">
              <a:lnSpc>
                <a:spcPts val="2600"/>
              </a:lnSpc>
              <a:buNone/>
            </a:pPr>
            <a:r>
              <a:rPr lang="ru-RU" sz="2800" dirty="0" smtClean="0"/>
              <a:t>В </a:t>
            </a:r>
            <a:r>
              <a:rPr lang="ru-RU" sz="2800" dirty="0"/>
              <a:t>зависимости </a:t>
            </a:r>
            <a:r>
              <a:rPr lang="ru-RU" sz="2800" dirty="0" smtClean="0"/>
              <a:t>от того</a:t>
            </a:r>
            <a:r>
              <a:rPr lang="ru-RU" sz="2800" dirty="0"/>
              <a:t>, сколько и какие компоненты речи нарушены, составляется логопедическое заключение (диагноз).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0963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КЛАССИФИКАЦИЯ НАРУШЕНИЙ УСТНОЙ РЕЧИ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30400"/>
            <a:ext cx="8892480" cy="4608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300" b="1" dirty="0" err="1" smtClean="0">
                <a:solidFill>
                  <a:srgbClr val="00B050"/>
                </a:solidFill>
              </a:rPr>
              <a:t>Дисфония</a:t>
            </a:r>
            <a:r>
              <a:rPr lang="ru-RU" sz="3300" b="1" dirty="0" smtClean="0"/>
              <a:t> - </a:t>
            </a:r>
            <a:r>
              <a:rPr lang="ru-RU" sz="3300" dirty="0" smtClean="0"/>
              <a:t>отсутствие или расстройство фонации вследствие патологических изменений голосового аппарата. </a:t>
            </a:r>
          </a:p>
          <a:p>
            <a:pPr>
              <a:buNone/>
            </a:pPr>
            <a:r>
              <a:rPr lang="ru-RU" sz="3300" dirty="0" smtClean="0"/>
              <a:t>Проявляется в виде отсутствия фонации (афония) либо в нарушении силы, высоты и тембра голоса (</a:t>
            </a:r>
            <a:r>
              <a:rPr lang="ru-RU" sz="3300" dirty="0" err="1" smtClean="0"/>
              <a:t>дисфония</a:t>
            </a:r>
            <a:r>
              <a:rPr lang="ru-RU" sz="3300" dirty="0" smtClean="0"/>
              <a:t>). </a:t>
            </a:r>
          </a:p>
          <a:p>
            <a:endParaRPr lang="ru-RU" sz="1300" dirty="0" smtClean="0"/>
          </a:p>
          <a:p>
            <a:pPr>
              <a:buNone/>
            </a:pPr>
            <a:r>
              <a:rPr lang="ru-RU" sz="3300" b="1" dirty="0" err="1" smtClean="0">
                <a:solidFill>
                  <a:srgbClr val="00B050"/>
                </a:solidFill>
              </a:rPr>
              <a:t>Брадилалия</a:t>
            </a:r>
            <a:r>
              <a:rPr lang="ru-RU" sz="3300" b="1" dirty="0" smtClean="0"/>
              <a:t> - </a:t>
            </a:r>
            <a:r>
              <a:rPr lang="ru-RU" sz="3300" dirty="0" smtClean="0"/>
              <a:t>патологически замедленный темп речи. </a:t>
            </a:r>
          </a:p>
          <a:p>
            <a:endParaRPr lang="ru-RU" sz="900" dirty="0" smtClean="0"/>
          </a:p>
          <a:p>
            <a:pPr>
              <a:buNone/>
            </a:pPr>
            <a:r>
              <a:rPr lang="ru-RU" sz="3300" b="1" dirty="0" err="1" smtClean="0">
                <a:solidFill>
                  <a:srgbClr val="00B050"/>
                </a:solidFill>
              </a:rPr>
              <a:t>Тахилалия</a:t>
            </a:r>
            <a:r>
              <a:rPr lang="ru-RU" sz="3300" b="1" dirty="0" smtClean="0">
                <a:solidFill>
                  <a:srgbClr val="00B050"/>
                </a:solidFill>
              </a:rPr>
              <a:t> </a:t>
            </a:r>
            <a:r>
              <a:rPr lang="ru-RU" sz="3300" b="1" dirty="0" smtClean="0"/>
              <a:t>- </a:t>
            </a:r>
            <a:r>
              <a:rPr lang="ru-RU" sz="3300" dirty="0" smtClean="0"/>
              <a:t>патологически ускоренный темп речи.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КЛАССИФИКАЦИЯ НАРУШЕНИЙ РЕЧИ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5544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Заикание (</a:t>
            </a:r>
            <a:r>
              <a:rPr lang="ru-RU" sz="3600" b="1" dirty="0" err="1" smtClean="0">
                <a:solidFill>
                  <a:srgbClr val="00B050"/>
                </a:solidFill>
              </a:rPr>
              <a:t>логоневроз</a:t>
            </a:r>
            <a:r>
              <a:rPr lang="ru-RU" sz="3600" b="1" dirty="0" smtClean="0">
                <a:solidFill>
                  <a:srgbClr val="00B050"/>
                </a:solidFill>
              </a:rPr>
              <a:t>) </a:t>
            </a:r>
            <a:r>
              <a:rPr lang="ru-RU" sz="3600" b="1" dirty="0" smtClean="0"/>
              <a:t>- </a:t>
            </a:r>
            <a:r>
              <a:rPr lang="ru-RU" sz="3600" dirty="0" smtClean="0"/>
              <a:t>нарушение </a:t>
            </a:r>
            <a:r>
              <a:rPr lang="ru-RU" sz="3600" dirty="0" err="1" smtClean="0"/>
              <a:t>темпоритмической</a:t>
            </a:r>
            <a:r>
              <a:rPr lang="ru-RU" sz="3600" dirty="0" smtClean="0"/>
              <a:t> стороны речи, обусловленное судорожным состоянием мышц речевого аппарата. </a:t>
            </a:r>
          </a:p>
          <a:p>
            <a:endParaRPr lang="ru-RU" sz="2100" dirty="0" smtClean="0"/>
          </a:p>
          <a:p>
            <a:pPr>
              <a:buNone/>
            </a:pPr>
            <a:r>
              <a:rPr lang="ru-RU" sz="3600" b="1" dirty="0" err="1" smtClean="0">
                <a:solidFill>
                  <a:srgbClr val="00B050"/>
                </a:solidFill>
              </a:rPr>
              <a:t>Дислалия</a:t>
            </a:r>
            <a:r>
              <a:rPr lang="ru-RU" sz="3600" b="1" dirty="0" smtClean="0"/>
              <a:t> - </a:t>
            </a:r>
            <a:r>
              <a:rPr lang="ru-RU" sz="3600" dirty="0" smtClean="0"/>
              <a:t>нарушение звукопроизношения при нормальном слухе и сохранной иннервации речевого аппарата. </a:t>
            </a:r>
          </a:p>
          <a:p>
            <a:pPr>
              <a:buNone/>
            </a:pPr>
            <a:r>
              <a:rPr lang="ru-RU" sz="2100" dirty="0" smtClean="0"/>
              <a:t> </a:t>
            </a:r>
            <a:endParaRPr lang="ru-RU" sz="900" dirty="0" smtClean="0"/>
          </a:p>
          <a:p>
            <a:pPr>
              <a:buNone/>
            </a:pPr>
            <a:r>
              <a:rPr lang="ru-RU" sz="3600" b="1" dirty="0" err="1" smtClean="0">
                <a:solidFill>
                  <a:srgbClr val="00B050"/>
                </a:solidFill>
              </a:rPr>
              <a:t>Ринолалия</a:t>
            </a:r>
            <a:r>
              <a:rPr lang="ru-RU" sz="3600" b="1" dirty="0" smtClean="0">
                <a:solidFill>
                  <a:srgbClr val="00B050"/>
                </a:solidFill>
              </a:rPr>
              <a:t> (гнусавость) </a:t>
            </a:r>
            <a:r>
              <a:rPr lang="ru-RU" sz="3600" b="1" dirty="0" smtClean="0"/>
              <a:t>- </a:t>
            </a:r>
            <a:r>
              <a:rPr lang="ru-RU" sz="3600" dirty="0" smtClean="0"/>
              <a:t>нарушение тембра голоса и звукопроизношения, обусловленное </a:t>
            </a:r>
            <a:r>
              <a:rPr lang="ru-RU" sz="3600" dirty="0" err="1" smtClean="0"/>
              <a:t>анатомофизиологическими</a:t>
            </a:r>
            <a:r>
              <a:rPr lang="ru-RU" sz="3600" dirty="0" smtClean="0"/>
              <a:t> дефектами речевого аппарата.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КЛАССИФИКАЦИЯ НАРУШЕНИЙ РЕЧИ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Дизартрия</a:t>
            </a:r>
            <a:r>
              <a:rPr lang="ru-RU" b="1" dirty="0" smtClean="0"/>
              <a:t> - </a:t>
            </a:r>
            <a:r>
              <a:rPr lang="ru-RU" dirty="0" smtClean="0"/>
              <a:t>нарушение </a:t>
            </a:r>
            <a:r>
              <a:rPr lang="ru-RU" dirty="0" err="1" smtClean="0"/>
              <a:t>звукопроизносительной</a:t>
            </a:r>
            <a:r>
              <a:rPr lang="ru-RU" dirty="0" smtClean="0"/>
              <a:t> стороны речи, связанное с органическим поражением центральной нервной системы. Страдает не только звукопроизношение, но и темп, выразительность, модуляция.</a:t>
            </a:r>
          </a:p>
          <a:p>
            <a:pPr>
              <a:buNone/>
            </a:pPr>
            <a:r>
              <a:rPr lang="ru-RU" dirty="0" smtClean="0"/>
              <a:t>              В легких случаях дизартрии, когда дефект проявляется преимущественно в артикуляционно-фонетических нарушениях, говорят о ее стертой форме.</a:t>
            </a:r>
          </a:p>
          <a:p>
            <a:pPr>
              <a:buNone/>
            </a:pPr>
            <a:r>
              <a:rPr lang="ru-RU" sz="900" b="1" dirty="0" smtClean="0"/>
              <a:t> </a:t>
            </a:r>
            <a:endParaRPr lang="ru-RU" sz="100" dirty="0" smtClean="0"/>
          </a:p>
          <a:p>
            <a:pPr>
              <a:buNone/>
            </a:pPr>
            <a:r>
              <a:rPr lang="ru-RU" sz="2600" dirty="0" smtClean="0"/>
              <a:t>.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Алалия</a:t>
            </a:r>
            <a:r>
              <a:rPr lang="ru-RU" b="1" dirty="0" smtClean="0"/>
              <a:t> - </a:t>
            </a:r>
            <a:r>
              <a:rPr lang="ru-RU" dirty="0" smtClean="0"/>
              <a:t>отсутствие или недоразвитие речи вследствие органического поражения речевых зон коры головного мозга во внутриутробном или раннем периоде развития ребенка (до формирования речи). 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B050"/>
                </a:solidFill>
              </a:rPr>
              <a:t>Дислалия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– нарушение звукопроизношения при нормальном слухе и сохранной иннервации речевого аппарата. </a:t>
            </a:r>
          </a:p>
          <a:p>
            <a:pPr>
              <a:buNone/>
            </a:pPr>
            <a:r>
              <a:rPr lang="ru-RU" dirty="0" smtClean="0"/>
              <a:t>   Синонимы: косноязычие, дефекты звукопроизношения, фонетические дефекты, недостатки произношения фонем.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КЛАССИФИКАЦИЯ НАРУШЕНИЙ РЕЧИ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Афазия - </a:t>
            </a:r>
            <a:r>
              <a:rPr lang="ru-RU" dirty="0" smtClean="0"/>
              <a:t>полная или частичная утрата ранее сформированной речи, связанная с локальными поражениями головного мозга в результате тяжелых травм головного мозга, воспалительных процессов и опухолей, сосудистых заболеваний и нарушений кровообращения.</a:t>
            </a:r>
          </a:p>
          <a:p>
            <a:pPr>
              <a:buNone/>
            </a:pPr>
            <a:r>
              <a:rPr lang="ru-RU" b="1" dirty="0" smtClean="0"/>
              <a:t>Моторная афазия </a:t>
            </a:r>
            <a:r>
              <a:rPr lang="ru-RU" dirty="0" smtClean="0"/>
              <a:t>– поражение </a:t>
            </a:r>
            <a:r>
              <a:rPr lang="ru-RU" dirty="0" err="1" smtClean="0"/>
              <a:t>ц</a:t>
            </a:r>
            <a:r>
              <a:rPr lang="ru-RU" dirty="0" smtClean="0"/>
              <a:t>. </a:t>
            </a:r>
            <a:r>
              <a:rPr lang="ru-RU" dirty="0" err="1" smtClean="0"/>
              <a:t>Брока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Сенсорная афазия </a:t>
            </a:r>
            <a:r>
              <a:rPr lang="ru-RU" dirty="0" smtClean="0"/>
              <a:t>– поражение </a:t>
            </a:r>
            <a:r>
              <a:rPr lang="ru-RU" dirty="0" err="1" smtClean="0"/>
              <a:t>ц</a:t>
            </a:r>
            <a:r>
              <a:rPr lang="ru-RU" dirty="0" smtClean="0"/>
              <a:t>. </a:t>
            </a:r>
            <a:r>
              <a:rPr lang="ru-RU" dirty="0" err="1" smtClean="0"/>
              <a:t>Вернике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КЛАССИФИКАЦИЯ НАРУШЕНИЙ РЕЧИ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14400" y="1989138"/>
            <a:ext cx="6826250" cy="854075"/>
          </a:xfrm>
        </p:spPr>
        <p:txBody>
          <a:bodyPr/>
          <a:lstStyle/>
          <a:p>
            <a:r>
              <a:rPr lang="ru-RU" altLang="ru-RU" sz="4000" b="1" dirty="0" smtClean="0">
                <a:solidFill>
                  <a:srgbClr val="00B050"/>
                </a:solidFill>
              </a:rPr>
              <a:t>Основные функции речи: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23850" y="2997200"/>
            <a:ext cx="8820150" cy="316865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Коммуникативная</a:t>
            </a:r>
            <a:r>
              <a:rPr lang="ru-RU" altLang="ru-RU" dirty="0" smtClean="0"/>
              <a:t>  - общение между людьми</a:t>
            </a:r>
          </a:p>
          <a:p>
            <a:r>
              <a:rPr lang="ru-RU" altLang="ru-RU" b="1" dirty="0" err="1" smtClean="0">
                <a:solidFill>
                  <a:srgbClr val="0070C0"/>
                </a:solidFill>
              </a:rPr>
              <a:t>Мнестическая</a:t>
            </a:r>
            <a:r>
              <a:rPr lang="ru-RU" altLang="ru-RU" dirty="0" smtClean="0"/>
              <a:t>  - носитель памяти</a:t>
            </a:r>
          </a:p>
          <a:p>
            <a:r>
              <a:rPr lang="ru-RU" altLang="ru-RU" b="1" dirty="0" smtClean="0">
                <a:solidFill>
                  <a:srgbClr val="0070C0"/>
                </a:solidFill>
              </a:rPr>
              <a:t>Регулирующая </a:t>
            </a:r>
            <a:r>
              <a:rPr lang="ru-RU" altLang="ru-RU" dirty="0" smtClean="0"/>
              <a:t> - сознательная произвольная деятельность</a:t>
            </a:r>
          </a:p>
          <a:p>
            <a:r>
              <a:rPr lang="ru-RU" altLang="ru-RU" b="1" dirty="0" smtClean="0">
                <a:solidFill>
                  <a:srgbClr val="0070C0"/>
                </a:solidFill>
              </a:rPr>
              <a:t>Мыслительная </a:t>
            </a:r>
            <a:r>
              <a:rPr lang="ru-RU" altLang="ru-RU" dirty="0" smtClean="0"/>
              <a:t> - основа мышления.</a:t>
            </a:r>
          </a:p>
          <a:p>
            <a:endParaRPr lang="ru-RU" altLang="ru-RU" dirty="0" smtClean="0"/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468313" y="260350"/>
            <a:ext cx="835183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srgbClr val="CC0000"/>
                </a:solidFill>
              </a:rPr>
              <a:t>Речь</a:t>
            </a:r>
            <a:r>
              <a:rPr lang="ru-RU" altLang="ru-RU" sz="2800" b="1" i="1"/>
              <a:t> — </a:t>
            </a:r>
            <a:r>
              <a:rPr lang="ru-RU" altLang="ru-RU" sz="2800" b="1">
                <a:solidFill>
                  <a:srgbClr val="000099"/>
                </a:solidFill>
              </a:rPr>
              <a:t>высшая форма передачи информации с помощью акустических сигналов, письменных или пантомимических знаков. </a:t>
            </a:r>
          </a:p>
        </p:txBody>
      </p:sp>
    </p:spTree>
    <p:extLst>
      <p:ext uri="{BB962C8B-B14F-4D97-AF65-F5344CB8AC3E}">
        <p14:creationId xmlns:p14="http://schemas.microsoft.com/office/powerpoint/2010/main" val="23042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686800" cy="2520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err="1" smtClean="0">
                <a:solidFill>
                  <a:srgbClr val="00B050"/>
                </a:solidFill>
              </a:rPr>
              <a:t>Мутизм</a:t>
            </a:r>
            <a:r>
              <a:rPr lang="ru-RU" sz="2800" b="1" dirty="0" smtClean="0"/>
              <a:t> </a:t>
            </a:r>
            <a:r>
              <a:rPr lang="ru-RU" sz="2800" dirty="0" smtClean="0"/>
              <a:t>– прекращение речевого общения с окружающими вследствие психической травмы.</a:t>
            </a:r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Недоразвитие речи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/>
              <a:t>– качественно низкий уровень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той или иной речевой функции или речевой системы в целом.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КЛАССИФИКАЦИЯ НАРУШЕНИЙ РЕЧИ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3645024"/>
            <a:ext cx="8336791" cy="2677656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261938"/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ОНР (общее недоразвитие речи) </a:t>
            </a:r>
            <a:r>
              <a:rPr lang="ru-RU" sz="2800" dirty="0"/>
              <a:t>– нарушение всех пяти компонентов речи. </a:t>
            </a:r>
          </a:p>
          <a:p>
            <a:pPr indent="261938"/>
            <a:r>
              <a:rPr lang="ru-RU" sz="2800" dirty="0"/>
              <a:t>Выделяют IV уровня ОНР. Первый самый тяжелый, четвертый самый легкий.</a:t>
            </a:r>
          </a:p>
          <a:p>
            <a:pPr indent="261938"/>
            <a:r>
              <a:rPr lang="ru-RU" sz="2800" dirty="0"/>
              <a:t>ОНР может быть осложнено дизартрией, </a:t>
            </a:r>
            <a:r>
              <a:rPr lang="ru-RU" sz="2800" dirty="0" err="1"/>
              <a:t>ринолалией</a:t>
            </a:r>
            <a:r>
              <a:rPr lang="ru-RU" sz="2800" dirty="0"/>
              <a:t>, алалией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608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Фонематический слух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/>
              <a:t>– тонкий систематизированный слух, обладающий способностью осуществлять операции различения и узнавания фонем, составляющих звуковую оболочку слова.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ФФН (фонетико-фонематическое недоразвитие)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/>
              <a:t>– нарушение процесса формирования произносительной системы родного языка у детей с различными речевыми расстройствами вследствие дефектов восприятия и произношения фонем.</a:t>
            </a:r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КЛАССИФИКАЦИЯ НАРУШЕНИЙ РЕЧИ.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Основные понятия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Нарушения письменной речи: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400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4100" b="1" dirty="0" smtClean="0">
                <a:solidFill>
                  <a:srgbClr val="00B050"/>
                </a:solidFill>
              </a:rPr>
              <a:t>Алексия и </a:t>
            </a:r>
            <a:r>
              <a:rPr lang="ru-RU" sz="4100" b="1" dirty="0" err="1" smtClean="0">
                <a:solidFill>
                  <a:srgbClr val="00B050"/>
                </a:solidFill>
              </a:rPr>
              <a:t>дислексия</a:t>
            </a:r>
            <a:r>
              <a:rPr lang="ru-RU" sz="4100" dirty="0" smtClean="0">
                <a:solidFill>
                  <a:srgbClr val="00B050"/>
                </a:solidFill>
              </a:rPr>
              <a:t> </a:t>
            </a:r>
            <a:r>
              <a:rPr lang="ru-RU" sz="4100" dirty="0" smtClean="0"/>
              <a:t>– невозможность (алексия) или частичное специфическое нарушение процесса чтения (</a:t>
            </a:r>
            <a:r>
              <a:rPr lang="ru-RU" sz="4100" dirty="0" err="1" smtClean="0"/>
              <a:t>дислексия</a:t>
            </a:r>
            <a:r>
              <a:rPr lang="ru-RU" sz="4100" dirty="0" smtClean="0"/>
              <a:t>).</a:t>
            </a:r>
          </a:p>
          <a:p>
            <a:pPr>
              <a:lnSpc>
                <a:spcPct val="110000"/>
              </a:lnSpc>
              <a:buNone/>
            </a:pPr>
            <a:r>
              <a:rPr lang="ru-RU" sz="4100" b="1" dirty="0" err="1" smtClean="0">
                <a:solidFill>
                  <a:srgbClr val="00B050"/>
                </a:solidFill>
              </a:rPr>
              <a:t>Дислексия</a:t>
            </a:r>
            <a:r>
              <a:rPr lang="ru-RU" sz="4100" b="1" dirty="0" smtClean="0">
                <a:solidFill>
                  <a:srgbClr val="00B050"/>
                </a:solidFill>
              </a:rPr>
              <a:t> </a:t>
            </a:r>
            <a:r>
              <a:rPr lang="ru-RU" sz="4100" b="1" dirty="0" smtClean="0"/>
              <a:t>- </a:t>
            </a:r>
            <a:r>
              <a:rPr lang="ru-RU" sz="4100" dirty="0" smtClean="0"/>
              <a:t>нарушение чтения, проявляется в затруднении при распознании и узнавании букв, при слиянии букв в слоги и слогов в слова, что приводит к непониманию даже простейшего текста. </a:t>
            </a:r>
          </a:p>
          <a:p>
            <a:pPr>
              <a:lnSpc>
                <a:spcPct val="110000"/>
              </a:lnSpc>
            </a:pPr>
            <a:endParaRPr lang="ru-RU" sz="1800" dirty="0" smtClean="0"/>
          </a:p>
          <a:p>
            <a:pPr>
              <a:lnSpc>
                <a:spcPct val="110000"/>
              </a:lnSpc>
              <a:buNone/>
            </a:pPr>
            <a:r>
              <a:rPr lang="ru-RU" sz="4100" b="1" dirty="0" err="1" smtClean="0">
                <a:solidFill>
                  <a:srgbClr val="00B050"/>
                </a:solidFill>
              </a:rPr>
              <a:t>Дисграфия</a:t>
            </a:r>
            <a:r>
              <a:rPr lang="ru-RU" sz="4100" b="1" dirty="0" smtClean="0"/>
              <a:t> - </a:t>
            </a:r>
            <a:r>
              <a:rPr lang="ru-RU" sz="4100" dirty="0" smtClean="0"/>
              <a:t>специфическое расстройство процесса письма. Проявляется в нестойких оптико-пространственных образах букв, в искажениях </a:t>
            </a:r>
            <a:r>
              <a:rPr lang="ru-RU" sz="4100" dirty="0" err="1" smtClean="0"/>
              <a:t>звукослогового</a:t>
            </a:r>
            <a:r>
              <a:rPr lang="ru-RU" sz="4100" dirty="0" smtClean="0"/>
              <a:t> состава и структуры предложения.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Аграфия и </a:t>
            </a:r>
            <a:r>
              <a:rPr lang="ru-RU" b="1" dirty="0" err="1" smtClean="0">
                <a:solidFill>
                  <a:srgbClr val="00B050"/>
                </a:solidFill>
              </a:rPr>
              <a:t>дисграфия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– невозможность (аграфия) или частичное специфическое нарушение процесса письма (</a:t>
            </a:r>
            <a:r>
              <a:rPr lang="ru-RU" dirty="0" err="1" smtClean="0"/>
              <a:t>дисграфия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B050"/>
                </a:solidFill>
              </a:rPr>
              <a:t>Дисграфия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/>
              <a:t>- </a:t>
            </a:r>
            <a:r>
              <a:rPr lang="ru-RU" dirty="0" smtClean="0"/>
              <a:t>специфическое расстройство процесса письма. Проявляется в нестойких оптико-пространственных образах букв, в искажениях </a:t>
            </a:r>
            <a:r>
              <a:rPr lang="ru-RU" dirty="0" err="1" smtClean="0"/>
              <a:t>звукослогового</a:t>
            </a:r>
            <a:r>
              <a:rPr lang="ru-RU" dirty="0" smtClean="0"/>
              <a:t> состава и структуры предложения.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Нарушения письменной речи: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cap="all" dirty="0" smtClean="0">
                <a:solidFill>
                  <a:srgbClr val="00B050"/>
                </a:solidFill>
              </a:rPr>
              <a:t>                             </a:t>
            </a:r>
            <a:r>
              <a:rPr lang="ru-RU" b="1" cap="all" dirty="0" err="1" smtClean="0">
                <a:solidFill>
                  <a:srgbClr val="00B050"/>
                </a:solidFill>
              </a:rPr>
              <a:t>Логоневроз</a:t>
            </a: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800" dirty="0" err="1" smtClean="0"/>
              <a:t>Логоневроз</a:t>
            </a:r>
            <a:r>
              <a:rPr lang="ru-RU" sz="2800" dirty="0" smtClean="0"/>
              <a:t> представляет собой </a:t>
            </a:r>
            <a:r>
              <a:rPr lang="ru-RU" sz="2800" b="1" dirty="0" smtClean="0">
                <a:hlinkClick r:id="rId2" tooltip="Расстройство речи"/>
              </a:rPr>
              <a:t>расстройство устной речи</a:t>
            </a:r>
            <a:r>
              <a:rPr lang="ru-RU" sz="2800" dirty="0" smtClean="0"/>
              <a:t>, при котором нарушается плавность речи, возникают задержки при разговоре, появляется затяжное произношение определенных звуков. Диагноз выносится, когда эти проявления значительны. Иначе </a:t>
            </a:r>
            <a:r>
              <a:rPr lang="ru-RU" sz="2800" dirty="0" err="1" smtClean="0"/>
              <a:t>логоневроз</a:t>
            </a:r>
            <a:r>
              <a:rPr lang="ru-RU" sz="2800" dirty="0" smtClean="0"/>
              <a:t> называют заиканием. </a:t>
            </a:r>
            <a:br>
              <a:rPr lang="ru-RU" sz="2800" dirty="0" smtClean="0"/>
            </a:br>
            <a:r>
              <a:rPr lang="ru-RU" sz="2800" b="1" cap="all" dirty="0" smtClean="0"/>
              <a:t/>
            </a:r>
            <a:br>
              <a:rPr lang="ru-RU" sz="2800" b="1" cap="all" dirty="0" smtClean="0"/>
            </a:br>
            <a:r>
              <a:rPr lang="ru-RU" sz="2800" dirty="0" smtClean="0"/>
              <a:t>Возникновение </a:t>
            </a:r>
            <a:r>
              <a:rPr lang="ru-RU" sz="2800" dirty="0" err="1" smtClean="0"/>
              <a:t>логоневроза</a:t>
            </a:r>
            <a:r>
              <a:rPr lang="ru-RU" sz="2800" dirty="0" smtClean="0"/>
              <a:t> обусловлено судорогами мышц, участвующих в произношении. Обычно заикание у детей развивается в возрасте от 3 до 8 лет. В этот период у ребенка начинается формирование речи.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35280" cy="32004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Comic Sans MS" pitchFamily="66" charset="0"/>
              </a:rPr>
              <a:t>Заикание (логоневроз) – </a:t>
            </a:r>
            <a:r>
              <a:rPr lang="ru-RU" sz="2600" b="1" dirty="0" smtClean="0">
                <a:latin typeface="Comic Sans MS" pitchFamily="66" charset="0"/>
              </a:rPr>
              <a:t>нарушение плавности речи, обусловленное судорогами мышц речевого аппарата.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800" b="1" cap="all" dirty="0" smtClean="0">
                <a:solidFill>
                  <a:srgbClr val="00B050"/>
                </a:solidFill>
              </a:rPr>
              <a:t> Причины возникновения </a:t>
            </a:r>
            <a:r>
              <a:rPr lang="ru-RU" sz="2800" b="1" cap="all" dirty="0" err="1" smtClean="0">
                <a:solidFill>
                  <a:srgbClr val="00B050"/>
                </a:solidFill>
              </a:rPr>
              <a:t>логоневроза</a:t>
            </a:r>
            <a:r>
              <a:rPr lang="ru-RU" sz="2800" b="1" cap="all" dirty="0" smtClean="0">
                <a:solidFill>
                  <a:srgbClr val="00B050"/>
                </a:solidFill>
              </a:rPr>
              <a:t>:</a:t>
            </a:r>
            <a:r>
              <a:rPr lang="ru-RU" sz="2400" b="1" cap="all" dirty="0" smtClean="0">
                <a:solidFill>
                  <a:srgbClr val="00B050"/>
                </a:solidFill>
              </a:rPr>
              <a:t/>
            </a:r>
            <a:br>
              <a:rPr lang="ru-RU" sz="2400" b="1" cap="all" dirty="0" smtClean="0">
                <a:solidFill>
                  <a:srgbClr val="00B050"/>
                </a:solidFill>
              </a:rPr>
            </a:br>
            <a:r>
              <a:rPr lang="ru-RU" sz="2400" dirty="0" smtClean="0">
                <a:latin typeface="Comic Sans MS" pitchFamily="66" charset="0"/>
              </a:rPr>
              <a:t> Причиной возникновения заикания могут являться различные факторы: сильнейший испуг или другая тяжелая психическая травма, инфицирование организма, эндокринные нарушения и неправильное воспитание.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</a:rPr>
              <a:t>Статистика: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3617640"/>
          <a:ext cx="8424936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619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70C0"/>
                          </a:solidFill>
                        </a:rPr>
                        <a:t>Причины:</a:t>
                      </a:r>
                      <a:endParaRPr lang="ru-RU" sz="32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Время возникновения заикания: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16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Испуг – 52,3%</a:t>
                      </a:r>
                      <a:br>
                        <a:rPr lang="ru-RU" sz="28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</a:br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Подражание – 16%</a:t>
                      </a:r>
                      <a:br>
                        <a:rPr lang="ru-RU" sz="28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</a:br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После тяжелой болезни – 10,9%</a:t>
                      </a:r>
                      <a:br>
                        <a:rPr lang="ru-RU" sz="28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</a:br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Неизвестно – 12,8%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2-3 года	        39,1%</a:t>
                      </a:r>
                    </a:p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 4-5 лет	        35,9%</a:t>
                      </a:r>
                    </a:p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 Старше 7 лет      12,2%</a:t>
                      </a:r>
                    </a:p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 Не установлен   12,8%</a:t>
                      </a:r>
                    </a:p>
                    <a:p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686800" cy="6408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cap="all" dirty="0" smtClean="0">
                <a:solidFill>
                  <a:srgbClr val="00B050"/>
                </a:solidFill>
              </a:rPr>
              <a:t>Формы </a:t>
            </a:r>
            <a:r>
              <a:rPr lang="ru-RU" sz="2400" b="1" cap="all" dirty="0" err="1" smtClean="0">
                <a:solidFill>
                  <a:srgbClr val="00B050"/>
                </a:solidFill>
              </a:rPr>
              <a:t>логоневроза</a:t>
            </a:r>
            <a:endParaRPr lang="ru-RU" sz="2400" b="1" cap="all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2500" dirty="0" smtClean="0"/>
              <a:t>Выделяют две формы заикания: </a:t>
            </a:r>
            <a:r>
              <a:rPr lang="ru-RU" sz="2500" b="1" dirty="0" smtClean="0"/>
              <a:t>тоническую и </a:t>
            </a:r>
            <a:r>
              <a:rPr lang="ru-RU" sz="2500" b="1" dirty="0" err="1" smtClean="0"/>
              <a:t>клоническую</a:t>
            </a:r>
            <a:r>
              <a:rPr lang="ru-RU" sz="2500" b="1" dirty="0" smtClean="0"/>
              <a:t>. </a:t>
            </a:r>
          </a:p>
          <a:p>
            <a:r>
              <a:rPr lang="ru-RU" sz="2500" b="1" dirty="0" smtClean="0">
                <a:solidFill>
                  <a:srgbClr val="0070C0"/>
                </a:solidFill>
              </a:rPr>
              <a:t>Тоническая форма </a:t>
            </a:r>
            <a:r>
              <a:rPr lang="ru-RU" sz="2500" dirty="0" smtClean="0"/>
              <a:t>характеризует паузы в речи или растяжение в произношении какого-либо звука. </a:t>
            </a:r>
          </a:p>
          <a:p>
            <a:r>
              <a:rPr lang="ru-RU" sz="2500" b="1" dirty="0" err="1" smtClean="0">
                <a:solidFill>
                  <a:srgbClr val="0070C0"/>
                </a:solidFill>
              </a:rPr>
              <a:t>Клоническая</a:t>
            </a:r>
            <a:r>
              <a:rPr lang="ru-RU" sz="2500" b="1" dirty="0" smtClean="0">
                <a:solidFill>
                  <a:srgbClr val="0070C0"/>
                </a:solidFill>
              </a:rPr>
              <a:t> же форма </a:t>
            </a:r>
            <a:r>
              <a:rPr lang="ru-RU" sz="2500" dirty="0" smtClean="0"/>
              <a:t>обозначает повторение отдельных звуков, слогов или слов. </a:t>
            </a:r>
          </a:p>
          <a:p>
            <a:r>
              <a:rPr lang="ru-RU" sz="2500" dirty="0" smtClean="0"/>
              <a:t>Некоторые специалисты выделяют еще одну форму в данной классификации. Ей является смешанная форма </a:t>
            </a:r>
            <a:r>
              <a:rPr lang="ru-RU" sz="2500" dirty="0" err="1" smtClean="0"/>
              <a:t>логоневроза</a:t>
            </a:r>
            <a:r>
              <a:rPr lang="ru-RU" sz="2500" dirty="0" smtClean="0"/>
              <a:t>, которая заключается в наличии факторов, присущих первым двум формам.</a:t>
            </a:r>
          </a:p>
          <a:p>
            <a:endParaRPr lang="ru-RU" sz="2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81736"/>
            <a:ext cx="860704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cap="all" dirty="0" smtClean="0">
                <a:solidFill>
                  <a:srgbClr val="00B050"/>
                </a:solidFill>
              </a:rPr>
              <a:t>Проявления  </a:t>
            </a:r>
            <a:r>
              <a:rPr lang="ru-RU" sz="4000" b="1" cap="all" dirty="0" err="1" smtClean="0">
                <a:solidFill>
                  <a:srgbClr val="00B050"/>
                </a:solidFill>
              </a:rPr>
              <a:t>логоневроза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8863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Часто </a:t>
            </a:r>
            <a:r>
              <a:rPr lang="ru-RU" dirty="0" err="1" smtClean="0"/>
              <a:t>логоневроз</a:t>
            </a:r>
            <a:r>
              <a:rPr lang="ru-RU" dirty="0" smtClean="0"/>
              <a:t> сопровождается наличием неестественных движений, гримас лица. Возможен тик. Человек, страдающий заиканием, при разговоре находится в постоянном напряжении, в состоянии тревоги и страха перед речью.</a:t>
            </a:r>
          </a:p>
          <a:p>
            <a:r>
              <a:rPr lang="ru-RU" dirty="0" smtClean="0"/>
              <a:t>Проявления </a:t>
            </a:r>
            <a:r>
              <a:rPr lang="ru-RU" dirty="0" err="1" smtClean="0"/>
              <a:t>логоневроза</a:t>
            </a:r>
            <a:r>
              <a:rPr lang="ru-RU" dirty="0" smtClean="0"/>
              <a:t> усиливаются в разы, когда человек нервничает или переживает сильные эмоции. Первое правило при лечении и профилактике заикания — избегать конфликтных или других ситуаций, требующих от человека большой эмоциональной нагрузки.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"/>
            <a:ext cx="8229600" cy="83671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200" b="1" dirty="0" smtClean="0"/>
              <a:t>Профилактика нарушений голоса и речи у детей</a:t>
            </a:r>
            <a:r>
              <a:rPr lang="ru-RU" sz="4000" dirty="0" smtClean="0"/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Для предупреждения хронических болезней голосового аппарата очень важно предохранять детей от частого насморка, ангины, острого ларингита и других простудных заболеваний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Борьбу с курением среди детей следует проводить особенно настойчиво и энергично; вести ее не только посредством запретительных мероприятий, но и путем разъяснительной работы, используя для этого всякий подходящий случай во время классных занятий и внеклассных мероприятий.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Удаление препятствий, мешающих нормальному носовому дыханию, имеет значение не только для устранения закрытой гнусавости, но и для восстановления защитной функции слизистой оболочки носа.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Нельзя выходить разгоряченным (после бани, после подвижных игр) на холодный воздух и при этом разговаривать, не следует петь на улице, быстро ходить и бегать.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Очень важно, чтобы ребенок ясельного и младшего дошкольного возраста развивался в обстановке нормального «речевого окружения». 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Раннее выявление недостатков слуха.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Следует приучать детей правильно дышать во время речи, говорить не спеша, отчетливо, достаточно громко, но без крикливости.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22899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3200" dirty="0"/>
              <a:t>Основные направления медицинской и педагогической помощи детям с речевыми нарушениями.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1.	Лечебные мероприятия:</a:t>
            </a:r>
          </a:p>
          <a:p>
            <a:pPr marL="711200" indent="-347663">
              <a:buNone/>
            </a:pPr>
            <a:r>
              <a:rPr lang="ru-RU" dirty="0"/>
              <a:t>•	медикаментозное лечение (по показаниям),</a:t>
            </a:r>
          </a:p>
          <a:p>
            <a:pPr marL="711200" indent="-347663">
              <a:buNone/>
            </a:pPr>
            <a:r>
              <a:rPr lang="ru-RU" dirty="0"/>
              <a:t>•	гомеопатия (по показаниям),</a:t>
            </a:r>
          </a:p>
          <a:p>
            <a:pPr marL="711200" indent="-347663">
              <a:buNone/>
            </a:pPr>
            <a:r>
              <a:rPr lang="ru-RU" dirty="0"/>
              <a:t>•	фитотерапия (по показаниям),</a:t>
            </a:r>
          </a:p>
          <a:p>
            <a:pPr marL="711200" indent="-347663">
              <a:buNone/>
            </a:pPr>
            <a:r>
              <a:rPr lang="ru-RU" dirty="0"/>
              <a:t>•	психотерапия индивидуальная и групповая (по показаниям),</a:t>
            </a:r>
          </a:p>
          <a:p>
            <a:pPr marL="711200" indent="-347663">
              <a:buNone/>
            </a:pPr>
            <a:r>
              <a:rPr lang="ru-RU" dirty="0"/>
              <a:t>•	физиотерапия (по показаниям),</a:t>
            </a:r>
          </a:p>
          <a:p>
            <a:pPr marL="711200" indent="-347663">
              <a:buNone/>
            </a:pPr>
            <a:r>
              <a:rPr lang="ru-RU" dirty="0"/>
              <a:t>•	массаж,</a:t>
            </a:r>
          </a:p>
          <a:p>
            <a:pPr marL="711200" indent="-347663">
              <a:buNone/>
            </a:pPr>
            <a:r>
              <a:rPr lang="ru-RU" dirty="0"/>
              <a:t>•	лечебная физкультура.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5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86800" cy="5865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600" b="1" smtClean="0">
                <a:solidFill>
                  <a:srgbClr val="CC0000"/>
                </a:solidFill>
              </a:rPr>
              <a:t>Любая  форма психической деятельности  формируется и  реализуется с прямым или косвенным участием речи.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 smtClean="0">
                <a:solidFill>
                  <a:srgbClr val="000099"/>
                </a:solidFill>
              </a:rPr>
              <a:t>Ее важнейшей </a:t>
            </a:r>
            <a:r>
              <a:rPr lang="ru-RU" altLang="ru-RU" sz="2600" b="1" i="1" u="sng" smtClean="0">
                <a:solidFill>
                  <a:srgbClr val="000099"/>
                </a:solidFill>
              </a:rPr>
              <a:t>структурной единицей является слово</a:t>
            </a:r>
            <a:r>
              <a:rPr lang="ru-RU" altLang="ru-RU" sz="2600" b="1" smtClean="0">
                <a:solidFill>
                  <a:srgbClr val="000099"/>
                </a:solidFill>
              </a:rPr>
              <a:t> как носитель определенного</a:t>
            </a:r>
            <a:r>
              <a:rPr lang="ru-RU" altLang="ru-RU" sz="2600" b="1" smtClean="0"/>
              <a:t> </a:t>
            </a:r>
            <a:r>
              <a:rPr lang="ru-RU" altLang="ru-RU" sz="2600" b="1" i="1" u="sng" smtClean="0">
                <a:solidFill>
                  <a:srgbClr val="CC0000"/>
                </a:solidFill>
              </a:rPr>
              <a:t>значения </a:t>
            </a:r>
            <a:r>
              <a:rPr lang="ru-RU" altLang="ru-RU" sz="2600" b="1" smtClean="0">
                <a:solidFill>
                  <a:srgbClr val="000099"/>
                </a:solidFill>
              </a:rPr>
              <a:t>(обобщенного и устойчивого отражения предметного содержания)</a:t>
            </a:r>
            <a:r>
              <a:rPr lang="ru-RU" altLang="ru-RU" sz="2600" b="1" smtClean="0"/>
              <a:t> и </a:t>
            </a:r>
            <a:r>
              <a:rPr lang="ru-RU" altLang="ru-RU" sz="2600" b="1" i="1" u="sng" smtClean="0">
                <a:solidFill>
                  <a:srgbClr val="CC0000"/>
                </a:solidFill>
              </a:rPr>
              <a:t>смысла </a:t>
            </a:r>
            <a:r>
              <a:rPr lang="ru-RU" altLang="ru-RU" sz="2600" b="1" smtClean="0">
                <a:solidFill>
                  <a:srgbClr val="000099"/>
                </a:solidFill>
              </a:rPr>
              <a:t>(индивидуального значения слова в конкретной ситуации).</a:t>
            </a:r>
            <a:r>
              <a:rPr lang="ru-RU" altLang="ru-RU" sz="2600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 smtClean="0"/>
              <a:t>Носителем значения всегда служит чувственный образ, а материальными носителями являются моторный (артикуляция), звуковой или графический (письмо) компоненты.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 smtClean="0"/>
              <a:t>У взрослого человека материальный носитель почти не осознается, а ведущая роль принадлежит содержанию слова и его значению. </a:t>
            </a:r>
          </a:p>
        </p:txBody>
      </p:sp>
    </p:spTree>
    <p:extLst>
      <p:ext uri="{BB962C8B-B14F-4D97-AF65-F5344CB8AC3E}">
        <p14:creationId xmlns:p14="http://schemas.microsoft.com/office/powerpoint/2010/main" val="3549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22899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3200" dirty="0"/>
              <a:t>Основные направления медицинской и педагогической помощи детям с речевыми нарушениями.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b="1" dirty="0"/>
              <a:t>2. Развитие познавательной деятельности.</a:t>
            </a:r>
          </a:p>
          <a:p>
            <a:pPr marL="0" indent="0">
              <a:buNone/>
            </a:pPr>
            <a:r>
              <a:rPr lang="ru-RU" sz="3400" b="1" dirty="0" smtClean="0"/>
              <a:t>3. Развитие </a:t>
            </a:r>
            <a:r>
              <a:rPr lang="ru-RU" sz="3400" b="1" dirty="0"/>
              <a:t>речи:</a:t>
            </a:r>
          </a:p>
          <a:p>
            <a:pPr marL="536575" indent="0">
              <a:buNone/>
            </a:pPr>
            <a:r>
              <a:rPr lang="ru-RU" sz="3400" dirty="0"/>
              <a:t>•	развитие понимания обращенной речи;</a:t>
            </a:r>
          </a:p>
          <a:p>
            <a:pPr marL="536575" indent="0">
              <a:buNone/>
            </a:pPr>
            <a:r>
              <a:rPr lang="ru-RU" sz="3400" dirty="0"/>
              <a:t>•	развитие пассивного словаря (понимание значения слов, простого сюжета, лексико-грамматических конструкций);</a:t>
            </a:r>
          </a:p>
          <a:p>
            <a:pPr marL="536575" indent="0">
              <a:buNone/>
            </a:pPr>
            <a:r>
              <a:rPr lang="ru-RU" sz="3400" dirty="0"/>
              <a:t>•	развитие собственной речи (лексики, грамматики, фонематического восприятия и произношения);</a:t>
            </a:r>
          </a:p>
          <a:p>
            <a:pPr marL="536575" indent="0">
              <a:buNone/>
            </a:pPr>
            <a:r>
              <a:rPr lang="ru-RU" sz="3400" dirty="0"/>
              <a:t>•	развитие подвижности органов артикуляции (массаж, пассивная и активная артикуляционная гимнастика);</a:t>
            </a:r>
          </a:p>
          <a:p>
            <a:pPr marL="536575" indent="0">
              <a:buNone/>
            </a:pPr>
            <a:r>
              <a:rPr lang="ru-RU" sz="3400" dirty="0"/>
              <a:t>•	работа над дыханием и голосом;</a:t>
            </a:r>
          </a:p>
          <a:p>
            <a:pPr marL="536575" indent="0">
              <a:buNone/>
            </a:pPr>
            <a:r>
              <a:rPr lang="ru-RU" sz="3400" dirty="0"/>
              <a:t>•	работа над темпом и ритмом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9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22899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3200" dirty="0"/>
              <a:t>Основные направления медицинской и педагогической помощи детям с речевыми нарушениями.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59"/>
          </a:xfrm>
        </p:spPr>
        <p:txBody>
          <a:bodyPr>
            <a:noAutofit/>
          </a:bodyPr>
          <a:lstStyle/>
          <a:p>
            <a:pPr marL="174625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2800" b="1" dirty="0"/>
              <a:t>4.	</a:t>
            </a:r>
            <a:r>
              <a:rPr lang="ru-RU" sz="2800" b="1" dirty="0" err="1"/>
              <a:t>Логоритмика</a:t>
            </a:r>
            <a:r>
              <a:rPr lang="ru-RU" sz="2800" b="1" dirty="0"/>
              <a:t>.</a:t>
            </a:r>
          </a:p>
          <a:p>
            <a:pPr marL="174625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2800" b="1" dirty="0"/>
              <a:t>5.	Формирование различных видов деятельности: игровой, продуктивной (рисование, лепка, аппликация, конструирование, ручной труд), элементов трудовой деятельности.</a:t>
            </a:r>
          </a:p>
          <a:p>
            <a:pPr marL="174625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2800" b="1" dirty="0"/>
              <a:t>6.	Формирование математических представлений.</a:t>
            </a:r>
          </a:p>
          <a:p>
            <a:pPr marL="174625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2800" b="1" dirty="0"/>
              <a:t>7.	Подготовка к обучению грамоте.</a:t>
            </a:r>
          </a:p>
          <a:p>
            <a:pPr marL="174625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2800" b="1" dirty="0"/>
              <a:t>8.	Физическое развитие.</a:t>
            </a:r>
          </a:p>
          <a:p>
            <a:pPr marL="174625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2800" b="1" dirty="0"/>
              <a:t>9.	Эстетическое воспитание.</a:t>
            </a:r>
          </a:p>
          <a:p>
            <a:pPr marL="174625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2800" b="1" dirty="0"/>
              <a:t>10.   Социальная адаптация:</a:t>
            </a:r>
          </a:p>
          <a:p>
            <a:pPr marL="623888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2800" dirty="0"/>
              <a:t>•	формирование умения ребенка сотрудничать со взрослыми и сверстниками,</a:t>
            </a:r>
          </a:p>
          <a:p>
            <a:pPr marL="623888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ru-RU" sz="2800" dirty="0"/>
              <a:t>•	формирование представлений о самом себе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46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Глухов </a:t>
            </a:r>
            <a:r>
              <a:rPr lang="ru-RU" dirty="0"/>
              <a:t>В.П. Специальная педагогика и специальная  психология: учебник для ВУЗов. 3-е </a:t>
            </a:r>
            <a:r>
              <a:rPr lang="ru-RU" dirty="0" err="1"/>
              <a:t>изд</a:t>
            </a:r>
            <a:r>
              <a:rPr lang="ru-RU" dirty="0"/>
              <a:t>.-М.:</a:t>
            </a:r>
            <a:r>
              <a:rPr lang="ru-RU" dirty="0" err="1"/>
              <a:t>Юрайт</a:t>
            </a:r>
            <a:r>
              <a:rPr lang="ru-RU" dirty="0"/>
              <a:t>. 2020. - 323 с</a:t>
            </a:r>
            <a:r>
              <a:rPr lang="ru-RU" dirty="0" smtClean="0"/>
              <a:t>.</a:t>
            </a:r>
          </a:p>
          <a:p>
            <a:r>
              <a:rPr lang="ru-RU" dirty="0"/>
              <a:t>Нейман Л.В., Богомильский М.Р. Анатомия, физиология и патология органов слуха и речи: Учеб. для студ. </a:t>
            </a:r>
            <a:r>
              <a:rPr lang="ru-RU" dirty="0" err="1"/>
              <a:t>высш</a:t>
            </a:r>
            <a:r>
              <a:rPr lang="ru-RU" dirty="0"/>
              <a:t>. </a:t>
            </a:r>
            <a:r>
              <a:rPr lang="ru-RU" dirty="0" err="1"/>
              <a:t>пед</a:t>
            </a:r>
            <a:r>
              <a:rPr lang="ru-RU" dirty="0"/>
              <a:t>. учеб. заведений / Под ред. В.И. Селиверстова. - М.: ВЛАДОС, 2001. - 224 с. (Коррекционная педагогика)</a:t>
            </a:r>
          </a:p>
          <a:p>
            <a:r>
              <a:rPr lang="ru-RU" dirty="0"/>
              <a:t>Специальная педагогика/Под редакцией Н.М. НАЗАРОВОЙ. М.: АСАDEMА, 2008</a:t>
            </a:r>
          </a:p>
          <a:p>
            <a:r>
              <a:rPr lang="ru-RU" b="1" dirty="0"/>
              <a:t>Основы логопедии </a:t>
            </a:r>
            <a:r>
              <a:rPr lang="ru-RU" dirty="0"/>
              <a:t>/ Под ред. </a:t>
            </a:r>
            <a:r>
              <a:rPr lang="ru-RU" dirty="0" smtClean="0"/>
              <a:t>Т.Б</a:t>
            </a:r>
            <a:r>
              <a:rPr lang="ru-RU" dirty="0"/>
              <a:t>. Филичевой, </a:t>
            </a:r>
            <a:r>
              <a:rPr lang="ru-RU" dirty="0" smtClean="0"/>
              <a:t>Н.А</a:t>
            </a:r>
            <a:r>
              <a:rPr lang="ru-RU" dirty="0"/>
              <a:t>. </a:t>
            </a:r>
            <a:r>
              <a:rPr lang="ru-RU" dirty="0" err="1"/>
              <a:t>Чевелевой</a:t>
            </a:r>
            <a:r>
              <a:rPr lang="ru-RU" dirty="0"/>
              <a:t>, </a:t>
            </a:r>
            <a:r>
              <a:rPr lang="ru-RU" dirty="0" smtClean="0"/>
              <a:t>Г.В</a:t>
            </a:r>
            <a:r>
              <a:rPr lang="ru-RU" dirty="0"/>
              <a:t>. Чиркиной. – М.: ПРОСВЕЩЕНИЕ, 1989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3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861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893175" cy="63357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000" b="1" smtClean="0">
                <a:solidFill>
                  <a:srgbClr val="000099"/>
                </a:solidFill>
              </a:rPr>
              <a:t>Смысл связан со словом в целом, а не с каждым его звуком.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b="1" i="1" smtClean="0">
                <a:solidFill>
                  <a:srgbClr val="CC0000"/>
                </a:solidFill>
              </a:rPr>
              <a:t>Фонемы </a:t>
            </a:r>
            <a:r>
              <a:rPr lang="ru-RU" altLang="ru-RU" sz="3000" b="1" smtClean="0">
                <a:solidFill>
                  <a:srgbClr val="CC0000"/>
                </a:solidFill>
              </a:rPr>
              <a:t>— </a:t>
            </a:r>
            <a:r>
              <a:rPr lang="ru-RU" altLang="ru-RU" sz="3000" b="1" i="1" smtClean="0">
                <a:solidFill>
                  <a:srgbClr val="CC0000"/>
                </a:solidFill>
              </a:rPr>
              <a:t>единицы речевого акустического восприятия.</a:t>
            </a:r>
            <a:r>
              <a:rPr lang="ru-RU" altLang="ru-RU" sz="3000" b="1" i="1" smtClean="0"/>
              <a:t> </a:t>
            </a:r>
            <a:r>
              <a:rPr lang="ru-RU" altLang="ru-RU" sz="3000" b="1" smtClean="0"/>
              <a:t>Каждый национальный язык характеризуется специфическим набором фонем, которые создают его структуру.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 smtClean="0"/>
              <a:t>Для русского языка основную  фонематическую нагрузку несут гласные и согласные, противопоставляемые по принципу «звонкость — глухость».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b="1" i="1" smtClean="0">
                <a:solidFill>
                  <a:srgbClr val="CC0000"/>
                </a:solidFill>
              </a:rPr>
              <a:t>Артикулемы</a:t>
            </a:r>
            <a:r>
              <a:rPr lang="ru-RU" altLang="ru-RU" sz="3000" b="1" smtClean="0"/>
              <a:t> </a:t>
            </a:r>
            <a:r>
              <a:rPr lang="ru-RU" altLang="ru-RU" sz="3000" b="1" smtClean="0">
                <a:cs typeface="Arial" panose="020B0604020202020204" pitchFamily="34" charset="0"/>
              </a:rPr>
              <a:t>→</a:t>
            </a:r>
            <a:r>
              <a:rPr lang="ru-RU" altLang="ru-RU" sz="3000" b="1" smtClean="0">
                <a:solidFill>
                  <a:srgbClr val="000099"/>
                </a:solidFill>
              </a:rPr>
              <a:t>моторные схемы произнесения того или иного звука, позициями речевого аппарата.</a:t>
            </a:r>
          </a:p>
        </p:txBody>
      </p:sp>
    </p:spTree>
    <p:extLst>
      <p:ext uri="{BB962C8B-B14F-4D97-AF65-F5344CB8AC3E}">
        <p14:creationId xmlns:p14="http://schemas.microsoft.com/office/powerpoint/2010/main" val="19442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b="1" dirty="0" smtClean="0">
                <a:solidFill>
                  <a:schemeClr val="accent1"/>
                </a:solidFill>
              </a:rPr>
              <a:t>Виды речи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8294" y="1196752"/>
            <a:ext cx="8507412" cy="511209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 smtClean="0"/>
              <a:t>     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4000" b="1" i="1" dirty="0" smtClean="0">
                <a:solidFill>
                  <a:srgbClr val="CC0000"/>
                </a:solidFill>
              </a:rPr>
              <a:t>Экспрессивная</a:t>
            </a:r>
            <a:r>
              <a:rPr lang="ru-RU" altLang="ru-RU" sz="3600" b="1" i="1" dirty="0" smtClean="0"/>
              <a:t> </a:t>
            </a:r>
            <a:r>
              <a:rPr lang="ru-RU" altLang="ru-RU" sz="2800" b="1" dirty="0" smtClean="0"/>
              <a:t>(громкая, выразительная, направленная вовне) — 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начинается с </a:t>
            </a:r>
            <a:r>
              <a:rPr lang="ru-RU" altLang="ru-RU" sz="3600" b="1" u="sng" dirty="0" smtClean="0">
                <a:solidFill>
                  <a:srgbClr val="000099"/>
                </a:solidFill>
              </a:rPr>
              <a:t>мотива и замысла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 (</a:t>
            </a:r>
            <a:r>
              <a:rPr lang="ru-RU" altLang="ru-RU" b="1" dirty="0" smtClean="0"/>
              <a:t>динамической схемы высказывания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), проходит стадию </a:t>
            </a:r>
            <a:r>
              <a:rPr lang="ru-RU" altLang="ru-RU" sz="3600" b="1" i="1" u="sng" dirty="0" smtClean="0">
                <a:solidFill>
                  <a:srgbClr val="000099"/>
                </a:solidFill>
              </a:rPr>
              <a:t>внутренней речи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, обладающей свернутым характером, и переходит в стадию </a:t>
            </a:r>
            <a:r>
              <a:rPr lang="ru-RU" altLang="ru-RU" sz="3600" b="1" i="1" u="sng" dirty="0" smtClean="0">
                <a:solidFill>
                  <a:srgbClr val="000099"/>
                </a:solidFill>
              </a:rPr>
              <a:t>высказывания</a:t>
            </a:r>
            <a:r>
              <a:rPr lang="ru-RU" altLang="ru-RU" sz="3600" b="1" u="sng" dirty="0" smtClean="0">
                <a:solidFill>
                  <a:srgbClr val="000099"/>
                </a:solidFill>
              </a:rPr>
              <a:t>;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600" b="1" dirty="0" smtClean="0">
                <a:solidFill>
                  <a:srgbClr val="000099"/>
                </a:solidFill>
              </a:rPr>
              <a:t>ее разновидность </a:t>
            </a:r>
            <a:r>
              <a:rPr lang="ru-RU" altLang="ru-RU" sz="36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→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 речь   письменная, которая  может быть самостоятельной или под диктовку;</a:t>
            </a:r>
            <a:r>
              <a:rPr lang="ru-RU" altLang="ru-RU" sz="2800" b="1" dirty="0" smtClean="0"/>
              <a:t>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612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smtClean="0">
                <a:solidFill>
                  <a:schemeClr val="accent1"/>
                </a:solidFill>
              </a:rPr>
              <a:t>Виды речи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507412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/>
              <a:t>     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000" b="1" smtClean="0"/>
              <a:t>  </a:t>
            </a:r>
            <a:r>
              <a:rPr lang="ru-RU" altLang="ru-RU" sz="3600" b="1" i="1" smtClean="0">
                <a:solidFill>
                  <a:srgbClr val="CC0000"/>
                </a:solidFill>
              </a:rPr>
              <a:t>Импрессивная</a:t>
            </a:r>
            <a:r>
              <a:rPr lang="ru-RU" altLang="ru-RU" b="1" i="1" smtClean="0">
                <a:solidFill>
                  <a:srgbClr val="CC0000"/>
                </a:solidFill>
              </a:rPr>
              <a:t> </a:t>
            </a:r>
            <a:r>
              <a:rPr lang="ru-RU" altLang="ru-RU" sz="2400" b="1" smtClean="0"/>
              <a:t>(понимающая) — </a:t>
            </a:r>
            <a:r>
              <a:rPr lang="ru-RU" altLang="ru-RU" b="1" smtClean="0">
                <a:solidFill>
                  <a:srgbClr val="006600"/>
                </a:solidFill>
              </a:rPr>
              <a:t>начинается с восприятия речевого высказывания через слух или зрение  (через чтение),</a:t>
            </a:r>
            <a:r>
              <a:rPr lang="ru-RU" altLang="ru-RU" b="1" smtClean="0">
                <a:solidFill>
                  <a:srgbClr val="000099"/>
                </a:solidFill>
              </a:rPr>
              <a:t> </a:t>
            </a:r>
            <a:r>
              <a:rPr lang="ru-RU" altLang="ru-RU" b="1" smtClean="0">
                <a:solidFill>
                  <a:srgbClr val="800000"/>
                </a:solidFill>
              </a:rPr>
              <a:t>проходит стадию декодирования</a:t>
            </a:r>
            <a:r>
              <a:rPr lang="ru-RU" altLang="ru-RU" b="1" smtClean="0">
                <a:solidFill>
                  <a:srgbClr val="000099"/>
                </a:solidFill>
              </a:rPr>
              <a:t> (выделения информативных компонентов) и </a:t>
            </a:r>
            <a:r>
              <a:rPr lang="ru-RU" altLang="ru-RU" b="1" i="1" u="sng" smtClean="0">
                <a:solidFill>
                  <a:srgbClr val="000099"/>
                </a:solidFill>
              </a:rPr>
              <a:t>завершается формированием во внутренней речи общей смысловой схемы сообщения,</a:t>
            </a:r>
            <a:r>
              <a:rPr lang="ru-RU" altLang="ru-RU" b="1" smtClean="0">
                <a:solidFill>
                  <a:srgbClr val="000099"/>
                </a:solidFill>
              </a:rPr>
              <a:t>   ее   соотнесением с семантическими (смысловыми) структурами и  включением в определенный контекст,  без которого даже грамматически правильные предложения могут оставаться  непонятными. </a:t>
            </a:r>
          </a:p>
        </p:txBody>
      </p:sp>
    </p:spTree>
    <p:extLst>
      <p:ext uri="{BB962C8B-B14F-4D97-AF65-F5344CB8AC3E}">
        <p14:creationId xmlns:p14="http://schemas.microsoft.com/office/powerpoint/2010/main" val="33900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964612" cy="66690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dirty="0" smtClean="0"/>
              <a:t>Понятие речевой деятельности вообще  не совпадает с понятием языка,  т. к. язык – только определенная часть, – правда, важнейшая, – речевой деятельности.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/>
              <a:t>Речевая деятельность – продукт функционирования органов речи.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ru-RU" sz="105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Язык – средств общения между людьми. Язык является общим для народа, говорящего на нём.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dirty="0" smtClean="0"/>
              <a:t>Речь всегда индивидуальна и неповторима – даже по телефону мы узнаем знакомую речь близкого человека.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Развитие речи связано с </a:t>
            </a:r>
            <a:r>
              <a:rPr lang="ru-RU" sz="2400" b="1" dirty="0" err="1" smtClean="0">
                <a:solidFill>
                  <a:srgbClr val="00B050"/>
                </a:solidFill>
              </a:rPr>
              <a:t>нейро-моторной</a:t>
            </a:r>
            <a:r>
              <a:rPr lang="ru-RU" sz="2400" b="1" dirty="0" smtClean="0">
                <a:solidFill>
                  <a:srgbClr val="00B050"/>
                </a:solidFill>
              </a:rPr>
              <a:t> стимуляцией </a:t>
            </a:r>
            <a:r>
              <a:rPr lang="ru-RU" sz="2400" b="1" dirty="0" err="1" smtClean="0">
                <a:solidFill>
                  <a:srgbClr val="00B050"/>
                </a:solidFill>
              </a:rPr>
              <a:t>речедвигательного</a:t>
            </a:r>
            <a:r>
              <a:rPr lang="ru-RU" sz="2400" b="1" dirty="0" smtClean="0">
                <a:solidFill>
                  <a:srgbClr val="00B050"/>
                </a:solidFill>
              </a:rPr>
              <a:t> аппарата.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dirty="0" smtClean="0"/>
              <a:t>Развитие языка – связано с повышением словарного запаса, формированием правильного грамматического строя речи, способности адекватно использовать словарный запас в мышлении (внутренняя речь) и общении с окружающими (внешняя речь).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b="1" dirty="0" smtClean="0"/>
              <a:t>Т.О.  возникающие проблемы развития речи – это, главным образом, проблемы медиков и логопедов, а развитие языка как основы речевого общения – задача педагогическая.</a:t>
            </a:r>
          </a:p>
        </p:txBody>
      </p:sp>
    </p:spTree>
    <p:extLst>
      <p:ext uri="{BB962C8B-B14F-4D97-AF65-F5344CB8AC3E}">
        <p14:creationId xmlns:p14="http://schemas.microsoft.com/office/powerpoint/2010/main" val="66974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05500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CC0000"/>
                </a:solidFill>
              </a:rPr>
              <a:t>Речь</a:t>
            </a:r>
            <a:r>
              <a:rPr lang="ru-RU" sz="2800" b="1" i="1" dirty="0" smtClean="0"/>
              <a:t> — </a:t>
            </a:r>
            <a:r>
              <a:rPr lang="ru-RU" sz="2800" b="1" dirty="0" smtClean="0">
                <a:solidFill>
                  <a:srgbClr val="000099"/>
                </a:solidFill>
              </a:rPr>
              <a:t>высшая форма передачи информации с помощью акустических сигналов, письменных или пантомимических знаков. </a:t>
            </a:r>
          </a:p>
          <a:p>
            <a:endParaRPr lang="ru-RU" sz="1800" b="1" dirty="0" smtClean="0">
              <a:solidFill>
                <a:srgbClr val="000099"/>
              </a:solidFill>
            </a:endParaRPr>
          </a:p>
          <a:p>
            <a:r>
              <a:rPr lang="ru-RU" sz="2800" b="1" i="1" dirty="0" smtClean="0">
                <a:solidFill>
                  <a:srgbClr val="CC0000"/>
                </a:solidFill>
              </a:rPr>
              <a:t>Ее социальная функция</a:t>
            </a:r>
            <a:r>
              <a:rPr lang="ru-RU" sz="2800" b="1" dirty="0" smtClean="0"/>
              <a:t> </a:t>
            </a:r>
            <a:r>
              <a:rPr lang="ru-RU" sz="2800" b="1" dirty="0" smtClean="0">
                <a:cs typeface="Arial" charset="0"/>
              </a:rPr>
              <a:t>→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0099"/>
                </a:solidFill>
              </a:rPr>
              <a:t>обеспечение общения, а в интеллектуальном плане — это механизм абстрагирования и обобщения, создающий основу категориального мышления. </a:t>
            </a:r>
          </a:p>
          <a:p>
            <a:endParaRPr lang="ru-RU" sz="1800" b="1" dirty="0" smtClean="0">
              <a:solidFill>
                <a:srgbClr val="000099"/>
              </a:solidFill>
            </a:endParaRPr>
          </a:p>
          <a:p>
            <a:r>
              <a:rPr lang="ru-RU" sz="2800" b="1" dirty="0" smtClean="0"/>
              <a:t>Мышление у взрослого человека само в большинстве случаев воплощается в речи, являющейся его выразителем. </a:t>
            </a:r>
          </a:p>
        </p:txBody>
      </p:sp>
    </p:spTree>
    <p:extLst>
      <p:ext uri="{BB962C8B-B14F-4D97-AF65-F5344CB8AC3E}">
        <p14:creationId xmlns:p14="http://schemas.microsoft.com/office/powerpoint/2010/main" val="15420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2695</Words>
  <Application>Microsoft Office PowerPoint</Application>
  <PresentationFormat>Экран (4:3)</PresentationFormat>
  <Paragraphs>228</Paragraphs>
  <Slides>43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0" baseType="lpstr">
      <vt:lpstr>Microsoft YaHei</vt:lpstr>
      <vt:lpstr>Arial</vt:lpstr>
      <vt:lpstr>Calibri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  <vt:lpstr>Основные функции речи:</vt:lpstr>
      <vt:lpstr>Презентация PowerPoint</vt:lpstr>
      <vt:lpstr>Презентация PowerPoint</vt:lpstr>
      <vt:lpstr>Виды речи</vt:lpstr>
      <vt:lpstr>Виды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развития речи ребенка</vt:lpstr>
      <vt:lpstr>Первый критический период в развитии речевой функции у детей   1-2 года жизни</vt:lpstr>
      <vt:lpstr>Второй критический период в развитии речевой функции у детей  3  года жизни</vt:lpstr>
      <vt:lpstr>Третий критический период в развитии речевой функции у детей 6-7 лет жизни</vt:lpstr>
      <vt:lpstr>Виды речи</vt:lpstr>
      <vt:lpstr>Презентация PowerPoint</vt:lpstr>
      <vt:lpstr>В физиологическом отношении речь представляет собой сложный двигательный акт, осуществляемый по механизму условно-рефлекторной деятельности. Она образуется на основе кинестетических раздражений, исходящих из речевой мускулатуры, включая мышцы гортани и дыхательные мышцы.</vt:lpstr>
      <vt:lpstr>Наблюдения над развитием речи у слепых детей показывают, что роль зрительного анализатора в формировании речи является второстепенной.   Таким образом, развитие речи связано в основном с деятельностью слухового и двигательного анализаторов.</vt:lpstr>
      <vt:lpstr>Основные причины (факторы) речевых нарушений у детей:</vt:lpstr>
      <vt:lpstr>Причины речевой патологии.</vt:lpstr>
      <vt:lpstr>Причины речевой патологии.</vt:lpstr>
      <vt:lpstr>Причины речевой патологии.</vt:lpstr>
      <vt:lpstr>На приеме у логопеда</vt:lpstr>
      <vt:lpstr>КЛАССИФИКАЦИЯ НАРУШЕНИЙ УСТНОЙ РЕЧИ</vt:lpstr>
      <vt:lpstr>КЛАССИФИКАЦИЯ НАРУШЕНИЙ РЕЧИ</vt:lpstr>
      <vt:lpstr>КЛАССИФИКАЦИЯ НАРУШЕНИЙ РЕЧИ</vt:lpstr>
      <vt:lpstr>КЛАССИФИКАЦИЯ НАРУШЕНИЙ РЕЧИ</vt:lpstr>
      <vt:lpstr>КЛАССИФИКАЦИЯ НАРУШЕНИЙ РЕЧИ</vt:lpstr>
      <vt:lpstr>КЛАССИФИКАЦИЯ НАРУШЕНИЙ РЕЧИ</vt:lpstr>
      <vt:lpstr>КЛАССИФИКАЦИЯ НАРУШЕНИЙ РЕЧИ. Основные понятия</vt:lpstr>
      <vt:lpstr>Нарушения письменной речи:</vt:lpstr>
      <vt:lpstr>Нарушения письменной речи:</vt:lpstr>
      <vt:lpstr>Презентация PowerPoint</vt:lpstr>
      <vt:lpstr>Заикание (логоневроз) – нарушение плавности речи, обусловленное судорогами мышц речевого аппарата.    Причины возникновения логоневроза:  Причиной возникновения заикания могут являться различные факторы: сильнейший испуг или другая тяжелая психическая травма, инфицирование организма, эндокринные нарушения и неправильное воспитание. Статистика:</vt:lpstr>
      <vt:lpstr>Презентация PowerPoint</vt:lpstr>
      <vt:lpstr>Проявления  логоневроза</vt:lpstr>
      <vt:lpstr>Профилактика нарушений голоса и речи у детей </vt:lpstr>
      <vt:lpstr>Основные направления медицинской и педагогической помощи детям с речевыми нарушениями.</vt:lpstr>
      <vt:lpstr>Основные направления медицинской и педагогической помощи детям с речевыми нарушениями.</vt:lpstr>
      <vt:lpstr>Основные направления медицинской и педагогической помощи детям с речевыми нарушениями.</vt:lpstr>
      <vt:lpstr>Литература</vt:lpstr>
      <vt:lpstr>Презентация PowerPoint</vt:lpstr>
    </vt:vector>
  </TitlesOfParts>
  <Company>ipk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ПАТОЛОГИЯ ОРГАНОВ РЕЧИ</dc:title>
  <dc:creator>mfpo</dc:creator>
  <cp:lastModifiedBy>w7</cp:lastModifiedBy>
  <cp:revision>44</cp:revision>
  <dcterms:created xsi:type="dcterms:W3CDTF">2012-12-03T16:14:07Z</dcterms:created>
  <dcterms:modified xsi:type="dcterms:W3CDTF">2020-04-27T06:59:03Z</dcterms:modified>
</cp:coreProperties>
</file>