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9CF31C-8D3E-4C82-968D-500F33573B3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2CE9EE8-062F-44E6-A758-D0C3B69721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784324F-C4A2-482B-8054-6A096E6C10DE}"/>
              </a:ext>
            </a:extLst>
          </p:cNvPr>
          <p:cNvSpPr>
            <a:spLocks noGrp="1"/>
          </p:cNvSpPr>
          <p:nvPr>
            <p:ph type="dt" sz="half" idx="10"/>
          </p:nvPr>
        </p:nvSpPr>
        <p:spPr/>
        <p:txBody>
          <a:bodyPr/>
          <a:lstStyle/>
          <a:p>
            <a:fld id="{EF6E1FB2-BE90-48F3-83EC-6CB3D804A82F}" type="datetimeFigureOut">
              <a:rPr lang="ru-RU" smtClean="0"/>
              <a:t>12.12.2019</a:t>
            </a:fld>
            <a:endParaRPr lang="ru-RU"/>
          </a:p>
        </p:txBody>
      </p:sp>
      <p:sp>
        <p:nvSpPr>
          <p:cNvPr id="5" name="Нижний колонтитул 4">
            <a:extLst>
              <a:ext uri="{FF2B5EF4-FFF2-40B4-BE49-F238E27FC236}">
                <a16:creationId xmlns:a16="http://schemas.microsoft.com/office/drawing/2014/main" id="{F9FDF582-F0F1-432D-9894-A5F72C116FB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6FB57EF-EE74-44A8-A76E-4DB3A916E587}"/>
              </a:ext>
            </a:extLst>
          </p:cNvPr>
          <p:cNvSpPr>
            <a:spLocks noGrp="1"/>
          </p:cNvSpPr>
          <p:nvPr>
            <p:ph type="sldNum" sz="quarter" idx="12"/>
          </p:nvPr>
        </p:nvSpPr>
        <p:spPr/>
        <p:txBody>
          <a:bodyPr/>
          <a:lstStyle/>
          <a:p>
            <a:fld id="{51A73C6A-33B5-4F5D-8501-46E76D4B94D5}" type="slidenum">
              <a:rPr lang="ru-RU" smtClean="0"/>
              <a:t>‹#›</a:t>
            </a:fld>
            <a:endParaRPr lang="ru-RU"/>
          </a:p>
        </p:txBody>
      </p:sp>
    </p:spTree>
    <p:extLst>
      <p:ext uri="{BB962C8B-B14F-4D97-AF65-F5344CB8AC3E}">
        <p14:creationId xmlns:p14="http://schemas.microsoft.com/office/powerpoint/2010/main" val="66330474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E639D0-FCE3-4A1E-8025-6F03F4FC2C2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3A8349D-4F10-4806-9E91-50F88E22C60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AE61E6-2DD5-44EF-BCE4-0A9B6A71FBDF}"/>
              </a:ext>
            </a:extLst>
          </p:cNvPr>
          <p:cNvSpPr>
            <a:spLocks noGrp="1"/>
          </p:cNvSpPr>
          <p:nvPr>
            <p:ph type="dt" sz="half" idx="10"/>
          </p:nvPr>
        </p:nvSpPr>
        <p:spPr/>
        <p:txBody>
          <a:bodyPr/>
          <a:lstStyle/>
          <a:p>
            <a:fld id="{EF6E1FB2-BE90-48F3-83EC-6CB3D804A82F}" type="datetimeFigureOut">
              <a:rPr lang="ru-RU" smtClean="0"/>
              <a:t>12.12.2019</a:t>
            </a:fld>
            <a:endParaRPr lang="ru-RU"/>
          </a:p>
        </p:txBody>
      </p:sp>
      <p:sp>
        <p:nvSpPr>
          <p:cNvPr id="5" name="Нижний колонтитул 4">
            <a:extLst>
              <a:ext uri="{FF2B5EF4-FFF2-40B4-BE49-F238E27FC236}">
                <a16:creationId xmlns:a16="http://schemas.microsoft.com/office/drawing/2014/main" id="{7FC1C69D-C168-4196-93CC-1E816E22629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997D136-7742-4306-9C96-9FED8C133AA4}"/>
              </a:ext>
            </a:extLst>
          </p:cNvPr>
          <p:cNvSpPr>
            <a:spLocks noGrp="1"/>
          </p:cNvSpPr>
          <p:nvPr>
            <p:ph type="sldNum" sz="quarter" idx="12"/>
          </p:nvPr>
        </p:nvSpPr>
        <p:spPr/>
        <p:txBody>
          <a:bodyPr/>
          <a:lstStyle/>
          <a:p>
            <a:fld id="{51A73C6A-33B5-4F5D-8501-46E76D4B94D5}" type="slidenum">
              <a:rPr lang="ru-RU" smtClean="0"/>
              <a:t>‹#›</a:t>
            </a:fld>
            <a:endParaRPr lang="ru-RU"/>
          </a:p>
        </p:txBody>
      </p:sp>
    </p:spTree>
    <p:extLst>
      <p:ext uri="{BB962C8B-B14F-4D97-AF65-F5344CB8AC3E}">
        <p14:creationId xmlns:p14="http://schemas.microsoft.com/office/powerpoint/2010/main" val="369922269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4ABA0DB-375E-4A78-8999-8E0FCBC426B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1A68A3B-953B-42A4-919C-42C833151FE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59CF317-A9F1-40C2-9D52-11C75476DCA8}"/>
              </a:ext>
            </a:extLst>
          </p:cNvPr>
          <p:cNvSpPr>
            <a:spLocks noGrp="1"/>
          </p:cNvSpPr>
          <p:nvPr>
            <p:ph type="dt" sz="half" idx="10"/>
          </p:nvPr>
        </p:nvSpPr>
        <p:spPr/>
        <p:txBody>
          <a:bodyPr/>
          <a:lstStyle/>
          <a:p>
            <a:fld id="{EF6E1FB2-BE90-48F3-83EC-6CB3D804A82F}" type="datetimeFigureOut">
              <a:rPr lang="ru-RU" smtClean="0"/>
              <a:t>12.12.2019</a:t>
            </a:fld>
            <a:endParaRPr lang="ru-RU"/>
          </a:p>
        </p:txBody>
      </p:sp>
      <p:sp>
        <p:nvSpPr>
          <p:cNvPr id="5" name="Нижний колонтитул 4">
            <a:extLst>
              <a:ext uri="{FF2B5EF4-FFF2-40B4-BE49-F238E27FC236}">
                <a16:creationId xmlns:a16="http://schemas.microsoft.com/office/drawing/2014/main" id="{FF9256B1-D85E-4563-A1B9-6409FE8F499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EE01190-C6AD-4749-BFB8-F869374D15DD}"/>
              </a:ext>
            </a:extLst>
          </p:cNvPr>
          <p:cNvSpPr>
            <a:spLocks noGrp="1"/>
          </p:cNvSpPr>
          <p:nvPr>
            <p:ph type="sldNum" sz="quarter" idx="12"/>
          </p:nvPr>
        </p:nvSpPr>
        <p:spPr/>
        <p:txBody>
          <a:bodyPr/>
          <a:lstStyle/>
          <a:p>
            <a:fld id="{51A73C6A-33B5-4F5D-8501-46E76D4B94D5}" type="slidenum">
              <a:rPr lang="ru-RU" smtClean="0"/>
              <a:t>‹#›</a:t>
            </a:fld>
            <a:endParaRPr lang="ru-RU"/>
          </a:p>
        </p:txBody>
      </p:sp>
    </p:spTree>
    <p:extLst>
      <p:ext uri="{BB962C8B-B14F-4D97-AF65-F5344CB8AC3E}">
        <p14:creationId xmlns:p14="http://schemas.microsoft.com/office/powerpoint/2010/main" val="150104929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3A0298-475A-4CDB-A816-99818EB5D5F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891EC09-F37B-4F63-8954-861B5706795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3645A82-01AC-4691-9D48-5B2F3FD5DBFF}"/>
              </a:ext>
            </a:extLst>
          </p:cNvPr>
          <p:cNvSpPr>
            <a:spLocks noGrp="1"/>
          </p:cNvSpPr>
          <p:nvPr>
            <p:ph type="dt" sz="half" idx="10"/>
          </p:nvPr>
        </p:nvSpPr>
        <p:spPr/>
        <p:txBody>
          <a:bodyPr/>
          <a:lstStyle/>
          <a:p>
            <a:fld id="{EF6E1FB2-BE90-48F3-83EC-6CB3D804A82F}" type="datetimeFigureOut">
              <a:rPr lang="ru-RU" smtClean="0"/>
              <a:t>12.12.2019</a:t>
            </a:fld>
            <a:endParaRPr lang="ru-RU"/>
          </a:p>
        </p:txBody>
      </p:sp>
      <p:sp>
        <p:nvSpPr>
          <p:cNvPr id="5" name="Нижний колонтитул 4">
            <a:extLst>
              <a:ext uri="{FF2B5EF4-FFF2-40B4-BE49-F238E27FC236}">
                <a16:creationId xmlns:a16="http://schemas.microsoft.com/office/drawing/2014/main" id="{71D71A17-635F-4FDA-805E-C0190CD429D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6E5717D-F9C8-4E51-BF2C-F2C7957C3C49}"/>
              </a:ext>
            </a:extLst>
          </p:cNvPr>
          <p:cNvSpPr>
            <a:spLocks noGrp="1"/>
          </p:cNvSpPr>
          <p:nvPr>
            <p:ph type="sldNum" sz="quarter" idx="12"/>
          </p:nvPr>
        </p:nvSpPr>
        <p:spPr/>
        <p:txBody>
          <a:bodyPr/>
          <a:lstStyle/>
          <a:p>
            <a:fld id="{51A73C6A-33B5-4F5D-8501-46E76D4B94D5}" type="slidenum">
              <a:rPr lang="ru-RU" smtClean="0"/>
              <a:t>‹#›</a:t>
            </a:fld>
            <a:endParaRPr lang="ru-RU"/>
          </a:p>
        </p:txBody>
      </p:sp>
    </p:spTree>
    <p:extLst>
      <p:ext uri="{BB962C8B-B14F-4D97-AF65-F5344CB8AC3E}">
        <p14:creationId xmlns:p14="http://schemas.microsoft.com/office/powerpoint/2010/main" val="153409740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50C300-B8E7-4472-9D60-CAD5970A556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E190B81-0D8D-4633-A8C5-4B754DE7DA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BE7FD52-B558-43E6-B932-B9399B2CDB4F}"/>
              </a:ext>
            </a:extLst>
          </p:cNvPr>
          <p:cNvSpPr>
            <a:spLocks noGrp="1"/>
          </p:cNvSpPr>
          <p:nvPr>
            <p:ph type="dt" sz="half" idx="10"/>
          </p:nvPr>
        </p:nvSpPr>
        <p:spPr/>
        <p:txBody>
          <a:bodyPr/>
          <a:lstStyle/>
          <a:p>
            <a:fld id="{EF6E1FB2-BE90-48F3-83EC-6CB3D804A82F}" type="datetimeFigureOut">
              <a:rPr lang="ru-RU" smtClean="0"/>
              <a:t>12.12.2019</a:t>
            </a:fld>
            <a:endParaRPr lang="ru-RU"/>
          </a:p>
        </p:txBody>
      </p:sp>
      <p:sp>
        <p:nvSpPr>
          <p:cNvPr id="5" name="Нижний колонтитул 4">
            <a:extLst>
              <a:ext uri="{FF2B5EF4-FFF2-40B4-BE49-F238E27FC236}">
                <a16:creationId xmlns:a16="http://schemas.microsoft.com/office/drawing/2014/main" id="{89EC8213-77D1-40DB-971A-92080ABCCE7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8E9779A-8F6B-4E6D-B144-9ADB1213436E}"/>
              </a:ext>
            </a:extLst>
          </p:cNvPr>
          <p:cNvSpPr>
            <a:spLocks noGrp="1"/>
          </p:cNvSpPr>
          <p:nvPr>
            <p:ph type="sldNum" sz="quarter" idx="12"/>
          </p:nvPr>
        </p:nvSpPr>
        <p:spPr/>
        <p:txBody>
          <a:bodyPr/>
          <a:lstStyle/>
          <a:p>
            <a:fld id="{51A73C6A-33B5-4F5D-8501-46E76D4B94D5}" type="slidenum">
              <a:rPr lang="ru-RU" smtClean="0"/>
              <a:t>‹#›</a:t>
            </a:fld>
            <a:endParaRPr lang="ru-RU"/>
          </a:p>
        </p:txBody>
      </p:sp>
    </p:spTree>
    <p:extLst>
      <p:ext uri="{BB962C8B-B14F-4D97-AF65-F5344CB8AC3E}">
        <p14:creationId xmlns:p14="http://schemas.microsoft.com/office/powerpoint/2010/main" val="203952330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BD5AA2-D230-4839-A66B-2127ECF0EBF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0BB1952-2563-4CA6-AFCE-6D21243EFDC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959E32D-5DBE-4BCF-A5CB-50E93F9DBCB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D34222C-C9AC-435D-AC68-4C14CB48740F}"/>
              </a:ext>
            </a:extLst>
          </p:cNvPr>
          <p:cNvSpPr>
            <a:spLocks noGrp="1"/>
          </p:cNvSpPr>
          <p:nvPr>
            <p:ph type="dt" sz="half" idx="10"/>
          </p:nvPr>
        </p:nvSpPr>
        <p:spPr/>
        <p:txBody>
          <a:bodyPr/>
          <a:lstStyle/>
          <a:p>
            <a:fld id="{EF6E1FB2-BE90-48F3-83EC-6CB3D804A82F}" type="datetimeFigureOut">
              <a:rPr lang="ru-RU" smtClean="0"/>
              <a:t>12.12.2019</a:t>
            </a:fld>
            <a:endParaRPr lang="ru-RU"/>
          </a:p>
        </p:txBody>
      </p:sp>
      <p:sp>
        <p:nvSpPr>
          <p:cNvPr id="6" name="Нижний колонтитул 5">
            <a:extLst>
              <a:ext uri="{FF2B5EF4-FFF2-40B4-BE49-F238E27FC236}">
                <a16:creationId xmlns:a16="http://schemas.microsoft.com/office/drawing/2014/main" id="{94BC1F42-C81D-4CFE-B436-1D3BF1595BE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2C0F1BC-3B8C-49A5-A3D8-1964D75F23B9}"/>
              </a:ext>
            </a:extLst>
          </p:cNvPr>
          <p:cNvSpPr>
            <a:spLocks noGrp="1"/>
          </p:cNvSpPr>
          <p:nvPr>
            <p:ph type="sldNum" sz="quarter" idx="12"/>
          </p:nvPr>
        </p:nvSpPr>
        <p:spPr/>
        <p:txBody>
          <a:bodyPr/>
          <a:lstStyle/>
          <a:p>
            <a:fld id="{51A73C6A-33B5-4F5D-8501-46E76D4B94D5}" type="slidenum">
              <a:rPr lang="ru-RU" smtClean="0"/>
              <a:t>‹#›</a:t>
            </a:fld>
            <a:endParaRPr lang="ru-RU"/>
          </a:p>
        </p:txBody>
      </p:sp>
    </p:spTree>
    <p:extLst>
      <p:ext uri="{BB962C8B-B14F-4D97-AF65-F5344CB8AC3E}">
        <p14:creationId xmlns:p14="http://schemas.microsoft.com/office/powerpoint/2010/main" val="248368978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CA63D6-124F-4AF1-9728-F1C0C589609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461B5B2-85C3-4214-880C-57E96C8CE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531BD44-2F09-4532-A67B-AB91D0DC2AF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6436ED5-76AC-4FC5-89D7-E97D2B7C96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B964AAA-0C58-4265-87DB-987D34DE2D8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3FB48F9-FDE8-425D-97E8-EC9CE688AA44}"/>
              </a:ext>
            </a:extLst>
          </p:cNvPr>
          <p:cNvSpPr>
            <a:spLocks noGrp="1"/>
          </p:cNvSpPr>
          <p:nvPr>
            <p:ph type="dt" sz="half" idx="10"/>
          </p:nvPr>
        </p:nvSpPr>
        <p:spPr/>
        <p:txBody>
          <a:bodyPr/>
          <a:lstStyle/>
          <a:p>
            <a:fld id="{EF6E1FB2-BE90-48F3-83EC-6CB3D804A82F}" type="datetimeFigureOut">
              <a:rPr lang="ru-RU" smtClean="0"/>
              <a:t>12.12.2019</a:t>
            </a:fld>
            <a:endParaRPr lang="ru-RU"/>
          </a:p>
        </p:txBody>
      </p:sp>
      <p:sp>
        <p:nvSpPr>
          <p:cNvPr id="8" name="Нижний колонтитул 7">
            <a:extLst>
              <a:ext uri="{FF2B5EF4-FFF2-40B4-BE49-F238E27FC236}">
                <a16:creationId xmlns:a16="http://schemas.microsoft.com/office/drawing/2014/main" id="{50F9C296-DDCC-4C67-9DAA-0F52AC0F947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5651CF6-36D4-4AA9-AADF-A5DD1D21B5CA}"/>
              </a:ext>
            </a:extLst>
          </p:cNvPr>
          <p:cNvSpPr>
            <a:spLocks noGrp="1"/>
          </p:cNvSpPr>
          <p:nvPr>
            <p:ph type="sldNum" sz="quarter" idx="12"/>
          </p:nvPr>
        </p:nvSpPr>
        <p:spPr/>
        <p:txBody>
          <a:bodyPr/>
          <a:lstStyle/>
          <a:p>
            <a:fld id="{51A73C6A-33B5-4F5D-8501-46E76D4B94D5}" type="slidenum">
              <a:rPr lang="ru-RU" smtClean="0"/>
              <a:t>‹#›</a:t>
            </a:fld>
            <a:endParaRPr lang="ru-RU"/>
          </a:p>
        </p:txBody>
      </p:sp>
    </p:spTree>
    <p:extLst>
      <p:ext uri="{BB962C8B-B14F-4D97-AF65-F5344CB8AC3E}">
        <p14:creationId xmlns:p14="http://schemas.microsoft.com/office/powerpoint/2010/main" val="90443848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BE543F-04C0-410F-829E-AEB218198D3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E91B19A-FE16-44F9-A4D5-4FA944101B71}"/>
              </a:ext>
            </a:extLst>
          </p:cNvPr>
          <p:cNvSpPr>
            <a:spLocks noGrp="1"/>
          </p:cNvSpPr>
          <p:nvPr>
            <p:ph type="dt" sz="half" idx="10"/>
          </p:nvPr>
        </p:nvSpPr>
        <p:spPr/>
        <p:txBody>
          <a:bodyPr/>
          <a:lstStyle/>
          <a:p>
            <a:fld id="{EF6E1FB2-BE90-48F3-83EC-6CB3D804A82F}" type="datetimeFigureOut">
              <a:rPr lang="ru-RU" smtClean="0"/>
              <a:t>12.12.2019</a:t>
            </a:fld>
            <a:endParaRPr lang="ru-RU"/>
          </a:p>
        </p:txBody>
      </p:sp>
      <p:sp>
        <p:nvSpPr>
          <p:cNvPr id="4" name="Нижний колонтитул 3">
            <a:extLst>
              <a:ext uri="{FF2B5EF4-FFF2-40B4-BE49-F238E27FC236}">
                <a16:creationId xmlns:a16="http://schemas.microsoft.com/office/drawing/2014/main" id="{7E5CFD3F-A920-4A87-AECA-8D4AA85242F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5964951-499D-4B17-98C4-70B68F2C16FE}"/>
              </a:ext>
            </a:extLst>
          </p:cNvPr>
          <p:cNvSpPr>
            <a:spLocks noGrp="1"/>
          </p:cNvSpPr>
          <p:nvPr>
            <p:ph type="sldNum" sz="quarter" idx="12"/>
          </p:nvPr>
        </p:nvSpPr>
        <p:spPr/>
        <p:txBody>
          <a:bodyPr/>
          <a:lstStyle/>
          <a:p>
            <a:fld id="{51A73C6A-33B5-4F5D-8501-46E76D4B94D5}" type="slidenum">
              <a:rPr lang="ru-RU" smtClean="0"/>
              <a:t>‹#›</a:t>
            </a:fld>
            <a:endParaRPr lang="ru-RU"/>
          </a:p>
        </p:txBody>
      </p:sp>
    </p:spTree>
    <p:extLst>
      <p:ext uri="{BB962C8B-B14F-4D97-AF65-F5344CB8AC3E}">
        <p14:creationId xmlns:p14="http://schemas.microsoft.com/office/powerpoint/2010/main" val="386468666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58AC8FB-7921-4009-867F-4E4142FA41EF}"/>
              </a:ext>
            </a:extLst>
          </p:cNvPr>
          <p:cNvSpPr>
            <a:spLocks noGrp="1"/>
          </p:cNvSpPr>
          <p:nvPr>
            <p:ph type="dt" sz="half" idx="10"/>
          </p:nvPr>
        </p:nvSpPr>
        <p:spPr/>
        <p:txBody>
          <a:bodyPr/>
          <a:lstStyle/>
          <a:p>
            <a:fld id="{EF6E1FB2-BE90-48F3-83EC-6CB3D804A82F}" type="datetimeFigureOut">
              <a:rPr lang="ru-RU" smtClean="0"/>
              <a:t>12.12.2019</a:t>
            </a:fld>
            <a:endParaRPr lang="ru-RU"/>
          </a:p>
        </p:txBody>
      </p:sp>
      <p:sp>
        <p:nvSpPr>
          <p:cNvPr id="3" name="Нижний колонтитул 2">
            <a:extLst>
              <a:ext uri="{FF2B5EF4-FFF2-40B4-BE49-F238E27FC236}">
                <a16:creationId xmlns:a16="http://schemas.microsoft.com/office/drawing/2014/main" id="{48F11F14-77F2-44A4-B6A3-C4E5814C259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4FBE5C7E-7769-42C8-9395-DAA2754B100B}"/>
              </a:ext>
            </a:extLst>
          </p:cNvPr>
          <p:cNvSpPr>
            <a:spLocks noGrp="1"/>
          </p:cNvSpPr>
          <p:nvPr>
            <p:ph type="sldNum" sz="quarter" idx="12"/>
          </p:nvPr>
        </p:nvSpPr>
        <p:spPr/>
        <p:txBody>
          <a:bodyPr/>
          <a:lstStyle/>
          <a:p>
            <a:fld id="{51A73C6A-33B5-4F5D-8501-46E76D4B94D5}" type="slidenum">
              <a:rPr lang="ru-RU" smtClean="0"/>
              <a:t>‹#›</a:t>
            </a:fld>
            <a:endParaRPr lang="ru-RU"/>
          </a:p>
        </p:txBody>
      </p:sp>
    </p:spTree>
    <p:extLst>
      <p:ext uri="{BB962C8B-B14F-4D97-AF65-F5344CB8AC3E}">
        <p14:creationId xmlns:p14="http://schemas.microsoft.com/office/powerpoint/2010/main" val="153898522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F830A3-FE9E-469C-B585-6991758E7C4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C617A12-58D6-445C-BB5D-67ADDD2C8B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D199F04-3302-4ADE-95D3-9F09B8096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3073C49-EB8E-4B9B-8FA6-3537DC13099F}"/>
              </a:ext>
            </a:extLst>
          </p:cNvPr>
          <p:cNvSpPr>
            <a:spLocks noGrp="1"/>
          </p:cNvSpPr>
          <p:nvPr>
            <p:ph type="dt" sz="half" idx="10"/>
          </p:nvPr>
        </p:nvSpPr>
        <p:spPr/>
        <p:txBody>
          <a:bodyPr/>
          <a:lstStyle/>
          <a:p>
            <a:fld id="{EF6E1FB2-BE90-48F3-83EC-6CB3D804A82F}" type="datetimeFigureOut">
              <a:rPr lang="ru-RU" smtClean="0"/>
              <a:t>12.12.2019</a:t>
            </a:fld>
            <a:endParaRPr lang="ru-RU"/>
          </a:p>
        </p:txBody>
      </p:sp>
      <p:sp>
        <p:nvSpPr>
          <p:cNvPr id="6" name="Нижний колонтитул 5">
            <a:extLst>
              <a:ext uri="{FF2B5EF4-FFF2-40B4-BE49-F238E27FC236}">
                <a16:creationId xmlns:a16="http://schemas.microsoft.com/office/drawing/2014/main" id="{A2B8C2AB-7DBC-4E0C-B153-8AE318DB277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830BC11-CCF0-49E0-9265-8E00AB57DC8A}"/>
              </a:ext>
            </a:extLst>
          </p:cNvPr>
          <p:cNvSpPr>
            <a:spLocks noGrp="1"/>
          </p:cNvSpPr>
          <p:nvPr>
            <p:ph type="sldNum" sz="quarter" idx="12"/>
          </p:nvPr>
        </p:nvSpPr>
        <p:spPr/>
        <p:txBody>
          <a:bodyPr/>
          <a:lstStyle/>
          <a:p>
            <a:fld id="{51A73C6A-33B5-4F5D-8501-46E76D4B94D5}" type="slidenum">
              <a:rPr lang="ru-RU" smtClean="0"/>
              <a:t>‹#›</a:t>
            </a:fld>
            <a:endParaRPr lang="ru-RU"/>
          </a:p>
        </p:txBody>
      </p:sp>
    </p:spTree>
    <p:extLst>
      <p:ext uri="{BB962C8B-B14F-4D97-AF65-F5344CB8AC3E}">
        <p14:creationId xmlns:p14="http://schemas.microsoft.com/office/powerpoint/2010/main" val="45479516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4B47A7-D9CB-456A-906E-2C4A2985FD4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3771D12-9155-416D-AAE8-F168ED0BAE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64A1F227-9743-4E49-AE12-4F7CDDC12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AC1C670-02A2-4490-B19A-C4E5010F2ACE}"/>
              </a:ext>
            </a:extLst>
          </p:cNvPr>
          <p:cNvSpPr>
            <a:spLocks noGrp="1"/>
          </p:cNvSpPr>
          <p:nvPr>
            <p:ph type="dt" sz="half" idx="10"/>
          </p:nvPr>
        </p:nvSpPr>
        <p:spPr/>
        <p:txBody>
          <a:bodyPr/>
          <a:lstStyle/>
          <a:p>
            <a:fld id="{EF6E1FB2-BE90-48F3-83EC-6CB3D804A82F}" type="datetimeFigureOut">
              <a:rPr lang="ru-RU" smtClean="0"/>
              <a:t>12.12.2019</a:t>
            </a:fld>
            <a:endParaRPr lang="ru-RU"/>
          </a:p>
        </p:txBody>
      </p:sp>
      <p:sp>
        <p:nvSpPr>
          <p:cNvPr id="6" name="Нижний колонтитул 5">
            <a:extLst>
              <a:ext uri="{FF2B5EF4-FFF2-40B4-BE49-F238E27FC236}">
                <a16:creationId xmlns:a16="http://schemas.microsoft.com/office/drawing/2014/main" id="{0ED875E6-AF10-4D62-8CC4-D0CA030014A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A11DFCD-0A22-491B-8A70-0D2D97FF92E9}"/>
              </a:ext>
            </a:extLst>
          </p:cNvPr>
          <p:cNvSpPr>
            <a:spLocks noGrp="1"/>
          </p:cNvSpPr>
          <p:nvPr>
            <p:ph type="sldNum" sz="quarter" idx="12"/>
          </p:nvPr>
        </p:nvSpPr>
        <p:spPr/>
        <p:txBody>
          <a:bodyPr/>
          <a:lstStyle/>
          <a:p>
            <a:fld id="{51A73C6A-33B5-4F5D-8501-46E76D4B94D5}" type="slidenum">
              <a:rPr lang="ru-RU" smtClean="0"/>
              <a:t>‹#›</a:t>
            </a:fld>
            <a:endParaRPr lang="ru-RU"/>
          </a:p>
        </p:txBody>
      </p:sp>
    </p:spTree>
    <p:extLst>
      <p:ext uri="{BB962C8B-B14F-4D97-AF65-F5344CB8AC3E}">
        <p14:creationId xmlns:p14="http://schemas.microsoft.com/office/powerpoint/2010/main" val="67937630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9AAB88-9515-4453-9ED1-D741276B11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A103B60-FC03-4B82-9533-3335DDDB6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F59D86C-8C76-490F-92CE-DBAB7451F6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E1FB2-BE90-48F3-83EC-6CB3D804A82F}" type="datetimeFigureOut">
              <a:rPr lang="ru-RU" smtClean="0"/>
              <a:t>12.12.2019</a:t>
            </a:fld>
            <a:endParaRPr lang="ru-RU"/>
          </a:p>
        </p:txBody>
      </p:sp>
      <p:sp>
        <p:nvSpPr>
          <p:cNvPr id="5" name="Нижний колонтитул 4">
            <a:extLst>
              <a:ext uri="{FF2B5EF4-FFF2-40B4-BE49-F238E27FC236}">
                <a16:creationId xmlns:a16="http://schemas.microsoft.com/office/drawing/2014/main" id="{860F81CB-2A97-4F78-8EFA-84D1551B84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0BDC98B-F384-41EF-89B7-7E16CA2487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73C6A-33B5-4F5D-8501-46E76D4B94D5}" type="slidenum">
              <a:rPr lang="ru-RU" smtClean="0"/>
              <a:t>‹#›</a:t>
            </a:fld>
            <a:endParaRPr lang="ru-RU"/>
          </a:p>
        </p:txBody>
      </p:sp>
    </p:spTree>
    <p:extLst>
      <p:ext uri="{BB962C8B-B14F-4D97-AF65-F5344CB8AC3E}">
        <p14:creationId xmlns:p14="http://schemas.microsoft.com/office/powerpoint/2010/main" val="1082733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05A5BD-BA36-4EF3-BAD8-FD33ABE059AE}"/>
              </a:ext>
            </a:extLst>
          </p:cNvPr>
          <p:cNvSpPr>
            <a:spLocks noGrp="1"/>
          </p:cNvSpPr>
          <p:nvPr>
            <p:ph type="ctrTitle"/>
          </p:nvPr>
        </p:nvSpPr>
        <p:spPr>
          <a:xfrm>
            <a:off x="1604514" y="0"/>
            <a:ext cx="8804694" cy="1284407"/>
          </a:xfrm>
        </p:spPr>
        <p:txBody>
          <a:bodyPr>
            <a:normAutofit fontScale="90000"/>
          </a:bodyPr>
          <a:lstStyle/>
          <a:p>
            <a:r>
              <a:rPr lang="ru-RU" sz="4400" dirty="0">
                <a:latin typeface="Times New Roman" panose="02020603050405020304" pitchFamily="18" charset="0"/>
                <a:cs typeface="Times New Roman" panose="02020603050405020304" pitchFamily="18" charset="0"/>
              </a:rPr>
              <a:t>Врачи во время Великой отечественной войны</a:t>
            </a:r>
          </a:p>
        </p:txBody>
      </p:sp>
      <p:pic>
        <p:nvPicPr>
          <p:cNvPr id="4" name="Рисунок 3">
            <a:extLst>
              <a:ext uri="{FF2B5EF4-FFF2-40B4-BE49-F238E27FC236}">
                <a16:creationId xmlns:a16="http://schemas.microsoft.com/office/drawing/2014/main" id="{393E2772-F719-46C8-9C72-FE8D70A5B8CB}"/>
              </a:ext>
            </a:extLst>
          </p:cNvPr>
          <p:cNvPicPr>
            <a:picLocks noChangeAspect="1"/>
          </p:cNvPicPr>
          <p:nvPr/>
        </p:nvPicPr>
        <p:blipFill>
          <a:blip r:embed="rId2"/>
          <a:stretch>
            <a:fillRect/>
          </a:stretch>
        </p:blipFill>
        <p:spPr>
          <a:xfrm>
            <a:off x="2044461" y="1168178"/>
            <a:ext cx="7746521" cy="5525920"/>
          </a:xfrm>
          <a:prstGeom prst="rect">
            <a:avLst/>
          </a:prstGeom>
        </p:spPr>
      </p:pic>
      <p:sp>
        <p:nvSpPr>
          <p:cNvPr id="5" name="TextBox 4">
            <a:extLst>
              <a:ext uri="{FF2B5EF4-FFF2-40B4-BE49-F238E27FC236}">
                <a16:creationId xmlns:a16="http://schemas.microsoft.com/office/drawing/2014/main" id="{A080E809-F663-4CAC-913F-7C3AC88A4EE0}"/>
              </a:ext>
            </a:extLst>
          </p:cNvPr>
          <p:cNvSpPr txBox="1"/>
          <p:nvPr/>
        </p:nvSpPr>
        <p:spPr>
          <a:xfrm>
            <a:off x="10230929" y="5874589"/>
            <a:ext cx="1820173" cy="923330"/>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Лапшова Валерия 102 педиатрия</a:t>
            </a:r>
          </a:p>
        </p:txBody>
      </p:sp>
    </p:spTree>
    <p:extLst>
      <p:ext uri="{BB962C8B-B14F-4D97-AF65-F5344CB8AC3E}">
        <p14:creationId xmlns:p14="http://schemas.microsoft.com/office/powerpoint/2010/main" val="197064065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2D7E5E3-2858-4606-8BCC-67012290D009}"/>
              </a:ext>
            </a:extLst>
          </p:cNvPr>
          <p:cNvPicPr>
            <a:picLocks noChangeAspect="1"/>
          </p:cNvPicPr>
          <p:nvPr/>
        </p:nvPicPr>
        <p:blipFill>
          <a:blip r:embed="rId2"/>
          <a:stretch>
            <a:fillRect/>
          </a:stretch>
        </p:blipFill>
        <p:spPr>
          <a:xfrm>
            <a:off x="0" y="0"/>
            <a:ext cx="12192000" cy="9144000"/>
          </a:xfrm>
          <a:prstGeom prst="rect">
            <a:avLst/>
          </a:prstGeom>
        </p:spPr>
      </p:pic>
    </p:spTree>
    <p:extLst>
      <p:ext uri="{BB962C8B-B14F-4D97-AF65-F5344CB8AC3E}">
        <p14:creationId xmlns:p14="http://schemas.microsoft.com/office/powerpoint/2010/main" val="356046118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695A9372-BB9B-47EB-AEF1-2210A4D6D1E4}"/>
              </a:ext>
            </a:extLst>
          </p:cNvPr>
          <p:cNvSpPr>
            <a:spLocks noGrp="1"/>
          </p:cNvSpPr>
          <p:nvPr>
            <p:ph type="subTitle" idx="1"/>
          </p:nvPr>
        </p:nvSpPr>
        <p:spPr>
          <a:xfrm>
            <a:off x="0" y="396815"/>
            <a:ext cx="6297283" cy="6340415"/>
          </a:xfrm>
        </p:spPr>
        <p:txBody>
          <a:bodyPr>
            <a:noAutofit/>
          </a:bodyPr>
          <a:lstStyle/>
          <a:p>
            <a:r>
              <a:rPr lang="ru-RU" sz="2000" dirty="0">
                <a:latin typeface="Times New Roman" panose="02020603050405020304" pitchFamily="18" charset="0"/>
                <a:cs typeface="Times New Roman" panose="02020603050405020304" pitchFamily="18" charset="0"/>
              </a:rPr>
              <a:t>Когда ситуация в мире начала накаляться, Н.Н. Бурденко инициировал подбор материалов к составлению инструкций и указаний по военно-полевой хирургии:</a:t>
            </a:r>
          </a:p>
          <a:p>
            <a:r>
              <a:rPr lang="ru-RU" sz="2000" i="1" dirty="0">
                <a:solidFill>
                  <a:schemeClr val="accent1">
                    <a:lumMod val="50000"/>
                  </a:schemeClr>
                </a:solidFill>
                <a:latin typeface="Times New Roman" panose="02020603050405020304" pitchFamily="18" charset="0"/>
                <a:cs typeface="Times New Roman" panose="02020603050405020304" pitchFamily="18" charset="0"/>
              </a:rPr>
              <a:t>"У нас существуют десятки хирургических школ и направлений. В случае войны может возникнуть разброд в организации медицинской помощи и методах лечения раненых. Этого допустить нельзя."</a:t>
            </a:r>
          </a:p>
          <a:p>
            <a:r>
              <a:rPr lang="ru-RU" sz="2000" dirty="0">
                <a:latin typeface="Times New Roman" panose="02020603050405020304" pitchFamily="18" charset="0"/>
                <a:cs typeface="Times New Roman" panose="02020603050405020304" pitchFamily="18" charset="0"/>
              </a:rPr>
              <a:t>Подвиг медиков в годы Великой Отечественной </a:t>
            </a:r>
            <a:r>
              <a:rPr lang="ru-RU" sz="2000" dirty="0" err="1">
                <a:latin typeface="Times New Roman" panose="02020603050405020304" pitchFamily="18" charset="0"/>
                <a:cs typeface="Times New Roman" panose="02020603050405020304" pitchFamily="18" charset="0"/>
              </a:rPr>
              <a:t>ВойныОзаботившись</a:t>
            </a:r>
            <a:r>
              <a:rPr lang="ru-RU" sz="2000" dirty="0">
                <a:latin typeface="Times New Roman" panose="02020603050405020304" pitchFamily="18" charset="0"/>
                <a:cs typeface="Times New Roman" panose="02020603050405020304" pitchFamily="18" charset="0"/>
              </a:rPr>
              <a:t> подобным заявлением, с 1941 года преподаватели стали обучать студентов основам военно-полевой хирургии. Новое поколение врачей изучало технику гипсования, скелетное вытяжение, переливание крови и первичную обработку ран. 9 мая 1941 года был введен в действие "Сборник положений об учреждениях санитарной службы военного времени". Таким образом, к началу Великой Отечественной Войны медицинское обеспечение войск имело вполне сложившуюся систему.</a:t>
            </a:r>
          </a:p>
        </p:txBody>
      </p:sp>
      <p:pic>
        <p:nvPicPr>
          <p:cNvPr id="4" name="Рисунок 3">
            <a:extLst>
              <a:ext uri="{FF2B5EF4-FFF2-40B4-BE49-F238E27FC236}">
                <a16:creationId xmlns:a16="http://schemas.microsoft.com/office/drawing/2014/main" id="{B7355DD9-AF36-4E59-8F23-678BEFDD0583}"/>
              </a:ext>
            </a:extLst>
          </p:cNvPr>
          <p:cNvPicPr>
            <a:picLocks noChangeAspect="1"/>
          </p:cNvPicPr>
          <p:nvPr/>
        </p:nvPicPr>
        <p:blipFill>
          <a:blip r:embed="rId2"/>
          <a:stretch>
            <a:fillRect/>
          </a:stretch>
        </p:blipFill>
        <p:spPr>
          <a:xfrm>
            <a:off x="6648090" y="285750"/>
            <a:ext cx="4876800" cy="3143250"/>
          </a:xfrm>
          <a:prstGeom prst="rect">
            <a:avLst/>
          </a:prstGeom>
        </p:spPr>
      </p:pic>
      <p:pic>
        <p:nvPicPr>
          <p:cNvPr id="5" name="Рисунок 4">
            <a:extLst>
              <a:ext uri="{FF2B5EF4-FFF2-40B4-BE49-F238E27FC236}">
                <a16:creationId xmlns:a16="http://schemas.microsoft.com/office/drawing/2014/main" id="{9956B1A1-0B15-4A5C-ABD2-2C372CCBAE18}"/>
              </a:ext>
            </a:extLst>
          </p:cNvPr>
          <p:cNvPicPr>
            <a:picLocks noChangeAspect="1"/>
          </p:cNvPicPr>
          <p:nvPr/>
        </p:nvPicPr>
        <p:blipFill>
          <a:blip r:embed="rId3"/>
          <a:stretch>
            <a:fillRect/>
          </a:stretch>
        </p:blipFill>
        <p:spPr>
          <a:xfrm>
            <a:off x="6648089" y="3567022"/>
            <a:ext cx="4635261" cy="3120153"/>
          </a:xfrm>
          <a:prstGeom prst="rect">
            <a:avLst/>
          </a:prstGeom>
        </p:spPr>
      </p:pic>
    </p:spTree>
    <p:extLst>
      <p:ext uri="{BB962C8B-B14F-4D97-AF65-F5344CB8AC3E}">
        <p14:creationId xmlns:p14="http://schemas.microsoft.com/office/powerpoint/2010/main" val="280310622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D27F30F-520B-4EB0-84AD-5CD9BAF8BEC5}"/>
              </a:ext>
            </a:extLst>
          </p:cNvPr>
          <p:cNvSpPr>
            <a:spLocks noGrp="1"/>
          </p:cNvSpPr>
          <p:nvPr>
            <p:ph type="subTitle" idx="1"/>
          </p:nvPr>
        </p:nvSpPr>
        <p:spPr>
          <a:xfrm>
            <a:off x="103518" y="1388853"/>
            <a:ext cx="5141342" cy="5408761"/>
          </a:xfrm>
        </p:spPr>
        <p:txBody>
          <a:bodyPr>
            <a:normAutofit/>
          </a:bodyPr>
          <a:lstStyle/>
          <a:p>
            <a:r>
              <a:rPr lang="ru-RU" sz="2000" dirty="0">
                <a:latin typeface="Times New Roman" panose="02020603050405020304" pitchFamily="18" charset="0"/>
                <a:cs typeface="Times New Roman" panose="02020603050405020304" pitchFamily="18" charset="0"/>
              </a:rPr>
              <a:t>Сразу после начала войны на фронт были отправлены самые опытные военно-полевые хирурги и высококвалифицированных медицинские сестры. Но вскоре очередь дошла и до резерва. Рук не хватало.</a:t>
            </a:r>
          </a:p>
          <a:p>
            <a:r>
              <a:rPr lang="ru-RU" sz="2000" dirty="0">
                <a:latin typeface="Times New Roman" panose="02020603050405020304" pitchFamily="18" charset="0"/>
                <a:cs typeface="Times New Roman" panose="02020603050405020304" pitchFamily="18" charset="0"/>
              </a:rPr>
              <a:t>Особую роль в системе оказания медицинской помощи играли госпитали глубокого тыла. В городах они развертывались с расчетом на быстрое рассредоточение раненых по специализированным учреждениям. Это способствовало быстрейшему выздоровлению раненых и возвращению их в строй. Одним из таких пунктов был город Казань.</a:t>
            </a:r>
          </a:p>
        </p:txBody>
      </p:sp>
      <p:pic>
        <p:nvPicPr>
          <p:cNvPr id="4" name="Рисунок 3">
            <a:extLst>
              <a:ext uri="{FF2B5EF4-FFF2-40B4-BE49-F238E27FC236}">
                <a16:creationId xmlns:a16="http://schemas.microsoft.com/office/drawing/2014/main" id="{A9865D01-FD05-4A59-BD81-262551971E67}"/>
              </a:ext>
            </a:extLst>
          </p:cNvPr>
          <p:cNvPicPr>
            <a:picLocks noChangeAspect="1"/>
          </p:cNvPicPr>
          <p:nvPr/>
        </p:nvPicPr>
        <p:blipFill>
          <a:blip r:embed="rId2"/>
          <a:stretch>
            <a:fillRect/>
          </a:stretch>
        </p:blipFill>
        <p:spPr>
          <a:xfrm>
            <a:off x="6020364" y="138023"/>
            <a:ext cx="5933689" cy="3168590"/>
          </a:xfrm>
          <a:prstGeom prst="rect">
            <a:avLst/>
          </a:prstGeom>
        </p:spPr>
      </p:pic>
      <p:pic>
        <p:nvPicPr>
          <p:cNvPr id="6" name="Рисунок 5">
            <a:extLst>
              <a:ext uri="{FF2B5EF4-FFF2-40B4-BE49-F238E27FC236}">
                <a16:creationId xmlns:a16="http://schemas.microsoft.com/office/drawing/2014/main" id="{A7A9A6A2-AAF1-42F8-A76B-26921ED4876A}"/>
              </a:ext>
            </a:extLst>
          </p:cNvPr>
          <p:cNvPicPr>
            <a:picLocks noChangeAspect="1"/>
          </p:cNvPicPr>
          <p:nvPr/>
        </p:nvPicPr>
        <p:blipFill>
          <a:blip r:embed="rId3"/>
          <a:stretch>
            <a:fillRect/>
          </a:stretch>
        </p:blipFill>
        <p:spPr>
          <a:xfrm>
            <a:off x="6694098" y="3429000"/>
            <a:ext cx="3925642" cy="3289259"/>
          </a:xfrm>
          <a:prstGeom prst="rect">
            <a:avLst/>
          </a:prstGeom>
        </p:spPr>
      </p:pic>
    </p:spTree>
    <p:extLst>
      <p:ext uri="{BB962C8B-B14F-4D97-AF65-F5344CB8AC3E}">
        <p14:creationId xmlns:p14="http://schemas.microsoft.com/office/powerpoint/2010/main" val="167481563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2F0F93-6B38-498E-827D-FA9C1F188C98}"/>
              </a:ext>
            </a:extLst>
          </p:cNvPr>
          <p:cNvSpPr>
            <a:spLocks noGrp="1"/>
          </p:cNvSpPr>
          <p:nvPr>
            <p:ph type="ctrTitle"/>
          </p:nvPr>
        </p:nvSpPr>
        <p:spPr>
          <a:xfrm>
            <a:off x="3071004" y="103517"/>
            <a:ext cx="5397260" cy="1042808"/>
          </a:xfrm>
        </p:spPr>
        <p:txBody>
          <a:bodyPr>
            <a:normAutofit/>
          </a:bodyPr>
          <a:lstStyle/>
          <a:p>
            <a:r>
              <a:rPr lang="ru-RU" sz="4000" dirty="0">
                <a:latin typeface="Times New Roman" panose="02020603050405020304" pitchFamily="18" charset="0"/>
                <a:cs typeface="Times New Roman" panose="02020603050405020304" pitchFamily="18" charset="0"/>
              </a:rPr>
              <a:t>Тамара </a:t>
            </a:r>
            <a:r>
              <a:rPr lang="ru-RU" sz="4000" dirty="0" err="1">
                <a:latin typeface="Times New Roman" panose="02020603050405020304" pitchFamily="18" charset="0"/>
                <a:cs typeface="Times New Roman" panose="02020603050405020304" pitchFamily="18" charset="0"/>
              </a:rPr>
              <a:t>Калнин</a:t>
            </a:r>
            <a:endParaRPr lang="ru-RU" sz="40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6328B382-B6D8-463F-8796-FD5891951C6C}"/>
              </a:ext>
            </a:extLst>
          </p:cNvPr>
          <p:cNvSpPr>
            <a:spLocks noGrp="1"/>
          </p:cNvSpPr>
          <p:nvPr>
            <p:ph type="subTitle" idx="1"/>
          </p:nvPr>
        </p:nvSpPr>
        <p:spPr>
          <a:xfrm>
            <a:off x="238664" y="2165230"/>
            <a:ext cx="5296619" cy="3079630"/>
          </a:xfrm>
        </p:spPr>
        <p:txBody>
          <a:bodyPr>
            <a:normAutofit/>
          </a:bodyPr>
          <a:lstStyle/>
          <a:p>
            <a:r>
              <a:rPr lang="ru-RU" sz="2000" dirty="0">
                <a:latin typeface="Times New Roman" panose="02020603050405020304" pitchFamily="18" charset="0"/>
                <a:cs typeface="Times New Roman" panose="02020603050405020304" pitchFamily="18" charset="0"/>
              </a:rPr>
              <a:t>16 сентября 1941 года медсестра проводила эвакуацию раненых в госпиталь. По дороге санитарную машину обстрелял фашистский самолёт. Шофёр был убит, машина загорелась. Тамара </a:t>
            </a:r>
            <a:r>
              <a:rPr lang="ru-RU" sz="2000" dirty="0" err="1">
                <a:latin typeface="Times New Roman" panose="02020603050405020304" pitchFamily="18" charset="0"/>
                <a:cs typeface="Times New Roman" panose="02020603050405020304" pitchFamily="18" charset="0"/>
              </a:rPr>
              <a:t>Калнин</a:t>
            </a:r>
            <a:r>
              <a:rPr lang="ru-RU" sz="2000" dirty="0">
                <a:latin typeface="Times New Roman" panose="02020603050405020304" pitchFamily="18" charset="0"/>
                <a:cs typeface="Times New Roman" panose="02020603050405020304" pitchFamily="18" charset="0"/>
              </a:rPr>
              <a:t> вытащила всех раненых из машины, получив серьёзные ожоги. Добравшись пешком до медсанбата, она доложила о случившемся и сообщила о местонахождении раненых. Позже Тамара </a:t>
            </a:r>
            <a:r>
              <a:rPr lang="ru-RU" sz="2000" dirty="0" err="1">
                <a:latin typeface="Times New Roman" panose="02020603050405020304" pitchFamily="18" charset="0"/>
                <a:cs typeface="Times New Roman" panose="02020603050405020304" pitchFamily="18" charset="0"/>
              </a:rPr>
              <a:t>Калнин</a:t>
            </a:r>
            <a:r>
              <a:rPr lang="ru-RU" sz="2000" dirty="0">
                <a:latin typeface="Times New Roman" panose="02020603050405020304" pitchFamily="18" charset="0"/>
                <a:cs typeface="Times New Roman" panose="02020603050405020304" pitchFamily="18" charset="0"/>
              </a:rPr>
              <a:t> умерла от ожогов и заражения крови.</a:t>
            </a:r>
          </a:p>
        </p:txBody>
      </p:sp>
      <p:pic>
        <p:nvPicPr>
          <p:cNvPr id="4" name="Рисунок 3">
            <a:extLst>
              <a:ext uri="{FF2B5EF4-FFF2-40B4-BE49-F238E27FC236}">
                <a16:creationId xmlns:a16="http://schemas.microsoft.com/office/drawing/2014/main" id="{F29A914D-6368-44C9-97D1-1395773BA4E0}"/>
              </a:ext>
            </a:extLst>
          </p:cNvPr>
          <p:cNvPicPr>
            <a:picLocks noChangeAspect="1"/>
          </p:cNvPicPr>
          <p:nvPr/>
        </p:nvPicPr>
        <p:blipFill>
          <a:blip r:embed="rId2"/>
          <a:stretch>
            <a:fillRect/>
          </a:stretch>
        </p:blipFill>
        <p:spPr>
          <a:xfrm>
            <a:off x="5603576" y="1442180"/>
            <a:ext cx="6349760" cy="4471047"/>
          </a:xfrm>
          <a:prstGeom prst="rect">
            <a:avLst/>
          </a:prstGeom>
        </p:spPr>
      </p:pic>
    </p:spTree>
    <p:extLst>
      <p:ext uri="{BB962C8B-B14F-4D97-AF65-F5344CB8AC3E}">
        <p14:creationId xmlns:p14="http://schemas.microsoft.com/office/powerpoint/2010/main" val="132589860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D022D8-9ED5-4865-93A1-1D48A3A9C1B5}"/>
              </a:ext>
            </a:extLst>
          </p:cNvPr>
          <p:cNvSpPr>
            <a:spLocks noGrp="1"/>
          </p:cNvSpPr>
          <p:nvPr>
            <p:ph type="ctrTitle"/>
          </p:nvPr>
        </p:nvSpPr>
        <p:spPr>
          <a:xfrm>
            <a:off x="3226279" y="86263"/>
            <a:ext cx="5957977" cy="1146325"/>
          </a:xfrm>
        </p:spPr>
        <p:txBody>
          <a:bodyPr>
            <a:normAutofit/>
          </a:bodyPr>
          <a:lstStyle/>
          <a:p>
            <a:r>
              <a:rPr lang="ru-RU" sz="4000" dirty="0">
                <a:latin typeface="Times New Roman" panose="02020603050405020304" pitchFamily="18" charset="0"/>
                <a:cs typeface="Times New Roman" panose="02020603050405020304" pitchFamily="18" charset="0"/>
              </a:rPr>
              <a:t>Зоя Павлова</a:t>
            </a:r>
          </a:p>
        </p:txBody>
      </p:sp>
      <p:sp>
        <p:nvSpPr>
          <p:cNvPr id="3" name="Подзаголовок 2">
            <a:extLst>
              <a:ext uri="{FF2B5EF4-FFF2-40B4-BE49-F238E27FC236}">
                <a16:creationId xmlns:a16="http://schemas.microsoft.com/office/drawing/2014/main" id="{39A35CED-5FD2-4F3F-97D3-CE142576C8DB}"/>
              </a:ext>
            </a:extLst>
          </p:cNvPr>
          <p:cNvSpPr>
            <a:spLocks noGrp="1"/>
          </p:cNvSpPr>
          <p:nvPr>
            <p:ph type="subTitle" idx="1"/>
          </p:nvPr>
        </p:nvSpPr>
        <p:spPr>
          <a:xfrm>
            <a:off x="207035" y="1837593"/>
            <a:ext cx="5077142" cy="4097216"/>
          </a:xfrm>
        </p:spPr>
        <p:txBody>
          <a:bodyPr>
            <a:normAutofit/>
          </a:bodyPr>
          <a:lstStyle/>
          <a:p>
            <a:r>
              <a:rPr lang="ru-RU" sz="2000" dirty="0">
                <a:latin typeface="Times New Roman" panose="02020603050405020304" pitchFamily="18" charset="0"/>
                <a:cs typeface="Times New Roman" panose="02020603050405020304" pitchFamily="18" charset="0"/>
              </a:rPr>
              <a:t> Санинструктор роты разведки. В феврале 1944 года выносила раненых с поля боя, укладывая их в воронку. При очередном заходе Зоя Павлова заметила, что к воронке подходят немцы. Поднявшись во весь рост санинструктор метнула в них гранату. Зоя Петрова погибла. Но раненые солдаты в воронке были спасены.</a:t>
            </a:r>
          </a:p>
        </p:txBody>
      </p:sp>
      <p:pic>
        <p:nvPicPr>
          <p:cNvPr id="4" name="Рисунок 3">
            <a:extLst>
              <a:ext uri="{FF2B5EF4-FFF2-40B4-BE49-F238E27FC236}">
                <a16:creationId xmlns:a16="http://schemas.microsoft.com/office/drawing/2014/main" id="{90CE7B17-8CB3-4E68-9BED-BDED0683C157}"/>
              </a:ext>
            </a:extLst>
          </p:cNvPr>
          <p:cNvPicPr>
            <a:picLocks noChangeAspect="1"/>
          </p:cNvPicPr>
          <p:nvPr/>
        </p:nvPicPr>
        <p:blipFill>
          <a:blip r:embed="rId2"/>
          <a:stretch>
            <a:fillRect/>
          </a:stretch>
        </p:blipFill>
        <p:spPr>
          <a:xfrm>
            <a:off x="6096000" y="1671374"/>
            <a:ext cx="5556954" cy="3661415"/>
          </a:xfrm>
          <a:prstGeom prst="rect">
            <a:avLst/>
          </a:prstGeom>
        </p:spPr>
      </p:pic>
    </p:spTree>
    <p:extLst>
      <p:ext uri="{BB962C8B-B14F-4D97-AF65-F5344CB8AC3E}">
        <p14:creationId xmlns:p14="http://schemas.microsoft.com/office/powerpoint/2010/main" val="296819523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9BA3D3-D2C8-4BD2-9998-2EF6B5B2EAFE}"/>
              </a:ext>
            </a:extLst>
          </p:cNvPr>
          <p:cNvSpPr>
            <a:spLocks noGrp="1"/>
          </p:cNvSpPr>
          <p:nvPr>
            <p:ph type="ctrTitle"/>
          </p:nvPr>
        </p:nvSpPr>
        <p:spPr>
          <a:xfrm>
            <a:off x="2820838" y="69011"/>
            <a:ext cx="6268528" cy="1120446"/>
          </a:xfrm>
        </p:spPr>
        <p:txBody>
          <a:bodyPr>
            <a:normAutofit/>
          </a:bodyPr>
          <a:lstStyle/>
          <a:p>
            <a:r>
              <a:rPr lang="ru-RU" sz="4000" dirty="0">
                <a:latin typeface="Times New Roman" panose="02020603050405020304" pitchFamily="18" charset="0"/>
                <a:cs typeface="Times New Roman" panose="02020603050405020304" pitchFamily="18" charset="0"/>
              </a:rPr>
              <a:t>Валерия Грановская</a:t>
            </a:r>
          </a:p>
        </p:txBody>
      </p:sp>
      <p:sp>
        <p:nvSpPr>
          <p:cNvPr id="3" name="Подзаголовок 2">
            <a:extLst>
              <a:ext uri="{FF2B5EF4-FFF2-40B4-BE49-F238E27FC236}">
                <a16:creationId xmlns:a16="http://schemas.microsoft.com/office/drawing/2014/main" id="{F108501B-C5B1-42CA-8C62-75DBEF0DD408}"/>
              </a:ext>
            </a:extLst>
          </p:cNvPr>
          <p:cNvSpPr>
            <a:spLocks noGrp="1"/>
          </p:cNvSpPr>
          <p:nvPr>
            <p:ph type="subTitle" idx="1"/>
          </p:nvPr>
        </p:nvSpPr>
        <p:spPr>
          <a:xfrm>
            <a:off x="207034" y="1863306"/>
            <a:ext cx="5888966" cy="4787660"/>
          </a:xfrm>
        </p:spPr>
        <p:txBody>
          <a:bodyPr>
            <a:normAutofit/>
          </a:bodyPr>
          <a:lstStyle/>
          <a:p>
            <a:r>
              <a:rPr lang="ru-RU" sz="2000" dirty="0">
                <a:latin typeface="Times New Roman" panose="02020603050405020304" pitchFamily="18" charset="0"/>
                <a:cs typeface="Times New Roman" panose="02020603050405020304" pitchFamily="18" charset="0"/>
              </a:rPr>
              <a:t>Осенью 1943 года велись бои на берегу Днепра. Немцы были выбиты из деревни Вербовая. Рота солдат выдвинулась из деревни, но попала под пулеметный огонь. Гитлеровцы отступили, но среди советских солдат было много убитых и раненых. Разбив для раненых палатки перед отправкой в госпиталь, войска двинулись дальше. С ранеными осталась Валерия </a:t>
            </a:r>
            <a:r>
              <a:rPr lang="ru-RU" sz="2000" dirty="0" err="1">
                <a:latin typeface="Times New Roman" panose="02020603050405020304" pitchFamily="18" charset="0"/>
                <a:cs typeface="Times New Roman" panose="02020603050405020304" pitchFamily="18" charset="0"/>
              </a:rPr>
              <a:t>Гнаровская</a:t>
            </a:r>
            <a:r>
              <a:rPr lang="ru-RU" sz="2000" dirty="0">
                <a:latin typeface="Times New Roman" panose="02020603050405020304" pitchFamily="18" charset="0"/>
                <a:cs typeface="Times New Roman" panose="02020603050405020304" pitchFamily="18" charset="0"/>
              </a:rPr>
              <a:t>. На рассвете ждали машины с красным крестом, но с восходом солнца из тыла появился фашистский танк "тигр". </a:t>
            </a:r>
            <a:r>
              <a:rPr lang="ru-RU" sz="2000" dirty="0" err="1">
                <a:latin typeface="Times New Roman" panose="02020603050405020304" pitchFamily="18" charset="0"/>
                <a:cs typeface="Times New Roman" panose="02020603050405020304" pitchFamily="18" charset="0"/>
              </a:rPr>
              <a:t>Гнаровская</a:t>
            </a:r>
            <a:r>
              <a:rPr lang="ru-RU" sz="2000" dirty="0">
                <a:latin typeface="Times New Roman" panose="02020603050405020304" pitchFamily="18" charset="0"/>
                <a:cs typeface="Times New Roman" panose="02020603050405020304" pitchFamily="18" charset="0"/>
              </a:rPr>
              <a:t>, не долго думая, собрала у раненых сумки с гранатами. Увешанная ими, она кинулась под гусеницы. Валерия погибла, но ценой собственной жизни спасла 70 раненых бойцов</a:t>
            </a:r>
            <a:r>
              <a:rPr lang="ru-RU" dirty="0"/>
              <a:t>.</a:t>
            </a:r>
          </a:p>
        </p:txBody>
      </p:sp>
      <p:pic>
        <p:nvPicPr>
          <p:cNvPr id="4" name="Рисунок 3">
            <a:extLst>
              <a:ext uri="{FF2B5EF4-FFF2-40B4-BE49-F238E27FC236}">
                <a16:creationId xmlns:a16="http://schemas.microsoft.com/office/drawing/2014/main" id="{618D4EF2-B7E1-48DB-B218-D4C4E76BA119}"/>
              </a:ext>
            </a:extLst>
          </p:cNvPr>
          <p:cNvPicPr>
            <a:picLocks noChangeAspect="1"/>
          </p:cNvPicPr>
          <p:nvPr/>
        </p:nvPicPr>
        <p:blipFill>
          <a:blip r:embed="rId2"/>
          <a:stretch>
            <a:fillRect/>
          </a:stretch>
        </p:blipFill>
        <p:spPr>
          <a:xfrm>
            <a:off x="6096000" y="1930160"/>
            <a:ext cx="5715000" cy="3429000"/>
          </a:xfrm>
          <a:prstGeom prst="rect">
            <a:avLst/>
          </a:prstGeom>
        </p:spPr>
      </p:pic>
    </p:spTree>
    <p:extLst>
      <p:ext uri="{BB962C8B-B14F-4D97-AF65-F5344CB8AC3E}">
        <p14:creationId xmlns:p14="http://schemas.microsoft.com/office/powerpoint/2010/main" val="178234975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2756C7-F78C-4D2E-AB29-9B2100795821}"/>
              </a:ext>
            </a:extLst>
          </p:cNvPr>
          <p:cNvSpPr>
            <a:spLocks noGrp="1"/>
          </p:cNvSpPr>
          <p:nvPr>
            <p:ph type="ctrTitle"/>
          </p:nvPr>
        </p:nvSpPr>
        <p:spPr>
          <a:xfrm>
            <a:off x="2199735" y="100192"/>
            <a:ext cx="7536611" cy="1500008"/>
          </a:xfrm>
        </p:spPr>
        <p:txBody>
          <a:bodyPr>
            <a:normAutofit/>
          </a:bodyPr>
          <a:lstStyle/>
          <a:p>
            <a:r>
              <a:rPr lang="ru-RU" sz="4000" dirty="0">
                <a:latin typeface="Times New Roman" panose="02020603050405020304" pitchFamily="18" charset="0"/>
                <a:cs typeface="Times New Roman" panose="02020603050405020304" pitchFamily="18" charset="0"/>
              </a:rPr>
              <a:t>Самые известные врачи Великой Отечественной Войны</a:t>
            </a:r>
          </a:p>
        </p:txBody>
      </p:sp>
      <p:sp>
        <p:nvSpPr>
          <p:cNvPr id="3" name="Подзаголовок 2">
            <a:extLst>
              <a:ext uri="{FF2B5EF4-FFF2-40B4-BE49-F238E27FC236}">
                <a16:creationId xmlns:a16="http://schemas.microsoft.com/office/drawing/2014/main" id="{12E923E5-B1A4-47D4-AD1A-796B068BF28F}"/>
              </a:ext>
            </a:extLst>
          </p:cNvPr>
          <p:cNvSpPr>
            <a:spLocks noGrp="1"/>
          </p:cNvSpPr>
          <p:nvPr>
            <p:ph type="subTitle" idx="1"/>
          </p:nvPr>
        </p:nvSpPr>
        <p:spPr>
          <a:xfrm>
            <a:off x="69011" y="1733909"/>
            <a:ext cx="6383547" cy="5023899"/>
          </a:xfrm>
        </p:spPr>
        <p:txBody>
          <a:bodyPr>
            <a:normAutofit/>
          </a:bodyPr>
          <a:lstStyle/>
          <a:p>
            <a:r>
              <a:rPr lang="ru-RU" sz="2000" dirty="0">
                <a:latin typeface="Times New Roman" panose="02020603050405020304" pitchFamily="18" charset="0"/>
                <a:cs typeface="Times New Roman" panose="02020603050405020304" pitchFamily="18" charset="0"/>
              </a:rPr>
              <a:t>Особую дань уважения стоит отдать выдающимся специалистам, занимавшимся организацией работы всего медицинского персонала, и постоянно работавших на благо страны и людей. К этим людям можно отнести главного хирурга Николая Ниловича Бурденко, начальника главного санитарного управления Ефима Ивановича Смирнова, главного терапевта ВМФ Александра Леонидовича Мясникова, главного хирурга ВМФ Юстина </a:t>
            </a:r>
            <a:r>
              <a:rPr lang="ru-RU" sz="2000" dirty="0" err="1">
                <a:latin typeface="Times New Roman" panose="02020603050405020304" pitchFamily="18" charset="0"/>
                <a:cs typeface="Times New Roman" panose="02020603050405020304" pitchFamily="18" charset="0"/>
              </a:rPr>
              <a:t>Юлановича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Дженделадзе</a:t>
            </a:r>
            <a:r>
              <a:rPr lang="ru-RU" sz="2000" dirty="0">
                <a:latin typeface="Times New Roman" panose="02020603050405020304" pitchFamily="18" charset="0"/>
                <a:cs typeface="Times New Roman" panose="02020603050405020304" pitchFamily="18" charset="0"/>
              </a:rPr>
              <a:t> и многих других руководителей, а также заместителей. Именно благодаря их самоотверженной работе и вниманию к мельчайшим деталям, тысячи врачей на фронте получали необходимые медикаменты и имели возможность справляться с огромным наплывом тяжелораненых солдат. </a:t>
            </a:r>
          </a:p>
        </p:txBody>
      </p:sp>
      <p:pic>
        <p:nvPicPr>
          <p:cNvPr id="4" name="Рисунок 3">
            <a:extLst>
              <a:ext uri="{FF2B5EF4-FFF2-40B4-BE49-F238E27FC236}">
                <a16:creationId xmlns:a16="http://schemas.microsoft.com/office/drawing/2014/main" id="{5C392C85-C129-45E1-89EF-06E3C4C8F7A6}"/>
              </a:ext>
            </a:extLst>
          </p:cNvPr>
          <p:cNvPicPr>
            <a:picLocks noChangeAspect="1"/>
          </p:cNvPicPr>
          <p:nvPr/>
        </p:nvPicPr>
        <p:blipFill>
          <a:blip r:embed="rId2"/>
          <a:stretch>
            <a:fillRect/>
          </a:stretch>
        </p:blipFill>
        <p:spPr>
          <a:xfrm>
            <a:off x="6620479" y="1891602"/>
            <a:ext cx="5287295" cy="3637930"/>
          </a:xfrm>
          <a:prstGeom prst="rect">
            <a:avLst/>
          </a:prstGeom>
        </p:spPr>
      </p:pic>
    </p:spTree>
    <p:extLst>
      <p:ext uri="{BB962C8B-B14F-4D97-AF65-F5344CB8AC3E}">
        <p14:creationId xmlns:p14="http://schemas.microsoft.com/office/powerpoint/2010/main" val="133144384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2D06EF-095A-4828-A0D4-4B1B9D157DD5}"/>
              </a:ext>
            </a:extLst>
          </p:cNvPr>
          <p:cNvSpPr>
            <a:spLocks noGrp="1"/>
          </p:cNvSpPr>
          <p:nvPr>
            <p:ph type="ctrTitle"/>
          </p:nvPr>
        </p:nvSpPr>
        <p:spPr>
          <a:xfrm>
            <a:off x="2199736" y="224286"/>
            <a:ext cx="7933426" cy="1189457"/>
          </a:xfrm>
        </p:spPr>
        <p:txBody>
          <a:bodyPr>
            <a:normAutofit/>
          </a:bodyPr>
          <a:lstStyle/>
          <a:p>
            <a:r>
              <a:rPr lang="ru-RU" sz="4000" dirty="0">
                <a:latin typeface="Times New Roman" panose="02020603050405020304" pitchFamily="18" charset="0"/>
                <a:cs typeface="Times New Roman" panose="02020603050405020304" pitchFamily="18" charset="0"/>
              </a:rPr>
              <a:t>Александр Леонидович Мясников</a:t>
            </a:r>
          </a:p>
        </p:txBody>
      </p:sp>
      <p:sp>
        <p:nvSpPr>
          <p:cNvPr id="3" name="Подзаголовок 2">
            <a:extLst>
              <a:ext uri="{FF2B5EF4-FFF2-40B4-BE49-F238E27FC236}">
                <a16:creationId xmlns:a16="http://schemas.microsoft.com/office/drawing/2014/main" id="{1977949F-53E3-41C5-9526-3D23E4634919}"/>
              </a:ext>
            </a:extLst>
          </p:cNvPr>
          <p:cNvSpPr>
            <a:spLocks noGrp="1"/>
          </p:cNvSpPr>
          <p:nvPr>
            <p:ph type="subTitle" idx="1"/>
          </p:nvPr>
        </p:nvSpPr>
        <p:spPr>
          <a:xfrm>
            <a:off x="103518" y="1673525"/>
            <a:ext cx="6366294" cy="5106837"/>
          </a:xfrm>
        </p:spPr>
        <p:txBody>
          <a:bodyPr>
            <a:normAutofit/>
          </a:bodyPr>
          <a:lstStyle/>
          <a:p>
            <a:r>
              <a:rPr lang="ru-RU" sz="2000" dirty="0">
                <a:latin typeface="Times New Roman" panose="02020603050405020304" pitchFamily="18" charset="0"/>
                <a:cs typeface="Times New Roman" panose="02020603050405020304" pitchFamily="18" charset="0"/>
              </a:rPr>
              <a:t>Александр Леонидович боролся в последние годы жизни вождя за ее сохранение и оставил единственное правдивое свидетельство о последних часах и причинах смерти И. В. Сталина. В годы войны он служил главным терапевтом Военно-морского флота и не скрыл жестокую правду о блокаде Ленинграда. А. Л. Мясников был удостоен высшей награды Международного общества «Золотой стетоскоп», коллекционировал картины и ходил в театр с молодыми аспирантками. Его характер и прямые высказывания добыли ему зависть и устойчивое неприятие властей предержащих в СССР. Его не тронули, но на юбилей известного академика и ученого с мировым именем не пришел никто из руководства Минздрава. Рукопись была запрещена к печати и 45 лет хранилась в секретных архивах ЦК КПСС.</a:t>
            </a:r>
          </a:p>
        </p:txBody>
      </p:sp>
      <p:pic>
        <p:nvPicPr>
          <p:cNvPr id="4" name="Рисунок 3">
            <a:extLst>
              <a:ext uri="{FF2B5EF4-FFF2-40B4-BE49-F238E27FC236}">
                <a16:creationId xmlns:a16="http://schemas.microsoft.com/office/drawing/2014/main" id="{0669E06D-F6CB-4389-95F8-017ED0A33FDA}"/>
              </a:ext>
            </a:extLst>
          </p:cNvPr>
          <p:cNvPicPr>
            <a:picLocks noChangeAspect="1"/>
          </p:cNvPicPr>
          <p:nvPr/>
        </p:nvPicPr>
        <p:blipFill>
          <a:blip r:embed="rId2"/>
          <a:stretch>
            <a:fillRect/>
          </a:stretch>
        </p:blipFill>
        <p:spPr>
          <a:xfrm>
            <a:off x="7658799" y="1449239"/>
            <a:ext cx="3384190" cy="5184475"/>
          </a:xfrm>
          <a:prstGeom prst="rect">
            <a:avLst/>
          </a:prstGeom>
        </p:spPr>
      </p:pic>
    </p:spTree>
    <p:extLst>
      <p:ext uri="{BB962C8B-B14F-4D97-AF65-F5344CB8AC3E}">
        <p14:creationId xmlns:p14="http://schemas.microsoft.com/office/powerpoint/2010/main" val="93781649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4D0765-E000-4D1E-BE18-EE8323C35AC2}"/>
              </a:ext>
            </a:extLst>
          </p:cNvPr>
          <p:cNvSpPr>
            <a:spLocks noGrp="1"/>
          </p:cNvSpPr>
          <p:nvPr>
            <p:ph type="ctrTitle"/>
          </p:nvPr>
        </p:nvSpPr>
        <p:spPr>
          <a:xfrm>
            <a:off x="2173856" y="112142"/>
            <a:ext cx="8606287" cy="1051435"/>
          </a:xfrm>
        </p:spPr>
        <p:txBody>
          <a:bodyPr>
            <a:normAutofit/>
          </a:bodyPr>
          <a:lstStyle/>
          <a:p>
            <a:r>
              <a:rPr lang="ru-RU" sz="4000" dirty="0">
                <a:latin typeface="Times New Roman" panose="02020603050405020304" pitchFamily="18" charset="0"/>
                <a:cs typeface="Times New Roman" panose="02020603050405020304" pitchFamily="18" charset="0"/>
              </a:rPr>
              <a:t>Иустин </a:t>
            </a:r>
            <a:r>
              <a:rPr lang="ru-RU" sz="4000" dirty="0" err="1">
                <a:latin typeface="Times New Roman" panose="02020603050405020304" pitchFamily="18" charset="0"/>
                <a:cs typeface="Times New Roman" panose="02020603050405020304" pitchFamily="18" charset="0"/>
              </a:rPr>
              <a:t>Ивлианович</a:t>
            </a:r>
            <a:r>
              <a:rPr lang="ru-RU" sz="4000" dirty="0">
                <a:latin typeface="Times New Roman" panose="02020603050405020304" pitchFamily="18" charset="0"/>
                <a:cs typeface="Times New Roman" panose="02020603050405020304" pitchFamily="18" charset="0"/>
              </a:rPr>
              <a:t> Джанелидзе</a:t>
            </a:r>
          </a:p>
        </p:txBody>
      </p:sp>
      <p:sp>
        <p:nvSpPr>
          <p:cNvPr id="3" name="Подзаголовок 2">
            <a:extLst>
              <a:ext uri="{FF2B5EF4-FFF2-40B4-BE49-F238E27FC236}">
                <a16:creationId xmlns:a16="http://schemas.microsoft.com/office/drawing/2014/main" id="{D5E33A9E-29D2-449D-84BC-3E145851EE34}"/>
              </a:ext>
            </a:extLst>
          </p:cNvPr>
          <p:cNvSpPr>
            <a:spLocks noGrp="1"/>
          </p:cNvSpPr>
          <p:nvPr>
            <p:ph type="subTitle" idx="1"/>
          </p:nvPr>
        </p:nvSpPr>
        <p:spPr>
          <a:xfrm>
            <a:off x="181156" y="1449238"/>
            <a:ext cx="6107502" cy="5296620"/>
          </a:xfrm>
        </p:spPr>
        <p:txBody>
          <a:bodyPr>
            <a:normAutofit/>
          </a:bodyPr>
          <a:lstStyle/>
          <a:p>
            <a:r>
              <a:rPr lang="ru-RU" sz="2000" dirty="0">
                <a:latin typeface="Times New Roman" panose="02020603050405020304" pitchFamily="18" charset="0"/>
                <a:cs typeface="Times New Roman" panose="02020603050405020304" pitchFamily="18" charset="0"/>
              </a:rPr>
              <a:t>1939 год. Назначен главным хирургом Военно-Морского Флота Союза ССР.</a:t>
            </a:r>
          </a:p>
          <a:p>
            <a:r>
              <a:rPr lang="ru-RU" sz="2000" dirty="0">
                <a:latin typeface="Times New Roman" panose="02020603050405020304" pitchFamily="18" charset="0"/>
                <a:cs typeface="Times New Roman" panose="02020603050405020304" pitchFamily="18" charset="0"/>
              </a:rPr>
              <a:t>В период Великой Отечественной войны проводил большую работу по организации лечебно-эвакуационного обеспечения подразделений, частей и кораблей ВМФ. В первые месяцы войны он работал в блокадном Ленинграде, отдавая много сил и энергии организации хирургической помощи раненым. Много внимания уделял обобщению боевого опыта хирургической работы, а также проблемам хирургии сердца, крупных сосудов, лечению ожогов.</a:t>
            </a:r>
          </a:p>
          <a:p>
            <a:r>
              <a:rPr lang="ru-RU" sz="2000" dirty="0">
                <a:latin typeface="Times New Roman" panose="02020603050405020304" pitchFamily="18" charset="0"/>
                <a:cs typeface="Times New Roman" panose="02020603050405020304" pitchFamily="18" charset="0"/>
              </a:rPr>
              <a:t>1943 год. Назначен начальником кафедры госпитальной хирургии новообразованной Военно-морской медицинской академии.</a:t>
            </a:r>
          </a:p>
        </p:txBody>
      </p:sp>
      <p:pic>
        <p:nvPicPr>
          <p:cNvPr id="4" name="Рисунок 3">
            <a:extLst>
              <a:ext uri="{FF2B5EF4-FFF2-40B4-BE49-F238E27FC236}">
                <a16:creationId xmlns:a16="http://schemas.microsoft.com/office/drawing/2014/main" id="{8D0A3A83-0E31-46A5-89C7-0F4E36562B99}"/>
              </a:ext>
            </a:extLst>
          </p:cNvPr>
          <p:cNvPicPr>
            <a:picLocks noChangeAspect="1"/>
          </p:cNvPicPr>
          <p:nvPr/>
        </p:nvPicPr>
        <p:blipFill>
          <a:blip r:embed="rId2"/>
          <a:stretch>
            <a:fillRect/>
          </a:stretch>
        </p:blipFill>
        <p:spPr>
          <a:xfrm>
            <a:off x="7145186" y="1449238"/>
            <a:ext cx="3387665" cy="4799192"/>
          </a:xfrm>
          <a:prstGeom prst="rect">
            <a:avLst/>
          </a:prstGeom>
        </p:spPr>
      </p:pic>
    </p:spTree>
    <p:extLst>
      <p:ext uri="{BB962C8B-B14F-4D97-AF65-F5344CB8AC3E}">
        <p14:creationId xmlns:p14="http://schemas.microsoft.com/office/powerpoint/2010/main" val="1711528360"/>
      </p:ext>
    </p:extLst>
  </p:cSld>
  <p:clrMapOvr>
    <a:masterClrMapping/>
  </p:clrMapOvr>
  <p:transition spd="slow">
    <p:wip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758</Words>
  <Application>Microsoft Office PowerPoint</Application>
  <PresentationFormat>Широкоэкранный</PresentationFormat>
  <Paragraphs>21</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Calibri Light</vt:lpstr>
      <vt:lpstr>Times New Roman</vt:lpstr>
      <vt:lpstr>Тема Office</vt:lpstr>
      <vt:lpstr>Врачи во время Великой отечественной войны</vt:lpstr>
      <vt:lpstr>Презентация PowerPoint</vt:lpstr>
      <vt:lpstr>Презентация PowerPoint</vt:lpstr>
      <vt:lpstr>Тамара Калнин</vt:lpstr>
      <vt:lpstr>Зоя Павлова</vt:lpstr>
      <vt:lpstr>Валерия Грановская</vt:lpstr>
      <vt:lpstr>Самые известные врачи Великой Отечественной Войны</vt:lpstr>
      <vt:lpstr>Александр Леонидович Мясников</vt:lpstr>
      <vt:lpstr>Иустин Ивлианович Джанелидзе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Врачи во время Великой отечественной войны</dc:title>
  <dc:creator>Алексей</dc:creator>
  <cp:lastModifiedBy>Алексей</cp:lastModifiedBy>
  <cp:revision>5</cp:revision>
  <dcterms:created xsi:type="dcterms:W3CDTF">2019-12-12T03:26:14Z</dcterms:created>
  <dcterms:modified xsi:type="dcterms:W3CDTF">2019-12-12T04:06:59Z</dcterms:modified>
</cp:coreProperties>
</file>