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6" r:id="rId2"/>
    <p:sldId id="257" r:id="rId3"/>
    <p:sldId id="261" r:id="rId4"/>
    <p:sldId id="277" r:id="rId5"/>
    <p:sldId id="258" r:id="rId6"/>
    <p:sldId id="259" r:id="rId7"/>
    <p:sldId id="260" r:id="rId8"/>
    <p:sldId id="264" r:id="rId9"/>
    <p:sldId id="265" r:id="rId10"/>
    <p:sldId id="263" r:id="rId11"/>
    <p:sldId id="266" r:id="rId12"/>
    <p:sldId id="262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3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D38B7-C1BA-42E1-A53C-E9C4BED779DB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F9B23-1B64-481C-ABD1-FDC89AAF05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9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5B39C-9309-4D0C-B2D7-488D795D0F4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310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C51D-44D4-40E0-9591-11374CD07AF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A20-465D-457D-8253-CE9AB1CC4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637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C51D-44D4-40E0-9591-11374CD07AF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A20-465D-457D-8253-CE9AB1CC4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99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C51D-44D4-40E0-9591-11374CD07AF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A20-465D-457D-8253-CE9AB1CC4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62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C51D-44D4-40E0-9591-11374CD07AF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A20-465D-457D-8253-CE9AB1CC4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0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C51D-44D4-40E0-9591-11374CD07AF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A20-465D-457D-8253-CE9AB1CC4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95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C51D-44D4-40E0-9591-11374CD07AF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A20-465D-457D-8253-CE9AB1CC4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5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C51D-44D4-40E0-9591-11374CD07AF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A20-465D-457D-8253-CE9AB1CC4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60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C51D-44D4-40E0-9591-11374CD07AF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A20-465D-457D-8253-CE9AB1CC4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15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C51D-44D4-40E0-9591-11374CD07AF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A20-465D-457D-8253-CE9AB1CC4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C51D-44D4-40E0-9591-11374CD07AF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A20-465D-457D-8253-CE9AB1CC4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13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BC51D-44D4-40E0-9591-11374CD07AF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4AA20-465D-457D-8253-CE9AB1CC4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36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BC51D-44D4-40E0-9591-11374CD07AFD}" type="datetimeFigureOut">
              <a:rPr lang="ru-RU" smtClean="0"/>
              <a:t>08.04.2022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4AA20-465D-457D-8253-CE9AB1CC4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69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147002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</a:t>
            </a:r>
            <a:r>
              <a:rPr lang="ru-RU" sz="1800" dirty="0" err="1"/>
              <a:t>Войно-Ясенецкого</a:t>
            </a:r>
            <a:r>
              <a:rPr lang="ru-RU" sz="1800" dirty="0"/>
              <a:t>" Министерства здравоохранения Российской Федерации</a:t>
            </a:r>
            <a:br>
              <a:rPr lang="ru-RU" sz="1800" dirty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Кафедра лучевой диагностики ИПО </a:t>
            </a:r>
            <a:br>
              <a:rPr lang="ru-RU" sz="1800" dirty="0"/>
            </a:br>
            <a:r>
              <a:rPr lang="ru-RU" sz="3200" dirty="0" err="1"/>
              <a:t>Темнопольная</a:t>
            </a:r>
            <a:r>
              <a:rPr lang="ru-RU" sz="3200" dirty="0"/>
              <a:t> рентгенография грудной клетки как метод выявления и количественной оценки эмфиземы у пациентов с ХОБЛ.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938" y="4941888"/>
            <a:ext cx="5464175" cy="1582737"/>
          </a:xfrm>
        </p:spPr>
        <p:txBody>
          <a:bodyPr rtlCol="0">
            <a:normAutofit fontScale="77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Выполнил: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ординатор 2 года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специальности Рентгенология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Аксенов В.В.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3" y="3501008"/>
            <a:ext cx="5904655" cy="2127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386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Кассификационная</a:t>
            </a:r>
            <a:r>
              <a:rPr lang="ru-RU" dirty="0" smtClean="0"/>
              <a:t> </a:t>
            </a:r>
            <a:r>
              <a:rPr lang="ru-RU" dirty="0"/>
              <a:t>схема общества </a:t>
            </a:r>
            <a:r>
              <a:rPr lang="ru-RU" dirty="0" err="1"/>
              <a:t>Флейшнера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Степень тяжести эмфиземы классифицируется по </a:t>
            </a:r>
            <a:r>
              <a:rPr lang="ru-RU" dirty="0"/>
              <a:t>следующим группам </a:t>
            </a:r>
            <a:r>
              <a:rPr lang="ru-RU" i="1" dirty="0"/>
              <a:t>: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Отсутствие эмфиземы, </a:t>
            </a:r>
          </a:p>
          <a:p>
            <a:r>
              <a:rPr lang="ru-RU" dirty="0"/>
              <a:t>Н</a:t>
            </a:r>
            <a:r>
              <a:rPr lang="ru-RU" dirty="0" smtClean="0"/>
              <a:t>ачальная стадия</a:t>
            </a:r>
          </a:p>
          <a:p>
            <a:r>
              <a:rPr lang="ru-RU" dirty="0" smtClean="0"/>
              <a:t>Легкая стадия</a:t>
            </a:r>
          </a:p>
          <a:p>
            <a:r>
              <a:rPr lang="ru-RU" dirty="0" smtClean="0"/>
              <a:t>Умеренная стадия</a:t>
            </a:r>
          </a:p>
          <a:p>
            <a:r>
              <a:rPr lang="ru-RU" dirty="0"/>
              <a:t>С</a:t>
            </a:r>
            <a:r>
              <a:rPr lang="ru-RU" dirty="0" smtClean="0"/>
              <a:t>ливающаяся эмфизема</a:t>
            </a:r>
          </a:p>
          <a:p>
            <a:r>
              <a:rPr lang="ru-RU" dirty="0"/>
              <a:t>П</a:t>
            </a:r>
            <a:r>
              <a:rPr lang="ru-RU" dirty="0" smtClean="0"/>
              <a:t>рогрессирующая деструктивная эмфизема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0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Шкалы </a:t>
            </a:r>
            <a:r>
              <a:rPr lang="ru-RU" dirty="0" err="1" smtClean="0"/>
              <a:t>Лайкерта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Т</a:t>
            </a:r>
            <a:r>
              <a:rPr lang="ru-RU" dirty="0" smtClean="0"/>
              <a:t>яжесть </a:t>
            </a:r>
            <a:r>
              <a:rPr lang="ru-RU" dirty="0"/>
              <a:t>эмфиземы </a:t>
            </a:r>
            <a:r>
              <a:rPr lang="ru-RU" dirty="0" smtClean="0"/>
              <a:t>оценивалась по пятибалльной шкале </a:t>
            </a:r>
            <a:r>
              <a:rPr lang="ru-RU" dirty="0" err="1" smtClean="0"/>
              <a:t>Лайкерта</a:t>
            </a:r>
            <a:r>
              <a:rPr lang="ru-RU" dirty="0" smtClean="0"/>
              <a:t> - отсутствие признаков (0 </a:t>
            </a:r>
            <a:r>
              <a:rPr lang="ru-RU" dirty="0"/>
              <a:t>), начало эмфиземы (1), легкая эмфизема (2), умеренная эмфизема (3) и тяжелая эмфизема (4</a:t>
            </a:r>
            <a:r>
              <a:rPr lang="ru-RU" dirty="0" smtClean="0"/>
              <a:t>)</a:t>
            </a:r>
          </a:p>
          <a:p>
            <a:r>
              <a:rPr lang="ru-RU" dirty="0"/>
              <a:t>Интенсивность сигнала оценивалась по </a:t>
            </a:r>
            <a:r>
              <a:rPr lang="ru-RU" dirty="0" smtClean="0"/>
              <a:t>семибалльной </a:t>
            </a:r>
            <a:r>
              <a:rPr lang="ru-RU" dirty="0"/>
              <a:t>шкале </a:t>
            </a:r>
            <a:r>
              <a:rPr lang="ru-RU" dirty="0" err="1"/>
              <a:t>Лайкерта</a:t>
            </a:r>
            <a:r>
              <a:rPr lang="ru-RU" dirty="0"/>
              <a:t> от 0 (нет сигнала) до 6 (максимальный сигнал</a:t>
            </a:r>
            <a:r>
              <a:rPr lang="ru-RU" dirty="0" smtClean="0"/>
              <a:t>)</a:t>
            </a:r>
          </a:p>
          <a:p>
            <a:r>
              <a:rPr lang="ru-RU" dirty="0"/>
              <a:t>Однородность сигнала оценивалась по </a:t>
            </a:r>
            <a:r>
              <a:rPr lang="ru-RU" dirty="0" err="1" smtClean="0"/>
              <a:t>четырехбалльной</a:t>
            </a:r>
            <a:r>
              <a:rPr lang="ru-RU" dirty="0" smtClean="0"/>
              <a:t> </a:t>
            </a:r>
            <a:r>
              <a:rPr lang="ru-RU" dirty="0"/>
              <a:t>шкале </a:t>
            </a:r>
            <a:r>
              <a:rPr lang="ru-RU" dirty="0" err="1" smtClean="0"/>
              <a:t>Лайкерта</a:t>
            </a:r>
            <a:r>
              <a:rPr lang="ru-RU" dirty="0" smtClean="0"/>
              <a:t> – явно неоднородный(1</a:t>
            </a:r>
            <a:r>
              <a:rPr lang="ru-RU" dirty="0"/>
              <a:t>), умеренно неоднородный (2), </a:t>
            </a:r>
            <a:r>
              <a:rPr lang="ru-RU" dirty="0" smtClean="0"/>
              <a:t>преимущественно </a:t>
            </a:r>
            <a:r>
              <a:rPr lang="ru-RU" dirty="0"/>
              <a:t>однородный (3) и однородный (4).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933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Выборка пациентов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исследование были включены пациенты либо со здоровыми </a:t>
            </a:r>
            <a:r>
              <a:rPr lang="ru-RU" dirty="0" smtClean="0"/>
              <a:t>легкими, либо с признаками эмфизематозного поражения по данным КТ. </a:t>
            </a:r>
          </a:p>
          <a:p>
            <a:r>
              <a:rPr lang="ru-RU" dirty="0" smtClean="0"/>
              <a:t>В основной группе основное внимание уделялось больным с начальными признаками эмфиземы, выявленными при КТ, но без признаков обструкции по данным спирометрии; соотношение объема форсированного выдоха в 1 с [ОФВ </a:t>
            </a:r>
            <a:r>
              <a:rPr lang="ru-RU" baseline="-25000" dirty="0" smtClean="0"/>
              <a:t>1</a:t>
            </a:r>
            <a:r>
              <a:rPr lang="ru-RU" dirty="0" smtClean="0"/>
              <a:t> ] и функциональной жизненной емкости легких [ФЖЕЛ] выше 0,7).</a:t>
            </a:r>
          </a:p>
          <a:p>
            <a:r>
              <a:rPr lang="ru-RU" dirty="0"/>
              <a:t>С</a:t>
            </a:r>
            <a:r>
              <a:rPr lang="ru-RU" dirty="0" smtClean="0"/>
              <a:t>редние </a:t>
            </a:r>
            <a:r>
              <a:rPr lang="ru-RU" dirty="0"/>
              <a:t>и тяжелые стадии эмфиземы также были включены, </a:t>
            </a:r>
            <a:r>
              <a:rPr lang="ru-RU" dirty="0" smtClean="0"/>
              <a:t>чтобы получить представление о возможности применения метода </a:t>
            </a:r>
            <a:r>
              <a:rPr lang="ru-RU" dirty="0" err="1" smtClean="0"/>
              <a:t>темнопольной</a:t>
            </a:r>
            <a:r>
              <a:rPr lang="ru-RU" dirty="0" smtClean="0"/>
              <a:t> рентгенографии при данной патологии.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976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Исследуемая популяция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782509"/>
              </p:ext>
            </p:extLst>
          </p:nvPr>
        </p:nvGraphicFramePr>
        <p:xfrm>
          <a:off x="395536" y="1559646"/>
          <a:ext cx="8568952" cy="51097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50299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Исследуемая популяция (n=77)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590" marR="125590" marT="156988" marB="86343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8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Пол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590" marR="125590" marT="125590" marB="12559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Женский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590" marR="125590" marT="125590" marB="125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 (39%)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590" marR="125590" marT="125590" marB="125590" anchor="ctr"/>
                </a:tc>
              </a:tr>
              <a:tr h="511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Мужской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590" marR="125590" marT="125590" marB="125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47 (61%)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590" marR="125590" marT="125590" marB="125590" anchor="ctr"/>
                </a:tc>
              </a:tr>
              <a:tr h="51185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GOLD </a:t>
                      </a:r>
                      <a:r>
                        <a:rPr lang="ru-RU" sz="1200">
                          <a:effectLst/>
                        </a:rPr>
                        <a:t>стадии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590" marR="125590" marT="125590" marB="12559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590" marR="125590" marT="125590" marB="125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 (83%)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590" marR="125590" marT="125590" marB="125590" anchor="ctr"/>
                </a:tc>
              </a:tr>
              <a:tr h="511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I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590" marR="125590" marT="125590" marB="125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 (3%)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590" marR="125590" marT="125590" marB="125590" anchor="ctr"/>
                </a:tc>
              </a:tr>
              <a:tr h="511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II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590" marR="125590" marT="125590" marB="125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 (8%)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590" marR="125590" marT="125590" marB="125590" anchor="ctr"/>
                </a:tc>
              </a:tr>
              <a:tr h="511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III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590" marR="125590" marT="125590" marB="125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 (4%)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590" marR="125590" marT="125590" marB="125590" anchor="ctr"/>
                </a:tc>
              </a:tr>
              <a:tr h="511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IV 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590" marR="125590" marT="125590" marB="12559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(3%)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5590" marR="125590" marT="125590" marB="12559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1100" y="1558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5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856"/>
            <a:ext cx="8229600" cy="12961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Обычная (А) и </a:t>
            </a:r>
            <a:r>
              <a:rPr lang="ru-RU" sz="3600" dirty="0" err="1" smtClean="0"/>
              <a:t>темнопольная</a:t>
            </a:r>
            <a:r>
              <a:rPr lang="ru-RU" sz="3600" dirty="0" smtClean="0"/>
              <a:t> (В) рентгенограммы  и КТ ОГП (</a:t>
            </a:r>
            <a:r>
              <a:rPr lang="en-US" sz="3600" dirty="0" smtClean="0"/>
              <a:t>D)</a:t>
            </a:r>
            <a:endParaRPr lang="ru-RU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" b="66070"/>
          <a:stretch/>
        </p:blipFill>
        <p:spPr bwMode="auto">
          <a:xfrm>
            <a:off x="1979712" y="1268760"/>
            <a:ext cx="4824536" cy="228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525"/>
          <a:stretch/>
        </p:blipFill>
        <p:spPr bwMode="auto">
          <a:xfrm>
            <a:off x="1879995" y="3501008"/>
            <a:ext cx="5068269" cy="188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4152" y="5288340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Мужчина</a:t>
            </a:r>
            <a:r>
              <a:rPr lang="ru-RU" sz="2400" b="1" dirty="0"/>
              <a:t>, </a:t>
            </a:r>
            <a:r>
              <a:rPr lang="ru-RU" sz="2400" b="1" dirty="0" smtClean="0"/>
              <a:t>58 лет,  индекс курения 35 пачек-лет,</a:t>
            </a:r>
            <a:r>
              <a:rPr lang="en-US" sz="2400" b="1" dirty="0" smtClean="0"/>
              <a:t> </a:t>
            </a:r>
            <a:r>
              <a:rPr lang="ru-RU" sz="2400" b="1" dirty="0" smtClean="0"/>
              <a:t> ХОБЛ </a:t>
            </a:r>
            <a:r>
              <a:rPr lang="en-US" sz="2400" b="1" dirty="0" smtClean="0"/>
              <a:t>GOLD 2</a:t>
            </a:r>
            <a:r>
              <a:rPr lang="ru-RU" sz="2400" b="1" dirty="0" smtClean="0"/>
              <a:t>, </a:t>
            </a:r>
            <a:r>
              <a:rPr lang="ru-RU" sz="2400" dirty="0"/>
              <a:t>Пораженные </a:t>
            </a:r>
            <a:r>
              <a:rPr lang="ru-RU" sz="2400" dirty="0" smtClean="0"/>
              <a:t>области на КТ изображении </a:t>
            </a:r>
            <a:r>
              <a:rPr lang="ru-RU" sz="2400" dirty="0"/>
              <a:t>(отмечены красным) совпадают с </a:t>
            </a:r>
            <a:r>
              <a:rPr lang="ru-RU" sz="2400" dirty="0" smtClean="0"/>
              <a:t>участками </a:t>
            </a:r>
            <a:r>
              <a:rPr lang="ru-RU" sz="2400" dirty="0" err="1" smtClean="0"/>
              <a:t>гипоинтенсивного</a:t>
            </a:r>
            <a:r>
              <a:rPr lang="ru-RU" sz="2400" dirty="0" smtClean="0"/>
              <a:t> сигнала на </a:t>
            </a:r>
            <a:r>
              <a:rPr lang="ru-RU" sz="2400" dirty="0" err="1" smtClean="0"/>
              <a:t>темнопольном</a:t>
            </a:r>
            <a:r>
              <a:rPr lang="ru-RU" sz="2400" dirty="0" smtClean="0"/>
              <a:t> снимке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43425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Обычные и </a:t>
            </a:r>
            <a:r>
              <a:rPr lang="ru-RU" sz="3200" dirty="0" err="1" smtClean="0"/>
              <a:t>темнопольные</a:t>
            </a:r>
            <a:r>
              <a:rPr lang="ru-RU" sz="3200" dirty="0" smtClean="0"/>
              <a:t> рентгенограммы </a:t>
            </a:r>
            <a:r>
              <a:rPr lang="ru-RU" sz="3200" dirty="0"/>
              <a:t>у пациентов с нарастающей </a:t>
            </a:r>
            <a:r>
              <a:rPr lang="ru-RU" sz="3200" dirty="0" smtClean="0"/>
              <a:t>тяжестью ХОБЛ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о\Desktop\gr3_lr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27"/>
          <a:stretch/>
        </p:blipFill>
        <p:spPr bwMode="auto">
          <a:xfrm>
            <a:off x="395536" y="1477679"/>
            <a:ext cx="8352928" cy="514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434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КТ исследований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Визуальная классификация эмфиземы на основании КТ-изображений показала, что </a:t>
            </a:r>
            <a:r>
              <a:rPr lang="ru-RU" dirty="0" smtClean="0"/>
              <a:t>у</a:t>
            </a:r>
          </a:p>
          <a:p>
            <a:r>
              <a:rPr lang="ru-RU" dirty="0" smtClean="0"/>
              <a:t>35 </a:t>
            </a:r>
            <a:r>
              <a:rPr lang="ru-RU" dirty="0"/>
              <a:t>(45%) из 77 пациентов эмфизема отсутствовала,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19 (25%) были следы эмфиземы,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девяти (12%) была легкая эмфизема,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семи (9%) была умеренная эмфизема, </a:t>
            </a:r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шести (8%) была сливная эмфизема, </a:t>
            </a:r>
          </a:p>
          <a:p>
            <a:r>
              <a:rPr lang="ru-RU" dirty="0" smtClean="0"/>
              <a:t>у </a:t>
            </a:r>
            <a:r>
              <a:rPr lang="ru-RU" dirty="0"/>
              <a:t>одного (1%) была прогрессирующая деструктивная эмфизема.</a:t>
            </a:r>
          </a:p>
        </p:txBody>
      </p:sp>
    </p:spTree>
    <p:extLst>
      <p:ext uri="{BB962C8B-B14F-4D97-AF65-F5344CB8AC3E}">
        <p14:creationId xmlns:p14="http://schemas.microsoft.com/office/powerpoint/2010/main" val="3415063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применения метода </a:t>
            </a:r>
            <a:r>
              <a:rPr lang="ru-RU" dirty="0" err="1" smtClean="0"/>
              <a:t>темнопольной</a:t>
            </a:r>
            <a:r>
              <a:rPr lang="ru-RU" dirty="0" smtClean="0"/>
              <a:t> рентгенографии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err="1"/>
              <a:t>Темнопольный</a:t>
            </a:r>
            <a:r>
              <a:rPr lang="ru-RU" dirty="0"/>
              <a:t> сигнал дает более сильную корреляцию </a:t>
            </a:r>
            <a:r>
              <a:rPr lang="ru-RU" dirty="0" smtClean="0"/>
              <a:t>чем </a:t>
            </a:r>
            <a:r>
              <a:rPr lang="ru-RU" dirty="0"/>
              <a:t>КТ-индекс эмфиземы </a:t>
            </a:r>
            <a:r>
              <a:rPr lang="ru-RU" dirty="0" smtClean="0"/>
              <a:t>и </a:t>
            </a:r>
            <a:r>
              <a:rPr lang="ru-RU" dirty="0"/>
              <a:t>визуальная оценка эмфиземы на основе </a:t>
            </a:r>
            <a:r>
              <a:rPr lang="ru-RU" dirty="0" smtClean="0"/>
              <a:t>КТ изображений.</a:t>
            </a:r>
          </a:p>
          <a:p>
            <a:pPr marL="0" indent="0">
              <a:buNone/>
            </a:pPr>
            <a:r>
              <a:rPr lang="ru-RU" dirty="0" smtClean="0"/>
              <a:t>Только </a:t>
            </a:r>
            <a:r>
              <a:rPr lang="ru-RU" dirty="0"/>
              <a:t>для пациентов в группах с отсутствующей эмфиземой, </a:t>
            </a:r>
            <a:r>
              <a:rPr lang="ru-RU" dirty="0" smtClean="0"/>
              <a:t>начальной </a:t>
            </a:r>
            <a:r>
              <a:rPr lang="ru-RU" dirty="0"/>
              <a:t>эмфиземой и легкой эмфиземой </a:t>
            </a:r>
            <a:r>
              <a:rPr lang="ru-RU" dirty="0" smtClean="0"/>
              <a:t>по классификации </a:t>
            </a:r>
            <a:r>
              <a:rPr lang="ru-RU" dirty="0" err="1" smtClean="0"/>
              <a:t>Флейшнера</a:t>
            </a:r>
            <a:r>
              <a:rPr lang="ru-RU" dirty="0" smtClean="0"/>
              <a:t> </a:t>
            </a:r>
            <a:r>
              <a:rPr lang="ru-RU" dirty="0"/>
              <a:t>(n=35</a:t>
            </a:r>
            <a:r>
              <a:rPr lang="ru-RU" dirty="0" smtClean="0"/>
              <a:t>) не обнаружено </a:t>
            </a:r>
            <a:r>
              <a:rPr lang="ru-RU" dirty="0"/>
              <a:t>значимой корреляции для параметров </a:t>
            </a:r>
            <a:r>
              <a:rPr lang="ru-RU" dirty="0" smtClean="0"/>
              <a:t>КТ и </a:t>
            </a:r>
            <a:r>
              <a:rPr lang="ru-RU" dirty="0" err="1" smtClean="0"/>
              <a:t>темнопольного</a:t>
            </a:r>
            <a:r>
              <a:rPr lang="ru-RU" dirty="0" smtClean="0"/>
              <a:t> изображения.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8789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Диагностическая достоверность, основанная на изображениях в темном поле, относительно </a:t>
            </a:r>
            <a:r>
              <a:rPr lang="ru-RU" dirty="0" smtClean="0"/>
              <a:t>КТ классификации была очень высокой.</a:t>
            </a:r>
          </a:p>
          <a:p>
            <a:r>
              <a:rPr lang="ru-RU" dirty="0" smtClean="0"/>
              <a:t>Больших </a:t>
            </a:r>
            <a:r>
              <a:rPr lang="ru-RU" dirty="0"/>
              <a:t>вариаций диагностической </a:t>
            </a:r>
            <a:r>
              <a:rPr lang="ru-RU" dirty="0" smtClean="0"/>
              <a:t>достоверности обнаружено не было.</a:t>
            </a:r>
          </a:p>
          <a:p>
            <a:r>
              <a:rPr lang="ru-RU" dirty="0"/>
              <a:t>Визуальные </a:t>
            </a:r>
            <a:r>
              <a:rPr lang="ru-RU" dirty="0" smtClean="0"/>
              <a:t>особенности, </a:t>
            </a:r>
            <a:r>
              <a:rPr lang="ru-RU" dirty="0"/>
              <a:t>наблюдаемые на изображениях в темном поле, </a:t>
            </a:r>
            <a:r>
              <a:rPr lang="ru-RU" dirty="0" smtClean="0"/>
              <a:t>обеспечивают </a:t>
            </a:r>
            <a:r>
              <a:rPr lang="ru-RU" dirty="0"/>
              <a:t>большую диагностическую ценность, чем обычные </a:t>
            </a:r>
            <a:r>
              <a:rPr lang="ru-RU" dirty="0" smtClean="0"/>
              <a:t>параметры схемы </a:t>
            </a:r>
            <a:r>
              <a:rPr lang="ru-RU" dirty="0"/>
              <a:t>оценки </a:t>
            </a:r>
            <a:r>
              <a:rPr lang="ru-RU" dirty="0" err="1" smtClean="0"/>
              <a:t>Флейшнера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327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Признаки эмфиземы при применении метода </a:t>
            </a:r>
            <a:r>
              <a:rPr lang="ru-RU" sz="3600" dirty="0" err="1" smtClean="0"/>
              <a:t>темнопольной</a:t>
            </a:r>
            <a:r>
              <a:rPr lang="ru-RU" sz="3600" dirty="0" smtClean="0"/>
              <a:t> </a:t>
            </a:r>
            <a:r>
              <a:rPr lang="ru-RU" sz="3600" dirty="0" err="1" smtClean="0"/>
              <a:t>ретгенографии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Снижение однородности сигнала</a:t>
            </a:r>
          </a:p>
          <a:p>
            <a:r>
              <a:rPr lang="ru-RU" dirty="0" smtClean="0"/>
              <a:t>Снижение интенсивности сигнала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2969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Несмотря на огромный технологический прогресс в области диагностической визуализации, оценка микроструктурных изменений в легких остается сложной задачей в клинической практике. </a:t>
            </a:r>
          </a:p>
          <a:p>
            <a:pPr marL="0" indent="0">
              <a:buNone/>
            </a:pPr>
            <a:r>
              <a:rPr lang="ru-RU" dirty="0" smtClean="0"/>
              <a:t>Рентгеновское изображение в темном поле было получено в лабораторных условиях в 2008 году; этот метод предоставляет дополнительную визуальную информацию о микроструктуре легких. </a:t>
            </a:r>
          </a:p>
          <a:p>
            <a:pPr marL="0" indent="0">
              <a:buNone/>
            </a:pPr>
            <a:r>
              <a:rPr lang="ru-RU" dirty="0" smtClean="0"/>
              <a:t>В отличие от обычной рентгеновской визуализации, контраст темного поля связан с когерентным </a:t>
            </a:r>
            <a:r>
              <a:rPr lang="ru-RU" dirty="0" err="1" smtClean="0"/>
              <a:t>малоугловым</a:t>
            </a:r>
            <a:r>
              <a:rPr lang="ru-RU" dirty="0" smtClean="0"/>
              <a:t> рассеянием рентгеновских лучей на микроскопических структурах внутри исследуемого объекта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3756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Ограничение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Основным ограничением данного исследования является относительно небольшое число включенных пациентов. Представленные результаты являются предварительными и должны быть </a:t>
            </a:r>
            <a:r>
              <a:rPr lang="ru-RU" dirty="0" smtClean="0"/>
              <a:t>подтверждены при большей выборке пациентов.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307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Темнопольная</a:t>
            </a:r>
            <a:r>
              <a:rPr lang="ru-RU" dirty="0" smtClean="0"/>
              <a:t> рентгенография позволяет с высокой чувствительностью и достоверностью выявить как начальные, так и более поздние признаки эмфиземы легких.</a:t>
            </a:r>
          </a:p>
          <a:p>
            <a:r>
              <a:rPr lang="ru-RU" dirty="0" smtClean="0"/>
              <a:t>Учитывая сравнительную легкость интерпретации, скорость проведения исследования и низкую лучевую нагрузку, данный метод может быть использован для </a:t>
            </a:r>
            <a:r>
              <a:rPr lang="ru-RU" dirty="0" err="1" smtClean="0"/>
              <a:t>скринингового</a:t>
            </a:r>
            <a:r>
              <a:rPr lang="ru-RU" dirty="0" smtClean="0"/>
              <a:t> </a:t>
            </a:r>
            <a:r>
              <a:rPr lang="ru-RU" smtClean="0"/>
              <a:t>исследования  пациентов с ХОБЛ.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541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ХОБЛ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5141168"/>
          </a:xfrm>
        </p:spPr>
        <p:txBody>
          <a:bodyPr>
            <a:noAutofit/>
          </a:bodyPr>
          <a:lstStyle/>
          <a:p>
            <a:r>
              <a:rPr lang="ru-RU" sz="2400" dirty="0" smtClean="0"/>
              <a:t>Хроническая </a:t>
            </a:r>
            <a:r>
              <a:rPr lang="ru-RU" sz="2400" dirty="0" err="1" smtClean="0"/>
              <a:t>обструктивная</a:t>
            </a:r>
            <a:r>
              <a:rPr lang="ru-RU" sz="2400" dirty="0" smtClean="0"/>
              <a:t> болезнь легких (ХОБЛ) вызывается хроническим воспалением легочной ткани и проявляется необратимым </a:t>
            </a:r>
            <a:r>
              <a:rPr lang="ru-RU" sz="2400" dirty="0" err="1" smtClean="0"/>
              <a:t>обструктивным</a:t>
            </a:r>
            <a:r>
              <a:rPr lang="ru-RU" sz="2400" dirty="0" smtClean="0"/>
              <a:t> процессом бронхов.</a:t>
            </a:r>
          </a:p>
          <a:p>
            <a:r>
              <a:rPr lang="ru-RU" sz="2400" dirty="0" smtClean="0"/>
              <a:t>Эмфизема легких является одним из появлений ХОБЛ и характеризуется повышением </a:t>
            </a:r>
            <a:r>
              <a:rPr lang="ru-RU" sz="2400" dirty="0" err="1" smtClean="0"/>
              <a:t>пневматизации</a:t>
            </a:r>
            <a:r>
              <a:rPr lang="ru-RU" sz="2400" dirty="0" smtClean="0"/>
              <a:t> легочной </a:t>
            </a:r>
            <a:r>
              <a:rPr lang="ru-RU" sz="2400" dirty="0" smtClean="0"/>
              <a:t>ткани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07086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Ограничение методов КТ и классической рентгенографии при ХОБЛ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Применение КТ ОГП ограничена из-за высокой лучевой нагрузки около 7 </a:t>
            </a:r>
            <a:r>
              <a:rPr lang="ru-RU" dirty="0" err="1"/>
              <a:t>мЗв</a:t>
            </a:r>
            <a:r>
              <a:rPr lang="ru-RU" dirty="0"/>
              <a:t>, что особенно важно при динамическом наблюдении за состоянием пациента</a:t>
            </a:r>
          </a:p>
          <a:p>
            <a:r>
              <a:rPr lang="ru-RU" dirty="0"/>
              <a:t>Рентгенография ОГП обычно является первым диагностическим инструментом, используемым при оценке состояния легких пациента, Применяемая доза облучения сравнительно низка около 0,02 </a:t>
            </a:r>
            <a:r>
              <a:rPr lang="ru-RU" dirty="0" err="1"/>
              <a:t>мЗв</a:t>
            </a:r>
            <a:r>
              <a:rPr lang="ru-RU" dirty="0"/>
              <a:t> для одного изображения, однако этот метод имеет низкую чувствительность для выявления эмфиземы.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651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этом исследовании была разработана  и построена новая система рентгенографии грудной клетки в темном поле (Мюнхенский технический университет, Мюнхен, Германия), которая также способна одновременно получать обычную рентгенограмму грудной клетки (7 с, 0,035 </a:t>
            </a:r>
            <a:r>
              <a:rPr lang="ru-RU" dirty="0" err="1" smtClean="0"/>
              <a:t>мЗв</a:t>
            </a:r>
            <a:r>
              <a:rPr lang="ru-RU" dirty="0" smtClean="0"/>
              <a:t>).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smtClean="0"/>
              <a:t>пациентов с эмфиземой легких на разных стадиях заболевания рентгеновские изображения в темном поле и КТ-изображения были получены и визуально оценены пятью рентгенологами.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947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Конструкция системы основана на стандартных медицинских компонентах, таких как источник рентгеновского излучения, коллиматор и </a:t>
            </a:r>
            <a:r>
              <a:rPr lang="ru-RU" dirty="0" err="1" smtClean="0"/>
              <a:t>плоскопанельный</a:t>
            </a:r>
            <a:r>
              <a:rPr lang="ru-RU" dirty="0" smtClean="0"/>
              <a:t> детектор, которые объединены с </a:t>
            </a:r>
            <a:r>
              <a:rPr lang="ru-RU" dirty="0" err="1" smtClean="0"/>
              <a:t>трехрешеточным</a:t>
            </a:r>
            <a:r>
              <a:rPr lang="ru-RU" dirty="0" smtClean="0"/>
              <a:t> рентгеновским интерферометром </a:t>
            </a:r>
            <a:r>
              <a:rPr lang="ru-RU" dirty="0" err="1" smtClean="0"/>
              <a:t>Тальбота-Лау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На обычном изображении легкие кажутся </a:t>
            </a:r>
            <a:r>
              <a:rPr lang="ru-RU" dirty="0" err="1" smtClean="0"/>
              <a:t>рентгенопрозрачными</a:t>
            </a:r>
            <a:r>
              <a:rPr lang="ru-RU" dirty="0" smtClean="0"/>
              <a:t>, в первую очередь из-за высокого содержания в них воздуха. В отличие от этого на </a:t>
            </a:r>
            <a:r>
              <a:rPr lang="ru-RU" dirty="0" err="1" smtClean="0"/>
              <a:t>темнопольном</a:t>
            </a:r>
            <a:r>
              <a:rPr lang="ru-RU" dirty="0" smtClean="0"/>
              <a:t> изображении получается отчетливый и однородный сигнал </a:t>
            </a:r>
            <a:r>
              <a:rPr lang="ru-RU" dirty="0" smtClean="0"/>
              <a:t>от легочной ткани. </a:t>
            </a:r>
          </a:p>
          <a:p>
            <a:r>
              <a:rPr lang="ru-RU" dirty="0" smtClean="0"/>
              <a:t>Эффективная доза облучения составила 0,035 </a:t>
            </a:r>
            <a:r>
              <a:rPr lang="ru-RU" dirty="0" err="1" smtClean="0"/>
              <a:t>мЗв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2170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56084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1455" y="5517232"/>
            <a:ext cx="79208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Схема демонстрационной рентгеновской системы в темном поле (A) и примеры необработанных данных детектора (B), полученные обычные рентгенограммы </a:t>
            </a:r>
            <a:r>
              <a:rPr lang="ru-RU" sz="2000" dirty="0" smtClean="0"/>
              <a:t>грудной</a:t>
            </a:r>
            <a:r>
              <a:rPr lang="ru-RU" dirty="0" smtClean="0"/>
              <a:t> клетки (C) и рентгенограммы грудной клетки в темном поле (D).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936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Оценочные шкалы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классификации степени тяжести ХОБЛ была использована шкала </a:t>
            </a:r>
            <a:r>
              <a:rPr lang="en-US" dirty="0" smtClean="0"/>
              <a:t>GOLD</a:t>
            </a:r>
          </a:p>
          <a:p>
            <a:r>
              <a:rPr lang="ru-RU" dirty="0" smtClean="0"/>
              <a:t>Для оценки эмфизематозного поражения при КТ визуализации использовалась классификационная схема общества </a:t>
            </a:r>
            <a:r>
              <a:rPr lang="ru-RU" dirty="0" err="1" smtClean="0"/>
              <a:t>Флейшнера</a:t>
            </a:r>
            <a:endParaRPr lang="ru-RU" dirty="0"/>
          </a:p>
          <a:p>
            <a:r>
              <a:rPr lang="ru-RU" dirty="0"/>
              <a:t>Для оценки эмфизематозного поражения </a:t>
            </a:r>
            <a:r>
              <a:rPr lang="ru-RU" dirty="0" smtClean="0"/>
              <a:t>при </a:t>
            </a:r>
            <a:r>
              <a:rPr lang="ru-RU" dirty="0" err="1" smtClean="0"/>
              <a:t>темнопольной</a:t>
            </a:r>
            <a:r>
              <a:rPr lang="ru-RU" dirty="0" smtClean="0"/>
              <a:t> рентгенографии применялась шкала </a:t>
            </a:r>
            <a:r>
              <a:rPr lang="ru-RU" dirty="0" err="1" smtClean="0"/>
              <a:t>Лайкерта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779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Шкала </a:t>
            </a:r>
            <a:r>
              <a:rPr lang="en-US" dirty="0" smtClean="0"/>
              <a:t>GOLD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16579"/>
              </p:ext>
            </p:extLst>
          </p:nvPr>
        </p:nvGraphicFramePr>
        <p:xfrm>
          <a:off x="251520" y="2132856"/>
          <a:ext cx="8712968" cy="4248470"/>
        </p:xfrm>
        <a:graphic>
          <a:graphicData uri="http://schemas.openxmlformats.org/drawingml/2006/table">
            <a:tbl>
              <a:tblPr/>
              <a:tblGrid>
                <a:gridCol w="4356484"/>
                <a:gridCol w="4356484"/>
              </a:tblGrid>
              <a:tr h="849694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Степень по </a:t>
                      </a:r>
                      <a:r>
                        <a:rPr lang="en-US" b="1" dirty="0">
                          <a:effectLst/>
                        </a:rPr>
                        <a:t>GOLD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ОФВ</a:t>
                      </a:r>
                      <a:r>
                        <a:rPr lang="ru-RU" b="1" baseline="-25000">
                          <a:effectLst/>
                        </a:rPr>
                        <a:t>1</a:t>
                      </a:r>
                      <a:r>
                        <a:rPr lang="ru-RU" b="1">
                          <a:effectLst/>
                        </a:rPr>
                        <a:t>, % от должного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CC"/>
                    </a:solidFill>
                  </a:tcPr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GOLD 1 – </a:t>
                      </a:r>
                      <a:r>
                        <a:rPr lang="ru-RU">
                          <a:effectLst/>
                        </a:rPr>
                        <a:t>легкая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&gt;80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GOLD 2 – </a:t>
                      </a:r>
                      <a:r>
                        <a:rPr lang="ru-RU">
                          <a:effectLst/>
                        </a:rPr>
                        <a:t>умеренная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&gt;50 и &lt;80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GOLD 3 – </a:t>
                      </a:r>
                      <a:r>
                        <a:rPr lang="ru-RU">
                          <a:effectLst/>
                        </a:rPr>
                        <a:t>тяжелая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&gt;30 и &lt;50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49694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GOLD 4 – </a:t>
                      </a:r>
                      <a:r>
                        <a:rPr lang="ru-RU">
                          <a:effectLst/>
                        </a:rPr>
                        <a:t>крайне тяжелая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&lt;30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2938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646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879</Words>
  <Application>Microsoft Office PowerPoint</Application>
  <PresentationFormat>Экран (4:3)</PresentationFormat>
  <Paragraphs>101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 Войно-Ясенецкого" Министерства здравоохранения Российской Федерации   Кафедра лучевой диагностики ИПО  Темнопольная рентгенография грудной клетки как метод выявления и количественной оценки эмфиземы у пациентов с ХОБЛ.</vt:lpstr>
      <vt:lpstr>Введение</vt:lpstr>
      <vt:lpstr>ХОБЛ</vt:lpstr>
      <vt:lpstr>Ограничение методов КТ и классической рентгенографии при ХОБЛ</vt:lpstr>
      <vt:lpstr>Методы</vt:lpstr>
      <vt:lpstr>Конструкция</vt:lpstr>
      <vt:lpstr>Презентация PowerPoint</vt:lpstr>
      <vt:lpstr>Оценочные шкалы</vt:lpstr>
      <vt:lpstr>Шкала GOLD</vt:lpstr>
      <vt:lpstr>Кассификационная схема общества Флейшнера</vt:lpstr>
      <vt:lpstr>Шкалы Лайкерта </vt:lpstr>
      <vt:lpstr>Выборка пациентов</vt:lpstr>
      <vt:lpstr>Исследуемая популяция</vt:lpstr>
      <vt:lpstr>Обычная (А) и темнопольная (В) рентгенограммы  и КТ ОГП (D)</vt:lpstr>
      <vt:lpstr>Обычные и темнопольные рентгенограммы у пациентов с нарастающей тяжестью ХОБЛ</vt:lpstr>
      <vt:lpstr>Результаты КТ исследований</vt:lpstr>
      <vt:lpstr>Результаты применения метода темнопольной рентгенографии</vt:lpstr>
      <vt:lpstr>Результаты исследования</vt:lpstr>
      <vt:lpstr>Признаки эмфиземы при применении метода темнопольной ретгенографии</vt:lpstr>
      <vt:lpstr>Ограничение исследования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Рентгенологическое исследование грудной клетки в темном поле для выявления и количественной оценки эмфиземы у пациентов с хронической обструктивной болезнью легких</dc:title>
  <dc:creator>о</dc:creator>
  <cp:lastModifiedBy>о</cp:lastModifiedBy>
  <cp:revision>17</cp:revision>
  <dcterms:created xsi:type="dcterms:W3CDTF">2022-04-05T03:03:01Z</dcterms:created>
  <dcterms:modified xsi:type="dcterms:W3CDTF">2022-04-08T04:50:02Z</dcterms:modified>
</cp:coreProperties>
</file>