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46"/>
  </p:notesMasterIdLst>
  <p:sldIdLst>
    <p:sldId id="349" r:id="rId2"/>
    <p:sldId id="257" r:id="rId3"/>
    <p:sldId id="286" r:id="rId4"/>
    <p:sldId id="288" r:id="rId5"/>
    <p:sldId id="289" r:id="rId6"/>
    <p:sldId id="366" r:id="rId7"/>
    <p:sldId id="367" r:id="rId8"/>
    <p:sldId id="403" r:id="rId9"/>
    <p:sldId id="369" r:id="rId10"/>
    <p:sldId id="269" r:id="rId11"/>
    <p:sldId id="370" r:id="rId12"/>
    <p:sldId id="274" r:id="rId13"/>
    <p:sldId id="371" r:id="rId14"/>
    <p:sldId id="270" r:id="rId15"/>
    <p:sldId id="402" r:id="rId16"/>
    <p:sldId id="265" r:id="rId17"/>
    <p:sldId id="372" r:id="rId18"/>
    <p:sldId id="374" r:id="rId19"/>
    <p:sldId id="368" r:id="rId20"/>
    <p:sldId id="298" r:id="rId21"/>
    <p:sldId id="297" r:id="rId22"/>
    <p:sldId id="299" r:id="rId23"/>
    <p:sldId id="315" r:id="rId24"/>
    <p:sldId id="316" r:id="rId25"/>
    <p:sldId id="375" r:id="rId26"/>
    <p:sldId id="377" r:id="rId27"/>
    <p:sldId id="378" r:id="rId28"/>
    <p:sldId id="379" r:id="rId29"/>
    <p:sldId id="392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90" r:id="rId40"/>
    <p:sldId id="389" r:id="rId41"/>
    <p:sldId id="393" r:id="rId42"/>
    <p:sldId id="394" r:id="rId43"/>
    <p:sldId id="395" r:id="rId44"/>
    <p:sldId id="401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A4FAA-67B5-445E-9764-6F0B39C5299D}" type="datetimeFigureOut">
              <a:rPr lang="ru-RU" smtClean="0"/>
              <a:pPr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D8E2D-7A61-4085-8733-C4E15A4966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3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65E04F-F620-4D98-9BD9-CF08309BD8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EEC-4FAE-45F7-BE2E-1D5E26C78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51B0-285B-42F1-AB44-BA602F0C7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C4BA-89D4-488D-A4F3-B9D15F522D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EF49A7-367B-487A-B5DF-2EFE9579EF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B73A-2D81-4C4C-91D7-00E6962A2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82BE-3CEA-4BE6-B3F4-14EDE9C7D1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2859-63EC-449F-B64C-3443544D8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E253-B50F-4EC8-841B-45E2AE09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8999F-3F5E-4568-85C5-2B130E409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C5DF66-FB9E-4B2F-952D-319872C0D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DB6830-A8B6-4629-B19F-03BB261A9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8929718" cy="2428892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Лекция № 24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для специальности 060609 – «Медицинская кибернетика»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(очная форма обучения)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к.б.н. Ермакова И.Г.</a:t>
            </a:r>
            <a:r>
              <a:rPr lang="ru-RU" sz="2800" dirty="0" smtClean="0"/>
              <a:t>  </a:t>
            </a:r>
          </a:p>
          <a:p>
            <a:endParaRPr lang="ru-RU" dirty="0" smtClean="0"/>
          </a:p>
          <a:p>
            <a:r>
              <a:rPr lang="ru-RU" sz="2800" dirty="0" smtClean="0"/>
              <a:t>Красноярск 2016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Филогенез систем органов </a:t>
            </a:r>
            <a:br>
              <a:rPr lang="ru-RU" sz="4400" b="1" dirty="0" smtClean="0"/>
            </a:br>
            <a:r>
              <a:rPr lang="ru-RU" sz="4400" b="1" dirty="0" smtClean="0"/>
              <a:t>позвоночных животных</a:t>
            </a:r>
            <a:endParaRPr lang="ru-RU" sz="44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10" y="285728"/>
            <a:ext cx="8208962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Красноярский государственный медицинский университет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 им. В.Ф. </a:t>
            </a:r>
            <a:r>
              <a:rPr lang="ru-RU" sz="1600" dirty="0" err="1"/>
              <a:t>Войно-Ясенецкого</a:t>
            </a:r>
            <a:endParaRPr lang="ru-RU" sz="1600" dirty="0"/>
          </a:p>
          <a:p>
            <a:pPr algn="ctr" eaLnBrk="1" hangingPunct="1">
              <a:spcBef>
                <a:spcPct val="50000"/>
              </a:spcBef>
            </a:pPr>
            <a:r>
              <a:rPr lang="ru-RU" sz="1600" dirty="0"/>
              <a:t>Кафедра Биологии с экологией и курсом фармакогнозии</a:t>
            </a:r>
          </a:p>
          <a:p>
            <a:pPr eaLnBrk="1" hangingPunct="1">
              <a:spcBef>
                <a:spcPct val="50000"/>
              </a:spcBef>
            </a:pP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9048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786322"/>
            <a:ext cx="2545276" cy="163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979613" y="1125538"/>
            <a:ext cx="69135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Тип мозга – </a:t>
            </a:r>
            <a:r>
              <a:rPr lang="ru-RU" sz="2800" b="1" dirty="0" err="1" smtClean="0"/>
              <a:t>ихтиопсидный</a:t>
            </a:r>
            <a:endParaRPr lang="ru-RU" sz="28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Ведущий отдел – </a:t>
            </a:r>
            <a:r>
              <a:rPr lang="ru-RU" sz="2800" b="1" dirty="0" smtClean="0"/>
              <a:t>средний и мозжечок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Передний </a:t>
            </a:r>
            <a:r>
              <a:rPr lang="ru-RU" sz="2800" dirty="0"/>
              <a:t>мозг не разделен на полушария, </a:t>
            </a:r>
            <a:r>
              <a:rPr lang="ru-RU" sz="2800" dirty="0" smtClean="0"/>
              <a:t>не </a:t>
            </a:r>
            <a:r>
              <a:rPr lang="ru-RU" sz="2800" dirty="0"/>
              <a:t>содержит на крыше клеточных элементов, функция – только обонятельный центр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10 пар</a:t>
            </a:r>
            <a:r>
              <a:rPr lang="ru-RU" sz="2800" dirty="0"/>
              <a:t> черепно-мозговых нервов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1 изгиб</a:t>
            </a:r>
            <a:r>
              <a:rPr lang="ru-RU" sz="2800" dirty="0"/>
              <a:t> – в области  среднего мозга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71802" y="285728"/>
            <a:ext cx="5113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/>
              <a:t>Костные рыбы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58204" cy="58579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b="1" dirty="0" smtClean="0"/>
              <a:t>рыб</a:t>
            </a:r>
            <a:r>
              <a:rPr lang="ru-RU" dirty="0" smtClean="0"/>
              <a:t> головной мозг в целом невелик. Слабо развит его передний отдел. Передний мозг не разделен на полушария. Крыша его тонкая, состоит только из эпителиальных клеток и не содержит нервной ткани. Основание переднего мозга включает полосатые тела, от него отходят обонятельные доли.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Функционально передний мозг является высшим обонятельным центром.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промежуточном мозге, с которым связаны эпифиз и гипофиз, расположен гипоталамус, являющийся центральным органом эндокринной системы.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Средний мозг рыб наиболее развит. Он состоит из двух полушарий и служит высшим зрительным центром. Кроме того, он представляет собой высший интегрирующий отдел головного мозга.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Задний мозг содержит мозжечок, осуществляющий регуляцию координации движений. Он развит очень хорошо в связи с перемещением рыб в трехмерном пространстве.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Продолговатый мозг обеспечивает связь высших отделов головного мозга со спинным и содержит центры дыхания и кровообращения.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Головной мозг такого типа, в котором высшим центром интеграции функций является средний мозг, называют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ихтиопсидным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500570"/>
            <a:ext cx="8763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5560" y="4643446"/>
            <a:ext cx="3011084" cy="191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85984" y="214290"/>
            <a:ext cx="4897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/>
              <a:t>ЗЕМНОВОДНЫЕ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00034" y="1000108"/>
            <a:ext cx="83931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dirty="0"/>
              <a:t>Тип мозга – </a:t>
            </a:r>
            <a:r>
              <a:rPr lang="ru-RU" sz="2800" b="1" dirty="0" err="1" smtClean="0"/>
              <a:t>ихтиопсидный</a:t>
            </a:r>
            <a:endParaRPr lang="ru-RU" sz="2800" b="1" dirty="0" smtClean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dirty="0" smtClean="0"/>
              <a:t>Ведущий отдел – </a:t>
            </a:r>
            <a:r>
              <a:rPr lang="ru-RU" sz="2800" b="1" dirty="0" smtClean="0"/>
              <a:t>средний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dirty="0" smtClean="0"/>
              <a:t>Передний </a:t>
            </a:r>
            <a:r>
              <a:rPr lang="ru-RU" sz="2800" dirty="0"/>
              <a:t>мозг разделен на два полушария, функция – </a:t>
            </a:r>
            <a:r>
              <a:rPr lang="ru-RU" sz="2800" dirty="0" smtClean="0"/>
              <a:t>обонятельный центр</a:t>
            </a:r>
            <a:endParaRPr lang="ru-RU" sz="2800" dirty="0"/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b="1" dirty="0"/>
              <a:t>10 пар</a:t>
            </a:r>
            <a:r>
              <a:rPr lang="ru-RU" sz="2800" dirty="0"/>
              <a:t> черепно-мозговых нервов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b="1" dirty="0"/>
              <a:t>1 изгиб</a:t>
            </a:r>
            <a:r>
              <a:rPr lang="ru-RU" sz="2800" dirty="0"/>
              <a:t> – в области  среднего мозга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b="1" dirty="0" smtClean="0"/>
              <a:t>земноводных</a:t>
            </a:r>
            <a:r>
              <a:rPr lang="ru-RU" dirty="0" smtClean="0"/>
              <a:t> головной мозг также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ихтиопсидный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Однако передний мозг их имеет большие размеры и разделен на полушария.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Крыша его состоит из нервных клеток, отростки которых располагаются на поверхности.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Как и у рыб, больших размеров достигает средний мозг, также представляющий собой высший интегрирующий центр и центр зрения.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Мозжечок несколько редуцирован в связи с примитивным характером движений.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2085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87675" y="620713"/>
            <a:ext cx="55451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РЕПТИЛИИ - ПРЕСМЫКАЮЩИЕСЯ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87137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800" dirty="0"/>
              <a:t>Тип мозга </a:t>
            </a:r>
            <a:r>
              <a:rPr lang="ru-RU" sz="2800" dirty="0" smtClean="0"/>
              <a:t>–</a:t>
            </a:r>
            <a:r>
              <a:rPr lang="ru-RU" sz="2800" dirty="0" err="1" smtClean="0"/>
              <a:t>зауропсидный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Ведущий отдел – передний – дно (</a:t>
            </a:r>
            <a:r>
              <a:rPr lang="ru-RU" sz="2800" dirty="0" err="1" smtClean="0"/>
              <a:t>стриарные</a:t>
            </a:r>
            <a:r>
              <a:rPr lang="ru-RU" sz="2800" dirty="0" smtClean="0"/>
              <a:t> или полосатые тела)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Появляются зачатки коры  (латеральные и медиальные участки)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12 пар черепно-мозговых нервов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Появляется 2 изгиб – в области  продолговатого </a:t>
            </a:r>
            <a:r>
              <a:rPr lang="ru-RU" sz="2800" dirty="0"/>
              <a:t>мозга (затылочный)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329642" cy="61436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Условия наземного существования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пресмыкающихся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требуют более сложной морфофункциональной организации мозга.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Передний мозг — наиболее крупный отдел по сравнению с остальными. В нем особенно развиты полосатые тела. К ним переходят функции высшего интегративного центра.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 поверхности крыши впервые появляются островки коры очень примитивного строения, ее называют 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древней —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archicortex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Средний мозг теряет значение ведущего отдела, и относительные размеры его сокращаются.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Мозжечок сильно развит благодаря сложности и многообразию движений пресмыкающихся.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Головной мозг такого типа, в котором ведущий отдел представлен полосатыми телами переднего мозга, называют 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зауропсидным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1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357694"/>
            <a:ext cx="1214446" cy="226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6066" y="4643446"/>
            <a:ext cx="2143729" cy="19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5720" y="1000108"/>
            <a:ext cx="8607455" cy="409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Тип мозга –</a:t>
            </a:r>
            <a:r>
              <a:rPr lang="ru-RU" sz="2800" dirty="0" err="1" smtClean="0"/>
              <a:t>зауропсидный</a:t>
            </a:r>
            <a:r>
              <a:rPr lang="ru-RU" sz="2800" dirty="0" smtClean="0"/>
              <a:t> (</a:t>
            </a:r>
            <a:r>
              <a:rPr lang="ru-RU" sz="2800" dirty="0" err="1" smtClean="0"/>
              <a:t>стриарный</a:t>
            </a:r>
            <a:r>
              <a:rPr lang="ru-RU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Ведущий отдел – передний – дно (</a:t>
            </a:r>
            <a:r>
              <a:rPr lang="ru-RU" sz="2800" dirty="0" err="1" smtClean="0"/>
              <a:t>стриарные</a:t>
            </a:r>
            <a:r>
              <a:rPr lang="ru-RU" sz="2800" dirty="0" smtClean="0"/>
              <a:t> или полосатые тела)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Кора тонкая (</a:t>
            </a:r>
            <a:r>
              <a:rPr lang="ru-RU" sz="2800" dirty="0" err="1" smtClean="0"/>
              <a:t>гиперстриатум</a:t>
            </a:r>
            <a:r>
              <a:rPr lang="ru-RU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Мощно </a:t>
            </a:r>
            <a:r>
              <a:rPr lang="ru-RU" sz="2800" dirty="0"/>
              <a:t>развиты зрительные доли среднего мозга, мозжечок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12 пар черепно-мозговых нервов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Появляется 2 изгиб – в области  продолговатого мозга (</a:t>
            </a:r>
            <a:r>
              <a:rPr lang="ru-RU" sz="2800" dirty="0" smtClean="0"/>
              <a:t>затылочный)</a:t>
            </a:r>
            <a:endParaRPr lang="ru-RU" sz="2800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95513" y="333375"/>
            <a:ext cx="302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ПТИЦЫ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438" y="4429132"/>
            <a:ext cx="35719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15074" y="6215082"/>
            <a:ext cx="35719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329642" cy="600079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млекопитающих — 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маммалийный</a:t>
            </a:r>
            <a:r>
              <a:rPr lang="ru-RU" dirty="0" smtClean="0"/>
              <a:t> тип мозга.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него характерно сильное развитие переднего мозга за счет коры, которая развивается на основе небольшого островка коры пресмыкающихся и становится интегрирующим центром мозга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ней располагаются высшие центры зрительного, слухового, осязательного, двигательного анализаторов, а также центры высшей нервной деятельности.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Кора имеет очень сложное строение и называется 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новой корой —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neocortex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ней располагаются не только тела нейронов, но и ассоциативные волокна, соединяющие разные ее участки.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Характерным является также наличие комиссуры между обоими полушариями, в которой располагаются волокна, связывающие их воедино.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Промежуточный мозг, как и у других классов, включает гипоталамус, гипофиз и эпифиз.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В среднем мозге располагается четверохолмие в виде четырех бугров. Два передних связаны со зрительным анализатором, два задних—со слуховым.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Очень хорошо развит мозжечок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01080" cy="51625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Головной мозг рано начинает развиваться по пути, характерному для млекопитающих и человека. </a:t>
            </a:r>
          </a:p>
          <a:p>
            <a:r>
              <a:rPr lang="ru-RU" dirty="0" smtClean="0"/>
              <a:t>Первично почти прямая нервная трубка резко изгибается в области будущего продолговатого и среднего мозга. </a:t>
            </a:r>
          </a:p>
          <a:p>
            <a:r>
              <a:rPr lang="ru-RU" dirty="0" smtClean="0"/>
              <a:t>На этом фоне большие полушария переднего мозга растут с особенно большой скоростью. </a:t>
            </a:r>
          </a:p>
          <a:p>
            <a:r>
              <a:rPr lang="ru-RU" dirty="0" smtClean="0"/>
              <a:t>В результате головной мозг оказывается расположенным над лицевым черепом. </a:t>
            </a:r>
          </a:p>
          <a:p>
            <a:r>
              <a:rPr lang="ru-RU" dirty="0" smtClean="0"/>
              <a:t>Дифференцировка коры приводит к развитию извилин, борозд и формированию высших сенсорных и двигательных центров, в том числе центров письменной и устной речи и др., характерных только для человека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http://do.gendocs.ru/pars_docs/tw_refs/158/157283/157283_html_m4404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272964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786190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 —</a:t>
            </a:r>
            <a:r>
              <a:rPr lang="ru-RU" dirty="0" smtClean="0"/>
              <a:t> стадия трех мозговых пузырей; </a:t>
            </a:r>
            <a:r>
              <a:rPr lang="ru-RU" i="1" dirty="0" smtClean="0"/>
              <a:t>Б —</a:t>
            </a:r>
            <a:r>
              <a:rPr lang="ru-RU" dirty="0" smtClean="0"/>
              <a:t> стадия пяти мозговых пузырей .</a:t>
            </a:r>
          </a:p>
          <a:p>
            <a:r>
              <a:rPr lang="ru-RU" dirty="0" smtClean="0"/>
              <a:t>На стадии нейруляции закладывается нервная пластинка, превращающаяся в желобок и затем в трубку. </a:t>
            </a:r>
          </a:p>
          <a:p>
            <a:r>
              <a:rPr lang="ru-RU" dirty="0" smtClean="0"/>
              <a:t>Передний конец трубки образует сначала три мозговых пузыря: передний (</a:t>
            </a:r>
            <a:r>
              <a:rPr lang="ru-RU" i="1" dirty="0" smtClean="0"/>
              <a:t>I</a:t>
            </a:r>
            <a:r>
              <a:rPr lang="ru-RU" dirty="0" smtClean="0"/>
              <a:t>)</a:t>
            </a:r>
            <a:r>
              <a:rPr lang="ru-RU" i="1" dirty="0" smtClean="0"/>
              <a:t>,</a:t>
            </a:r>
            <a:r>
              <a:rPr lang="ru-RU" dirty="0" smtClean="0"/>
              <a:t> средний (</a:t>
            </a:r>
            <a:r>
              <a:rPr lang="ru-RU" i="1" dirty="0" smtClean="0"/>
              <a:t>II</a:t>
            </a:r>
            <a:r>
              <a:rPr lang="ru-RU" dirty="0" smtClean="0"/>
              <a:t>) и задний (</a:t>
            </a:r>
            <a:r>
              <a:rPr lang="ru-RU" i="1" dirty="0" smtClean="0"/>
              <a:t>III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r>
              <a:rPr lang="ru-RU" dirty="0" smtClean="0"/>
              <a:t> Вслед за этим передний пузырь подразделяется на два, дифференцирующихся на передний (1) и промежуточный (</a:t>
            </a:r>
            <a:r>
              <a:rPr lang="ru-RU" i="1" dirty="0" smtClean="0"/>
              <a:t>2</a:t>
            </a:r>
            <a:r>
              <a:rPr lang="ru-RU" dirty="0" smtClean="0"/>
              <a:t>) мозг. Средний мозговой пузырь развивается в средний (3) мозг, a задний мозговой </a:t>
            </a:r>
            <a:r>
              <a:rPr lang="ru-RU" dirty="0" err="1" smtClean="0"/>
              <a:t>пузрь</a:t>
            </a:r>
            <a:r>
              <a:rPr lang="ru-RU" dirty="0" smtClean="0"/>
              <a:t> — в задний (</a:t>
            </a:r>
            <a:r>
              <a:rPr lang="ru-RU" i="1" dirty="0" smtClean="0"/>
              <a:t>4</a:t>
            </a:r>
            <a:r>
              <a:rPr lang="ru-RU" dirty="0" smtClean="0"/>
              <a:t>) мозг и продолговатый (5) мозг.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14290"/>
            <a:ext cx="5781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Мозговые пузыри в эмбриогенезе мозга человека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4000" dirty="0" smtClean="0">
                <a:latin typeface="+mn-lt"/>
              </a:rPr>
              <a:t>ПЛАН ЛЕКЦИИ</a:t>
            </a:r>
            <a:endParaRPr lang="ru-RU" sz="4000" dirty="0"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44" y="1214422"/>
            <a:ext cx="8858312" cy="535785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Основные </a:t>
            </a:r>
            <a:r>
              <a:rPr lang="ru-RU" dirty="0"/>
              <a:t>направления </a:t>
            </a:r>
            <a:r>
              <a:rPr lang="ru-RU" dirty="0" smtClean="0"/>
              <a:t>эволюции систем</a:t>
            </a:r>
          </a:p>
          <a:p>
            <a:pPr marL="971550" lvl="1" indent="-514350"/>
            <a:r>
              <a:rPr lang="ru-RU" dirty="0" smtClean="0"/>
              <a:t>Нервной</a:t>
            </a:r>
          </a:p>
          <a:p>
            <a:pPr marL="971550" lvl="1" indent="-514350"/>
            <a:r>
              <a:rPr lang="ru-RU" dirty="0" smtClean="0"/>
              <a:t>Эндокринной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Онто</a:t>
            </a:r>
            <a:r>
              <a:rPr lang="ru-RU" dirty="0" smtClean="0"/>
              <a:t> - филогенетически </a:t>
            </a:r>
            <a:r>
              <a:rPr lang="ru-RU" dirty="0"/>
              <a:t>обусловленные  пороки развития систем органов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260938419[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665163"/>
            <a:ext cx="7561262" cy="5580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3071834" cy="2799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0950" y="4000504"/>
            <a:ext cx="422664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635375" y="260350"/>
            <a:ext cx="439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/>
              <a:t>Млекопитающие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276600" y="1412875"/>
            <a:ext cx="518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28596" y="1071546"/>
            <a:ext cx="83915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Тип мозга </a:t>
            </a:r>
            <a:r>
              <a:rPr lang="ru-RU" sz="2800" dirty="0" smtClean="0"/>
              <a:t>–</a:t>
            </a:r>
            <a:r>
              <a:rPr lang="ru-RU" sz="2800" dirty="0" err="1" smtClean="0"/>
              <a:t>маммальный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ведущий отдел – передний – кора полушарий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12 пар черепно-мозговых </a:t>
            </a:r>
            <a:r>
              <a:rPr lang="ru-RU" sz="2800" dirty="0"/>
              <a:t>нервов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Мозжечок включает червь и два полушария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Появляется 3 изгиб – в области  </a:t>
            </a:r>
            <a:r>
              <a:rPr lang="ru-RU" sz="2800" dirty="0" err="1"/>
              <a:t>Варолиева</a:t>
            </a:r>
            <a:r>
              <a:rPr lang="ru-RU" sz="2800" dirty="0"/>
              <a:t> моста (мостовой)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08" y="3857628"/>
            <a:ext cx="3990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5508" y="4010028"/>
            <a:ext cx="3990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57620" y="3857628"/>
            <a:ext cx="3571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29658716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6840537" cy="5635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143932" cy="1928826"/>
          </a:xfrm>
        </p:spPr>
        <p:txBody>
          <a:bodyPr/>
          <a:lstStyle/>
          <a:p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Онтофилогенетически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обусловленные пороки  развития центральной нервной системы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2143116"/>
            <a:ext cx="8401080" cy="39830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Механизм их возникновения – рекапитуляция. </a:t>
            </a:r>
          </a:p>
          <a:p>
            <a:pPr>
              <a:lnSpc>
                <a:spcPct val="90000"/>
              </a:lnSpc>
            </a:pPr>
            <a:r>
              <a:rPr lang="ru-RU" dirty="0"/>
              <a:t>К ним относят: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отсутствие </a:t>
            </a:r>
            <a:r>
              <a:rPr lang="ru-RU" dirty="0"/>
              <a:t>дифференцировки на </a:t>
            </a:r>
            <a:r>
              <a:rPr lang="ru-RU" dirty="0" smtClean="0"/>
              <a:t>два полушария</a:t>
            </a:r>
            <a:r>
              <a:rPr lang="ru-RU" dirty="0"/>
              <a:t>, </a:t>
            </a:r>
            <a:endParaRPr lang="ru-RU" dirty="0" smtClean="0"/>
          </a:p>
          <a:p>
            <a:pPr lvl="1">
              <a:lnSpc>
                <a:spcPct val="90000"/>
              </a:lnSpc>
            </a:pPr>
            <a:r>
              <a:rPr lang="ru-RU" dirty="0" smtClean="0"/>
              <a:t>недоразвитие </a:t>
            </a:r>
            <a:r>
              <a:rPr lang="ru-RU" dirty="0"/>
              <a:t>коры (</a:t>
            </a:r>
            <a:r>
              <a:rPr lang="ru-RU" dirty="0" err="1"/>
              <a:t>прозэнцефалия</a:t>
            </a:r>
            <a:r>
              <a:rPr lang="ru-RU" dirty="0"/>
              <a:t>), порок формируется на 4 неделе эмбриогенеза, несовместим с жизнью.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Онтофилогенетически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обусловленные пороки  развития центральной нервной системы: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2143116"/>
            <a:ext cx="8401080" cy="2857520"/>
          </a:xfrm>
        </p:spPr>
        <p:txBody>
          <a:bodyPr/>
          <a:lstStyle/>
          <a:p>
            <a:r>
              <a:rPr lang="ru-RU" dirty="0" smtClean="0"/>
              <a:t>Неполное  </a:t>
            </a:r>
            <a:r>
              <a:rPr lang="ru-RU" dirty="0"/>
              <a:t>деление на полушария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полушарий при сохранении черепа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дифференцировки коры (</a:t>
            </a:r>
            <a:r>
              <a:rPr lang="ru-RU" dirty="0" err="1"/>
              <a:t>агирия</a:t>
            </a:r>
            <a:r>
              <a:rPr lang="ru-RU" dirty="0"/>
              <a:t>)</a:t>
            </a:r>
          </a:p>
          <a:p>
            <a:r>
              <a:rPr lang="ru-RU" dirty="0" err="1" smtClean="0"/>
              <a:t>Ихтиопсидный</a:t>
            </a:r>
            <a:r>
              <a:rPr lang="ru-RU" dirty="0"/>
              <a:t>, </a:t>
            </a:r>
            <a:r>
              <a:rPr lang="ru-RU" dirty="0" err="1"/>
              <a:t>зауропсидный</a:t>
            </a:r>
            <a:r>
              <a:rPr lang="ru-RU" dirty="0"/>
              <a:t> типы головного мозга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329642" cy="5805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Центральная нервная система столь важна для интеграции индивидуального развития человека, что большинство ее врожденных пороков несовместимы с жизнью. </a:t>
            </a:r>
          </a:p>
          <a:p>
            <a:r>
              <a:rPr lang="ru-RU" dirty="0" smtClean="0"/>
              <a:t>Среди пороков спинного мозга, онтогенетические механизмы которых известны, можно отметить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рахисхиз</a:t>
            </a:r>
            <a:r>
              <a:rPr lang="ru-RU" i="1" dirty="0" smtClean="0"/>
              <a:t>, </a:t>
            </a:r>
            <a:r>
              <a:rPr lang="ru-RU" dirty="0" smtClean="0"/>
              <a:t>или</a:t>
            </a:r>
            <a:r>
              <a:rPr lang="ru-RU" i="1" dirty="0" smtClean="0"/>
              <a:t>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платиневрию</a:t>
            </a:r>
            <a:r>
              <a:rPr lang="ru-RU" dirty="0" smtClean="0"/>
              <a:t>, отсутствие замыкания нервной трубки. </a:t>
            </a:r>
          </a:p>
          <a:p>
            <a:pPr lvl="2"/>
            <a:r>
              <a:rPr lang="ru-RU" dirty="0" smtClean="0"/>
              <a:t>Эта аномалия связана с нарушением клеточных перемещений и адгезии в зоне формирования нервной трубки в процессе нейруляции.</a:t>
            </a:r>
          </a:p>
          <a:p>
            <a:r>
              <a:rPr lang="ru-RU" dirty="0" smtClean="0"/>
              <a:t>Аномалия переднего мозга —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прозэнцефалия</a:t>
            </a:r>
            <a:r>
              <a:rPr lang="ru-RU" i="1" dirty="0" smtClean="0"/>
              <a:t> —</a:t>
            </a:r>
            <a:r>
              <a:rPr lang="ru-RU" dirty="0" smtClean="0"/>
              <a:t> выражается в нарушении морфогенеза мозга, при котором полушария оказываются неразделенными, а кора — недоразвита. </a:t>
            </a:r>
          </a:p>
          <a:p>
            <a:pPr lvl="2"/>
            <a:r>
              <a:rPr lang="ru-RU" dirty="0" smtClean="0"/>
              <a:t>Этот порок формируется на 4-й неделе эмбриогенеза, в момент закладки переднего мозга. Как и предыдущий, он несовместим с жизнью. Часто встречается у мертворожденных при различных хромосомных и генных синдромах.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Основные направления эволюции эндокринной системы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Эндокринная система наряду с нервной является ведущим аппаратом интеграции многоклеточного организма, обеспечивая гуморальную регуляцию функций органов. </a:t>
            </a:r>
          </a:p>
          <a:p>
            <a:r>
              <a:rPr lang="ru-RU" dirty="0" smtClean="0"/>
              <a:t>Эта регуляция осуществляется </a:t>
            </a:r>
            <a:r>
              <a:rPr lang="ru-RU" i="1" dirty="0" smtClean="0">
                <a:solidFill>
                  <a:srgbClr val="002060"/>
                </a:solidFill>
              </a:rPr>
              <a:t>гормонами</a:t>
            </a:r>
            <a:r>
              <a:rPr lang="ru-RU" i="1" dirty="0" smtClean="0"/>
              <a:t> —</a:t>
            </a:r>
            <a:r>
              <a:rPr lang="ru-RU" dirty="0" smtClean="0"/>
              <a:t> биологически активными веществами разной химической природы, выделяемыми </a:t>
            </a:r>
            <a:r>
              <a:rPr lang="ru-RU" i="1" dirty="0" smtClean="0">
                <a:solidFill>
                  <a:srgbClr val="002060"/>
                </a:solidFill>
              </a:rPr>
              <a:t>железами внутренней секреции.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dirty="0" smtClean="0"/>
              <a:t>Гуморальная регуляция эволюционно возникла значительно раньше нервной потому, что она более проста и не требует развития таких сложных структур, как нервная система.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Железы внутренней секреции, как и гормоны, выделяемые ими, имеют разное происхождение, что важно для изучения их эволюции.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Образование любой эндокринной железы происходило за счёт нарастания первоначально рассеянных эндокринных клеток.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329642" cy="5091130"/>
          </a:xfrm>
        </p:spPr>
        <p:txBody>
          <a:bodyPr/>
          <a:lstStyle/>
          <a:p>
            <a:r>
              <a:rPr lang="ru-RU" dirty="0" smtClean="0"/>
              <a:t>Некоторые эндокринные железы связаны по происхождению с эпителиальной выстилкой глотки. К ним относятся </a:t>
            </a:r>
            <a:r>
              <a:rPr lang="ru-RU" b="1" i="1" dirty="0" smtClean="0">
                <a:solidFill>
                  <a:srgbClr val="002060"/>
                </a:solidFill>
              </a:rPr>
              <a:t>щитовидная</a:t>
            </a:r>
            <a:r>
              <a:rPr lang="ru-RU" b="1" dirty="0" smtClean="0">
                <a:solidFill>
                  <a:srgbClr val="002060"/>
                </a:solidFill>
              </a:rPr>
              <a:t> и </a:t>
            </a:r>
            <a:r>
              <a:rPr lang="ru-RU" b="1" i="1" dirty="0" smtClean="0">
                <a:solidFill>
                  <a:srgbClr val="002060"/>
                </a:solidFill>
              </a:rPr>
              <a:t>паращитовидная железы</a:t>
            </a:r>
            <a:r>
              <a:rPr lang="ru-RU" i="1" dirty="0" smtClean="0"/>
              <a:t>.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Эпифиз</a:t>
            </a:r>
            <a:r>
              <a:rPr lang="ru-RU" dirty="0" smtClean="0"/>
              <a:t> развивается как вырост мозга; 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Гипофиз, надпочечники и поджелудочная железа</a:t>
            </a:r>
            <a:r>
              <a:rPr lang="ru-RU" dirty="0" smtClean="0"/>
              <a:t> имеют сложное происхождение</a:t>
            </a:r>
          </a:p>
          <a:p>
            <a:r>
              <a:rPr lang="ru-RU" dirty="0" smtClean="0"/>
              <a:t>Вероятно, образование органа из однородных элементов и объединение разнородных желёз в одну систему обеспечило лучшую регуляцию </a:t>
            </a:r>
            <a:r>
              <a:rPr lang="ru-RU" smtClean="0"/>
              <a:t>их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Основные направления эволюции эндокринной системы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214554"/>
            <a:ext cx="7758138" cy="3805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Усиление функций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Расширение функций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Смена функций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Основные направления эволюции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нервной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системы позвоночных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44" y="1447800"/>
            <a:ext cx="8543956" cy="4572000"/>
          </a:xfrm>
          <a:noFill/>
        </p:spPr>
        <p:txBody>
          <a:bodyPr/>
          <a:lstStyle/>
          <a:p>
            <a:pPr marL="609600" indent="-609600"/>
            <a:r>
              <a:rPr lang="ru-RU" dirty="0"/>
              <a:t>Дифференцировка нервной трубки на головной и спинной мозг.</a:t>
            </a:r>
          </a:p>
          <a:p>
            <a:pPr marL="609600" indent="-609600"/>
            <a:r>
              <a:rPr lang="ru-RU" dirty="0"/>
              <a:t>Преобразование переднего отдела нервной трубки: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мозговых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пузыря -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5 мозговых пузырей - 5 отделов головного мозга.</a:t>
            </a:r>
          </a:p>
          <a:p>
            <a:pPr marL="609600" indent="-609600"/>
            <a:r>
              <a:rPr lang="ru-RU" dirty="0" smtClean="0"/>
              <a:t>Прогрессивные </a:t>
            </a:r>
            <a:r>
              <a:rPr lang="ru-RU" dirty="0"/>
              <a:t>усложнения </a:t>
            </a:r>
            <a:r>
              <a:rPr lang="ru-RU" dirty="0" smtClean="0"/>
              <a:t>основных </a:t>
            </a:r>
            <a:r>
              <a:rPr lang="ru-RU" dirty="0"/>
              <a:t>отделов головного мозга.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329642" cy="5234006"/>
          </a:xfrm>
        </p:spPr>
        <p:txBody>
          <a:bodyPr>
            <a:normAutofit/>
          </a:bodyPr>
          <a:lstStyle/>
          <a:p>
            <a:r>
              <a:rPr lang="ru-RU" dirty="0" smtClean="0"/>
              <a:t>У бесчерепных эндокринная система существует в виде отдельных клеток и клеточных комплексов, которые находятся в разных отделах тела, объединенных друг с другом за счет гуморального взаимодействия.</a:t>
            </a:r>
          </a:p>
          <a:p>
            <a:r>
              <a:rPr lang="ru-RU" dirty="0" smtClean="0"/>
              <a:t> У позвоночных в основании промежуточного мозга развивается </a:t>
            </a:r>
            <a:r>
              <a:rPr lang="ru-RU" b="1" i="1" dirty="0" smtClean="0">
                <a:solidFill>
                  <a:srgbClr val="002060"/>
                </a:solidFill>
              </a:rPr>
              <a:t>гипоталамус</a:t>
            </a:r>
            <a:r>
              <a:rPr lang="ru-RU" i="1" dirty="0" smtClean="0"/>
              <a:t> —</a:t>
            </a:r>
            <a:r>
              <a:rPr lang="ru-RU" dirty="0" smtClean="0"/>
              <a:t> нейросекреторное образование, осуществляющее связь между двумя системами интеграции организма в единое целое: нервной и эндокринной.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Вместе с гипофизом гипоталамус образует единую </a:t>
            </a:r>
            <a:r>
              <a:rPr lang="ru-RU" b="1" i="1" dirty="0" smtClean="0">
                <a:solidFill>
                  <a:srgbClr val="002060"/>
                </a:solidFill>
              </a:rPr>
              <a:t>гипоталамо-гипофизарную систему.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29642" cy="45720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Начиная с рыб гипоталамус дифференцируется на многочисленные ядра, клетки которых с помощью отростков контактируют как с нейронами мозга, так и с клетками гипофиза.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Нейросекреторные клетки гипоталамуса выделяют две основные группы гормонов: </a:t>
            </a:r>
            <a:r>
              <a:rPr lang="ru-RU" b="1" i="1" dirty="0" smtClean="0">
                <a:solidFill>
                  <a:srgbClr val="002060"/>
                </a:solidFill>
              </a:rPr>
              <a:t>пептидные</a:t>
            </a:r>
            <a:r>
              <a:rPr lang="ru-RU" b="1" dirty="0" smtClean="0">
                <a:solidFill>
                  <a:srgbClr val="002060"/>
                </a:solidFill>
              </a:rPr>
              <a:t> и </a:t>
            </a:r>
            <a:r>
              <a:rPr lang="ru-RU" b="1" i="1" dirty="0" err="1" smtClean="0">
                <a:solidFill>
                  <a:srgbClr val="002060"/>
                </a:solidFill>
              </a:rPr>
              <a:t>моноаминовые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/>
              <a:t>Пептидные — гормоны, влияющие на функции внутренних органов — </a:t>
            </a:r>
            <a:r>
              <a:rPr lang="ru-RU" b="1" dirty="0" smtClean="0">
                <a:solidFill>
                  <a:srgbClr val="002060"/>
                </a:solidFill>
              </a:rPr>
              <a:t>вазопрессин, регулирующий артериальное давление, окситоцин, действующий на мускулатуру матки</a:t>
            </a:r>
            <a:r>
              <a:rPr lang="ru-RU" dirty="0" smtClean="0"/>
              <a:t>, и др. </a:t>
            </a:r>
          </a:p>
          <a:p>
            <a:r>
              <a:rPr lang="ru-RU" dirty="0" err="1" smtClean="0"/>
              <a:t>Моноаминовые</a:t>
            </a:r>
            <a:r>
              <a:rPr lang="ru-RU" dirty="0" smtClean="0"/>
              <a:t> (</a:t>
            </a:r>
            <a:r>
              <a:rPr lang="ru-RU" b="1" dirty="0" smtClean="0">
                <a:solidFill>
                  <a:srgbClr val="002060"/>
                </a:solidFill>
              </a:rPr>
              <a:t>дофамин, норадреналин, </a:t>
            </a:r>
            <a:r>
              <a:rPr lang="ru-RU" b="1" dirty="0" err="1" smtClean="0">
                <a:solidFill>
                  <a:srgbClr val="002060"/>
                </a:solidFill>
              </a:rPr>
              <a:t>серотонин</a:t>
            </a:r>
            <a:r>
              <a:rPr lang="ru-RU" dirty="0" smtClean="0"/>
              <a:t>) регулирует деятельность передней доли гипофиза. Под их действием стимулируется или подавляется секреция гормонов соответствующими гипофизарными клетками.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Эволюция </a:t>
            </a:r>
            <a:r>
              <a:rPr lang="ru-RU" b="1" i="1" dirty="0" smtClean="0">
                <a:solidFill>
                  <a:srgbClr val="002060"/>
                </a:solidFill>
              </a:rPr>
              <a:t>гипофиза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9815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Гипофиз состоит из трех долей: передней, средней и задней.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Гипофиз соединен с гипоталамусом его выростом — воронкой, через которую проходят отростки нейронов гипоталамуса и кровеносные сосуды, обеспечивающие их гуморальное взаимодействие.</a:t>
            </a:r>
          </a:p>
          <a:p>
            <a:r>
              <a:rPr lang="ru-RU" dirty="0" smtClean="0"/>
              <a:t>Доли гипофиза имеют разное происхождение. 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Передняя доля </a:t>
            </a:r>
            <a:r>
              <a:rPr lang="ru-RU" dirty="0" smtClean="0"/>
              <a:t>развивается из выпячивания </a:t>
            </a:r>
            <a:r>
              <a:rPr lang="ru-RU" dirty="0" err="1" smtClean="0"/>
              <a:t>эктодермального</a:t>
            </a:r>
            <a:r>
              <a:rPr lang="ru-RU" dirty="0" smtClean="0"/>
              <a:t> эпителия крыши ротовой полости, так называемого кармана </a:t>
            </a:r>
            <a:r>
              <a:rPr lang="ru-RU" dirty="0" err="1" smtClean="0"/>
              <a:t>Ратке</a:t>
            </a:r>
            <a:r>
              <a:rPr lang="ru-RU" dirty="0" smtClean="0"/>
              <a:t>, который растет в сторону промежуточного мозга. 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Задняя доля </a:t>
            </a:r>
            <a:r>
              <a:rPr lang="ru-RU" dirty="0" smtClean="0"/>
              <a:t>развивается из задней части воронки. Клетки, входящие в ее состав, по происхождению являются </a:t>
            </a:r>
            <a:r>
              <a:rPr lang="ru-RU" dirty="0" err="1" smtClean="0"/>
              <a:t>глиальными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>
                <a:solidFill>
                  <a:srgbClr val="002060"/>
                </a:solidFill>
              </a:rPr>
              <a:t>Промежуточная доля </a:t>
            </a:r>
            <a:r>
              <a:rPr lang="ru-RU" dirty="0" smtClean="0"/>
              <a:t>— производная от передней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http://do.gendocs.ru/pars_docs/tw_refs/158/157283/157283_html_m3643005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597549" cy="27878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643446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1</a:t>
            </a:r>
            <a:r>
              <a:rPr lang="ru-RU" dirty="0" smtClean="0"/>
              <a:t>—крыша ротовой полости, </a:t>
            </a:r>
            <a:r>
              <a:rPr lang="ru-RU" i="1" dirty="0" smtClean="0"/>
              <a:t>2—</a:t>
            </a:r>
            <a:r>
              <a:rPr lang="ru-RU" dirty="0" smtClean="0"/>
              <a:t>основание мозга, </a:t>
            </a:r>
            <a:r>
              <a:rPr lang="ru-RU" i="1" dirty="0" smtClean="0"/>
              <a:t>3</a:t>
            </a:r>
            <a:r>
              <a:rPr lang="ru-RU" dirty="0" smtClean="0"/>
              <a:t>—выпячивание основания мозга (задняя доля гипофиза), </a:t>
            </a:r>
            <a:r>
              <a:rPr lang="ru-RU" i="1" dirty="0" smtClean="0"/>
              <a:t>4—</a:t>
            </a:r>
            <a:r>
              <a:rPr lang="ru-RU" dirty="0" smtClean="0"/>
              <a:t>карман </a:t>
            </a:r>
            <a:r>
              <a:rPr lang="ru-RU" dirty="0" err="1" smtClean="0"/>
              <a:t>Ратке</a:t>
            </a:r>
            <a:r>
              <a:rPr lang="ru-RU" dirty="0" smtClean="0"/>
              <a:t> (промежуточная и передняя доли гипофиза), </a:t>
            </a:r>
            <a:r>
              <a:rPr lang="ru-RU" i="1" dirty="0" smtClean="0"/>
              <a:t>5—</a:t>
            </a:r>
            <a:r>
              <a:rPr lang="ru-RU" dirty="0" smtClean="0"/>
              <a:t>аномалия развития (добавочные дольки передней доли в стенке глотки и внутри клиновидной кости, оставшиеся в области выпячивания кармана </a:t>
            </a:r>
            <a:r>
              <a:rPr lang="ru-RU" dirty="0" err="1" smtClean="0"/>
              <a:t>Ратке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28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Развитие гипофиза у человека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 </a:t>
            </a:r>
            <a:r>
              <a:rPr lang="ru-RU" i="1" dirty="0" smtClean="0">
                <a:solidFill>
                  <a:prstClr val="black"/>
                </a:solidFill>
              </a:rPr>
              <a:t>А—</a:t>
            </a:r>
            <a:r>
              <a:rPr lang="ru-RU" dirty="0" smtClean="0">
                <a:solidFill>
                  <a:prstClr val="black"/>
                </a:solidFill>
              </a:rPr>
              <a:t>сагиттальный срез 4-недельного зародыша; </a:t>
            </a:r>
            <a:r>
              <a:rPr lang="ru-RU" i="1" dirty="0" smtClean="0">
                <a:solidFill>
                  <a:prstClr val="black"/>
                </a:solidFill>
              </a:rPr>
              <a:t>Б—</a:t>
            </a:r>
            <a:r>
              <a:rPr lang="ru-RU" dirty="0" smtClean="0">
                <a:solidFill>
                  <a:prstClr val="black"/>
                </a:solidFill>
              </a:rPr>
              <a:t>объединение зачатков гипофиза из стенки глотки и основания мозга; </a:t>
            </a:r>
            <a:r>
              <a:rPr lang="ru-RU" i="1" dirty="0" smtClean="0">
                <a:solidFill>
                  <a:prstClr val="black"/>
                </a:solidFill>
              </a:rPr>
              <a:t>В—</a:t>
            </a:r>
            <a:r>
              <a:rPr lang="ru-RU" dirty="0" smtClean="0">
                <a:solidFill>
                  <a:prstClr val="black"/>
                </a:solidFill>
              </a:rPr>
              <a:t>формирование трех долей гипофиза на 8-й неделе развития; </a:t>
            </a:r>
            <a:r>
              <a:rPr lang="ru-RU" i="1" dirty="0" smtClean="0">
                <a:solidFill>
                  <a:prstClr val="black"/>
                </a:solidFill>
              </a:rPr>
              <a:t>Г</a:t>
            </a:r>
            <a:r>
              <a:rPr lang="ru-RU" dirty="0" smtClean="0">
                <a:solidFill>
                  <a:prstClr val="black"/>
                </a:solidFill>
              </a:rPr>
              <a:t>—сформированный гипофиз:</a:t>
            </a:r>
            <a:endParaRPr lang="ru-RU" dirty="0"/>
          </a:p>
        </p:txBody>
      </p:sp>
      <p:pic>
        <p:nvPicPr>
          <p:cNvPr id="8" name="Picture 2" descr="http://do.gendocs.ru/pars_docs/tw_refs/158/157283/157283_html_m3643005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510845"/>
            <a:ext cx="7597549" cy="2787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642918"/>
            <a:ext cx="8472518" cy="578647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 хрящевых рыб во взрослом состоянии сохраняется первоначальная связь передней доли гипофиза с эпителием ротовой полости. </a:t>
            </a:r>
          </a:p>
          <a:p>
            <a:r>
              <a:rPr lang="ru-RU" dirty="0" smtClean="0"/>
              <a:t>За счет ее задней части формируется также средняя доля.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Обе доли вырабатывают гонадотропные гормоны. </a:t>
            </a:r>
          </a:p>
          <a:p>
            <a:r>
              <a:rPr lang="ru-RU" dirty="0" smtClean="0"/>
              <a:t>У костных рыб и личинок земноводных имеются передняя и промежуточная доли, а у взрослых амфибий, переходящих к наземному существованию, появляется также задняя, регулирующая водный обмен. </a:t>
            </a:r>
          </a:p>
          <a:p>
            <a:r>
              <a:rPr lang="ru-RU" dirty="0" smtClean="0"/>
              <a:t>Средняя доля у них перестает выделять гонадотропный гормон, но вырабатывает пролактин.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786874" cy="55197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 связи с наземным образом жизни пресмыкающихся и млекопитающих у них наиболее прогрессивно развивается задняя доля гипофиза, что связано с интенсификацией водного обмена.</a:t>
            </a:r>
          </a:p>
          <a:p>
            <a:r>
              <a:rPr lang="ru-RU" dirty="0" smtClean="0"/>
              <a:t>Передняя доля вырабатывает соматотропный гормон (</a:t>
            </a:r>
            <a:r>
              <a:rPr lang="ru-RU" dirty="0" err="1" smtClean="0"/>
              <a:t>гормон</a:t>
            </a:r>
            <a:r>
              <a:rPr lang="ru-RU" dirty="0" smtClean="0"/>
              <a:t> роста) и ряд гормонов, регулирующих функции других желез внутренней секреции, а средняя — пролактин и некоторые другие. </a:t>
            </a:r>
          </a:p>
          <a:p>
            <a:r>
              <a:rPr lang="ru-RU" dirty="0" smtClean="0"/>
              <a:t>При этом усиливается дифференцировка и интенсифицируются функции ядер гипоталамуса, находящихся в функциональной связи со всеми долями гипофиза.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Развитие гипофиза у человека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543956" cy="50530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 человека в эмбриогенезе развитие гипофиза соответствует основным этапам его эволюции. </a:t>
            </a:r>
          </a:p>
          <a:p>
            <a:r>
              <a:rPr lang="ru-RU" dirty="0" smtClean="0"/>
              <a:t>Очень часто, в 30—40%, у нормальных людей под слизистой оболочкой крыши глотки, в основании клиновидной кости, обнаруживается группа клеток длиной 5—6 мм и шириной 0,5—1 мм, по структуре и функциям соответствующая передней доле гипофиза. Это результат нарушения перемещения клеток при закладке гипофиза в эктодерме ротовой полости в области турецкого седла. Эту аномалию называют </a:t>
            </a:r>
            <a:r>
              <a:rPr lang="ru-RU" b="1" i="1" dirty="0" smtClean="0">
                <a:solidFill>
                  <a:srgbClr val="002060"/>
                </a:solidFill>
              </a:rPr>
              <a:t>эктопией </a:t>
            </a:r>
            <a:r>
              <a:rPr lang="ru-RU" b="1" i="1" dirty="0" err="1" smtClean="0">
                <a:solidFill>
                  <a:srgbClr val="002060"/>
                </a:solidFill>
              </a:rPr>
              <a:t>аденогипофиза</a:t>
            </a:r>
            <a:r>
              <a:rPr lang="ru-RU" i="1" dirty="0" smtClean="0"/>
              <a:t>,</a:t>
            </a:r>
            <a:r>
              <a:rPr lang="ru-RU" dirty="0" smtClean="0"/>
              <a:t> она не сопровождается патологическими проявлениями. </a:t>
            </a:r>
          </a:p>
          <a:p>
            <a:r>
              <a:rPr lang="ru-RU" dirty="0" smtClean="0"/>
              <a:t>Более опасно сохранение полости в области кармана </a:t>
            </a:r>
            <a:r>
              <a:rPr lang="ru-RU" dirty="0" err="1" smtClean="0"/>
              <a:t>Ратке</a:t>
            </a:r>
            <a:r>
              <a:rPr lang="ru-RU" dirty="0" smtClean="0"/>
              <a:t> — </a:t>
            </a:r>
            <a:r>
              <a:rPr lang="ru-RU" b="1" i="1" dirty="0" smtClean="0">
                <a:solidFill>
                  <a:srgbClr val="002060"/>
                </a:solidFill>
              </a:rPr>
              <a:t>киста кармана </a:t>
            </a:r>
            <a:r>
              <a:rPr lang="ru-RU" b="1" i="1" dirty="0" err="1" smtClean="0">
                <a:solidFill>
                  <a:srgbClr val="002060"/>
                </a:solidFill>
              </a:rPr>
              <a:t>Ратке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pPr lvl="1"/>
            <a:r>
              <a:rPr lang="ru-RU" dirty="0" smtClean="0"/>
              <a:t>Она располагается между передней и промежуточной долями, содержит слизь и в ряде случаев имеет тенденцию к росту и даже к переходу в злокачественное новообразование. </a:t>
            </a:r>
          </a:p>
          <a:p>
            <a:pPr lvl="1"/>
            <a:r>
              <a:rPr lang="ru-RU" dirty="0" smtClean="0"/>
              <a:t>Растущие кисты сдавливают гипофиз и вызывают его гипофункцию. Больные нуждаются в оперативном вмешательстве.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Щитовидная железа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858312" cy="4572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Щитовидная железа впервые появляется у рыб. </a:t>
            </a:r>
          </a:p>
          <a:p>
            <a:pPr lvl="1"/>
            <a:r>
              <a:rPr lang="ru-RU" sz="2000" dirty="0" smtClean="0"/>
              <a:t>Она закладывается также в виде желобка на вентральной стороне глотки между 1-й и 2-й жаберными щелями в области зачатка основания языка.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1"/>
            <a:r>
              <a:rPr lang="ru-RU" sz="2000" dirty="0" smtClean="0"/>
              <a:t>Однако уже у ланцетника отдельные </a:t>
            </a:r>
            <a:r>
              <a:rPr lang="ru-RU" sz="2000" dirty="0" err="1" smtClean="0"/>
              <a:t>тироксин-синтезирующие</a:t>
            </a:r>
            <a:r>
              <a:rPr lang="ru-RU" sz="2000" dirty="0" smtClean="0"/>
              <a:t> клетки обнаруживаются в желобке на вентральной стороне глотки.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 других позвоночных щитовидная железа закладывается так же, как у рыб, но затем она перемещается в область подъязычной кости (у земноводных) или в шейную область (у пресмыкающихся и млекопитающих).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Развитие щитовидной железы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у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человека в эмбриогенезе щитовидной железы происходит рекапитуляция предковых состояний.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Персистирование</a:t>
            </a:r>
            <a:r>
              <a:rPr lang="ru-RU" dirty="0" smtClean="0">
                <a:solidFill>
                  <a:srgbClr val="002060"/>
                </a:solidFill>
              </a:rPr>
              <a:t> участков подъязычного протока в постнатальном периоде сопровождается накоплением в них жидкости и образованием срединных </a:t>
            </a:r>
            <a:r>
              <a:rPr lang="ru-RU" b="1" i="1" dirty="0" smtClean="0">
                <a:solidFill>
                  <a:srgbClr val="002060"/>
                </a:solidFill>
              </a:rPr>
              <a:t>кист шеи</a:t>
            </a:r>
            <a:r>
              <a:rPr lang="ru-RU" i="1" dirty="0" smtClean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 которые могут располагаться в любом месте от корня языка до верхней границы щитовидного хряща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Иногда, кисты загнаиваются и прорываются с образованием срединных </a:t>
            </a:r>
            <a:r>
              <a:rPr lang="ru-RU" b="1" i="1" dirty="0" smtClean="0">
                <a:solidFill>
                  <a:srgbClr val="002060"/>
                </a:solidFill>
              </a:rPr>
              <a:t>свищей шеи.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dirty="0" smtClean="0"/>
              <a:t>Не менее известны такие пороки развития, </a:t>
            </a:r>
            <a:r>
              <a:rPr lang="ru-RU" i="1" dirty="0" smtClean="0"/>
              <a:t>как </a:t>
            </a:r>
            <a:r>
              <a:rPr lang="ru-RU" b="1" i="1" dirty="0" smtClean="0">
                <a:solidFill>
                  <a:srgbClr val="002060"/>
                </a:solidFill>
              </a:rPr>
              <a:t>эктопия</a:t>
            </a:r>
            <a:r>
              <a:rPr lang="ru-RU" b="1" i="1" dirty="0" smtClean="0">
                <a:solidFill>
                  <a:srgbClr val="002060"/>
                </a:solidFill>
                <a:sym typeface="Symbol"/>
              </a:rPr>
              <a:t></a:t>
            </a:r>
            <a:r>
              <a:rPr lang="ru-RU" b="1" i="1" dirty="0" smtClean="0">
                <a:solidFill>
                  <a:srgbClr val="002060"/>
                </a:solidFill>
              </a:rPr>
              <a:t> щитовидной железы</a:t>
            </a:r>
            <a:r>
              <a:rPr lang="ru-RU" dirty="0" smtClean="0"/>
              <a:t>, которая может развиться в результате нарушения клеточной миграции</a:t>
            </a:r>
          </a:p>
          <a:p>
            <a:pPr>
              <a:buNone/>
            </a:pPr>
            <a:r>
              <a:rPr lang="ru-RU" dirty="0" smtClean="0"/>
              <a:t>		_________________________________________________________________________ </a:t>
            </a:r>
          </a:p>
          <a:p>
            <a:pPr lvl="4"/>
            <a:r>
              <a:rPr lang="ru-RU" b="1" dirty="0" smtClean="0"/>
              <a:t>Эктопия</a:t>
            </a:r>
            <a:r>
              <a:rPr lang="ru-RU" dirty="0" smtClean="0"/>
              <a:t> - смещение органа в соседние полости тела или наружу при врождённом дефекте (порок развития) или травматическом повреждении 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http://do.gendocs.ru/pars_docs/tw_refs/158/157283/157283_html_5a7a3ad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7"/>
            <a:ext cx="3680475" cy="50720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1928802"/>
            <a:ext cx="40719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1—</a:t>
            </a:r>
            <a:r>
              <a:rPr lang="ru-RU" dirty="0" smtClean="0"/>
              <a:t>нормальное расположение</a:t>
            </a:r>
            <a:r>
              <a:rPr lang="ru-RU" i="1" dirty="0" smtClean="0"/>
              <a:t>.</a:t>
            </a:r>
            <a:r>
              <a:rPr lang="ru-RU" dirty="0" smtClean="0"/>
              <a:t> железы, </a:t>
            </a:r>
          </a:p>
          <a:p>
            <a:r>
              <a:rPr lang="ru-RU" i="1" dirty="0" smtClean="0"/>
              <a:t>2—</a:t>
            </a:r>
            <a:r>
              <a:rPr lang="ru-RU" dirty="0" smtClean="0"/>
              <a:t>место эмбриональной закладки железы, </a:t>
            </a:r>
          </a:p>
          <a:p>
            <a:r>
              <a:rPr lang="ru-RU" i="1" dirty="0" smtClean="0"/>
              <a:t>3—</a:t>
            </a:r>
            <a:r>
              <a:rPr lang="ru-RU" dirty="0" smtClean="0"/>
              <a:t>варианты аномального расположения железы; стрелками показано направление перемещения зачатка щитовидной железы в эмбриогенезе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500043"/>
            <a:ext cx="5143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Аномалии щитовидной железы: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7" name="Picture 2" descr="http://do.gendocs.ru/pars_docs/tw_refs/158/157283/157283_html_5a7a3ad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8186" y="866757"/>
            <a:ext cx="3680475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15328" cy="101122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Основные направления эволюции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мозга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1447800"/>
            <a:ext cx="8472518" cy="5053034"/>
          </a:xfrm>
          <a:noFill/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110000"/>
              </a:lnSpc>
            </a:pPr>
            <a:r>
              <a:rPr lang="ru-RU" dirty="0"/>
              <a:t>Появление изгибов, приводящих к формированию объемной системы.</a:t>
            </a:r>
          </a:p>
          <a:p>
            <a:pPr marL="609600" indent="-609600">
              <a:lnSpc>
                <a:spcPct val="110000"/>
              </a:lnSpc>
            </a:pPr>
            <a:r>
              <a:rPr lang="ru-RU" dirty="0"/>
              <a:t>Увеличение количества нервных клеток, увеличение массы мозга. </a:t>
            </a:r>
          </a:p>
          <a:p>
            <a:pPr marL="609600" indent="-609600">
              <a:lnSpc>
                <a:spcPct val="110000"/>
              </a:lnSpc>
            </a:pPr>
            <a:r>
              <a:rPr lang="ru-RU" dirty="0"/>
              <a:t>Увеличение объема крыши мозга по отношению ко дну. </a:t>
            </a:r>
            <a:endParaRPr lang="ru-RU" dirty="0" smtClean="0"/>
          </a:p>
          <a:p>
            <a:pPr marL="609600" indent="-609600">
              <a:lnSpc>
                <a:spcPct val="110000"/>
              </a:lnSpc>
            </a:pPr>
            <a:r>
              <a:rPr lang="ru-RU" dirty="0" smtClean="0"/>
              <a:t>возникновение и совершенствование  коры переднего мозга, формирование борозд и извилин.</a:t>
            </a:r>
          </a:p>
          <a:p>
            <a:pPr marL="609600" indent="-609600">
              <a:lnSpc>
                <a:spcPct val="110000"/>
              </a:lnSpc>
            </a:pPr>
            <a:r>
              <a:rPr lang="ru-RU" dirty="0" smtClean="0"/>
              <a:t>Увеличение количества контактов (синапсов) между нервными клетками.</a:t>
            </a:r>
          </a:p>
          <a:p>
            <a:pPr marL="609600" indent="-609600">
              <a:lnSpc>
                <a:spcPct val="110000"/>
              </a:lnSpc>
            </a:pPr>
            <a:r>
              <a:rPr lang="ru-RU" dirty="0" smtClean="0"/>
              <a:t>Последовательная смена типов мозга: </a:t>
            </a:r>
            <a:r>
              <a:rPr lang="ru-RU" dirty="0" err="1" smtClean="0"/>
              <a:t>ихтиопсидный</a:t>
            </a:r>
            <a:r>
              <a:rPr lang="ru-RU" dirty="0" smtClean="0"/>
              <a:t> -  </a:t>
            </a:r>
            <a:r>
              <a:rPr lang="ru-RU" dirty="0" err="1" smtClean="0"/>
              <a:t>зауропсидный</a:t>
            </a:r>
            <a:r>
              <a:rPr lang="ru-RU" dirty="0" smtClean="0"/>
              <a:t> (</a:t>
            </a:r>
            <a:r>
              <a:rPr lang="ru-RU" dirty="0" err="1" smtClean="0"/>
              <a:t>стриарный</a:t>
            </a:r>
            <a:r>
              <a:rPr lang="ru-RU" dirty="0" smtClean="0"/>
              <a:t>) - </a:t>
            </a:r>
            <a:r>
              <a:rPr lang="ru-RU" dirty="0" err="1" smtClean="0"/>
              <a:t>маммальный</a:t>
            </a:r>
            <a:r>
              <a:rPr lang="ru-RU" dirty="0" smtClean="0"/>
              <a:t> (</a:t>
            </a:r>
            <a:r>
              <a:rPr lang="ru-RU" dirty="0" err="1" smtClean="0"/>
              <a:t>маммалийный</a:t>
            </a:r>
            <a:r>
              <a:rPr lang="ru-RU" dirty="0" smtClean="0"/>
              <a:t>).</a:t>
            </a:r>
          </a:p>
          <a:p>
            <a:pPr marL="609600" indent="-6096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Надпочечники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15436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Надпочечники позвоночных имеют двойственное происхождение. </a:t>
            </a:r>
          </a:p>
          <a:p>
            <a:r>
              <a:rPr lang="ru-RU" dirty="0" smtClean="0"/>
              <a:t>У рыб и земноводных ткани, соответствующие мозговому и корковому веществам этих желез, расположены отдельно друг от друга. </a:t>
            </a:r>
          </a:p>
          <a:p>
            <a:pPr lvl="2"/>
            <a:r>
              <a:rPr lang="ru-RU" dirty="0" smtClean="0"/>
              <a:t>Зачатки мозгового вещества связаны по происхождению с симпатическими нервными узлами и расположены </a:t>
            </a:r>
            <a:r>
              <a:rPr lang="ru-RU" dirty="0" err="1" smtClean="0"/>
              <a:t>метамерно</a:t>
            </a:r>
            <a:r>
              <a:rPr lang="ru-RU" dirty="0" smtClean="0"/>
              <a:t>. </a:t>
            </a:r>
          </a:p>
          <a:p>
            <a:pPr lvl="2"/>
            <a:r>
              <a:rPr lang="ru-RU" dirty="0" smtClean="0"/>
              <a:t>Зачатки коркового вещества развиваются из утолщений эпителия брюшины. </a:t>
            </a:r>
          </a:p>
          <a:p>
            <a:r>
              <a:rPr lang="ru-RU" dirty="0" smtClean="0"/>
              <a:t>У наземных позвоночных мозговое и корковое вещества объединяются в компактные эндокринные железы, имеющие сложное гистологическое строение. </a:t>
            </a:r>
          </a:p>
          <a:p>
            <a:r>
              <a:rPr lang="ru-RU" dirty="0" smtClean="0"/>
              <a:t>У млекопитающих они прилежат к переднему концу почек. </a:t>
            </a:r>
          </a:p>
          <a:p>
            <a:pPr lvl="2"/>
            <a:r>
              <a:rPr lang="ru-RU" dirty="0" smtClean="0"/>
              <a:t>Мозговое вещество выделяет в основном </a:t>
            </a:r>
            <a:r>
              <a:rPr lang="ru-RU" i="1" dirty="0" smtClean="0"/>
              <a:t>адреналин —</a:t>
            </a:r>
            <a:r>
              <a:rPr lang="ru-RU" dirty="0" smtClean="0"/>
              <a:t> регулятор кровообращения и энергетического обмена, а корковое вещество — разнообразные </a:t>
            </a:r>
            <a:r>
              <a:rPr lang="ru-RU" i="1" dirty="0" err="1" smtClean="0"/>
              <a:t>стероидные</a:t>
            </a:r>
            <a:r>
              <a:rPr lang="ru-RU" i="1" dirty="0" smtClean="0"/>
              <a:t> гормоны,</a:t>
            </a:r>
            <a:r>
              <a:rPr lang="ru-RU" dirty="0" smtClean="0"/>
              <a:t> влияющие на минеральный, углеводный обмены и функции почек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Вилочковая железа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/>
          <a:lstStyle/>
          <a:p>
            <a:r>
              <a:rPr lang="ru-RU" dirty="0" smtClean="0"/>
              <a:t>У рыб развивается в виде плотных выступов всех жаберных мешков.</a:t>
            </a:r>
          </a:p>
          <a:p>
            <a:pPr lvl="2"/>
            <a:r>
              <a:rPr lang="ru-RU" dirty="0" smtClean="0"/>
              <a:t>Выросты </a:t>
            </a:r>
            <a:r>
              <a:rPr lang="ru-RU" dirty="0" err="1" smtClean="0"/>
              <a:t>отшнуровываются</a:t>
            </a:r>
            <a:r>
              <a:rPr lang="ru-RU" dirty="0" smtClean="0"/>
              <a:t> и соединяются в полоски с </a:t>
            </a:r>
            <a:r>
              <a:rPr lang="ru-RU" dirty="0" err="1" smtClean="0"/>
              <a:t>узкойе</a:t>
            </a:r>
            <a:r>
              <a:rPr lang="ru-RU" dirty="0" smtClean="0"/>
              <a:t> полостью внутри. От неё наружу растут многочисленные выпячивания, состоящие из лимфоидной ткани.</a:t>
            </a:r>
          </a:p>
          <a:p>
            <a:r>
              <a:rPr lang="ru-RU" dirty="0" smtClean="0"/>
              <a:t>У амфибий и рептилий развиваются только закладки 2 и 3 пары жаберных мешков.</a:t>
            </a:r>
          </a:p>
          <a:p>
            <a:r>
              <a:rPr lang="ru-RU" dirty="0" smtClean="0"/>
              <a:t>У млекопитающих  - выросты трёх пар жаберных мешков.</a:t>
            </a:r>
          </a:p>
          <a:p>
            <a:r>
              <a:rPr lang="ru-RU" dirty="0" smtClean="0"/>
              <a:t>У человека тимус закладывается в виде парного  выпячивания эпителия 3 – 4 жаберных карманов.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Поджелудочная железа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572000"/>
          </a:xfrm>
        </p:spPr>
        <p:txBody>
          <a:bodyPr/>
          <a:lstStyle/>
          <a:p>
            <a:r>
              <a:rPr lang="ru-RU" dirty="0" smtClean="0"/>
              <a:t>Развивается из двух </a:t>
            </a:r>
            <a:r>
              <a:rPr lang="ru-RU" dirty="0" err="1" smtClean="0"/>
              <a:t>энтодермальных</a:t>
            </a:r>
            <a:r>
              <a:rPr lang="ru-RU" dirty="0" smtClean="0"/>
              <a:t> </a:t>
            </a:r>
            <a:r>
              <a:rPr lang="ru-RU" dirty="0" err="1" smtClean="0"/>
              <a:t>выпячиваний</a:t>
            </a:r>
            <a:r>
              <a:rPr lang="ru-RU" dirty="0" smtClean="0"/>
              <a:t> стенки первичной кишки – дорзального и вентрального. Соединившись, они образуют зачаток поджелудочной железы.</a:t>
            </a:r>
          </a:p>
          <a:p>
            <a:r>
              <a:rPr lang="ru-RU" dirty="0" smtClean="0"/>
              <a:t>У рыб – в зачаточном состоянии.</a:t>
            </a:r>
          </a:p>
          <a:p>
            <a:r>
              <a:rPr lang="ru-RU" dirty="0" smtClean="0"/>
              <a:t>У амфибий – разветвлена, лежит в петле тонкой кишки.</a:t>
            </a:r>
          </a:p>
          <a:p>
            <a:r>
              <a:rPr lang="ru-RU" dirty="0" smtClean="0"/>
              <a:t>У птиц – охватывается формирующейся двенадцатиперстной кишкой.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Эмбриопатии</a:t>
            </a:r>
            <a:r>
              <a:rPr lang="ru-RU" b="1" dirty="0" smtClean="0">
                <a:solidFill>
                  <a:srgbClr val="002060"/>
                </a:solidFill>
              </a:rPr>
              <a:t> эндокринной системы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r>
              <a:rPr lang="ru-RU" dirty="0" smtClean="0"/>
              <a:t>Аплазия – отсутствие железы или её части.</a:t>
            </a:r>
          </a:p>
          <a:p>
            <a:r>
              <a:rPr lang="ru-RU" dirty="0" smtClean="0"/>
              <a:t>Гипоплазия – недоразвитие, приводит к гипофункции.</a:t>
            </a:r>
          </a:p>
          <a:p>
            <a:r>
              <a:rPr lang="ru-RU" dirty="0" smtClean="0"/>
              <a:t>Гиперплазия – гиперфункция, чаще всего ответ на недостаток гормонов у матери.</a:t>
            </a:r>
          </a:p>
          <a:p>
            <a:r>
              <a:rPr lang="ru-RU" dirty="0" smtClean="0"/>
              <a:t>Эктопия – связана с нарушением миграции клеток.</a:t>
            </a:r>
          </a:p>
          <a:p>
            <a:r>
              <a:rPr lang="ru-RU" dirty="0" err="1" smtClean="0"/>
              <a:t>Персистирование</a:t>
            </a:r>
            <a:r>
              <a:rPr lang="ru-RU" dirty="0" smtClean="0"/>
              <a:t> – сохранение </a:t>
            </a:r>
            <a:r>
              <a:rPr lang="ru-RU" smtClean="0"/>
              <a:t>эмбриональных структур.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Назовите основные направления эволюции нервной системы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29982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Основные направления эволюции нервной системы позвоночных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  <a:noFill/>
        </p:spPr>
        <p:txBody>
          <a:bodyPr/>
          <a:lstStyle/>
          <a:p>
            <a:pPr marL="609600" indent="-609600"/>
            <a:r>
              <a:rPr lang="ru-RU" dirty="0"/>
              <a:t>установление непосредственной связи между передним и спинным мозгом.</a:t>
            </a:r>
          </a:p>
          <a:p>
            <a:pPr marL="609600" indent="-609600"/>
            <a:r>
              <a:rPr lang="ru-RU" dirty="0"/>
              <a:t>усложнение восходящих путей среднего мозга.</a:t>
            </a:r>
          </a:p>
          <a:p>
            <a:pPr marL="609600" indent="-609600"/>
            <a:r>
              <a:rPr lang="ru-RU" dirty="0"/>
              <a:t>увеличение числа черепно-мозговых нервов.</a:t>
            </a:r>
          </a:p>
          <a:p>
            <a:pPr marL="609600" indent="-609600"/>
            <a:r>
              <a:rPr lang="ru-RU" dirty="0"/>
              <a:t>дифференцировка периферической </a:t>
            </a:r>
            <a:r>
              <a:rPr lang="ru-RU" dirty="0" smtClean="0"/>
              <a:t>нервной 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do.gendocs.ru/pars_docs/tw_refs/158/157283/157283_html_m32cb210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105150" cy="287655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857628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Нервная трубка ланцетника: </a:t>
            </a:r>
          </a:p>
          <a:p>
            <a:r>
              <a:rPr lang="ru-RU" i="1" dirty="0" smtClean="0"/>
              <a:t>1</a:t>
            </a:r>
            <a:r>
              <a:rPr lang="ru-RU" dirty="0" smtClean="0"/>
              <a:t> — </a:t>
            </a:r>
            <a:r>
              <a:rPr lang="ru-RU" dirty="0" err="1" smtClean="0"/>
              <a:t>невроцель</a:t>
            </a:r>
            <a:r>
              <a:rPr lang="ru-RU" dirty="0" smtClean="0"/>
              <a:t>, </a:t>
            </a:r>
            <a:r>
              <a:rPr lang="ru-RU" i="1" dirty="0" smtClean="0"/>
              <a:t>2</a:t>
            </a:r>
            <a:r>
              <a:rPr lang="ru-RU" dirty="0" smtClean="0"/>
              <a:t> — глазки Гессе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00042"/>
            <a:ext cx="43576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эмбриогенезе нервная система формируется вначале всегда в виде полосы утолщенной эктодермы на спинной стороне зародыша, которая впячивается под покровы и замыкается в трубку с полостью внутри — 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невроцелем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/>
              <a:t>У ланцетника это замыкание еще не полное, поэтому нервная трубка выглядит как желобок.</a:t>
            </a:r>
          </a:p>
          <a:p>
            <a:r>
              <a:rPr lang="ru-RU" dirty="0" smtClean="0"/>
              <a:t>Передний конец ее расширен. Он </a:t>
            </a:r>
            <a:r>
              <a:rPr lang="ru-RU" dirty="0" err="1" smtClean="0"/>
              <a:t>гомологичен</a:t>
            </a:r>
            <a:r>
              <a:rPr lang="ru-RU" dirty="0" smtClean="0"/>
              <a:t> головному мозгу позвоночных. </a:t>
            </a:r>
          </a:p>
          <a:p>
            <a:r>
              <a:rPr lang="ru-RU" dirty="0" smtClean="0"/>
              <a:t>Большинство клеток нервной трубки ланцетника не являются нервными, они выполняют опорные или рецепторные функции.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07223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всех позвоночных центральная нервная система является производной нервной трубки, передний конец которой становится головным мозгом, а задний — спинным.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Образование головного мозга называют 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цефализацией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 lvl="1">
              <a:lnSpc>
                <a:spcPct val="120000"/>
              </a:lnSpc>
            </a:pPr>
            <a:r>
              <a:rPr lang="ru-RU" dirty="0" smtClean="0"/>
              <a:t>Она связана с усилением двигательной активности позвоночных и необходимостью постоянного анализа раздражении, приходящих из внешней среды, в первую очередь с переднего конца тела. </a:t>
            </a:r>
          </a:p>
          <a:p>
            <a:pPr lvl="1">
              <a:lnSpc>
                <a:spcPct val="120000"/>
              </a:lnSpc>
            </a:pPr>
            <a:r>
              <a:rPr lang="ru-RU" dirty="0" smtClean="0"/>
              <a:t>Этот процесс сопровождается также дифференциацией органов чувств, особенно </a:t>
            </a:r>
            <a:r>
              <a:rPr lang="ru-RU" dirty="0" err="1" smtClean="0"/>
              <a:t>дистантных</a:t>
            </a:r>
            <a:r>
              <a:rPr lang="ru-RU" dirty="0" smtClean="0"/>
              <a:t> — обоняния, зрения и слуха.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Совместная эволюция органов чувств и головного мозга приводит к возникновению </a:t>
            </a:r>
            <a:r>
              <a:rPr lang="ru-RU" b="1" dirty="0" smtClean="0"/>
              <a:t>динамических координаций </a:t>
            </a:r>
            <a:r>
              <a:rPr lang="ru-RU" dirty="0" smtClean="0"/>
              <a:t>между обонятельными рецепторами и передним мозгом, зрительными — и средним, слуховыми — и задним.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udfiles.ru/html/2706/63/html_vUgogLCcak.IiUr/htmlconvd-SzcznQ_html_m6e79e0a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01" b="17708"/>
          <a:stretch/>
        </p:blipFill>
        <p:spPr bwMode="auto">
          <a:xfrm>
            <a:off x="2195735" y="404665"/>
            <a:ext cx="468052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4797152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Схема нервной трубки в стадии трех мозговых пузырей.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2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472518" cy="5591196"/>
          </a:xfrm>
        </p:spPr>
        <p:txBody>
          <a:bodyPr/>
          <a:lstStyle/>
          <a:p>
            <a:r>
              <a:rPr lang="ru-RU" dirty="0" smtClean="0"/>
              <a:t>Головной мозг современных взрослых позвоночных всегда состоит из пяти отделов: переднего, промежуточного, среднего, заднего и продолговатого. </a:t>
            </a:r>
          </a:p>
          <a:p>
            <a:r>
              <a:rPr lang="ru-RU" dirty="0" smtClean="0"/>
              <a:t>Внутри головного и спинного мозга расположена общая полость, соответствующая </a:t>
            </a:r>
            <a:r>
              <a:rPr lang="ru-RU" dirty="0" err="1" smtClean="0"/>
              <a:t>невроцелю</a:t>
            </a:r>
            <a:r>
              <a:rPr lang="ru-RU" dirty="0" smtClean="0"/>
              <a:t>. </a:t>
            </a:r>
          </a:p>
          <a:p>
            <a:pPr lvl="2"/>
            <a:r>
              <a:rPr lang="ru-RU" dirty="0" smtClean="0"/>
              <a:t>В спинном мозге это </a:t>
            </a:r>
            <a:r>
              <a:rPr lang="ru-RU" i="1" dirty="0" smtClean="0"/>
              <a:t>спинномозговой канал,</a:t>
            </a:r>
            <a:r>
              <a:rPr lang="ru-RU" dirty="0" smtClean="0"/>
              <a:t> а в головном — </a:t>
            </a:r>
            <a:r>
              <a:rPr lang="ru-RU" i="1" dirty="0" smtClean="0"/>
              <a:t>желудочки мозга.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Ткань мозга состоит из </a:t>
            </a:r>
            <a:r>
              <a:rPr lang="ru-RU" i="1" dirty="0" smtClean="0"/>
              <a:t>серого вещества</a:t>
            </a:r>
            <a:r>
              <a:rPr lang="ru-RU" dirty="0" smtClean="0"/>
              <a:t> (скопления нервных клеток) и </a:t>
            </a:r>
            <a:r>
              <a:rPr lang="ru-RU" i="1" dirty="0" smtClean="0"/>
              <a:t>белого</a:t>
            </a:r>
            <a:r>
              <a:rPr lang="ru-RU" dirty="0" smtClean="0"/>
              <a:t>(отростков нервных клеток)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967</TotalTime>
  <Words>1795</Words>
  <Application>Microsoft Office PowerPoint</Application>
  <PresentationFormat>Экран (4:3)</PresentationFormat>
  <Paragraphs>215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2" baseType="lpstr">
      <vt:lpstr>Arial</vt:lpstr>
      <vt:lpstr>Calibri</vt:lpstr>
      <vt:lpstr>Cambria</vt:lpstr>
      <vt:lpstr>Franklin Gothic Book</vt:lpstr>
      <vt:lpstr>Perpetua</vt:lpstr>
      <vt:lpstr>Symbol</vt:lpstr>
      <vt:lpstr>Wingdings 2</vt:lpstr>
      <vt:lpstr>Справедливость</vt:lpstr>
      <vt:lpstr>Филогенез систем органов  позвоночных животных</vt:lpstr>
      <vt:lpstr>ПЛАН ЛЕКЦИИ</vt:lpstr>
      <vt:lpstr>Основные направления эволюции  нервной системы позвоночных</vt:lpstr>
      <vt:lpstr>Основные направления эволюции мозга</vt:lpstr>
      <vt:lpstr>Основные направления эволюции нервной системы позвоночных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Онтофилогенетически обусловленные пороки  развития центральной нервной системы</vt:lpstr>
      <vt:lpstr>Онтофилогенетически обусловленные пороки  развития центральной нервной системы:</vt:lpstr>
      <vt:lpstr>Презентация PowerPoint</vt:lpstr>
      <vt:lpstr>Основные направления эволюции эндокринной системы</vt:lpstr>
      <vt:lpstr>Презентация PowerPoint</vt:lpstr>
      <vt:lpstr>Презентация PowerPoint</vt:lpstr>
      <vt:lpstr>Основные направления эволюции эндокринной системы</vt:lpstr>
      <vt:lpstr>Презентация PowerPoint</vt:lpstr>
      <vt:lpstr>Презентация PowerPoint</vt:lpstr>
      <vt:lpstr>Эволюция гипофиза</vt:lpstr>
      <vt:lpstr>Презентация PowerPoint</vt:lpstr>
      <vt:lpstr>Презентация PowerPoint</vt:lpstr>
      <vt:lpstr>Презентация PowerPoint</vt:lpstr>
      <vt:lpstr>Развитие гипофиза у человека</vt:lpstr>
      <vt:lpstr>Щитовидная железа</vt:lpstr>
      <vt:lpstr>Развитие щитовидной железы  у человека</vt:lpstr>
      <vt:lpstr>Презентация PowerPoint</vt:lpstr>
      <vt:lpstr>Надпочечники</vt:lpstr>
      <vt:lpstr>Вилочковая железа</vt:lpstr>
      <vt:lpstr>Поджелудочная железа</vt:lpstr>
      <vt:lpstr>Эмбриопатии эндокринной системы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Филогенез систем органов позвоночных животных</dc:title>
  <dc:creator>Admin</dc:creator>
  <cp:lastModifiedBy>Биология</cp:lastModifiedBy>
  <cp:revision>106</cp:revision>
  <dcterms:created xsi:type="dcterms:W3CDTF">2009-01-18T14:41:10Z</dcterms:created>
  <dcterms:modified xsi:type="dcterms:W3CDTF">2016-04-21T05:25:02Z</dcterms:modified>
</cp:coreProperties>
</file>