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39DA-2AB8-472A-AF48-483E98689E9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B08CFC9-8CA7-45E8-AC7A-A73A49E0EF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39DA-2AB8-472A-AF48-483E98689E9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CFC9-8CA7-45E8-AC7A-A73A49E0E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39DA-2AB8-472A-AF48-483E98689E9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CFC9-8CA7-45E8-AC7A-A73A49E0E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39DA-2AB8-472A-AF48-483E98689E9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CFC9-8CA7-45E8-AC7A-A73A49E0EF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39DA-2AB8-472A-AF48-483E98689E9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08CFC9-8CA7-45E8-AC7A-A73A49E0EF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39DA-2AB8-472A-AF48-483E98689E9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CFC9-8CA7-45E8-AC7A-A73A49E0EF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39DA-2AB8-472A-AF48-483E98689E9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CFC9-8CA7-45E8-AC7A-A73A49E0EF5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39DA-2AB8-472A-AF48-483E98689E9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CFC9-8CA7-45E8-AC7A-A73A49E0E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39DA-2AB8-472A-AF48-483E98689E9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CFC9-8CA7-45E8-AC7A-A73A49E0E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39DA-2AB8-472A-AF48-483E98689E9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CFC9-8CA7-45E8-AC7A-A73A49E0EF5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39DA-2AB8-472A-AF48-483E98689E9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08CFC9-8CA7-45E8-AC7A-A73A49E0EF5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2739DA-2AB8-472A-AF48-483E98689E9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08CFC9-8CA7-45E8-AC7A-A73A49E0EF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69160"/>
            <a:ext cx="6400800" cy="16002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Выполнил: </a:t>
            </a:r>
            <a:r>
              <a:rPr lang="ru-RU" sz="2000" dirty="0" err="1" smtClean="0"/>
              <a:t>Дауренова</a:t>
            </a:r>
            <a:r>
              <a:rPr lang="ru-RU" sz="2000" dirty="0" smtClean="0"/>
              <a:t> Г. Ж.</a:t>
            </a:r>
          </a:p>
          <a:p>
            <a:pPr algn="r"/>
            <a:r>
              <a:rPr lang="ru-RU" sz="2000" dirty="0" smtClean="0"/>
              <a:t>Проверил: Ярославцева Л. И.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Жизнь и деятельность Парацельса. Ятрохимия.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786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96944" cy="50405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Ятрохимия привела к расширению аптекарского </a:t>
            </a:r>
            <a:r>
              <a:rPr lang="ru-RU" dirty="0" smtClean="0"/>
              <a:t>дела, сыграла </a:t>
            </a:r>
            <a:r>
              <a:rPr lang="ru-RU" dirty="0"/>
              <a:t>важную роль для развития химических знаний в университетах, где она широко </a:t>
            </a:r>
            <a:r>
              <a:rPr lang="ru-RU" dirty="0" smtClean="0"/>
              <a:t>преподавалась. В </a:t>
            </a:r>
            <a:r>
              <a:rPr lang="ru-RU" dirty="0"/>
              <a:t>Ятрохимический период в лабораториях при аптеках, помимо традиционных растительных отваров, эссенций, экстрактов и тинктур, создавали химические </a:t>
            </a:r>
            <a:r>
              <a:rPr lang="ru-RU" dirty="0" smtClean="0"/>
              <a:t>препараты.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D:\Учеба\Введение в специальность\презентация\26773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57494"/>
            <a:ext cx="1828800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Учеба\Введение в специальность\презентация\art1023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78927"/>
            <a:ext cx="1905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Учеба\Введение в специальность\презентация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789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32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8" y="260648"/>
            <a:ext cx="3886200" cy="1143000"/>
          </a:xfrm>
        </p:spPr>
        <p:txBody>
          <a:bodyPr/>
          <a:lstStyle/>
          <a:p>
            <a:pPr algn="ctr"/>
            <a:r>
              <a:rPr lang="ru-RU" dirty="0" smtClean="0"/>
              <a:t>Парацельс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4017640" cy="4572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Настоящее имя </a:t>
            </a:r>
            <a:r>
              <a:rPr lang="ru-RU" dirty="0"/>
              <a:t>Филипп </a:t>
            </a:r>
            <a:r>
              <a:rPr lang="ru-RU" dirty="0" err="1"/>
              <a:t>Аурсол</a:t>
            </a:r>
            <a:r>
              <a:rPr lang="ru-RU" dirty="0"/>
              <a:t> Теофраст </a:t>
            </a:r>
            <a:r>
              <a:rPr lang="ru-RU" dirty="0" err="1"/>
              <a:t>Бомбаст</a:t>
            </a:r>
            <a:r>
              <a:rPr lang="ru-RU" dirty="0"/>
              <a:t> фон </a:t>
            </a:r>
            <a:r>
              <a:rPr lang="ru-RU" dirty="0" err="1" smtClean="0"/>
              <a:t>Гогенгейм</a:t>
            </a:r>
            <a:endParaRPr lang="ru-RU" dirty="0" smtClean="0"/>
          </a:p>
          <a:p>
            <a:pPr algn="ctr"/>
            <a:r>
              <a:rPr lang="ru-RU" dirty="0" smtClean="0"/>
              <a:t>1493—1541</a:t>
            </a:r>
          </a:p>
          <a:p>
            <a:pPr algn="ctr"/>
            <a:r>
              <a:rPr lang="ru-RU" dirty="0" smtClean="0"/>
              <a:t>Основоположник </a:t>
            </a:r>
            <a:r>
              <a:rPr lang="ru-RU" dirty="0" err="1" smtClean="0"/>
              <a:t>ятрохимии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Выдающийся естество­испытатель</a:t>
            </a:r>
          </a:p>
          <a:p>
            <a:pPr algn="ctr"/>
            <a:r>
              <a:rPr lang="ru-RU" dirty="0" smtClean="0"/>
              <a:t>Врач и химик раннего возрождения </a:t>
            </a:r>
            <a:endParaRPr lang="ru-RU" dirty="0"/>
          </a:p>
        </p:txBody>
      </p:sp>
      <p:pic>
        <p:nvPicPr>
          <p:cNvPr id="1026" name="Picture 2" descr="D:\Учеба\Введение в специальность\презентация\fl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92" y="908720"/>
            <a:ext cx="48509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19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712968" cy="223224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Получил врачебное образование в </a:t>
            </a:r>
            <a:r>
              <a:rPr lang="ru-RU" sz="2200" dirty="0"/>
              <a:t>университете в </a:t>
            </a:r>
            <a:r>
              <a:rPr lang="ru-RU" sz="2200" dirty="0" err="1"/>
              <a:t>Ферраре</a:t>
            </a:r>
            <a:r>
              <a:rPr lang="ru-RU" sz="2200" dirty="0"/>
              <a:t> </a:t>
            </a:r>
            <a:endParaRPr lang="ru-RU" sz="2200" dirty="0" smtClean="0"/>
          </a:p>
          <a:p>
            <a:r>
              <a:rPr lang="ru-RU" sz="2200" dirty="0" smtClean="0"/>
              <a:t>В течение 8 </a:t>
            </a:r>
            <a:r>
              <a:rPr lang="ru-RU" sz="2200" dirty="0"/>
              <a:t>лет (</a:t>
            </a:r>
            <a:r>
              <a:rPr lang="ru-RU" sz="2200" dirty="0" smtClean="0"/>
              <a:t>1516—1524) много путешествовал</a:t>
            </a:r>
          </a:p>
          <a:p>
            <a:r>
              <a:rPr lang="ru-RU" sz="2200" dirty="0" smtClean="0"/>
              <a:t>В </a:t>
            </a:r>
            <a:r>
              <a:rPr lang="ru-RU" sz="2200" dirty="0"/>
              <a:t>1526 был принят в цех хирургов и завоевал популярность во всем Эльзасе, и в швейцарском городе Базеле</a:t>
            </a:r>
          </a:p>
          <a:p>
            <a:r>
              <a:rPr lang="ru-RU" sz="2200" dirty="0"/>
              <a:t>Читал лекции в </a:t>
            </a:r>
            <a:r>
              <a:rPr lang="ru-RU" sz="2200" dirty="0" err="1"/>
              <a:t>Базельском</a:t>
            </a:r>
            <a:r>
              <a:rPr lang="ru-RU" sz="2200" dirty="0"/>
              <a:t> университете с 1527 по 1529</a:t>
            </a:r>
          </a:p>
          <a:p>
            <a:pPr marL="0" indent="0" algn="ctr">
              <a:buNone/>
            </a:pPr>
            <a:endParaRPr lang="ru-RU" sz="2200" dirty="0" smtClean="0">
              <a:latin typeface="Garamond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419" y="2996952"/>
            <a:ext cx="4950582" cy="3861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3284984"/>
            <a:ext cx="418009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"</a:t>
            </a:r>
            <a:r>
              <a:rPr lang="ru-RU" sz="2800" dirty="0" smtClean="0">
                <a:latin typeface="Garamond" pitchFamily="18" charset="0"/>
              </a:rPr>
              <a:t>Врач много путешествовать должен. Что ни страна, то страница. Ногами своими ты должен ее пройти, и так должно страницы ее перелистывать"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538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7772400" cy="1143000"/>
          </a:xfrm>
        </p:spPr>
        <p:txBody>
          <a:bodyPr>
            <a:normAutofit/>
          </a:bodyPr>
          <a:lstStyle/>
          <a:p>
            <a:r>
              <a:rPr lang="ru-RU" dirty="0"/>
              <a:t>Влияние Парацельса на </a:t>
            </a:r>
            <a:r>
              <a:rPr lang="ru-RU" dirty="0" smtClean="0"/>
              <a:t>медицину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5904656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Учил студентов у </a:t>
            </a:r>
            <a:r>
              <a:rPr lang="ru-RU" sz="2400" dirty="0"/>
              <a:t>постели больных или во время прогулок за минералами и </a:t>
            </a:r>
            <a:r>
              <a:rPr lang="ru-RU" sz="2400" dirty="0" smtClean="0"/>
              <a:t>лекарственными растениями</a:t>
            </a:r>
          </a:p>
          <a:p>
            <a:pPr algn="ctr"/>
            <a:r>
              <a:rPr lang="ru-RU" sz="2400" dirty="0" smtClean="0">
                <a:latin typeface="Garamond" pitchFamily="18" charset="0"/>
              </a:rPr>
              <a:t>«Теория </a:t>
            </a:r>
            <a:r>
              <a:rPr lang="ru-RU" sz="2400" dirty="0">
                <a:latin typeface="Garamond" pitchFamily="18" charset="0"/>
              </a:rPr>
              <a:t>врача есть опыт. Никто не может стать врачом без науки и </a:t>
            </a:r>
            <a:r>
              <a:rPr lang="ru-RU" sz="2400" dirty="0" smtClean="0">
                <a:latin typeface="Garamond" pitchFamily="18" charset="0"/>
              </a:rPr>
              <a:t>опыта»</a:t>
            </a:r>
          </a:p>
          <a:p>
            <a:r>
              <a:rPr lang="ru-RU" sz="2400" dirty="0" smtClean="0"/>
              <a:t>Изменил курс приложения химии от </a:t>
            </a:r>
            <a:r>
              <a:rPr lang="ru-RU" sz="2400" dirty="0"/>
              <a:t>поисков путей получения золота — к приготовлению лекарств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Три принципа врачевания: сера, ртуть, сурьма </a:t>
            </a:r>
            <a:r>
              <a:rPr lang="ru-RU" sz="2400" dirty="0"/>
              <a:t>(и их </a:t>
            </a:r>
            <a:r>
              <a:rPr lang="ru-RU" sz="2400" dirty="0" smtClean="0"/>
              <a:t>соединения)</a:t>
            </a:r>
            <a:endParaRPr lang="ru-RU" sz="2400" dirty="0"/>
          </a:p>
        </p:txBody>
      </p:sp>
      <p:pic>
        <p:nvPicPr>
          <p:cNvPr id="3074" name="Picture 2" descr="D:\Учеба\Введение в специальность\презентация\61a34d352494c744bc02df9f88e665aa_w960_h2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309848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00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Ятрохимия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01616" y="1391994"/>
            <a:ext cx="4834880" cy="4572000"/>
          </a:xfrm>
        </p:spPr>
        <p:txBody>
          <a:bodyPr/>
          <a:lstStyle/>
          <a:p>
            <a:pPr algn="r"/>
            <a:r>
              <a:rPr lang="ru-RU" dirty="0" smtClean="0"/>
              <a:t>Направление </a:t>
            </a:r>
            <a:r>
              <a:rPr lang="ru-RU" dirty="0"/>
              <a:t>в медицине 16-18 вв., представители которого рассматривали процессы, происходящие в организме, как химические явления, болезни как результат нарушения химического равновесия, и ставили задачу поиска химических средств их лечения</a:t>
            </a:r>
            <a:r>
              <a:rPr lang="ru-RU" dirty="0" smtClean="0"/>
              <a:t>.</a:t>
            </a:r>
          </a:p>
          <a:p>
            <a:pPr algn="r"/>
            <a:endParaRPr lang="ru-RU" dirty="0"/>
          </a:p>
        </p:txBody>
      </p:sp>
      <p:pic>
        <p:nvPicPr>
          <p:cNvPr id="4098" name="Picture 2" descr="D:\Учеба\Введение в специальность\презентация\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1095"/>
            <a:ext cx="399097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53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Выдающиеся </a:t>
            </a:r>
            <a:r>
              <a:rPr lang="ru-RU" dirty="0" err="1"/>
              <a:t>ятрохимики</a:t>
            </a:r>
            <a:r>
              <a:rPr lang="ru-RU" dirty="0"/>
              <a:t> после Парацельса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7772400" cy="4572000"/>
          </a:xfrm>
        </p:spPr>
        <p:txBody>
          <a:bodyPr/>
          <a:lstStyle/>
          <a:p>
            <a:r>
              <a:rPr lang="ru-RU" dirty="0" err="1"/>
              <a:t>Леонгард</a:t>
            </a:r>
            <a:r>
              <a:rPr lang="ru-RU" dirty="0"/>
              <a:t> </a:t>
            </a:r>
            <a:r>
              <a:rPr lang="ru-RU" dirty="0" err="1" smtClean="0"/>
              <a:t>Турнейссен</a:t>
            </a:r>
            <a:endParaRPr lang="ru-RU" dirty="0" smtClean="0"/>
          </a:p>
          <a:p>
            <a:r>
              <a:rPr lang="ru-RU" dirty="0" smtClean="0"/>
              <a:t>Тюрке </a:t>
            </a:r>
            <a:r>
              <a:rPr lang="ru-RU" dirty="0"/>
              <a:t>де </a:t>
            </a:r>
            <a:r>
              <a:rPr lang="ru-RU" dirty="0" err="1" smtClean="0"/>
              <a:t>Майерн</a:t>
            </a:r>
            <a:endParaRPr lang="ru-RU" dirty="0" smtClean="0"/>
          </a:p>
          <a:p>
            <a:r>
              <a:rPr lang="ru-RU" dirty="0" err="1" smtClean="0"/>
              <a:t>Либавиус</a:t>
            </a:r>
            <a:endParaRPr lang="ru-RU" dirty="0" smtClean="0"/>
          </a:p>
          <a:p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err="1" smtClean="0"/>
              <a:t>Гельмонт</a:t>
            </a:r>
            <a:r>
              <a:rPr lang="ru-RU" dirty="0" smtClean="0"/>
              <a:t> </a:t>
            </a:r>
          </a:p>
          <a:p>
            <a:r>
              <a:rPr lang="ru-RU" dirty="0" smtClean="0"/>
              <a:t>Франц </a:t>
            </a:r>
            <a:r>
              <a:rPr lang="ru-RU" dirty="0"/>
              <a:t>де ла </a:t>
            </a:r>
            <a:r>
              <a:rPr lang="ru-RU" dirty="0" err="1"/>
              <a:t>Боэ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Тахениус</a:t>
            </a:r>
            <a:endParaRPr lang="ru-RU" dirty="0"/>
          </a:p>
        </p:txBody>
      </p:sp>
      <p:pic>
        <p:nvPicPr>
          <p:cNvPr id="5122" name="Picture 2" descr="D:\Учеба\Введение в специальность\презентация\book7port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304" y="1405642"/>
            <a:ext cx="1401471" cy="18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Учеба\Введение в специальность\презентация\54c435c7df906_andreas_libav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11493"/>
            <a:ext cx="2193925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Учеба\Введение в специальность\презентация\book7portr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93688"/>
            <a:ext cx="1548561" cy="205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Учеба\Введение в специальность\презентация\book7portr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96422"/>
            <a:ext cx="1415593" cy="19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Учеба\Введение в специальность\презентация\Ptolemaeus_w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31" y="4155767"/>
            <a:ext cx="2039710" cy="24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85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Развитие фармации в эпоху </a:t>
            </a:r>
            <a:r>
              <a:rPr lang="ru-RU" dirty="0" err="1" smtClean="0"/>
              <a:t>ятрохимии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712968" cy="4572000"/>
          </a:xfrm>
        </p:spPr>
        <p:txBody>
          <a:bodyPr/>
          <a:lstStyle/>
          <a:p>
            <a:pPr algn="ctr"/>
            <a:r>
              <a:rPr lang="ru-RU" dirty="0">
                <a:latin typeface="Garamond" pitchFamily="18" charset="0"/>
              </a:rPr>
              <a:t>«Химия - один из столпов, на которые должна опираться врачебная наука. Задача химии не в том, чтобы делать золото и серебро, а в том, чтобы готовить лекарства</a:t>
            </a:r>
            <a:r>
              <a:rPr lang="ru-RU" dirty="0" smtClean="0">
                <a:latin typeface="Garamond" pitchFamily="18" charset="0"/>
              </a:rPr>
              <a:t>»</a:t>
            </a:r>
          </a:p>
          <a:p>
            <a:r>
              <a:rPr lang="ru-RU" dirty="0" smtClean="0"/>
              <a:t>Изучались соединения различных металлов: ртути, свинца, </a:t>
            </a:r>
            <a:r>
              <a:rPr lang="ru-RU" dirty="0"/>
              <a:t>меди, железа, сурьмы, </a:t>
            </a:r>
            <a:r>
              <a:rPr lang="ru-RU" dirty="0" smtClean="0"/>
              <a:t>мышьяка</a:t>
            </a:r>
          </a:p>
          <a:p>
            <a:r>
              <a:rPr lang="ru-RU" dirty="0" smtClean="0"/>
              <a:t>Применялись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/>
              <a:t>лекарства растительного происхождения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7170" name="Picture 2" descr="D:\Учеба\Введение в специальность\презентация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3429000"/>
            <a:ext cx="234039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2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43408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Открытия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435280" cy="28803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Препараты, важные для фармации:</a:t>
            </a:r>
          </a:p>
          <a:p>
            <a:pPr lvl="1"/>
            <a:r>
              <a:rPr lang="ru-RU" dirty="0" smtClean="0"/>
              <a:t>Рвотный камень</a:t>
            </a:r>
            <a:endParaRPr lang="ru-RU" dirty="0"/>
          </a:p>
          <a:p>
            <a:pPr lvl="1"/>
            <a:r>
              <a:rPr lang="ru-RU" dirty="0"/>
              <a:t>Хлористый калий, применяющийся как лекарство </a:t>
            </a:r>
            <a:r>
              <a:rPr lang="ru-RU" dirty="0" err="1"/>
              <a:t>Сильвием</a:t>
            </a:r>
            <a:r>
              <a:rPr lang="ru-RU" dirty="0"/>
              <a:t> и известный под названием "</a:t>
            </a:r>
            <a:r>
              <a:rPr lang="ru-RU" dirty="0" err="1"/>
              <a:t>Сильвиевая</a:t>
            </a:r>
            <a:r>
              <a:rPr lang="ru-RU" dirty="0"/>
              <a:t> противолихорадочная соль",</a:t>
            </a:r>
          </a:p>
          <a:p>
            <a:pPr lvl="1"/>
            <a:r>
              <a:rPr lang="ru-RU" dirty="0"/>
              <a:t>Сульфат натрия применялся как слабительное, неорганические соли аммония были приготовлены и описаны </a:t>
            </a:r>
            <a:r>
              <a:rPr lang="ru-RU" dirty="0" err="1"/>
              <a:t>Либавием</a:t>
            </a:r>
            <a:r>
              <a:rPr lang="ru-RU" dirty="0"/>
              <a:t>,</a:t>
            </a:r>
          </a:p>
          <a:p>
            <a:pPr lvl="1"/>
            <a:r>
              <a:rPr lang="ru-RU" dirty="0"/>
              <a:t>Ацетат аммония широко применялся в медицине под названием "</a:t>
            </a:r>
            <a:r>
              <a:rPr lang="ru-RU" dirty="0" err="1"/>
              <a:t>Минзереров</a:t>
            </a:r>
            <a:r>
              <a:rPr lang="ru-RU" dirty="0"/>
              <a:t> спирт".</a:t>
            </a:r>
          </a:p>
          <a:p>
            <a:endParaRPr lang="ru-RU" dirty="0"/>
          </a:p>
        </p:txBody>
      </p:sp>
      <p:pic>
        <p:nvPicPr>
          <p:cNvPr id="6146" name="Picture 2" descr="D:\Учеба\Введение в специальность\презентация\ashmole_w_theatrum_chemicum_britannic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20718"/>
            <a:ext cx="6336704" cy="28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87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Ван </a:t>
            </a:r>
            <a:r>
              <a:rPr lang="ru-RU" dirty="0" err="1" smtClean="0"/>
              <a:t>Гельмонта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3968" y="1340768"/>
            <a:ext cx="4752528" cy="5256584"/>
          </a:xfrm>
        </p:spPr>
        <p:txBody>
          <a:bodyPr>
            <a:normAutofit/>
          </a:bodyPr>
          <a:lstStyle/>
          <a:p>
            <a:r>
              <a:rPr lang="ru-RU" dirty="0"/>
              <a:t>200 фунтов </a:t>
            </a:r>
            <a:r>
              <a:rPr lang="ru-RU" dirty="0" smtClean="0"/>
              <a:t>земли</a:t>
            </a:r>
          </a:p>
          <a:p>
            <a:r>
              <a:rPr lang="ru-RU" dirty="0"/>
              <a:t>5 </a:t>
            </a:r>
            <a:r>
              <a:rPr lang="ru-RU" dirty="0" smtClean="0"/>
              <a:t>фунтов</a:t>
            </a:r>
          </a:p>
          <a:p>
            <a:r>
              <a:rPr lang="ru-RU" dirty="0"/>
              <a:t>169 фунтов и 3 </a:t>
            </a:r>
            <a:r>
              <a:rPr lang="ru-RU" dirty="0" smtClean="0"/>
              <a:t>унции</a:t>
            </a:r>
          </a:p>
          <a:p>
            <a:r>
              <a:rPr lang="ru-RU" dirty="0"/>
              <a:t>те же 200 </a:t>
            </a:r>
            <a:r>
              <a:rPr lang="ru-RU" dirty="0" smtClean="0"/>
              <a:t>фунтов</a:t>
            </a:r>
          </a:p>
          <a:p>
            <a:r>
              <a:rPr lang="ru-RU" dirty="0"/>
              <a:t>164 фунта </a:t>
            </a:r>
            <a:endParaRPr lang="ru-RU" dirty="0" smtClean="0"/>
          </a:p>
          <a:p>
            <a:r>
              <a:rPr lang="ru-RU" dirty="0" smtClean="0"/>
              <a:t>Закон сохранения материи</a:t>
            </a:r>
          </a:p>
          <a:p>
            <a:pPr marL="0" indent="0">
              <a:buNone/>
            </a:pPr>
            <a:r>
              <a:rPr lang="ru-RU" dirty="0" err="1"/>
              <a:t>Гельмонт</a:t>
            </a:r>
            <a:r>
              <a:rPr lang="ru-RU" dirty="0"/>
              <a:t> этим опытом опровергает возможность образования вещества растения из ничего и пользуется при этом весами</a:t>
            </a:r>
            <a:endParaRPr lang="ru-RU" dirty="0"/>
          </a:p>
        </p:txBody>
      </p:sp>
      <p:pic>
        <p:nvPicPr>
          <p:cNvPr id="8194" name="Picture 2" descr="D:\Учеба\Введение в специальность\презентация\paracelse_zod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9" y="1916832"/>
            <a:ext cx="382827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90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97</TotalTime>
  <Words>421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Жизнь и деятельность Парацельса. Ятрохимия.</vt:lpstr>
      <vt:lpstr>Парацельс</vt:lpstr>
      <vt:lpstr>Обучение</vt:lpstr>
      <vt:lpstr>Влияние Парацельса на медицину</vt:lpstr>
      <vt:lpstr>Ятрохимия</vt:lpstr>
      <vt:lpstr>Выдающиеся ятрохимики после Парацельса</vt:lpstr>
      <vt:lpstr>Развитие фармации в эпоху ятрохимии</vt:lpstr>
      <vt:lpstr>Открытия</vt:lpstr>
      <vt:lpstr>Опыт Ван Гельмонта</vt:lpstr>
      <vt:lpstr>Заключение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деятельность Парацельса. Ятрохимия.</dc:title>
  <dc:creator>Пользователь Windows</dc:creator>
  <cp:lastModifiedBy>Пользователь Windows</cp:lastModifiedBy>
  <cp:revision>8</cp:revision>
  <dcterms:created xsi:type="dcterms:W3CDTF">2015-12-17T08:05:19Z</dcterms:created>
  <dcterms:modified xsi:type="dcterms:W3CDTF">2015-12-17T09:42:45Z</dcterms:modified>
</cp:coreProperties>
</file>