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75" r:id="rId5"/>
    <p:sldId id="259" r:id="rId6"/>
    <p:sldId id="276" r:id="rId7"/>
    <p:sldId id="260" r:id="rId8"/>
    <p:sldId id="277" r:id="rId9"/>
    <p:sldId id="261" r:id="rId10"/>
    <p:sldId id="262" r:id="rId11"/>
    <p:sldId id="279" r:id="rId12"/>
    <p:sldId id="263" r:id="rId13"/>
    <p:sldId id="280" r:id="rId14"/>
    <p:sldId id="264" r:id="rId15"/>
    <p:sldId id="281" r:id="rId16"/>
    <p:sldId id="265" r:id="rId17"/>
    <p:sldId id="282" r:id="rId18"/>
    <p:sldId id="266" r:id="rId19"/>
    <p:sldId id="283" r:id="rId20"/>
    <p:sldId id="267" r:id="rId21"/>
    <p:sldId id="284" r:id="rId22"/>
    <p:sldId id="268" r:id="rId23"/>
    <p:sldId id="285" r:id="rId24"/>
    <p:sldId id="269" r:id="rId25"/>
    <p:sldId id="286" r:id="rId26"/>
    <p:sldId id="270" r:id="rId27"/>
    <p:sldId id="271" r:id="rId28"/>
    <p:sldId id="288" r:id="rId29"/>
    <p:sldId id="272" r:id="rId30"/>
    <p:sldId id="273" r:id="rId31"/>
    <p:sldId id="274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8E05C-2226-49B6-A259-38D26FDBF4F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F5A24-2C4A-453F-9C61-51B0F6D9E29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30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Open Sans"/>
              </a:rPr>
              <a:t>(а) нормальный надгортанник (стрелка) толщиной 2–3 мм.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5A24-2C4A-453F-9C61-51B0F6D9E29F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892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 (в) </a:t>
            </a:r>
            <a:r>
              <a:rPr lang="ru-RU" dirty="0" err="1"/>
              <a:t>Корональное</a:t>
            </a:r>
            <a:r>
              <a:rPr lang="ru-RU" dirty="0"/>
              <a:t> контрастное КТ-изображение на уровне околоушных желез у 22-летней женщины с острым левосторонним паротитом показывает отек, увеличение и </a:t>
            </a:r>
            <a:r>
              <a:rPr lang="ru-RU" dirty="0" err="1"/>
              <a:t>гиперконтрастирование</a:t>
            </a:r>
            <a:r>
              <a:rPr lang="ru-RU" dirty="0"/>
              <a:t> левой околоушной железы (белая стрелка). Имеется также утолщение левой подкожной мышцы (стрелка). В сравнении, правая околоушная железа (черная стрелка) в норме. Дополнительные изображения (не показаны) не показали камня внутри или по ходу околоушного протока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5A24-2C4A-453F-9C61-51B0F6D9E29F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Дополнительные изображения (не показаны) не показали камня внутри или по ходу околоушного протока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5A24-2C4A-453F-9C61-51B0F6D9E29F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увеличенные небные миндалины (стрелки), которые соприкасаются друг с другом («целующиеся» миндалины) по средней линии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5A24-2C4A-453F-9C61-51B0F6D9E29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0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через 3 дня, когда состояние пациента ухудшилось настолько, что потребовалась интубация, показывает, что нагноившийся лимфатический узел (стрелка) прорвался в заглоточное пространство (черная стрелка). 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5A24-2C4A-453F-9C61-51B0F6D9E29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451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Обратите внимание на заостренные верхнее и нижнее поля на b.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(c) кальцификация (стрелка) ниже передней дуги С1, в типичном месте для </a:t>
            </a:r>
            <a:r>
              <a:rPr lang="ru-RU" dirty="0" err="1"/>
              <a:t>кальцифицирующего</a:t>
            </a:r>
            <a:r>
              <a:rPr lang="ru-RU" dirty="0"/>
              <a:t> </a:t>
            </a:r>
            <a:r>
              <a:rPr lang="ru-RU" dirty="0" err="1"/>
              <a:t>тендинита</a:t>
            </a:r>
            <a:r>
              <a:rPr lang="ru-RU" dirty="0"/>
              <a:t> длинной мышцы шеи.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5A24-2C4A-453F-9C61-51B0F6D9E29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797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(a, b) </a:t>
            </a:r>
            <a:r>
              <a:rPr lang="ru-RU" dirty="0"/>
              <a:t>усиление сигнала ближе по плотности к кости (черные стрелки) в шейном отделе пищевода, позади гортани</a:t>
            </a:r>
          </a:p>
          <a:p>
            <a:r>
              <a:rPr lang="en-US" dirty="0"/>
              <a:t>(b) </a:t>
            </a:r>
            <a:r>
              <a:rPr lang="ru-RU" dirty="0"/>
              <a:t>газ в прилегающих мягких тканях соответствует перфорации. Усиление обода оценить невозможно, поскольку контрастное вещество не вводилось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5A24-2C4A-453F-9C61-51B0F6D9E29F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кариозное поражение второго моляра верхней челюсти (*), скрытое штриховым артефактом от зубной амальгамы.</a:t>
            </a:r>
          </a:p>
          <a:p>
            <a:pPr>
              <a:buFontTx/>
              <a:buChar char="-"/>
            </a:pPr>
            <a:r>
              <a:rPr lang="ru-RU" dirty="0"/>
              <a:t>периапикальное просветление и расхождение костной пластинки (наконечник стрелки) </a:t>
            </a:r>
          </a:p>
          <a:p>
            <a:pPr>
              <a:buFontTx/>
              <a:buChar char="-"/>
            </a:pPr>
            <a:r>
              <a:rPr lang="ru-RU" dirty="0"/>
              <a:t>между зубом и верхнечелюстной пазухой.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5A24-2C4A-453F-9C61-51B0F6D9E29F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 Абсцесс невозможно различить из-за отсутствия контрастного усиления. Обратите внимание на утолщение левой подкожной мышцы (стрелка). (б) Через 12 часов повторили КТ с внутривенным введением контрастного вещества, и абсцесс (стрелки) можно было очертить между ветвью нижней челюсти и жевательной мышцей.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5A24-2C4A-453F-9C61-51B0F6D9E29F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 По возможности следует описать конкретное поражение подъязычного и поднижнечелюстного пространств из-за потенциальных последствий для дренирования. Однако из-за сопутствующего отека, как в данном случае, это не всегда возможно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5A24-2C4A-453F-9C61-51B0F6D9E29F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Также отмечаются внутренние кисты и обызвествление. Кроме того, в перешейке имеется неопределенный узел низкой плотности или сложная киста (белого цвета *).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5A24-2C4A-453F-9C61-51B0F6D9E29F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01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861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273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230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76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4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185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732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380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98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584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09B79-E578-4200-8CC8-FE50D34269AF}" type="datetimeFigureOut">
              <a:rPr lang="ru-RU" smtClean="0"/>
              <a:pPr/>
              <a:t>30.05.2022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AA537-2DC2-469B-BCBB-4F1F7A1A3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069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054" y="2845089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томография шеи: анализ и интерпретация в условиях неотложной помощи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1</a:t>
            </a:r>
            <a:br>
              <a:rPr lang="ru-RU" b="1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7116" t="23958" r="16671" b="47065"/>
          <a:stretch/>
        </p:blipFill>
        <p:spPr>
          <a:xfrm>
            <a:off x="852054" y="4170652"/>
            <a:ext cx="6012874" cy="21197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16982" y="5230524"/>
            <a:ext cx="4457054" cy="8788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 ординатор кафедры</a:t>
            </a:r>
          </a:p>
          <a:p>
            <a:pPr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Лучевой диагностики ИПО: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Тынкевич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А.В</a:t>
            </a:r>
            <a:r>
              <a:rPr lang="ru-RU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2994" y="400222"/>
            <a:ext cx="85231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КрасГМУ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им. проф. В.Ф.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Войно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Ясенецкого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Минздрава России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лучевой диагностики ИПО </a:t>
            </a:r>
          </a:p>
        </p:txBody>
      </p:sp>
    </p:spTree>
    <p:extLst>
      <p:ext uri="{BB962C8B-B14F-4D97-AF65-F5344CB8AC3E}">
        <p14:creationId xmlns:p14="http://schemas.microsoft.com/office/powerpoint/2010/main" val="3857266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томография, аксиальная (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корональная (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плоскости. Перитонзиллярный абсцесс (ПТА)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274" y="5299788"/>
            <a:ext cx="10515600" cy="11384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усиление сигнала при контрастировании с обеих сторон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небные миндалины (*).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4" t="25306" r="38852" b="49524"/>
          <a:stretch/>
        </p:blipFill>
        <p:spPr bwMode="auto">
          <a:xfrm>
            <a:off x="477416" y="2031354"/>
            <a:ext cx="6828454" cy="305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014996" y="2778577"/>
            <a:ext cx="383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 21 год: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Двусторонний ПТА</a:t>
            </a:r>
          </a:p>
        </p:txBody>
      </p:sp>
    </p:spTree>
    <p:extLst>
      <p:ext uri="{BB962C8B-B14F-4D97-AF65-F5344CB8AC3E}">
        <p14:creationId xmlns:p14="http://schemas.microsoft.com/office/powerpoint/2010/main" val="398179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Заглоточный абсцесс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301343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Заглоточный абсцесс – острое гнойное воспаление клетчатки и лимфатических узлов заглоточного пространства, протекающее с формированием гнойника с возможностью распространения вниз в средостение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детей, чаще всего возникает в возрасте от 2 до 4 лет, из-за инфекции верхних дыхательных путей или отита.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825" y="1950098"/>
            <a:ext cx="5738718" cy="374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0470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томография черепа, аксиальная плоскость. Заглоточный абсцесс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403" y="2024743"/>
            <a:ext cx="4246985" cy="366693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(а)  нагноенный лимфатический узел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динамика 3 дня: содержимое лимфатического узла прорвалось в заглоточное пространство (черные стрелки), также присутствует подкожный отек (белые стрелки).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45306" r="38852" b="20544"/>
          <a:stretch/>
        </p:blipFill>
        <p:spPr bwMode="auto">
          <a:xfrm>
            <a:off x="4861249" y="1848716"/>
            <a:ext cx="6581316" cy="40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00184" y="6216134"/>
            <a:ext cx="7903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Мальчик 5 лет: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Заглоточный абсцесс и нагноенный лимфатический узел слева</a:t>
            </a:r>
          </a:p>
        </p:txBody>
      </p:sp>
    </p:spTree>
    <p:extLst>
      <p:ext uri="{BB962C8B-B14F-4D97-AF65-F5344CB8AC3E}">
        <p14:creationId xmlns:p14="http://schemas.microsoft.com/office/powerpoint/2010/main" val="2288326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Тендинит длинной мышцы шеи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675776" cy="4351338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Тендинит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- воспаление и дистрофия ткани сухожилия, которое может развиваться в любом сухожилии организма.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КТ: выявление кальциноза, который обычно наблюдается в сухожилии длинной мышцы шеи, ниже передней дуги С1. Заглоточный отек охватывает заглоточное пространство с его сужением.</a:t>
            </a:r>
          </a:p>
        </p:txBody>
      </p:sp>
    </p:spTree>
    <p:extLst>
      <p:ext uri="{BB962C8B-B14F-4D97-AF65-F5344CB8AC3E}">
        <p14:creationId xmlns:p14="http://schemas.microsoft.com/office/powerpoint/2010/main" val="32019443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томография, аксиальная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сагиттальные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(b, c)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плоскости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Тендинит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8385" y="3610945"/>
            <a:ext cx="4833256" cy="2605341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отек заглоточного пространства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 кальцификация в типичном месте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тендинита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длинной мышцы шеи.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6" t="40272" r="55765" b="31565"/>
          <a:stretch/>
        </p:blipFill>
        <p:spPr bwMode="auto">
          <a:xfrm>
            <a:off x="0" y="1751822"/>
            <a:ext cx="2856948" cy="297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7" t="40544" r="43138" b="31701"/>
          <a:stretch/>
        </p:blipFill>
        <p:spPr bwMode="auto">
          <a:xfrm>
            <a:off x="373224" y="4497355"/>
            <a:ext cx="1847462" cy="235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1" t="40544" r="31046" b="31701"/>
          <a:stretch/>
        </p:blipFill>
        <p:spPr bwMode="auto">
          <a:xfrm>
            <a:off x="3116425" y="2612573"/>
            <a:ext cx="2621901" cy="3518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68751" y="2640565"/>
            <a:ext cx="502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 71 год: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Тендинит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длинной мышцы шеи</a:t>
            </a:r>
          </a:p>
        </p:txBody>
      </p:sp>
    </p:spTree>
    <p:extLst>
      <p:ext uri="{BB962C8B-B14F-4D97-AF65-F5344CB8AC3E}">
        <p14:creationId xmlns:p14="http://schemas.microsoft.com/office/powerpoint/2010/main" val="1317563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4935" y="355794"/>
            <a:ext cx="10993016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Ангионевротический отек (отек Квинке)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264020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Ангионевротический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отёк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резко начинающийся ограниченный отёк кожи или слизистых оболочек, склонный к рецидивированию. Чаще всего он поражает лицо, зону вокруг глаз, губы, гортань или желудочно-кишечный тракт, сопровождается зудом и покраснением.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Большинство случаев являются идиопатическими, остальные связаны с лекарственными препаратами, аллергией и  наследственными причинами.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870" y="2206690"/>
            <a:ext cx="5715000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1756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861" y="365125"/>
            <a:ext cx="1122472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томография черепа, сагиттальная плоскость. Ангионевротический отек (отек Квинке)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68953" y="3461656"/>
            <a:ext cx="5878287" cy="1278296"/>
          </a:xfrm>
        </p:spPr>
        <p:txBody>
          <a:bodyPr/>
          <a:lstStyle/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Женщина 45 лет: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отек нижней губы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0" t="43265" r="30893" b="34966"/>
          <a:stretch/>
        </p:blipFill>
        <p:spPr bwMode="auto">
          <a:xfrm>
            <a:off x="475861" y="2220684"/>
            <a:ext cx="4939392" cy="35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3768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Инородное тело в пищеводе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282682" cy="4351338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большинстве исследований 76% инородных тел глотки и пищевода были примерно на уровне С6. Кроме того, рыбьи кости (60% случаев) и куриные кости (16% случаев) наиболее частые обнаруживаемые инородные тела.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Рентгенография может давать ложноположительные и ложноотрицательные результаты. 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 шеи позволяет окончательно локализовать потенциальные инородные тела.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184" y="1950096"/>
            <a:ext cx="3862278" cy="4033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99188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Компьютерная томография, аксиальная плоскость. Застрявшая кость в пищеводе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574" y="5197151"/>
            <a:ext cx="10905225" cy="97981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Женщина 78 лет: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(a, b)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усиление сигнала ближе по плотности к кости (черные стрелки)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(b)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газ в прилегающих мягких тканях (белые стрелки)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7" t="35646" r="54694" b="41089"/>
          <a:stretch/>
        </p:blipFill>
        <p:spPr bwMode="auto">
          <a:xfrm>
            <a:off x="1408922" y="1924010"/>
            <a:ext cx="3741576" cy="2899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89" t="35647" r="38775" b="41224"/>
          <a:stretch/>
        </p:blipFill>
        <p:spPr bwMode="auto">
          <a:xfrm>
            <a:off x="6699379" y="1924010"/>
            <a:ext cx="3806890" cy="28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114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Одонтогенный синусит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236029" cy="435133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Одонтогенный синусит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 это воспаление слизистой оболочки стенок верхнечелюстной пазухи, возникновение которого связано с распространением инфекционно-воспалительного процесса из очагов инфекции верхней челюсти, либо с инфицированием пазухи через перфорационное отверстие, возникающее после удаления зуба.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воспалительный процесс начинается в конкретном зубе или рядом с ним, он может распространиться на близлежащие области, включая орбиты или внутричерепное пространство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9"/>
          <a:stretch/>
        </p:blipFill>
        <p:spPr bwMode="auto">
          <a:xfrm>
            <a:off x="6988628" y="1990531"/>
            <a:ext cx="4173829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4659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61322" y="497212"/>
            <a:ext cx="9144000" cy="1051670"/>
          </a:xfrm>
        </p:spPr>
        <p:txBody>
          <a:bodyPr/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052735"/>
            <a:ext cx="9144000" cy="3974841"/>
          </a:xfrm>
        </p:spPr>
        <p:txBody>
          <a:bodyPr>
            <a:norm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систематизировать интерпретацию  результатов КТ и выявлять общие патологические образования шеи, выполненные в отделении неотложной помощи.</a:t>
            </a:r>
          </a:p>
        </p:txBody>
      </p:sp>
    </p:spTree>
    <p:extLst>
      <p:ext uri="{BB962C8B-B14F-4D97-AF65-F5344CB8AC3E}">
        <p14:creationId xmlns:p14="http://schemas.microsoft.com/office/powerpoint/2010/main" val="692790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Компьютерная томография, сагиттальная плоскость. Одонтогенный синусит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199" y="1825625"/>
            <a:ext cx="4619625" cy="4351338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Мужчина 50 лет: </a:t>
            </a:r>
          </a:p>
          <a:p>
            <a:pPr marL="514350" indent="-514350"/>
            <a:r>
              <a:rPr lang="ru-RU" dirty="0">
                <a:latin typeface="Times New Roman" pitchFamily="18" charset="0"/>
                <a:cs typeface="Times New Roman" pitchFamily="18" charset="0"/>
              </a:rPr>
              <a:t>кариозное поражение второго моляра верхней челюсти (*)</a:t>
            </a:r>
          </a:p>
          <a:p>
            <a:pPr marL="514350" indent="-514350"/>
            <a:r>
              <a:rPr lang="ru-RU" dirty="0">
                <a:latin typeface="Times New Roman" pitchFamily="18" charset="0"/>
                <a:cs typeface="Times New Roman" pitchFamily="18" charset="0"/>
              </a:rPr>
              <a:t>периапикальное просветление и расхождение костной пластинки (наконечник стрелки) </a:t>
            </a:r>
          </a:p>
          <a:p>
            <a:pPr marL="514350" indent="-514350"/>
            <a:r>
              <a:rPr lang="ru-RU" dirty="0">
                <a:latin typeface="Times New Roman" pitchFamily="18" charset="0"/>
                <a:cs typeface="Times New Roman" pitchFamily="18" charset="0"/>
              </a:rPr>
              <a:t>поражение слизистой оболочки верхнечелюстной пазухи (стрелка)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41667" t="29347" r="45079" b="48501"/>
          <a:stretch>
            <a:fillRect/>
          </a:stretch>
        </p:blipFill>
        <p:spPr bwMode="auto">
          <a:xfrm>
            <a:off x="5777591" y="1768928"/>
            <a:ext cx="5413829" cy="443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0630"/>
            <a:ext cx="10515600" cy="1138334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Пародонтальный абсцесс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8914" y="2189519"/>
            <a:ext cx="5262464" cy="3530146"/>
          </a:xfrm>
        </p:spPr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itchFamily="18" charset="0"/>
              </a:rPr>
              <a:t>Пародонтальный абсцесс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это острое, ограниченное гнойное воспаление пародонта.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не лечить, возможно последующее распространение на соседние мышцы и глубокие пространства шеи.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2" r="19703"/>
          <a:stretch/>
        </p:blipFill>
        <p:spPr bwMode="auto">
          <a:xfrm>
            <a:off x="970384" y="1596799"/>
            <a:ext cx="4021494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605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Компьютерная томография, аксиальная плоскость. Пародонтальный абсцесс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835900" y="1841500"/>
            <a:ext cx="4000500" cy="467359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Мужчина 50 лет: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утолщение мягких тканей (белый *), а также утолщение левой жевательной мышцы (черный *)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(b)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через 12 часов: абсцесс (стрелки)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47708" t="36173" r="26945" b="43580"/>
          <a:stretch>
            <a:fillRect/>
          </a:stretch>
        </p:blipFill>
        <p:spPr bwMode="auto">
          <a:xfrm>
            <a:off x="0" y="1803399"/>
            <a:ext cx="7546823" cy="3390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Ангина Людвига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5226698" cy="435133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Людвига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тяжёлая флегмона дна полости рта, охватывает поднижнечелюстное, подбородочное и подъязычное пространства.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Источником флегмоны обычно бывает инфицированный моляр или инфицированный перелом нижней челюсти.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Проявляется лихорадкой, твердым отеком шеи и затруднением глотания или речи.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514" y="1656139"/>
            <a:ext cx="3528754" cy="4705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066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Компьютерная томография черепа, аксиальная 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(a)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и корональная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(b)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плоскости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Ангина Людвига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480300" y="1825625"/>
            <a:ext cx="47117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u="sng" dirty="0">
                <a:latin typeface="Times New Roman" pitchFamily="18" charset="0"/>
                <a:cs typeface="Times New Roman" pitchFamily="18" charset="0"/>
              </a:rPr>
              <a:t>Мужчина 26 лет: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поднижнечелюстной и подъязычный отек (белые *) с гнойным наполнением (черные стрелки)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облитерация ротовой полости (черная *), подкожный отек (стрелки). 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41667" t="32469" r="45833" b="32839"/>
          <a:stretch>
            <a:fillRect/>
          </a:stretch>
        </p:blipFill>
        <p:spPr bwMode="auto">
          <a:xfrm>
            <a:off x="939800" y="1905000"/>
            <a:ext cx="2984500" cy="4659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 l="41597" t="67407" r="45695" b="10741"/>
          <a:stretch>
            <a:fillRect/>
          </a:stretch>
        </p:blipFill>
        <p:spPr bwMode="auto">
          <a:xfrm>
            <a:off x="4114799" y="1905000"/>
            <a:ext cx="3322019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Болезнь Грейвса (Базедова болезнь)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02220" y="1825625"/>
            <a:ext cx="5251580" cy="4351338"/>
          </a:xfrm>
        </p:spPr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Грейвса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– системное аутоиммунное заболевание, развивающееся вследствие выработки стимулирующих антител к рецептору тиреоторопного гормона.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КТ: диффузно увеличенная и гиперконтрастированная железа.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2" t="27984" r="52153" b="16080"/>
          <a:stretch/>
        </p:blipFill>
        <p:spPr bwMode="auto">
          <a:xfrm>
            <a:off x="1520889" y="1996750"/>
            <a:ext cx="3172408" cy="3638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1823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Компьютерная томография, аксиальная плоскость. Болезнь Грейвса (Базедова болезнь)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61250" t="28519" r="27153" b="54074"/>
          <a:stretch>
            <a:fillRect/>
          </a:stretch>
        </p:blipFill>
        <p:spPr bwMode="auto">
          <a:xfrm>
            <a:off x="5905500" y="1841499"/>
            <a:ext cx="5435600" cy="4589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0" y="5525869"/>
            <a:ext cx="6299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000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Женщина 29 лет: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Увеличение щитовидной железы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92200" y="2393434"/>
            <a:ext cx="36449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Однородное увеличение обеих долей щитовидной железы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Компьютерная томография, аксиальная плоскость. Диффузно – токсический зоб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53200" y="2105025"/>
            <a:ext cx="4025900" cy="347027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увеличенные доли щитовидной железы (черная *)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трахея (стрелка), сужена до 8×5 мм. 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узел низкой плотности или сложная киста (белая *)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 l="61181" t="42963" r="26944" b="37778"/>
          <a:stretch>
            <a:fillRect/>
          </a:stretch>
        </p:blipFill>
        <p:spPr bwMode="auto">
          <a:xfrm>
            <a:off x="685800" y="1892299"/>
            <a:ext cx="4546600" cy="414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740400" y="5943600"/>
            <a:ext cx="5178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Женщина 56 лет: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Увеличение щитовидной железы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Сиалоаденит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64898" y="1825625"/>
            <a:ext cx="5288902" cy="435133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Сиалоаденит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воспалительный процесс в слюнных железах, который сопровождается характерными признаками в виде отечности лица, покраснением слизистой, болезненностью при прикосновении к области локализации патологии.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Группы риска — пожилые люди и новорожденные.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Острый односторонний сиалоаденит чаще всего поражает околоушную железу и обычно вызывается восходящей бактериальной инфекцией из полости рта на фоне застоя слюны и обезвоживания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8" r="13121"/>
          <a:stretch/>
        </p:blipFill>
        <p:spPr bwMode="auto">
          <a:xfrm>
            <a:off x="784399" y="2108719"/>
            <a:ext cx="4757986" cy="311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592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Компьютерная томография, аксиальные 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(a, b)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и корональная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(c)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 плоскости. Сиалоаденит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2600" y="1825625"/>
            <a:ext cx="4521200" cy="43513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увеличенная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гиперэхогенная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поднижнечелюстная слюнная железа справа (черный наконечник)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- отеком (черная стрелка)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- увеличение подкожной мышцы (белая стрелка)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- левая поднижнечелюстная слюнная железа (белый наконечник) в норме</a:t>
            </a:r>
          </a:p>
          <a:p>
            <a:pPr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(b)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камень (черная стрелка) в расширенном поднижнечелюстном протоке справа (белые стрелки)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41597" t="34074" r="37500" b="35555"/>
          <a:stretch>
            <a:fillRect/>
          </a:stretch>
        </p:blipFill>
        <p:spPr bwMode="auto">
          <a:xfrm>
            <a:off x="533399" y="1930400"/>
            <a:ext cx="528340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25500" y="6286500"/>
            <a:ext cx="805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Женщина 57 лет: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Увеличение поднижнечелюстной слюнной железы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6861" y="551738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1054" y="2226841"/>
            <a:ext cx="10383415" cy="3408848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условиях неотложной помощи КТ шеи часто выполняется для исследования симптомов острой инфекции, воспаления или симптомов нарушения пищеварительного тракта, связанных с шеей. 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Объемное образование на шее или лимфаденопатия также могут быть обследованы, если они приводят к нарушению проходимости дыхательных путей или сосудов.</a:t>
            </a:r>
          </a:p>
        </p:txBody>
      </p:sp>
    </p:spTree>
    <p:extLst>
      <p:ext uri="{BB962C8B-B14F-4D97-AF65-F5344CB8AC3E}">
        <p14:creationId xmlns:p14="http://schemas.microsoft.com/office/powerpoint/2010/main" val="11110679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Компьютерная томография, аксиальные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(a, b)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и корональная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(c)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 плоскости. Сиалоаденит (Продолжение)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0400" y="2625725"/>
            <a:ext cx="5715000" cy="286067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(c)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- отек, увеличение околоушной железы (наконечник)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     - утолщение левой подкожной мышцы (стрелка)</a:t>
            </a: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  - правая околоушная железа в норме (черная наконечник) 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l="63125" t="33086" r="26667" b="44815"/>
          <a:stretch>
            <a:fillRect/>
          </a:stretch>
        </p:blipFill>
        <p:spPr bwMode="auto">
          <a:xfrm>
            <a:off x="7277100" y="1879599"/>
            <a:ext cx="3708400" cy="451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993571" y="5708134"/>
            <a:ext cx="3789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Женщина 22 года: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Паротит слева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2845" y="2688448"/>
            <a:ext cx="10515600" cy="1325563"/>
          </a:xfrm>
        </p:spPr>
        <p:txBody>
          <a:bodyPr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Продолжение в Части 2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76199"/>
            <a:ext cx="10515600" cy="1036320"/>
          </a:xfrm>
        </p:spPr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Отит наружного уха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2480" y="1066801"/>
            <a:ext cx="6248400" cy="5791199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Наружный отит представляет собой воспалительное заболевание наружного слухового прохода (НСП), ушной раковины и наружного слоя барабанной перепонки. Чаще всего это наблюдается у детей и проявляется болью, выделениями и отеком слухового прохода.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КТ шеи с контрастным усилением проявляется в виде утолщения НСП и ушной раковины без вовлечения подлежащей кости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Злокачественный наружный отит - это агрессивно протекающее воспаление НСП, характеризующееся вовлечением в патологический процесс костей основания черепа и хряща ушной раковины. Проявляется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оталгией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отореей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снижением слуха, проникает в прилежащую кость, вызывая остеомиелит костного НСП, височно-нижнечелюстного сустава, прилежащих отделов височной кости, основания черепа с вовлечением прилегающих мягких тканей. Злокачественный наружный отит является опасным для жизни заболеванием, которое обычно наблюдается у пожилых пациентов с диабетом и более чем в 90% случаев вызывается инфекцией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Pseudomonas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aeruginosa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8" r="34868"/>
          <a:stretch/>
        </p:blipFill>
        <p:spPr bwMode="auto">
          <a:xfrm>
            <a:off x="7879080" y="1200150"/>
            <a:ext cx="353568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4583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491" y="115730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томография черепа, аксиальная плоскость. Отит наружного уха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6472" y="5185496"/>
            <a:ext cx="10377054" cy="1562002"/>
          </a:xfrm>
        </p:spPr>
        <p:txBody>
          <a:bodyPr>
            <a:normAutofit fontScale="92500" lnSpcReduction="10000"/>
          </a:bodyPr>
          <a:lstStyle/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(а) затемнение наружного слухового прохода (НСП) справа (белая стрелка). Костная эрозия передней стенки НСП (задняя стенка височно-нижнечелюстного сустава) (черная стрелка). Передняя стенка левого НСП (белая стрелка) полностью сформирована. Эрозия переднего края суставной ямки (черная стрелка). 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(б) очаги газа (стрелка) в правой средней черепной ямке.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6806" t="27178" r="35412" b="42708"/>
          <a:stretch/>
        </p:blipFill>
        <p:spPr>
          <a:xfrm>
            <a:off x="955963" y="1192657"/>
            <a:ext cx="4031674" cy="34164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4801" t="27557" r="17417" b="42519"/>
          <a:stretch/>
        </p:blipFill>
        <p:spPr>
          <a:xfrm>
            <a:off x="6591298" y="1192658"/>
            <a:ext cx="4312228" cy="3416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6472" y="4609091"/>
            <a:ext cx="460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Мужчина 55 лет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Отит наружного уха справа</a:t>
            </a:r>
          </a:p>
        </p:txBody>
      </p:sp>
    </p:spTree>
    <p:extLst>
      <p:ext uri="{BB962C8B-B14F-4D97-AF65-F5344CB8AC3E}">
        <p14:creationId xmlns:p14="http://schemas.microsoft.com/office/powerpoint/2010/main" val="2776434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643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Эпиглоттит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882640" y="1341120"/>
            <a:ext cx="5471160" cy="551688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Эпиглоттит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относится к опасным для жизни острым воспалениям надгортанника,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черпалонадгортанных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складок  и черпаловидных хрящей.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Эпиглоттит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больше детской болезнью, но в настоящее время чаще наблюдается у взрослых, с частотой в один-два случая на 100 000 взрослых.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взрослых с такими симптомами, как сильная боль в горле, дисфагия и лихорадка, с постепенным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прогрессирующим началом, выполняют КТ в качестве начального исследования.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1371600"/>
            <a:ext cx="5425440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0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6489" y="113199"/>
            <a:ext cx="1105833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томография, сагиттальные (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аксиальная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плоскости.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Эпиглоттит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2" t="12909" r="36151" b="53681"/>
          <a:stretch/>
        </p:blipFill>
        <p:spPr bwMode="auto">
          <a:xfrm>
            <a:off x="317238" y="1539552"/>
            <a:ext cx="5579707" cy="286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1" t="46394" r="53087" b="15918"/>
          <a:stretch/>
        </p:blipFill>
        <p:spPr bwMode="auto">
          <a:xfrm>
            <a:off x="606489" y="4152122"/>
            <a:ext cx="2388637" cy="258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76326" y="484424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нормальный надгортанник </a:t>
            </a:r>
          </a:p>
          <a:p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утолщение надгортанника (стрелка 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черпалонадгортанных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складок (стрелки в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56376" y="2453951"/>
            <a:ext cx="358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Мужчина41 год 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Мужчина 21 год (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эпиглоттит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074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Тонзиллит и Перитонзиллярный абсцесс (ПТА)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8869" y="2338809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Тонзиллит – инфекционное заболевание с проявлениями в виде острого воспаления компонентов лимфатического глоточного кольца, чаще всего нёбных миндалин, вызываемое стрептококками или стафилококками, реже другими микроорганизмами, вирусами и грибками Также может перерастать в  фаринготонзиллит, который в последствии перерастает в перитонзиллярный абсцесс (ПТА) являясь наиболее частым абсцессом головы и шеи у детей. 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ПТА – заболевание, характеризующееся гнойным расплавлением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околоминдаликовой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клетчатки, располагающейся между капсулой небной миндалины и глоточной фасцией, покрывающей мышечные констрикторы глотки представляет собой скопление гноя в рыхлой ткани вокруг небной миндалины. 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При тонзиллите миндалины увеличены и имеют полосатую структуру усиления сигнала. 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Паратонзиллярный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абсцесс выглядит как расплывчатая область гипоконтрастирования без хорошо сформированного края контрастирования.</a:t>
            </a:r>
          </a:p>
        </p:txBody>
      </p:sp>
    </p:spTree>
    <p:extLst>
      <p:ext uri="{BB962C8B-B14F-4D97-AF65-F5344CB8AC3E}">
        <p14:creationId xmlns:p14="http://schemas.microsoft.com/office/powerpoint/2010/main" val="967127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томография черепа, аксиальная плоскость. Тонзиллит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266" y="2534751"/>
            <a:ext cx="5514392" cy="2951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Мужчина 34 года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увеличенные небные миндалины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70" t="30340" r="31046" b="36055"/>
          <a:stretch/>
        </p:blipFill>
        <p:spPr bwMode="auto">
          <a:xfrm>
            <a:off x="6718040" y="1800808"/>
            <a:ext cx="4301413" cy="4873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4010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2887</TotalTime>
  <Words>1961</Words>
  <Application>Microsoft Office PowerPoint</Application>
  <PresentationFormat>Широкоэкранный</PresentationFormat>
  <Paragraphs>140</Paragraphs>
  <Slides>31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Open Sans</vt:lpstr>
      <vt:lpstr>Times New Roman</vt:lpstr>
      <vt:lpstr>Тема Office</vt:lpstr>
      <vt:lpstr>Компьютерная томография шеи: анализ и интерпретация в условиях неотложной помощи Часть 1 </vt:lpstr>
      <vt:lpstr>Цель</vt:lpstr>
      <vt:lpstr>Введение</vt:lpstr>
      <vt:lpstr>Отит наружного уха</vt:lpstr>
      <vt:lpstr>Компьютерная томография черепа, аксиальная плоскость. Отит наружного уха </vt:lpstr>
      <vt:lpstr>Эпиглоттит</vt:lpstr>
      <vt:lpstr>Компьютерная томография, сагиттальные (a,b) и аксиальная (c) плоскости. Эпиглоттит</vt:lpstr>
      <vt:lpstr>Тонзиллит и Перитонзиллярный абсцесс (ПТА)</vt:lpstr>
      <vt:lpstr>Компьютерная томография черепа, аксиальная плоскость. Тонзиллит</vt:lpstr>
      <vt:lpstr>Компьютерная томография, аксиальная (a)  и корональная (b) плоскости. Перитонзиллярный абсцесс (ПТА)</vt:lpstr>
      <vt:lpstr>Заглоточный абсцесс</vt:lpstr>
      <vt:lpstr>Компьютерная томография черепа, аксиальная плоскость. Заглоточный абсцесс </vt:lpstr>
      <vt:lpstr>Тендинит длинной мышцы шеи</vt:lpstr>
      <vt:lpstr>Компьютерная томография, аксиальная (a) и сагиттальные (b, c) плоскости. Тендинит</vt:lpstr>
      <vt:lpstr>Ангионевротический отек (отек Квинке)</vt:lpstr>
      <vt:lpstr>Компьютерная томография черепа, сагиттальная плоскость. Ангионевротический отек (отек Квинке)</vt:lpstr>
      <vt:lpstr>Инородное тело в пищеводе</vt:lpstr>
      <vt:lpstr>Компьютерная томография, аксиальная плоскость. Застрявшая кость в пищеводе</vt:lpstr>
      <vt:lpstr>Одонтогенный синусит</vt:lpstr>
      <vt:lpstr>Компьютерная томография, сагиттальная плоскость. Одонтогенный синусит</vt:lpstr>
      <vt:lpstr>Пародонтальный абсцесс</vt:lpstr>
      <vt:lpstr>Компьютерная томография, аксиальная плоскость. Пародонтальный абсцесс</vt:lpstr>
      <vt:lpstr>Ангина Людвига</vt:lpstr>
      <vt:lpstr>Компьютерная томография черепа, аксиальная (a) и корональная (b) плоскости. Ангина Людвига</vt:lpstr>
      <vt:lpstr>Болезнь Грейвса (Базедова болезнь)</vt:lpstr>
      <vt:lpstr>Компьютерная томография, аксиальная плоскость. Болезнь Грейвса (Базедова болезнь)</vt:lpstr>
      <vt:lpstr>Компьютерная томография, аксиальная плоскость. Диффузно – токсический зоб</vt:lpstr>
      <vt:lpstr>Сиалоаденит</vt:lpstr>
      <vt:lpstr>Компьютерная томография, аксиальные (a, b) и корональная (c) плоскости. Сиалоаденит</vt:lpstr>
      <vt:lpstr>Компьютерная томография, аксиальные (a, b) и корональная (c) плоскости. Сиалоаденит (Продолжение)</vt:lpstr>
      <vt:lpstr>Продолжение в Части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Компьютерная томография шеи: анализ и интерпретация в условиях неотложной помощи</dc:title>
  <dc:creator>Башков Арсений Александрович</dc:creator>
  <cp:lastModifiedBy>Болсуновская Анна Евгеньевна</cp:lastModifiedBy>
  <cp:revision>75</cp:revision>
  <dcterms:created xsi:type="dcterms:W3CDTF">2022-03-12T15:14:35Z</dcterms:created>
  <dcterms:modified xsi:type="dcterms:W3CDTF">2022-05-30T14:10:36Z</dcterms:modified>
</cp:coreProperties>
</file>