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6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9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7" r:id="rId1"/>
    <p:sldMasterId id="2147484255" r:id="rId2"/>
    <p:sldMasterId id="2147484287" r:id="rId3"/>
    <p:sldMasterId id="2147484607" r:id="rId4"/>
    <p:sldMasterId id="2147484670" r:id="rId5"/>
    <p:sldMasterId id="2147484707" r:id="rId6"/>
    <p:sldMasterId id="2147484719" r:id="rId7"/>
  </p:sldMasterIdLst>
  <p:notesMasterIdLst>
    <p:notesMasterId r:id="rId131"/>
  </p:notesMasterIdLst>
  <p:handoutMasterIdLst>
    <p:handoutMasterId r:id="rId132"/>
  </p:handoutMasterIdLst>
  <p:sldIdLst>
    <p:sldId id="256" r:id="rId8"/>
    <p:sldId id="386" r:id="rId9"/>
    <p:sldId id="442" r:id="rId10"/>
    <p:sldId id="443" r:id="rId11"/>
    <p:sldId id="444" r:id="rId12"/>
    <p:sldId id="445" r:id="rId13"/>
    <p:sldId id="446" r:id="rId14"/>
    <p:sldId id="447" r:id="rId15"/>
    <p:sldId id="448" r:id="rId16"/>
    <p:sldId id="449" r:id="rId17"/>
    <p:sldId id="289" r:id="rId18"/>
    <p:sldId id="259" r:id="rId19"/>
    <p:sldId id="451" r:id="rId20"/>
    <p:sldId id="453" r:id="rId21"/>
    <p:sldId id="454" r:id="rId22"/>
    <p:sldId id="455" r:id="rId23"/>
    <p:sldId id="456" r:id="rId24"/>
    <p:sldId id="526" r:id="rId25"/>
    <p:sldId id="484" r:id="rId26"/>
    <p:sldId id="485" r:id="rId27"/>
    <p:sldId id="486" r:id="rId28"/>
    <p:sldId id="487" r:id="rId29"/>
    <p:sldId id="488" r:id="rId30"/>
    <p:sldId id="489" r:id="rId31"/>
    <p:sldId id="492" r:id="rId32"/>
    <p:sldId id="490" r:id="rId33"/>
    <p:sldId id="491" r:id="rId34"/>
    <p:sldId id="493" r:id="rId35"/>
    <p:sldId id="494" r:id="rId36"/>
    <p:sldId id="495" r:id="rId37"/>
    <p:sldId id="496" r:id="rId38"/>
    <p:sldId id="497" r:id="rId39"/>
    <p:sldId id="498" r:id="rId40"/>
    <p:sldId id="499" r:id="rId41"/>
    <p:sldId id="500" r:id="rId42"/>
    <p:sldId id="501" r:id="rId43"/>
    <p:sldId id="502" r:id="rId44"/>
    <p:sldId id="503" r:id="rId45"/>
    <p:sldId id="504" r:id="rId46"/>
    <p:sldId id="505" r:id="rId47"/>
    <p:sldId id="506" r:id="rId48"/>
    <p:sldId id="507" r:id="rId49"/>
    <p:sldId id="508" r:id="rId50"/>
    <p:sldId id="509" r:id="rId51"/>
    <p:sldId id="458" r:id="rId52"/>
    <p:sldId id="459" r:id="rId53"/>
    <p:sldId id="460" r:id="rId54"/>
    <p:sldId id="461" r:id="rId55"/>
    <p:sldId id="462" r:id="rId56"/>
    <p:sldId id="463" r:id="rId57"/>
    <p:sldId id="464" r:id="rId58"/>
    <p:sldId id="465" r:id="rId59"/>
    <p:sldId id="466" r:id="rId60"/>
    <p:sldId id="467" r:id="rId61"/>
    <p:sldId id="468" r:id="rId62"/>
    <p:sldId id="469" r:id="rId63"/>
    <p:sldId id="470" r:id="rId64"/>
    <p:sldId id="472" r:id="rId65"/>
    <p:sldId id="473" r:id="rId66"/>
    <p:sldId id="475" r:id="rId67"/>
    <p:sldId id="510" r:id="rId68"/>
    <p:sldId id="511" r:id="rId69"/>
    <p:sldId id="512" r:id="rId70"/>
    <p:sldId id="513" r:id="rId71"/>
    <p:sldId id="514" r:id="rId72"/>
    <p:sldId id="515" r:id="rId73"/>
    <p:sldId id="517" r:id="rId74"/>
    <p:sldId id="518" r:id="rId75"/>
    <p:sldId id="519" r:id="rId76"/>
    <p:sldId id="520" r:id="rId77"/>
    <p:sldId id="521" r:id="rId78"/>
    <p:sldId id="522" r:id="rId79"/>
    <p:sldId id="523" r:id="rId80"/>
    <p:sldId id="524" r:id="rId81"/>
    <p:sldId id="525" r:id="rId82"/>
    <p:sldId id="529" r:id="rId83"/>
    <p:sldId id="552" r:id="rId84"/>
    <p:sldId id="553" r:id="rId85"/>
    <p:sldId id="554" r:id="rId86"/>
    <p:sldId id="555" r:id="rId87"/>
    <p:sldId id="476" r:id="rId88"/>
    <p:sldId id="477" r:id="rId89"/>
    <p:sldId id="478" r:id="rId90"/>
    <p:sldId id="295" r:id="rId91"/>
    <p:sldId id="274" r:id="rId92"/>
    <p:sldId id="413" r:id="rId93"/>
    <p:sldId id="544" r:id="rId94"/>
    <p:sldId id="543" r:id="rId95"/>
    <p:sldId id="545" r:id="rId96"/>
    <p:sldId id="550" r:id="rId97"/>
    <p:sldId id="546" r:id="rId98"/>
    <p:sldId id="547" r:id="rId99"/>
    <p:sldId id="408" r:id="rId100"/>
    <p:sldId id="409" r:id="rId101"/>
    <p:sldId id="535" r:id="rId102"/>
    <p:sldId id="536" r:id="rId103"/>
    <p:sldId id="537" r:id="rId104"/>
    <p:sldId id="410" r:id="rId105"/>
    <p:sldId id="411" r:id="rId106"/>
    <p:sldId id="412" r:id="rId107"/>
    <p:sldId id="559" r:id="rId108"/>
    <p:sldId id="560" r:id="rId109"/>
    <p:sldId id="561" r:id="rId110"/>
    <p:sldId id="562" r:id="rId111"/>
    <p:sldId id="538" r:id="rId112"/>
    <p:sldId id="539" r:id="rId113"/>
    <p:sldId id="540" r:id="rId114"/>
    <p:sldId id="541" r:id="rId115"/>
    <p:sldId id="527" r:id="rId116"/>
    <p:sldId id="542" r:id="rId117"/>
    <p:sldId id="613" r:id="rId118"/>
    <p:sldId id="273" r:id="rId119"/>
    <p:sldId id="614" r:id="rId120"/>
    <p:sldId id="275" r:id="rId121"/>
    <p:sldId id="276" r:id="rId122"/>
    <p:sldId id="278" r:id="rId123"/>
    <p:sldId id="277" r:id="rId124"/>
    <p:sldId id="284" r:id="rId125"/>
    <p:sldId id="279" r:id="rId126"/>
    <p:sldId id="287" r:id="rId127"/>
    <p:sldId id="285" r:id="rId128"/>
    <p:sldId id="283" r:id="rId129"/>
    <p:sldId id="615" r:id="rId130"/>
  </p:sldIdLst>
  <p:sldSz cx="9144000" cy="6858000" type="screen4x3"/>
  <p:notesSz cx="9926638" cy="67976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41">
          <p15:clr>
            <a:srgbClr val="A4A3A4"/>
          </p15:clr>
        </p15:guide>
        <p15:guide id="2" pos="312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CC"/>
    <a:srgbClr val="66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47" autoAdjust="0"/>
    <p:restoredTop sz="94660"/>
  </p:normalViewPr>
  <p:slideViewPr>
    <p:cSldViewPr>
      <p:cViewPr varScale="1">
        <p:scale>
          <a:sx n="63" d="100"/>
          <a:sy n="63" d="100"/>
        </p:scale>
        <p:origin x="1396" y="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6514"/>
    </p:cViewPr>
  </p:sorterViewPr>
  <p:notesViewPr>
    <p:cSldViewPr>
      <p:cViewPr varScale="1">
        <p:scale>
          <a:sx n="77" d="100"/>
          <a:sy n="77" d="100"/>
        </p:scale>
        <p:origin x="-1644" y="-84"/>
      </p:cViewPr>
      <p:guideLst>
        <p:guide orient="horz" pos="2141"/>
        <p:guide pos="312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0.xml"/><Relationship Id="rId21" Type="http://schemas.openxmlformats.org/officeDocument/2006/relationships/slide" Target="slides/slide14.xml"/><Relationship Id="rId42" Type="http://schemas.openxmlformats.org/officeDocument/2006/relationships/slide" Target="slides/slide35.xml"/><Relationship Id="rId63" Type="http://schemas.openxmlformats.org/officeDocument/2006/relationships/slide" Target="slides/slide56.xml"/><Relationship Id="rId84" Type="http://schemas.openxmlformats.org/officeDocument/2006/relationships/slide" Target="slides/slide77.xml"/><Relationship Id="rId16" Type="http://schemas.openxmlformats.org/officeDocument/2006/relationships/slide" Target="slides/slide9.xml"/><Relationship Id="rId107" Type="http://schemas.openxmlformats.org/officeDocument/2006/relationships/slide" Target="slides/slide100.xml"/><Relationship Id="rId11" Type="http://schemas.openxmlformats.org/officeDocument/2006/relationships/slide" Target="slides/slide4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74" Type="http://schemas.openxmlformats.org/officeDocument/2006/relationships/slide" Target="slides/slide67.xml"/><Relationship Id="rId79" Type="http://schemas.openxmlformats.org/officeDocument/2006/relationships/slide" Target="slides/slide72.xml"/><Relationship Id="rId102" Type="http://schemas.openxmlformats.org/officeDocument/2006/relationships/slide" Target="slides/slide95.xml"/><Relationship Id="rId123" Type="http://schemas.openxmlformats.org/officeDocument/2006/relationships/slide" Target="slides/slide116.xml"/><Relationship Id="rId128" Type="http://schemas.openxmlformats.org/officeDocument/2006/relationships/slide" Target="slides/slide121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3.xml"/><Relationship Id="rId95" Type="http://schemas.openxmlformats.org/officeDocument/2006/relationships/slide" Target="slides/slide88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64" Type="http://schemas.openxmlformats.org/officeDocument/2006/relationships/slide" Target="slides/slide57.xml"/><Relationship Id="rId69" Type="http://schemas.openxmlformats.org/officeDocument/2006/relationships/slide" Target="slides/slide62.xml"/><Relationship Id="rId113" Type="http://schemas.openxmlformats.org/officeDocument/2006/relationships/slide" Target="slides/slide106.xml"/><Relationship Id="rId118" Type="http://schemas.openxmlformats.org/officeDocument/2006/relationships/slide" Target="slides/slide111.xml"/><Relationship Id="rId134" Type="http://schemas.openxmlformats.org/officeDocument/2006/relationships/viewProps" Target="viewProps.xml"/><Relationship Id="rId80" Type="http://schemas.openxmlformats.org/officeDocument/2006/relationships/slide" Target="slides/slide73.xml"/><Relationship Id="rId85" Type="http://schemas.openxmlformats.org/officeDocument/2006/relationships/slide" Target="slides/slide78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59" Type="http://schemas.openxmlformats.org/officeDocument/2006/relationships/slide" Target="slides/slide52.xml"/><Relationship Id="rId103" Type="http://schemas.openxmlformats.org/officeDocument/2006/relationships/slide" Target="slides/slide96.xml"/><Relationship Id="rId108" Type="http://schemas.openxmlformats.org/officeDocument/2006/relationships/slide" Target="slides/slide101.xml"/><Relationship Id="rId124" Type="http://schemas.openxmlformats.org/officeDocument/2006/relationships/slide" Target="slides/slide117.xml"/><Relationship Id="rId129" Type="http://schemas.openxmlformats.org/officeDocument/2006/relationships/slide" Target="slides/slide122.xml"/><Relationship Id="rId54" Type="http://schemas.openxmlformats.org/officeDocument/2006/relationships/slide" Target="slides/slide47.xml"/><Relationship Id="rId70" Type="http://schemas.openxmlformats.org/officeDocument/2006/relationships/slide" Target="slides/slide63.xml"/><Relationship Id="rId75" Type="http://schemas.openxmlformats.org/officeDocument/2006/relationships/slide" Target="slides/slide68.xml"/><Relationship Id="rId91" Type="http://schemas.openxmlformats.org/officeDocument/2006/relationships/slide" Target="slides/slide84.xml"/><Relationship Id="rId96" Type="http://schemas.openxmlformats.org/officeDocument/2006/relationships/slide" Target="slides/slide8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49" Type="http://schemas.openxmlformats.org/officeDocument/2006/relationships/slide" Target="slides/slide42.xml"/><Relationship Id="rId114" Type="http://schemas.openxmlformats.org/officeDocument/2006/relationships/slide" Target="slides/slide107.xml"/><Relationship Id="rId119" Type="http://schemas.openxmlformats.org/officeDocument/2006/relationships/slide" Target="slides/slide112.xml"/><Relationship Id="rId44" Type="http://schemas.openxmlformats.org/officeDocument/2006/relationships/slide" Target="slides/slide37.xml"/><Relationship Id="rId60" Type="http://schemas.openxmlformats.org/officeDocument/2006/relationships/slide" Target="slides/slide53.xml"/><Relationship Id="rId65" Type="http://schemas.openxmlformats.org/officeDocument/2006/relationships/slide" Target="slides/slide58.xml"/><Relationship Id="rId81" Type="http://schemas.openxmlformats.org/officeDocument/2006/relationships/slide" Target="slides/slide74.xml"/><Relationship Id="rId86" Type="http://schemas.openxmlformats.org/officeDocument/2006/relationships/slide" Target="slides/slide79.xml"/><Relationship Id="rId130" Type="http://schemas.openxmlformats.org/officeDocument/2006/relationships/slide" Target="slides/slide123.xml"/><Relationship Id="rId135" Type="http://schemas.openxmlformats.org/officeDocument/2006/relationships/theme" Target="theme/them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Relationship Id="rId109" Type="http://schemas.openxmlformats.org/officeDocument/2006/relationships/slide" Target="slides/slide102.xml"/><Relationship Id="rId34" Type="http://schemas.openxmlformats.org/officeDocument/2006/relationships/slide" Target="slides/slide27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76" Type="http://schemas.openxmlformats.org/officeDocument/2006/relationships/slide" Target="slides/slide69.xml"/><Relationship Id="rId97" Type="http://schemas.openxmlformats.org/officeDocument/2006/relationships/slide" Target="slides/slide90.xml"/><Relationship Id="rId104" Type="http://schemas.openxmlformats.org/officeDocument/2006/relationships/slide" Target="slides/slide97.xml"/><Relationship Id="rId120" Type="http://schemas.openxmlformats.org/officeDocument/2006/relationships/slide" Target="slides/slide113.xml"/><Relationship Id="rId125" Type="http://schemas.openxmlformats.org/officeDocument/2006/relationships/slide" Target="slides/slide118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4.xml"/><Relationship Id="rId92" Type="http://schemas.openxmlformats.org/officeDocument/2006/relationships/slide" Target="slides/slide85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2.xml"/><Relationship Id="rId24" Type="http://schemas.openxmlformats.org/officeDocument/2006/relationships/slide" Target="slides/slide17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66" Type="http://schemas.openxmlformats.org/officeDocument/2006/relationships/slide" Target="slides/slide59.xml"/><Relationship Id="rId87" Type="http://schemas.openxmlformats.org/officeDocument/2006/relationships/slide" Target="slides/slide80.xml"/><Relationship Id="rId110" Type="http://schemas.openxmlformats.org/officeDocument/2006/relationships/slide" Target="slides/slide103.xml"/><Relationship Id="rId115" Type="http://schemas.openxmlformats.org/officeDocument/2006/relationships/slide" Target="slides/slide108.xml"/><Relationship Id="rId131" Type="http://schemas.openxmlformats.org/officeDocument/2006/relationships/notesMaster" Target="notesMasters/notesMaster1.xml"/><Relationship Id="rId136" Type="http://schemas.openxmlformats.org/officeDocument/2006/relationships/tableStyles" Target="tableStyles.xml"/><Relationship Id="rId61" Type="http://schemas.openxmlformats.org/officeDocument/2006/relationships/slide" Target="slides/slide54.xml"/><Relationship Id="rId82" Type="http://schemas.openxmlformats.org/officeDocument/2006/relationships/slide" Target="slides/slide75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56" Type="http://schemas.openxmlformats.org/officeDocument/2006/relationships/slide" Target="slides/slide49.xml"/><Relationship Id="rId77" Type="http://schemas.openxmlformats.org/officeDocument/2006/relationships/slide" Target="slides/slide70.xml"/><Relationship Id="rId100" Type="http://schemas.openxmlformats.org/officeDocument/2006/relationships/slide" Target="slides/slide93.xml"/><Relationship Id="rId105" Type="http://schemas.openxmlformats.org/officeDocument/2006/relationships/slide" Target="slides/slide98.xml"/><Relationship Id="rId126" Type="http://schemas.openxmlformats.org/officeDocument/2006/relationships/slide" Target="slides/slide119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openxmlformats.org/officeDocument/2006/relationships/slide" Target="slides/slide65.xml"/><Relationship Id="rId93" Type="http://schemas.openxmlformats.org/officeDocument/2006/relationships/slide" Target="slides/slide86.xml"/><Relationship Id="rId98" Type="http://schemas.openxmlformats.org/officeDocument/2006/relationships/slide" Target="slides/slide91.xml"/><Relationship Id="rId121" Type="http://schemas.openxmlformats.org/officeDocument/2006/relationships/slide" Target="slides/slide114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18.xml"/><Relationship Id="rId46" Type="http://schemas.openxmlformats.org/officeDocument/2006/relationships/slide" Target="slides/slide39.xml"/><Relationship Id="rId67" Type="http://schemas.openxmlformats.org/officeDocument/2006/relationships/slide" Target="slides/slide60.xml"/><Relationship Id="rId116" Type="http://schemas.openxmlformats.org/officeDocument/2006/relationships/slide" Target="slides/slide109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62" Type="http://schemas.openxmlformats.org/officeDocument/2006/relationships/slide" Target="slides/slide55.xml"/><Relationship Id="rId83" Type="http://schemas.openxmlformats.org/officeDocument/2006/relationships/slide" Target="slides/slide76.xml"/><Relationship Id="rId88" Type="http://schemas.openxmlformats.org/officeDocument/2006/relationships/slide" Target="slides/slide81.xml"/><Relationship Id="rId111" Type="http://schemas.openxmlformats.org/officeDocument/2006/relationships/slide" Target="slides/slide104.xml"/><Relationship Id="rId132" Type="http://schemas.openxmlformats.org/officeDocument/2006/relationships/handoutMaster" Target="handoutMasters/handoutMaster1.xml"/><Relationship Id="rId15" Type="http://schemas.openxmlformats.org/officeDocument/2006/relationships/slide" Target="slides/slide8.xml"/><Relationship Id="rId36" Type="http://schemas.openxmlformats.org/officeDocument/2006/relationships/slide" Target="slides/slide29.xml"/><Relationship Id="rId57" Type="http://schemas.openxmlformats.org/officeDocument/2006/relationships/slide" Target="slides/slide50.xml"/><Relationship Id="rId106" Type="http://schemas.openxmlformats.org/officeDocument/2006/relationships/slide" Target="slides/slide99.xml"/><Relationship Id="rId127" Type="http://schemas.openxmlformats.org/officeDocument/2006/relationships/slide" Target="slides/slide120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52" Type="http://schemas.openxmlformats.org/officeDocument/2006/relationships/slide" Target="slides/slide45.xml"/><Relationship Id="rId73" Type="http://schemas.openxmlformats.org/officeDocument/2006/relationships/slide" Target="slides/slide66.xml"/><Relationship Id="rId78" Type="http://schemas.openxmlformats.org/officeDocument/2006/relationships/slide" Target="slides/slide71.xml"/><Relationship Id="rId94" Type="http://schemas.openxmlformats.org/officeDocument/2006/relationships/slide" Target="slides/slide87.xml"/><Relationship Id="rId99" Type="http://schemas.openxmlformats.org/officeDocument/2006/relationships/slide" Target="slides/slide92.xml"/><Relationship Id="rId101" Type="http://schemas.openxmlformats.org/officeDocument/2006/relationships/slide" Target="slides/slide94.xml"/><Relationship Id="rId122" Type="http://schemas.openxmlformats.org/officeDocument/2006/relationships/slide" Target="slides/slide1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26" Type="http://schemas.openxmlformats.org/officeDocument/2006/relationships/slide" Target="slides/slide19.xml"/><Relationship Id="rId47" Type="http://schemas.openxmlformats.org/officeDocument/2006/relationships/slide" Target="slides/slide40.xml"/><Relationship Id="rId68" Type="http://schemas.openxmlformats.org/officeDocument/2006/relationships/slide" Target="slides/slide61.xml"/><Relationship Id="rId89" Type="http://schemas.openxmlformats.org/officeDocument/2006/relationships/slide" Target="slides/slide82.xml"/><Relationship Id="rId112" Type="http://schemas.openxmlformats.org/officeDocument/2006/relationships/slide" Target="slides/slide105.xml"/><Relationship Id="rId133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625" cy="34026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21696" y="0"/>
            <a:ext cx="4302625" cy="34026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2F1F53-EECC-45BE-8676-764CF54B53D8}" type="datetimeFigureOut">
              <a:rPr lang="ru-RU" smtClean="0"/>
              <a:pPr/>
              <a:t>28.02.2021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6456324"/>
            <a:ext cx="4302625" cy="3402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21696" y="6456324"/>
            <a:ext cx="4302625" cy="3402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20BAF1-6694-4993-B4DF-4BE2382E1EE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01186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22799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A4DBD2-37F3-43CB-903A-EF4C2557E375}" type="datetimeFigureOut">
              <a:rPr lang="ru-RU" smtClean="0"/>
              <a:pPr/>
              <a:t>28.02.2021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263900" y="509588"/>
            <a:ext cx="3398838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2665" y="3228896"/>
            <a:ext cx="7941310" cy="305895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6456611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22799" y="6456611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031185-3508-47EA-A528-FFAF8A4AE90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44727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E8647C-D558-471E-9DE4-54E4C28570E2}" type="slidenum">
              <a:rPr lang="ru-RU">
                <a:solidFill>
                  <a:prstClr val="black"/>
                </a:solidFill>
              </a:rPr>
              <a:pPr/>
              <a:t>28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3748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2643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4691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/>
              <a:t>Средняя ценовая ниша для брендов, по сравнению с анаураном, обладающим аналогичным с полидексой действием цена значительно отличается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43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dirty="0">
              <a:latin typeface="Arial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287468D-5E49-48E5-A932-5A55E1CF706D}" type="slidenum">
              <a:rPr lang="en-US">
                <a:solidFill>
                  <a:prstClr val="black"/>
                </a:solidFill>
              </a:rPr>
              <a:pPr>
                <a:defRPr/>
              </a:pPr>
              <a:t>64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209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/>
              <a:t>Разделение всех цефалоспоринов на поколения связано с различиями в спектре активности против Гр(+) и Гр(-) патогенов. Активность цефалоспоринов </a:t>
            </a:r>
            <a:r>
              <a:rPr lang="en-US"/>
              <a:t>I </a:t>
            </a:r>
            <a:r>
              <a:rPr lang="ru-RU"/>
              <a:t>и </a:t>
            </a:r>
            <a:r>
              <a:rPr lang="en-US"/>
              <a:t>II </a:t>
            </a:r>
            <a:r>
              <a:rPr lang="ru-RU"/>
              <a:t>поколения направлена в большей степени против Гр(+) м/о. В целом активность пероральных цефалоспоринов </a:t>
            </a:r>
            <a:r>
              <a:rPr lang="en-US"/>
              <a:t>III </a:t>
            </a:r>
            <a:r>
              <a:rPr lang="ru-RU"/>
              <a:t>поколения (кроме цефдиторена) направлена в первую очередь против Гр(-) м/о. В свою очередь активность Спектрацеф сбалансирована и в равной степени направлена против как Гр(+) так и Гр(-) м/о.</a:t>
            </a:r>
          </a:p>
        </p:txBody>
      </p:sp>
      <p:sp>
        <p:nvSpPr>
          <p:cNvPr id="13210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kumimoji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8A5FA3D3-5249-4C9E-A1F0-E1FDA9DA524B}" type="slidenum">
              <a:rPr lang="ru-RU">
                <a:solidFill>
                  <a:srgbClr val="000000"/>
                </a:solidFill>
              </a:rPr>
              <a:pPr eaLnBrk="1" hangingPunct="1"/>
              <a:t>77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2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/>
              <a:t>Резистентность пневмококка к цефалоспоринам тоже существует, однако к цефдиторену она минимальна - менее 3% штаммов, что в три раза меньше, чем к цефиксиму и в пять раз меньше, чем к цефтибутену.</a:t>
            </a:r>
          </a:p>
        </p:txBody>
      </p:sp>
      <p:sp>
        <p:nvSpPr>
          <p:cNvPr id="1331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kumimoji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F67DB31C-34A9-43D3-968F-EDF8A8DB3887}" type="slidenum">
              <a:rPr lang="ru-RU">
                <a:solidFill>
                  <a:srgbClr val="000000"/>
                </a:solidFill>
              </a:rPr>
              <a:pPr eaLnBrk="1" hangingPunct="1"/>
              <a:t>78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414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/>
              <a:t>В отношении гемофильной палочки, являющейся вторым по значимости возбудителем в этиологии респираторных заболеваний, цефдиторен обладает высокой природной активностью. Характерная для гемофильной палочки продукция бета-лактамаз не влияет на активность цефдиторена ввиду его природной устойчивости. Согласно результатам российского микробиологического исследования, наиболее выраженной антимикробной активностью обладают амоксициллин и цефдиторен, превосходя респираторные фхинолоны, макролиды и другие пероральные цефалоспорины. Цефдиторен можно рассматривать как препарат выбора для эмпирической терапии  инфекции верхних и нижних дыхательных путей.</a:t>
            </a:r>
          </a:p>
          <a:p>
            <a:endParaRPr lang="ru-RU"/>
          </a:p>
        </p:txBody>
      </p:sp>
      <p:sp>
        <p:nvSpPr>
          <p:cNvPr id="13414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kumimoji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94791EB9-72C1-4BDB-BD0A-934C792F9EAB}" type="slidenum">
              <a:rPr lang="ru-RU">
                <a:solidFill>
                  <a:srgbClr val="000000"/>
                </a:solidFill>
              </a:rPr>
              <a:pPr eaLnBrk="1" hangingPunct="1"/>
              <a:t>79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517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/>
              <a:t>При анализе влияния цефдиторена и амоксициллин/клавуланата на </a:t>
            </a:r>
            <a:r>
              <a:rPr lang="en-US"/>
              <a:t>S.pneumoniae </a:t>
            </a:r>
            <a:r>
              <a:rPr lang="ru-RU"/>
              <a:t>и </a:t>
            </a:r>
            <a:r>
              <a:rPr lang="en-US"/>
              <a:t>H.influenzae</a:t>
            </a:r>
            <a:r>
              <a:rPr lang="ru-RU"/>
              <a:t> в составе биопленки было обнаружено, что цефдиторен вызывает статистически значимо большее снижение оптической плотности биопленки обоих микроорганизмов по сравнению как с контролем, так и с АМКК. Активность амоксициллин/клавуланата в отношении </a:t>
            </a:r>
            <a:r>
              <a:rPr lang="en-US"/>
              <a:t>H.influenzae</a:t>
            </a:r>
            <a:r>
              <a:rPr lang="ru-RU"/>
              <a:t> в сравнении с контролем была статистически недостоверна (</a:t>
            </a:r>
            <a:r>
              <a:rPr lang="en-US"/>
              <a:t>p = </a:t>
            </a:r>
            <a:r>
              <a:rPr lang="ru-RU"/>
              <a:t>0,08). </a:t>
            </a:r>
          </a:p>
        </p:txBody>
      </p:sp>
      <p:sp>
        <p:nvSpPr>
          <p:cNvPr id="13517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kumimoji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6E07F8B4-DB64-4EF4-BB9C-176E501A83C0}" type="slidenum">
              <a:rPr lang="ru-RU">
                <a:solidFill>
                  <a:srgbClr val="000000"/>
                </a:solidFill>
              </a:rPr>
              <a:pPr eaLnBrk="1" hangingPunct="1"/>
              <a:t>80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25BEA778-A3F1-43C8-8C21-92BBDA1E87F5}" type="slidenum">
              <a:rPr lang="ru-RU">
                <a:solidFill>
                  <a:prstClr val="black"/>
                </a:solidFill>
                <a:latin typeface="Arial" charset="0"/>
              </a:rPr>
              <a:pPr eaLnBrk="1" hangingPunct="1"/>
              <a:t>100</a:t>
            </a:fld>
            <a:endParaRPr lang="ru-RU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1.xml"/><Relationship Id="rId4" Type="http://schemas.openxmlformats.org/officeDocument/2006/relationships/image" Target="../media/image2.emf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2.xml"/><Relationship Id="rId4" Type="http://schemas.openxmlformats.org/officeDocument/2006/relationships/image" Target="../media/image2.emf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3.xml"/><Relationship Id="rId4" Type="http://schemas.openxmlformats.org/officeDocument/2006/relationships/image" Target="../media/image2.emf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4.xml"/><Relationship Id="rId4" Type="http://schemas.openxmlformats.org/officeDocument/2006/relationships/image" Target="../media/image2.emf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5.xml"/><Relationship Id="rId4" Type="http://schemas.openxmlformats.org/officeDocument/2006/relationships/image" Target="../media/image2.emf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6.xml"/><Relationship Id="rId4" Type="http://schemas.openxmlformats.org/officeDocument/2006/relationships/image" Target="../media/image2.emf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7.xml"/><Relationship Id="rId4" Type="http://schemas.openxmlformats.org/officeDocument/2006/relationships/image" Target="../media/image2.emf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8.xml"/><Relationship Id="rId4" Type="http://schemas.openxmlformats.org/officeDocument/2006/relationships/image" Target="../media/image2.emf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6147D-2D44-4330-8498-C991ED0F099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B7B8A-480B-40E7-9C04-01D1E237679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62551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6147D-2D44-4330-8498-C991ED0F099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B7B8A-480B-40E7-9C04-01D1E237679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7280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6147D-2D44-4330-8498-C991ED0F099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B7B8A-480B-40E7-9C04-01D1E237679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9984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E867AF05-8FE7-4D09-827A-7E1E65A8A0D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39743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2D0F537A-049B-4901-AF64-814A48F85C6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3482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3EF73281-E2AB-4E51-BF0B-F6705904E1E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95339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755FBD4A-BD4E-447B-A296-34ECF58B30E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32297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CD408762-BACA-41E5-A5A8-78E14955826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4495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04C92FAD-3D47-4153-AE8A-CF55807340F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89687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88285DDB-4AAB-49B3-BDF7-7214EF61054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57012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8F45562A-4D65-4695-A2D6-BCCA31A19FA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81061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6147D-2D44-4330-8498-C991ED0F099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B7B8A-480B-40E7-9C04-01D1E237679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84962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598B4DDA-011D-4CA1-A326-D632F835A10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88981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891C0D4C-D160-4114-A1D0-4C07396DE78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75008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EADC44BE-C84A-47C6-8EA8-1DA0E881B34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62355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4B87CB30-5D10-466E-9086-7AF183510D7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3251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E1479A40-2BF8-4932-A478-9DFD905796C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639815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A8AB6A24-5A72-4D7C-AE7D-EB985774CDD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72414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C4972AFE-EE7A-4E53-8093-8CC796E9501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05004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Заголовок, текст и кли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Клип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F69CB977-8D1A-4F95-ADA2-F1FDD3399A0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157865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576954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5864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6147D-2D44-4330-8498-C991ED0F099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B7B8A-480B-40E7-9C04-01D1E237679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65880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025905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913297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3004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76802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82835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206410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56753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95316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96245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152400"/>
            <a:ext cx="7391400" cy="10668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1219200" y="1676400"/>
            <a:ext cx="7391400" cy="4724400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DC36F3-C562-4441-ABF0-182143A5676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0760989"/>
      </p:ext>
    </p:extLst>
  </p:cSld>
  <p:clrMapOvr>
    <a:masterClrMapping/>
  </p:clrMapOvr>
  <p:transition spd="med">
    <p:wipe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6147D-2D44-4330-8498-C991ED0F099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B7B8A-480B-40E7-9C04-01D1E237679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37422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0" y="274638"/>
            <a:ext cx="73914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295400" y="1600200"/>
            <a:ext cx="36195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5067300" y="1600200"/>
            <a:ext cx="3619500" cy="21859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5067300" y="3938588"/>
            <a:ext cx="3619500" cy="21875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0"/>
          </p:nvPr>
        </p:nvSpPr>
        <p:spPr>
          <a:xfrm>
            <a:off x="1295400" y="6324600"/>
            <a:ext cx="4724400" cy="396875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014890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0" y="274638"/>
            <a:ext cx="73914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1295400" y="1600200"/>
            <a:ext cx="7391400" cy="4525963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>
          <a:xfrm>
            <a:off x="1295400" y="6324600"/>
            <a:ext cx="4724400" cy="396875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320006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r>
              <a:rPr lang="it-IT"/>
              <a:t>Luogo 00/00/10</a:t>
            </a:r>
            <a:endParaRPr lang="it-IT" sz="1100" b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r>
              <a:rPr lang="it-IT"/>
              <a:t>TITOLO PRESENTAZIONE</a:t>
            </a:r>
            <a:endParaRPr lang="it-IT" sz="110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E7B86DE8-469F-4F55-AA3B-BAE76FE45DDC}" type="slidenum">
              <a:rPr lang="it-IT"/>
              <a:pPr>
                <a:defRPr/>
              </a:pPr>
              <a:t>‹#›</a:t>
            </a:fld>
            <a:endParaRPr lang="it-IT" sz="1400" b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322150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r>
              <a:rPr lang="it-IT"/>
              <a:t>Luogo 00/00/10</a:t>
            </a:r>
            <a:endParaRPr lang="it-IT" sz="1100" b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r>
              <a:rPr lang="it-IT"/>
              <a:t>TITOLO PRESENTAZIONE</a:t>
            </a:r>
            <a:endParaRPr lang="it-IT" sz="110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76F2BBB4-1AE6-4316-ADD9-E766A4220D40}" type="slidenum">
              <a:rPr lang="it-IT"/>
              <a:pPr>
                <a:defRPr/>
              </a:pPr>
              <a:t>‹#›</a:t>
            </a:fld>
            <a:endParaRPr lang="it-IT" sz="1400" b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831375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435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435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r>
              <a:rPr lang="it-IT"/>
              <a:t>Luogo 00/00/10</a:t>
            </a:r>
            <a:endParaRPr lang="it-IT" sz="1100" b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r>
              <a:rPr lang="it-IT"/>
              <a:t>TITOLO PRESENTAZIONE</a:t>
            </a:r>
            <a:endParaRPr lang="it-IT" sz="110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2B545E4B-D024-4A81-AA1D-5CB2C6DC2B3B}" type="slidenum">
              <a:rPr lang="it-IT"/>
              <a:pPr>
                <a:defRPr/>
              </a:pPr>
              <a:t>‹#›</a:t>
            </a:fld>
            <a:endParaRPr lang="it-IT" sz="1400" b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376254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5862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2338" y="1981200"/>
            <a:ext cx="3815862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r>
              <a:rPr lang="it-IT"/>
              <a:t>Luogo 00/00/10</a:t>
            </a:r>
            <a:endParaRPr lang="it-IT" sz="1100" b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r>
              <a:rPr lang="it-IT"/>
              <a:t>TITOLO PRESENTAZIONE</a:t>
            </a:r>
            <a:endParaRPr lang="it-IT" sz="110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96AB1DA4-4CD3-43C9-BD44-CDC25CC5A1B9}" type="slidenum">
              <a:rPr lang="it-IT"/>
              <a:pPr>
                <a:defRPr/>
              </a:pPr>
              <a:t>‹#›</a:t>
            </a:fld>
            <a:endParaRPr lang="it-IT" sz="1400" b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538227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6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6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270" y="1535113"/>
            <a:ext cx="404153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270" y="2174875"/>
            <a:ext cx="404153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r>
              <a:rPr lang="it-IT"/>
              <a:t>Luogo 00/00/10</a:t>
            </a:r>
            <a:endParaRPr lang="it-IT" sz="1100" b="0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r>
              <a:rPr lang="it-IT"/>
              <a:t>TITOLO PRESENTAZIONE</a:t>
            </a:r>
            <a:endParaRPr lang="it-IT" sz="1100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418891B8-6A41-478C-9854-DD48D2112D00}" type="slidenum">
              <a:rPr lang="it-IT"/>
              <a:pPr>
                <a:defRPr/>
              </a:pPr>
              <a:t>‹#›</a:t>
            </a:fld>
            <a:endParaRPr lang="it-IT" sz="1400" b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851300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r>
              <a:rPr lang="it-IT"/>
              <a:t>Luogo 00/00/10</a:t>
            </a:r>
            <a:endParaRPr lang="it-IT" sz="1100" b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r>
              <a:rPr lang="it-IT"/>
              <a:t>TITOLO PRESENTAZIONE</a:t>
            </a:r>
            <a:endParaRPr lang="it-IT" sz="110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62057347-00BA-42D7-8E52-B881D29A73F9}" type="slidenum">
              <a:rPr lang="it-IT"/>
              <a:pPr>
                <a:defRPr/>
              </a:pPr>
              <a:t>‹#›</a:t>
            </a:fld>
            <a:endParaRPr lang="it-IT" sz="1400" b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25114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r>
              <a:rPr lang="it-IT"/>
              <a:t>Luogo 00/00/10</a:t>
            </a:r>
            <a:endParaRPr lang="it-IT" sz="1100" b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r>
              <a:rPr lang="it-IT"/>
              <a:t>TITOLO PRESENTAZIONE</a:t>
            </a:r>
            <a:endParaRPr lang="it-IT" sz="110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2B665C65-E19F-4736-B6D4-EA412A7999D9}" type="slidenum">
              <a:rPr lang="it-IT"/>
              <a:pPr>
                <a:defRPr/>
              </a:pPr>
              <a:t>‹#›</a:t>
            </a:fld>
            <a:endParaRPr lang="it-IT" sz="1400" b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635214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435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538" y="273051"/>
            <a:ext cx="511126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435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r>
              <a:rPr lang="it-IT"/>
              <a:t>Luogo 00/00/10</a:t>
            </a:r>
            <a:endParaRPr lang="it-IT" sz="1100" b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r>
              <a:rPr lang="it-IT"/>
              <a:t>TITOLO PRESENTAZIONE</a:t>
            </a:r>
            <a:endParaRPr lang="it-IT" sz="110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1A800D21-C8C0-48FE-B3E0-45C66B0EA9EB}" type="slidenum">
              <a:rPr lang="it-IT"/>
              <a:pPr>
                <a:defRPr/>
              </a:pPr>
              <a:t>‹#›</a:t>
            </a:fld>
            <a:endParaRPr lang="it-IT" sz="1400" b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23460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6147D-2D44-4330-8498-C991ED0F099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B7B8A-480B-40E7-9C04-01D1E237679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30451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166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166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166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r>
              <a:rPr lang="it-IT"/>
              <a:t>Luogo 00/00/10</a:t>
            </a:r>
            <a:endParaRPr lang="it-IT" sz="1100" b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r>
              <a:rPr lang="it-IT"/>
              <a:t>TITOLO PRESENTAZIONE</a:t>
            </a:r>
            <a:endParaRPr lang="it-IT" sz="110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7DBE3061-6D41-45C6-8236-45909D6C8BDF}" type="slidenum">
              <a:rPr lang="it-IT"/>
              <a:pPr>
                <a:defRPr/>
              </a:pPr>
              <a:t>‹#›</a:t>
            </a:fld>
            <a:endParaRPr lang="it-IT" sz="1400" b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9375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r>
              <a:rPr lang="it-IT"/>
              <a:t>Luogo 00/00/10</a:t>
            </a:r>
            <a:endParaRPr lang="it-IT" sz="1100" b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r>
              <a:rPr lang="it-IT"/>
              <a:t>TITOLO PRESENTAZIONE</a:t>
            </a:r>
            <a:endParaRPr lang="it-IT" sz="110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88524B8C-35C5-416B-9082-04840C67A628}" type="slidenum">
              <a:rPr lang="it-IT"/>
              <a:pPr>
                <a:defRPr/>
              </a:pPr>
              <a:t>‹#›</a:t>
            </a:fld>
            <a:endParaRPr lang="it-IT" sz="1400" b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66103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88623" cy="5486400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r>
              <a:rPr lang="it-IT"/>
              <a:t>Luogo 00/00/10</a:t>
            </a:r>
            <a:endParaRPr lang="it-IT" sz="1100" b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r>
              <a:rPr lang="it-IT"/>
              <a:t>TITOLO PRESENTAZIONE</a:t>
            </a:r>
            <a:endParaRPr lang="it-IT" sz="110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AB322D77-4D91-40AA-B348-A02944249662}" type="slidenum">
              <a:rPr lang="it-IT"/>
              <a:pPr>
                <a:defRPr/>
              </a:pPr>
              <a:t>‹#›</a:t>
            </a:fld>
            <a:endParaRPr lang="it-IT" sz="1400" b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624736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olo, test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5862" cy="411480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2338" y="1981200"/>
            <a:ext cx="3815862" cy="411480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r>
              <a:rPr lang="it-IT"/>
              <a:t>Luogo 00/00/10</a:t>
            </a:r>
            <a:endParaRPr lang="it-IT" sz="1100" b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r>
              <a:rPr lang="it-IT"/>
              <a:t>TITOLO PRESENTAZIONE</a:t>
            </a:r>
            <a:endParaRPr lang="it-IT" sz="110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BBA8734B-C1BE-4A80-81F4-37AF8CD11BB5}" type="slidenum">
              <a:rPr lang="it-IT"/>
              <a:pPr>
                <a:defRPr/>
              </a:pPr>
              <a:t>‹#›</a:t>
            </a:fld>
            <a:endParaRPr lang="it-IT" sz="1400" b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124291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6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">
                  <p:embed/>
                </p:oleObj>
              </mc:Choice>
              <mc:Fallback>
                <p:oleObj name="think-cell Slide" r:id="rId3" imgW="360" imgH="360" progId="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</a:defRPr>
            </a:lvl1pPr>
          </a:lstStyle>
          <a:p>
            <a:pPr>
              <a:defRPr/>
            </a:pPr>
            <a:fld id="{C1A050FE-7BE2-4C12-9467-BEB59AE854C1}" type="datetimeFigureOut">
              <a:rPr lang="ru-RU"/>
              <a:pPr>
                <a:defRPr/>
              </a:pPr>
              <a:t>28.02.2021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</a:defRPr>
            </a:lvl1pPr>
          </a:lstStyle>
          <a:p>
            <a:pPr>
              <a:defRPr/>
            </a:pPr>
            <a:fld id="{9964226C-8D58-4D95-83CE-A2E2F2D247E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236010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6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">
                  <p:embed/>
                </p:oleObj>
              </mc:Choice>
              <mc:Fallback>
                <p:oleObj name="think-cell Slide" r:id="rId3" imgW="360" imgH="360" progId="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</a:defRPr>
            </a:lvl1pPr>
          </a:lstStyle>
          <a:p>
            <a:pPr>
              <a:defRPr/>
            </a:pPr>
            <a:fld id="{5A5B12CB-DB5A-42AE-BEAF-83667C4575F6}" type="datetimeFigureOut">
              <a:rPr lang="ru-RU"/>
              <a:pPr>
                <a:defRPr/>
              </a:pPr>
              <a:t>28.02.2021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</a:defRPr>
            </a:lvl1pPr>
          </a:lstStyle>
          <a:p>
            <a:pPr>
              <a:defRPr/>
            </a:pPr>
            <a:fld id="{BC0F067C-55FF-4B30-96ED-EF00927E1B0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860641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6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">
                  <p:embed/>
                </p:oleObj>
              </mc:Choice>
              <mc:Fallback>
                <p:oleObj name="think-cell Slide" r:id="rId3" imgW="360" imgH="360" progId="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</a:defRPr>
            </a:lvl1pPr>
          </a:lstStyle>
          <a:p>
            <a:pPr>
              <a:defRPr/>
            </a:pPr>
            <a:fld id="{F46A6E8C-83CC-4DDB-B42B-33520C4F4DBD}" type="datetimeFigureOut">
              <a:rPr lang="ru-RU"/>
              <a:pPr>
                <a:defRPr/>
              </a:pPr>
              <a:t>28.02.2021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</a:defRPr>
            </a:lvl1pPr>
          </a:lstStyle>
          <a:p>
            <a:pPr>
              <a:defRPr/>
            </a:pPr>
            <a:fld id="{9CAE874C-3FF9-4434-930C-B38CFEA84BB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411229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6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">
                  <p:embed/>
                </p:oleObj>
              </mc:Choice>
              <mc:Fallback>
                <p:oleObj name="think-cell Slide" r:id="rId3" imgW="360" imgH="360" progId="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</a:defRPr>
            </a:lvl1pPr>
          </a:lstStyle>
          <a:p>
            <a:pPr>
              <a:defRPr/>
            </a:pPr>
            <a:fld id="{55B541F4-A69A-40AD-90DE-149EC8CBEBC8}" type="datetimeFigureOut">
              <a:rPr lang="ru-RU"/>
              <a:pPr>
                <a:defRPr/>
              </a:pPr>
              <a:t>28.02.2021</a:t>
            </a:fld>
            <a:endParaRPr lang="ru-RU"/>
          </a:p>
        </p:txBody>
      </p:sp>
      <p:sp>
        <p:nvSpPr>
          <p:cNvPr id="7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</a:defRPr>
            </a:lvl1pPr>
          </a:lstStyle>
          <a:p>
            <a:pPr>
              <a:defRPr/>
            </a:pPr>
            <a:fld id="{DE347B2E-D800-40AE-8199-0888EDFF837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977075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">
                  <p:embed/>
                </p:oleObj>
              </mc:Choice>
              <mc:Fallback>
                <p:oleObj name="think-cell Slide" r:id="rId3" imgW="360" imgH="360" progId="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8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</a:defRPr>
            </a:lvl1pPr>
          </a:lstStyle>
          <a:p>
            <a:pPr>
              <a:defRPr/>
            </a:pPr>
            <a:fld id="{0DC66B1D-D869-4766-B094-08C0E546D121}" type="datetimeFigureOut">
              <a:rPr lang="ru-RU"/>
              <a:pPr>
                <a:defRPr/>
              </a:pPr>
              <a:t>28.02.2021</a:t>
            </a:fld>
            <a:endParaRPr lang="ru-RU"/>
          </a:p>
        </p:txBody>
      </p:sp>
      <p:sp>
        <p:nvSpPr>
          <p:cNvPr id="9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</a:defRPr>
            </a:lvl1pPr>
          </a:lstStyle>
          <a:p>
            <a:pPr>
              <a:defRPr/>
            </a:pPr>
            <a:fld id="{1EB44039-71A0-4564-8CC7-D9C2BED0410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471602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6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">
                  <p:embed/>
                </p:oleObj>
              </mc:Choice>
              <mc:Fallback>
                <p:oleObj name="think-cell Slide" r:id="rId3" imgW="360" imgH="360" progId="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</a:defRPr>
            </a:lvl1pPr>
          </a:lstStyle>
          <a:p>
            <a:pPr>
              <a:defRPr/>
            </a:pPr>
            <a:fld id="{6B1C6AC9-FD3C-400B-8001-B7E899958A5F}" type="datetimeFigureOut">
              <a:rPr lang="ru-RU"/>
              <a:pPr>
                <a:defRPr/>
              </a:pPr>
              <a:t>28.02.2021</a:t>
            </a:fld>
            <a:endParaRPr lang="ru-RU"/>
          </a:p>
        </p:txBody>
      </p:sp>
      <p:sp>
        <p:nvSpPr>
          <p:cNvPr id="5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</a:defRPr>
            </a:lvl1pPr>
          </a:lstStyle>
          <a:p>
            <a:pPr>
              <a:defRPr/>
            </a:pPr>
            <a:fld id="{75638A1D-8C3F-467C-8227-B264C12D725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67628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6147D-2D44-4330-8498-C991ED0F099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B7B8A-480B-40E7-9C04-01D1E237679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04947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6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">
                  <p:embed/>
                </p:oleObj>
              </mc:Choice>
              <mc:Fallback>
                <p:oleObj name="think-cell Slide" r:id="rId3" imgW="360" imgH="360" progId="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</a:defRPr>
            </a:lvl1pPr>
          </a:lstStyle>
          <a:p>
            <a:pPr>
              <a:defRPr/>
            </a:pPr>
            <a:fld id="{0952B708-B401-4EF3-82D7-A03982FBF365}" type="datetimeFigureOut">
              <a:rPr lang="ru-RU"/>
              <a:pPr>
                <a:defRPr/>
              </a:pPr>
              <a:t>28.02.2021</a:t>
            </a:fld>
            <a:endParaRPr lang="ru-RU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</a:defRPr>
            </a:lvl1pPr>
          </a:lstStyle>
          <a:p>
            <a:pPr>
              <a:defRPr/>
            </a:pPr>
            <a:fld id="{5A37DA3D-434A-487C-BFB4-6CFD2966BBF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964944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</a:defRPr>
            </a:lvl1pPr>
          </a:lstStyle>
          <a:p>
            <a:pPr>
              <a:defRPr/>
            </a:pPr>
            <a:fld id="{80711CD0-51E4-40C6-B93F-9F2D15BEB741}" type="datetimeFigureOut">
              <a:rPr lang="ru-RU"/>
              <a:pPr>
                <a:defRPr/>
              </a:pPr>
              <a:t>28.02.2021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</a:defRPr>
            </a:lvl1pPr>
          </a:lstStyle>
          <a:p>
            <a:pPr>
              <a:defRPr/>
            </a:pPr>
            <a:fld id="{DA9012C6-20AD-4C1F-9CF1-E5E39052DA0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834768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</a:defRPr>
            </a:lvl1pPr>
          </a:lstStyle>
          <a:p>
            <a:pPr>
              <a:defRPr/>
            </a:pPr>
            <a:fld id="{4D0AE7E0-9169-4A1E-ADAC-A4DAAF223173}" type="datetimeFigureOut">
              <a:rPr lang="ru-RU"/>
              <a:pPr>
                <a:defRPr/>
              </a:pPr>
              <a:t>28.02.2021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</a:defRPr>
            </a:lvl1pPr>
          </a:lstStyle>
          <a:p>
            <a:pPr>
              <a:defRPr/>
            </a:pPr>
            <a:fld id="{C33EA066-5C3B-4798-8BB6-5D01F2A2EB8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664371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6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">
                  <p:embed/>
                </p:oleObj>
              </mc:Choice>
              <mc:Fallback>
                <p:oleObj name="think-cell Slide" r:id="rId3" imgW="360" imgH="360" progId="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</a:defRPr>
            </a:lvl1pPr>
          </a:lstStyle>
          <a:p>
            <a:pPr>
              <a:defRPr/>
            </a:pPr>
            <a:fld id="{186D14F0-1154-45BD-ADF2-A1BA89152EAB}" type="datetimeFigureOut">
              <a:rPr lang="ru-RU"/>
              <a:pPr>
                <a:defRPr/>
              </a:pPr>
              <a:t>28.02.2021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</a:defRPr>
            </a:lvl1pPr>
          </a:lstStyle>
          <a:p>
            <a:pPr>
              <a:defRPr/>
            </a:pPr>
            <a:fld id="{F3CC6FE4-D085-4474-A456-F8560B54103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844181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</a:defRPr>
            </a:lvl1pPr>
          </a:lstStyle>
          <a:p>
            <a:pPr>
              <a:defRPr/>
            </a:pPr>
            <a:fld id="{05FADC8E-763C-4338-AD3A-9591D09986B0}" type="datetimeFigureOut">
              <a:rPr lang="ru-RU"/>
              <a:pPr>
                <a:defRPr/>
              </a:pPr>
              <a:t>28.02.2021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</a:defRPr>
            </a:lvl1pPr>
          </a:lstStyle>
          <a:p>
            <a:pPr>
              <a:defRPr/>
            </a:pPr>
            <a:fld id="{EED11786-E637-4B06-8E7D-9FB2DD4A217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837545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46304" y="639167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7357D-9FB4-4794-BCB3-80B7D42C73F3}" type="datetimeFigureOut">
              <a:rPr lang="ru-RU" smtClean="0"/>
              <a:pPr/>
              <a:t>28.02.2021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4343400" y="219947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01C4E26A-F8D4-4373-93BB-EEE5A30157BB}" type="slidenum">
              <a:rPr lang="ru-RU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0053298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7357D-9FB4-4794-BCB3-80B7D42C73F3}" type="datetimeFigureOut">
              <a:rPr lang="ru-RU" smtClean="0"/>
              <a:pPr/>
              <a:t>28.02.2021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01C4E26A-F8D4-4373-93BB-EEE5A30157BB}" type="slidenum">
              <a:rPr lang="ru-RU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9937056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6304" y="639167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Прямоугольник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7357D-9FB4-4794-BCB3-80B7D42C73F3}" type="datetimeFigureOut">
              <a:rPr lang="ru-RU" smtClean="0"/>
              <a:pPr/>
              <a:t>28.02.2021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43400" y="219947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01C4E26A-F8D4-4373-93BB-EEE5A30157BB}" type="slidenum">
              <a:rPr lang="ru-RU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9006558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3B97357D-9FB4-4794-BCB3-80B7D42C73F3}" type="datetimeFigureOut">
              <a:rPr lang="ru-RU" smtClean="0"/>
              <a:pPr/>
              <a:t>28.02.2021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4E26A-F8D4-4373-93BB-EEE5A30157BB}" type="slidenum">
              <a:rPr lang="ru-RU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 flipV="1">
            <a:off x="456309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Объект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2" name="Объект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5854860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91332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7357D-9FB4-4794-BCB3-80B7D42C73F3}" type="datetimeFigureOut">
              <a:rPr lang="ru-RU" smtClean="0"/>
              <a:pPr/>
              <a:t>28.02.2021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ru-RU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4" name="Объект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6" name="Объект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5" name="Овал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7" name="Овал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4343400" y="1042420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01C4E26A-F8D4-4373-93BB-EEE5A30157BB}" type="slidenum">
              <a:rPr lang="ru-RU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23" name="Заголовок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4669280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6147D-2D44-4330-8498-C991ED0F099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B7B8A-480B-40E7-9C04-01D1E237679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415711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7357D-9FB4-4794-BCB3-80B7D42C73F3}" type="datetimeFigureOut">
              <a:rPr lang="ru-RU" smtClean="0"/>
              <a:pPr/>
              <a:t>28.02.2021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4343400" y="1036022"/>
            <a:ext cx="457200" cy="441325"/>
          </a:xfrm>
        </p:spPr>
        <p:txBody>
          <a:bodyPr/>
          <a:lstStyle/>
          <a:p>
            <a:fld id="{01C4E26A-F8D4-4373-93BB-EEE5A30157BB}" type="slidenum">
              <a:rPr lang="ru-RU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8CADA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832557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146304" y="639167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7357D-9FB4-4794-BCB3-80B7D42C73F3}" type="datetimeFigureOut">
              <a:rPr lang="ru-RU" smtClean="0"/>
              <a:pPr/>
              <a:t>28.02.2021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1C4E26A-F8D4-4373-93BB-EEE5A30157B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838472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81000" y="1981205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0" name="Объект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0" name="Овал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371600" y="31274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01C4E26A-F8D4-4373-93BB-EEE5A30157BB}" type="slidenum">
              <a:rPr lang="ru-RU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149352" y="638840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7357D-9FB4-4794-BCB3-80B7D42C73F3}" type="datetimeFigureOut">
              <a:rPr lang="ru-RU" smtClean="0"/>
              <a:pPr/>
              <a:t>28.02.2021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18804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ая соединительная линия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371600" y="312740"/>
            <a:ext cx="457200" cy="441325"/>
          </a:xfrm>
        </p:spPr>
        <p:txBody>
          <a:bodyPr/>
          <a:lstStyle/>
          <a:p>
            <a:fld id="{01C4E26A-F8D4-4373-93BB-EEE5A30157BB}" type="slidenum">
              <a:rPr lang="ru-RU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auto">
          <a:xfrm>
            <a:off x="149352" y="638840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3B97357D-9FB4-4794-BCB3-80B7D42C73F3}" type="datetimeFigureOut">
              <a:rPr lang="ru-RU" smtClean="0"/>
              <a:pPr/>
              <a:t>28.02.2021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129838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7357D-9FB4-4794-BCB3-80B7D42C73F3}" type="datetimeFigureOut">
              <a:rPr lang="ru-RU" smtClean="0"/>
              <a:pPr/>
              <a:t>28.02.2021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4E26A-F8D4-4373-93BB-EEE5A30157BB}" type="slidenum">
              <a:rPr lang="ru-RU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8CADA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14143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Прямоугольник 10"/>
          <p:cNvSpPr>
            <a:spLocks noChangeArrowheads="1"/>
          </p:cNvSpPr>
          <p:nvPr/>
        </p:nvSpPr>
        <p:spPr bwMode="auto">
          <a:xfrm>
            <a:off x="146304" y="639167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915912" y="3009921"/>
            <a:ext cx="457200" cy="441325"/>
          </a:xfrm>
        </p:spPr>
        <p:txBody>
          <a:bodyPr/>
          <a:lstStyle/>
          <a:p>
            <a:fld id="{01C4E26A-F8D4-4373-93BB-EEE5A30157BB}" type="slidenum">
              <a:rPr lang="ru-RU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7357D-9FB4-4794-BCB3-80B7D42C73F3}" type="datetimeFigureOut">
              <a:rPr lang="ru-RU" smtClean="0"/>
              <a:pPr/>
              <a:t>28.02.2021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3005561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Freeform 9"/>
          <p:cNvSpPr/>
          <p:nvPr/>
        </p:nvSpPr>
        <p:spPr>
          <a:xfrm>
            <a:off x="4762" y="0"/>
            <a:ext cx="9139239" cy="4572001"/>
          </a:xfrm>
          <a:custGeom>
            <a:avLst/>
            <a:gdLst/>
            <a:ahLst/>
            <a:cxnLst/>
            <a:rect l="l" t="t" r="r" b="b"/>
            <a:pathLst>
              <a:path w="9139239" h="4572001">
                <a:moveTo>
                  <a:pt x="9139239" y="4171458"/>
                </a:moveTo>
                <a:lnTo>
                  <a:pt x="9139239" y="4479120"/>
                </a:lnTo>
                <a:lnTo>
                  <a:pt x="9061857" y="4572001"/>
                </a:lnTo>
                <a:lnTo>
                  <a:pt x="8867616" y="4572001"/>
                </a:lnTo>
                <a:cubicBezTo>
                  <a:pt x="8974940" y="4496648"/>
                  <a:pt x="9059271" y="4392377"/>
                  <a:pt x="9109281" y="4270954"/>
                </a:cubicBezTo>
                <a:close/>
                <a:moveTo>
                  <a:pt x="9139239" y="4017903"/>
                </a:moveTo>
                <a:lnTo>
                  <a:pt x="9139239" y="4146549"/>
                </a:lnTo>
                <a:lnTo>
                  <a:pt x="9061849" y="4168266"/>
                </a:lnTo>
                <a:cubicBezTo>
                  <a:pt x="8867508" y="4236060"/>
                  <a:pt x="8712637" y="4384208"/>
                  <a:pt x="8639677" y="4572001"/>
                </a:cubicBezTo>
                <a:lnTo>
                  <a:pt x="8502130" y="4572001"/>
                </a:lnTo>
                <a:cubicBezTo>
                  <a:pt x="8583823" y="4319597"/>
                  <a:pt x="8787913" y="4120306"/>
                  <a:pt x="9046727" y="4039822"/>
                </a:cubicBezTo>
                <a:close/>
                <a:moveTo>
                  <a:pt x="7620280" y="3999419"/>
                </a:moveTo>
                <a:lnTo>
                  <a:pt x="7637367" y="4001042"/>
                </a:lnTo>
                <a:cubicBezTo>
                  <a:pt x="7669753" y="4001569"/>
                  <a:pt x="7701646" y="4004550"/>
                  <a:pt x="7732829" y="4010107"/>
                </a:cubicBezTo>
                <a:cubicBezTo>
                  <a:pt x="7738405" y="4009688"/>
                  <a:pt x="7743733" y="4010636"/>
                  <a:pt x="7749042" y="4011646"/>
                </a:cubicBezTo>
                <a:lnTo>
                  <a:pt x="7749159" y="4012794"/>
                </a:lnTo>
                <a:cubicBezTo>
                  <a:pt x="8061238" y="4064450"/>
                  <a:pt x="8314467" y="4283539"/>
                  <a:pt x="8407830" y="4572001"/>
                </a:cubicBezTo>
                <a:lnTo>
                  <a:pt x="8270283" y="4572001"/>
                </a:lnTo>
                <a:cubicBezTo>
                  <a:pt x="8186900" y="4357380"/>
                  <a:pt x="7996531" y="4194541"/>
                  <a:pt x="7762529" y="4144250"/>
                </a:cubicBezTo>
                <a:cubicBezTo>
                  <a:pt x="7797023" y="4319651"/>
                  <a:pt x="7899246" y="4471530"/>
                  <a:pt x="8042344" y="4572001"/>
                </a:cubicBezTo>
                <a:lnTo>
                  <a:pt x="7848103" y="4572001"/>
                </a:lnTo>
                <a:cubicBezTo>
                  <a:pt x="7731971" y="4452596"/>
                  <a:pt x="7653409" y="4298519"/>
                  <a:pt x="7629044" y="4127511"/>
                </a:cubicBezTo>
                <a:cubicBezTo>
                  <a:pt x="7628876" y="4127458"/>
                  <a:pt x="7628708" y="4127453"/>
                  <a:pt x="7628538" y="4127448"/>
                </a:cubicBezTo>
                <a:lnTo>
                  <a:pt x="7628000" y="4120772"/>
                </a:lnTo>
                <a:cubicBezTo>
                  <a:pt x="7622941" y="4090522"/>
                  <a:pt x="7620490" y="4059631"/>
                  <a:pt x="7620533" y="4028296"/>
                </a:cubicBezTo>
                <a:cubicBezTo>
                  <a:pt x="7619221" y="4022668"/>
                  <a:pt x="7619162" y="4017001"/>
                  <a:pt x="7619162" y="4011320"/>
                </a:cubicBezTo>
                <a:lnTo>
                  <a:pt x="7619756" y="3999880"/>
                </a:lnTo>
                <a:lnTo>
                  <a:pt x="7620254" y="3999913"/>
                </a:lnTo>
                <a:close/>
                <a:moveTo>
                  <a:pt x="7597529" y="3999419"/>
                </a:moveTo>
                <a:lnTo>
                  <a:pt x="7597555" y="3999913"/>
                </a:lnTo>
                <a:lnTo>
                  <a:pt x="7598053" y="3999880"/>
                </a:lnTo>
                <a:lnTo>
                  <a:pt x="7598647" y="4011320"/>
                </a:lnTo>
                <a:cubicBezTo>
                  <a:pt x="7598647" y="4017001"/>
                  <a:pt x="7598588" y="4022668"/>
                  <a:pt x="7597276" y="4028296"/>
                </a:cubicBezTo>
                <a:cubicBezTo>
                  <a:pt x="7597319" y="4059631"/>
                  <a:pt x="7594868" y="4090522"/>
                  <a:pt x="7589809" y="4120772"/>
                </a:cubicBezTo>
                <a:lnTo>
                  <a:pt x="7589271" y="4127448"/>
                </a:lnTo>
                <a:cubicBezTo>
                  <a:pt x="7589101" y="4127453"/>
                  <a:pt x="7588933" y="4127458"/>
                  <a:pt x="7588765" y="4127511"/>
                </a:cubicBezTo>
                <a:cubicBezTo>
                  <a:pt x="7564400" y="4298519"/>
                  <a:pt x="7485838" y="4452596"/>
                  <a:pt x="7369706" y="4572001"/>
                </a:cubicBezTo>
                <a:lnTo>
                  <a:pt x="7175465" y="4572001"/>
                </a:lnTo>
                <a:cubicBezTo>
                  <a:pt x="7318563" y="4471530"/>
                  <a:pt x="7420786" y="4319651"/>
                  <a:pt x="7455280" y="4144250"/>
                </a:cubicBezTo>
                <a:cubicBezTo>
                  <a:pt x="7221278" y="4194541"/>
                  <a:pt x="7030909" y="4357380"/>
                  <a:pt x="6947526" y="4572001"/>
                </a:cubicBezTo>
                <a:lnTo>
                  <a:pt x="6809978" y="4572001"/>
                </a:lnTo>
                <a:cubicBezTo>
                  <a:pt x="6903341" y="4283539"/>
                  <a:pt x="7156571" y="4064450"/>
                  <a:pt x="7468650" y="4012794"/>
                </a:cubicBezTo>
                <a:lnTo>
                  <a:pt x="7468767" y="4011646"/>
                </a:lnTo>
                <a:cubicBezTo>
                  <a:pt x="7474076" y="4010636"/>
                  <a:pt x="7479404" y="4009688"/>
                  <a:pt x="7484980" y="4010107"/>
                </a:cubicBezTo>
                <a:cubicBezTo>
                  <a:pt x="7516163" y="4004550"/>
                  <a:pt x="7548056" y="4001569"/>
                  <a:pt x="7580442" y="4001042"/>
                </a:cubicBezTo>
                <a:close/>
                <a:moveTo>
                  <a:pt x="5928129" y="3999419"/>
                </a:moveTo>
                <a:lnTo>
                  <a:pt x="5945217" y="4001042"/>
                </a:lnTo>
                <a:cubicBezTo>
                  <a:pt x="5977602" y="4001569"/>
                  <a:pt x="6009495" y="4004550"/>
                  <a:pt x="6040678" y="4010107"/>
                </a:cubicBezTo>
                <a:cubicBezTo>
                  <a:pt x="6046254" y="4009688"/>
                  <a:pt x="6051582" y="4010636"/>
                  <a:pt x="6056891" y="4011646"/>
                </a:cubicBezTo>
                <a:lnTo>
                  <a:pt x="6057008" y="4012794"/>
                </a:lnTo>
                <a:cubicBezTo>
                  <a:pt x="6369087" y="4064450"/>
                  <a:pt x="6622316" y="4283539"/>
                  <a:pt x="6715680" y="4572001"/>
                </a:cubicBezTo>
                <a:lnTo>
                  <a:pt x="6578131" y="4572001"/>
                </a:lnTo>
                <a:cubicBezTo>
                  <a:pt x="6494748" y="4357380"/>
                  <a:pt x="6304380" y="4194541"/>
                  <a:pt x="6070378" y="4144250"/>
                </a:cubicBezTo>
                <a:cubicBezTo>
                  <a:pt x="6104872" y="4319650"/>
                  <a:pt x="6207095" y="4471530"/>
                  <a:pt x="6350192" y="4572001"/>
                </a:cubicBezTo>
                <a:lnTo>
                  <a:pt x="6155952" y="4572001"/>
                </a:lnTo>
                <a:cubicBezTo>
                  <a:pt x="6039820" y="4452596"/>
                  <a:pt x="5961257" y="4298519"/>
                  <a:pt x="5936893" y="4127511"/>
                </a:cubicBezTo>
                <a:cubicBezTo>
                  <a:pt x="5936725" y="4127458"/>
                  <a:pt x="5936557" y="4127453"/>
                  <a:pt x="5936387" y="4127448"/>
                </a:cubicBezTo>
                <a:lnTo>
                  <a:pt x="5935849" y="4120772"/>
                </a:lnTo>
                <a:cubicBezTo>
                  <a:pt x="5930790" y="4090522"/>
                  <a:pt x="5928340" y="4059631"/>
                  <a:pt x="5928382" y="4028296"/>
                </a:cubicBezTo>
                <a:cubicBezTo>
                  <a:pt x="5927070" y="4022668"/>
                  <a:pt x="5927011" y="4017001"/>
                  <a:pt x="5927011" y="4011320"/>
                </a:cubicBezTo>
                <a:lnTo>
                  <a:pt x="5927605" y="3999880"/>
                </a:lnTo>
                <a:lnTo>
                  <a:pt x="5928103" y="3999913"/>
                </a:lnTo>
                <a:close/>
                <a:moveTo>
                  <a:pt x="5905378" y="3999419"/>
                </a:moveTo>
                <a:lnTo>
                  <a:pt x="5905404" y="3999913"/>
                </a:lnTo>
                <a:lnTo>
                  <a:pt x="5905902" y="3999880"/>
                </a:lnTo>
                <a:lnTo>
                  <a:pt x="5906496" y="4011320"/>
                </a:lnTo>
                <a:cubicBezTo>
                  <a:pt x="5906496" y="4017001"/>
                  <a:pt x="5906437" y="4022668"/>
                  <a:pt x="5905125" y="4028296"/>
                </a:cubicBezTo>
                <a:cubicBezTo>
                  <a:pt x="5905167" y="4059631"/>
                  <a:pt x="5902717" y="4090522"/>
                  <a:pt x="5897658" y="4120772"/>
                </a:cubicBezTo>
                <a:lnTo>
                  <a:pt x="5897120" y="4127448"/>
                </a:lnTo>
                <a:cubicBezTo>
                  <a:pt x="5896950" y="4127453"/>
                  <a:pt x="5896782" y="4127458"/>
                  <a:pt x="5896614" y="4127511"/>
                </a:cubicBezTo>
                <a:cubicBezTo>
                  <a:pt x="5872249" y="4298519"/>
                  <a:pt x="5793686" y="4452596"/>
                  <a:pt x="5677555" y="4572001"/>
                </a:cubicBezTo>
                <a:lnTo>
                  <a:pt x="5483314" y="4572001"/>
                </a:lnTo>
                <a:cubicBezTo>
                  <a:pt x="5626412" y="4471530"/>
                  <a:pt x="5728635" y="4319650"/>
                  <a:pt x="5763129" y="4144250"/>
                </a:cubicBezTo>
                <a:cubicBezTo>
                  <a:pt x="5529126" y="4194541"/>
                  <a:pt x="5338758" y="4357380"/>
                  <a:pt x="5255375" y="4572001"/>
                </a:cubicBezTo>
                <a:lnTo>
                  <a:pt x="5117827" y="4572001"/>
                </a:lnTo>
                <a:cubicBezTo>
                  <a:pt x="5211190" y="4283539"/>
                  <a:pt x="5464420" y="4064450"/>
                  <a:pt x="5776499" y="4012794"/>
                </a:cubicBezTo>
                <a:lnTo>
                  <a:pt x="5776616" y="4011646"/>
                </a:lnTo>
                <a:cubicBezTo>
                  <a:pt x="5781926" y="4010636"/>
                  <a:pt x="5787253" y="4009688"/>
                  <a:pt x="5792829" y="4010107"/>
                </a:cubicBezTo>
                <a:cubicBezTo>
                  <a:pt x="5824012" y="4004550"/>
                  <a:pt x="5855905" y="4001569"/>
                  <a:pt x="5888290" y="4001042"/>
                </a:cubicBezTo>
                <a:close/>
                <a:moveTo>
                  <a:pt x="4235979" y="3999419"/>
                </a:moveTo>
                <a:lnTo>
                  <a:pt x="4253065" y="4001042"/>
                </a:lnTo>
                <a:cubicBezTo>
                  <a:pt x="4285451" y="4001569"/>
                  <a:pt x="4317343" y="4004550"/>
                  <a:pt x="4348528" y="4010107"/>
                </a:cubicBezTo>
                <a:cubicBezTo>
                  <a:pt x="4354104" y="4009688"/>
                  <a:pt x="4359431" y="4010636"/>
                  <a:pt x="4364739" y="4011646"/>
                </a:cubicBezTo>
                <a:lnTo>
                  <a:pt x="4364856" y="4012794"/>
                </a:lnTo>
                <a:cubicBezTo>
                  <a:pt x="4676936" y="4064450"/>
                  <a:pt x="4930165" y="4283539"/>
                  <a:pt x="5023528" y="4572001"/>
                </a:cubicBezTo>
                <a:lnTo>
                  <a:pt x="4885980" y="4572001"/>
                </a:lnTo>
                <a:cubicBezTo>
                  <a:pt x="4802597" y="4357380"/>
                  <a:pt x="4612229" y="4194541"/>
                  <a:pt x="4378227" y="4144250"/>
                </a:cubicBezTo>
                <a:cubicBezTo>
                  <a:pt x="4412722" y="4319651"/>
                  <a:pt x="4514944" y="4471530"/>
                  <a:pt x="4658041" y="4572001"/>
                </a:cubicBezTo>
                <a:lnTo>
                  <a:pt x="4463800" y="4572001"/>
                </a:lnTo>
                <a:cubicBezTo>
                  <a:pt x="4347669" y="4452596"/>
                  <a:pt x="4269106" y="4298519"/>
                  <a:pt x="4244741" y="4127511"/>
                </a:cubicBezTo>
                <a:cubicBezTo>
                  <a:pt x="4244574" y="4127458"/>
                  <a:pt x="4244405" y="4127453"/>
                  <a:pt x="4244236" y="4127448"/>
                </a:cubicBezTo>
                <a:lnTo>
                  <a:pt x="4243697" y="4120772"/>
                </a:lnTo>
                <a:cubicBezTo>
                  <a:pt x="4238639" y="4090522"/>
                  <a:pt x="4236188" y="4059631"/>
                  <a:pt x="4236230" y="4028296"/>
                </a:cubicBezTo>
                <a:cubicBezTo>
                  <a:pt x="4234918" y="4022668"/>
                  <a:pt x="4234860" y="4017001"/>
                  <a:pt x="4234860" y="4011320"/>
                </a:cubicBezTo>
                <a:lnTo>
                  <a:pt x="4235454" y="3999880"/>
                </a:lnTo>
                <a:lnTo>
                  <a:pt x="4235952" y="3999913"/>
                </a:lnTo>
                <a:close/>
                <a:moveTo>
                  <a:pt x="4213227" y="3999419"/>
                </a:moveTo>
                <a:lnTo>
                  <a:pt x="4213253" y="3999913"/>
                </a:lnTo>
                <a:lnTo>
                  <a:pt x="4213751" y="3999880"/>
                </a:lnTo>
                <a:lnTo>
                  <a:pt x="4214345" y="4011320"/>
                </a:lnTo>
                <a:cubicBezTo>
                  <a:pt x="4214345" y="4017001"/>
                  <a:pt x="4214286" y="4022668"/>
                  <a:pt x="4212974" y="4028296"/>
                </a:cubicBezTo>
                <a:cubicBezTo>
                  <a:pt x="4213016" y="4059631"/>
                  <a:pt x="4210566" y="4090522"/>
                  <a:pt x="4205507" y="4120772"/>
                </a:cubicBezTo>
                <a:lnTo>
                  <a:pt x="4204969" y="4127448"/>
                </a:lnTo>
                <a:cubicBezTo>
                  <a:pt x="4204799" y="4127453"/>
                  <a:pt x="4204631" y="4127458"/>
                  <a:pt x="4204463" y="4127511"/>
                </a:cubicBezTo>
                <a:cubicBezTo>
                  <a:pt x="4180098" y="4298519"/>
                  <a:pt x="4101535" y="4452596"/>
                  <a:pt x="3985404" y="4572001"/>
                </a:cubicBezTo>
                <a:lnTo>
                  <a:pt x="3791163" y="4572001"/>
                </a:lnTo>
                <a:cubicBezTo>
                  <a:pt x="3934261" y="4471530"/>
                  <a:pt x="4036484" y="4319651"/>
                  <a:pt x="4070978" y="4144250"/>
                </a:cubicBezTo>
                <a:cubicBezTo>
                  <a:pt x="3836975" y="4194541"/>
                  <a:pt x="3646607" y="4357380"/>
                  <a:pt x="3563224" y="4572001"/>
                </a:cubicBezTo>
                <a:lnTo>
                  <a:pt x="3425676" y="4572001"/>
                </a:lnTo>
                <a:cubicBezTo>
                  <a:pt x="3519039" y="4283539"/>
                  <a:pt x="3772269" y="4064450"/>
                  <a:pt x="4084348" y="4012794"/>
                </a:cubicBezTo>
                <a:lnTo>
                  <a:pt x="4084465" y="4011646"/>
                </a:lnTo>
                <a:cubicBezTo>
                  <a:pt x="4089774" y="4010636"/>
                  <a:pt x="4095102" y="4009688"/>
                  <a:pt x="4100678" y="4010107"/>
                </a:cubicBezTo>
                <a:cubicBezTo>
                  <a:pt x="4131861" y="4004550"/>
                  <a:pt x="4163754" y="4001569"/>
                  <a:pt x="4196139" y="4001042"/>
                </a:cubicBezTo>
                <a:close/>
                <a:moveTo>
                  <a:pt x="2543827" y="3999419"/>
                </a:moveTo>
                <a:lnTo>
                  <a:pt x="2560914" y="4001042"/>
                </a:lnTo>
                <a:cubicBezTo>
                  <a:pt x="2593300" y="4001569"/>
                  <a:pt x="2625192" y="4004550"/>
                  <a:pt x="2656376" y="4010107"/>
                </a:cubicBezTo>
                <a:cubicBezTo>
                  <a:pt x="2661952" y="4009688"/>
                  <a:pt x="2667280" y="4010636"/>
                  <a:pt x="2672588" y="4011646"/>
                </a:cubicBezTo>
                <a:lnTo>
                  <a:pt x="2672706" y="4012794"/>
                </a:lnTo>
                <a:cubicBezTo>
                  <a:pt x="2984785" y="4064450"/>
                  <a:pt x="3238014" y="4283539"/>
                  <a:pt x="3331377" y="4572001"/>
                </a:cubicBezTo>
                <a:lnTo>
                  <a:pt x="3193830" y="4572001"/>
                </a:lnTo>
                <a:cubicBezTo>
                  <a:pt x="3110446" y="4357380"/>
                  <a:pt x="2920078" y="4194541"/>
                  <a:pt x="2686076" y="4144250"/>
                </a:cubicBezTo>
                <a:cubicBezTo>
                  <a:pt x="2720570" y="4319650"/>
                  <a:pt x="2822793" y="4471530"/>
                  <a:pt x="2965890" y="4572001"/>
                </a:cubicBezTo>
                <a:lnTo>
                  <a:pt x="2771649" y="4572001"/>
                </a:lnTo>
                <a:cubicBezTo>
                  <a:pt x="2655518" y="4452596"/>
                  <a:pt x="2576955" y="4298519"/>
                  <a:pt x="2552590" y="4127511"/>
                </a:cubicBezTo>
                <a:cubicBezTo>
                  <a:pt x="2552423" y="4127458"/>
                  <a:pt x="2552254" y="4127453"/>
                  <a:pt x="2552085" y="4127448"/>
                </a:cubicBezTo>
                <a:lnTo>
                  <a:pt x="2551547" y="4120772"/>
                </a:lnTo>
                <a:cubicBezTo>
                  <a:pt x="2546488" y="4090522"/>
                  <a:pt x="2544037" y="4059631"/>
                  <a:pt x="2544079" y="4028296"/>
                </a:cubicBezTo>
                <a:cubicBezTo>
                  <a:pt x="2542767" y="4022668"/>
                  <a:pt x="2542709" y="4017001"/>
                  <a:pt x="2542709" y="4011320"/>
                </a:cubicBezTo>
                <a:lnTo>
                  <a:pt x="2543303" y="3999880"/>
                </a:lnTo>
                <a:lnTo>
                  <a:pt x="2543801" y="3999913"/>
                </a:lnTo>
                <a:close/>
                <a:moveTo>
                  <a:pt x="2521076" y="3999419"/>
                </a:moveTo>
                <a:lnTo>
                  <a:pt x="2521102" y="3999913"/>
                </a:lnTo>
                <a:lnTo>
                  <a:pt x="2521600" y="3999880"/>
                </a:lnTo>
                <a:lnTo>
                  <a:pt x="2522194" y="4011320"/>
                </a:lnTo>
                <a:cubicBezTo>
                  <a:pt x="2522194" y="4017001"/>
                  <a:pt x="2522135" y="4022668"/>
                  <a:pt x="2520823" y="4028296"/>
                </a:cubicBezTo>
                <a:cubicBezTo>
                  <a:pt x="2520865" y="4059631"/>
                  <a:pt x="2518415" y="4090522"/>
                  <a:pt x="2513356" y="4120772"/>
                </a:cubicBezTo>
                <a:lnTo>
                  <a:pt x="2512818" y="4127448"/>
                </a:lnTo>
                <a:cubicBezTo>
                  <a:pt x="2512648" y="4127453"/>
                  <a:pt x="2512480" y="4127458"/>
                  <a:pt x="2512312" y="4127511"/>
                </a:cubicBezTo>
                <a:cubicBezTo>
                  <a:pt x="2487947" y="4298519"/>
                  <a:pt x="2409385" y="4452596"/>
                  <a:pt x="2293253" y="4572001"/>
                </a:cubicBezTo>
                <a:lnTo>
                  <a:pt x="2099012" y="4572001"/>
                </a:lnTo>
                <a:cubicBezTo>
                  <a:pt x="2242110" y="4471530"/>
                  <a:pt x="2344333" y="4319651"/>
                  <a:pt x="2378827" y="4144250"/>
                </a:cubicBezTo>
                <a:cubicBezTo>
                  <a:pt x="2144825" y="4194541"/>
                  <a:pt x="1954456" y="4357380"/>
                  <a:pt x="1871073" y="4572001"/>
                </a:cubicBezTo>
                <a:lnTo>
                  <a:pt x="1733525" y="4572001"/>
                </a:lnTo>
                <a:cubicBezTo>
                  <a:pt x="1826888" y="4283539"/>
                  <a:pt x="2080118" y="4064450"/>
                  <a:pt x="2392197" y="4012794"/>
                </a:cubicBezTo>
                <a:lnTo>
                  <a:pt x="2392314" y="4011646"/>
                </a:lnTo>
                <a:cubicBezTo>
                  <a:pt x="2397623" y="4010636"/>
                  <a:pt x="2402951" y="4009688"/>
                  <a:pt x="2408527" y="4010107"/>
                </a:cubicBezTo>
                <a:cubicBezTo>
                  <a:pt x="2439710" y="4004550"/>
                  <a:pt x="2471603" y="4001569"/>
                  <a:pt x="2503988" y="4001042"/>
                </a:cubicBezTo>
                <a:close/>
                <a:moveTo>
                  <a:pt x="851676" y="3999419"/>
                </a:moveTo>
                <a:lnTo>
                  <a:pt x="868763" y="4001042"/>
                </a:lnTo>
                <a:cubicBezTo>
                  <a:pt x="901149" y="4001569"/>
                  <a:pt x="933041" y="4004550"/>
                  <a:pt x="964225" y="4010107"/>
                </a:cubicBezTo>
                <a:cubicBezTo>
                  <a:pt x="969801" y="4009688"/>
                  <a:pt x="975129" y="4010636"/>
                  <a:pt x="980437" y="4011646"/>
                </a:cubicBezTo>
                <a:lnTo>
                  <a:pt x="980555" y="4012794"/>
                </a:lnTo>
                <a:cubicBezTo>
                  <a:pt x="1292634" y="4064450"/>
                  <a:pt x="1545864" y="4283539"/>
                  <a:pt x="1639226" y="4572001"/>
                </a:cubicBezTo>
                <a:lnTo>
                  <a:pt x="1501679" y="4572001"/>
                </a:lnTo>
                <a:cubicBezTo>
                  <a:pt x="1418296" y="4357380"/>
                  <a:pt x="1227927" y="4194541"/>
                  <a:pt x="993925" y="4144250"/>
                </a:cubicBezTo>
                <a:cubicBezTo>
                  <a:pt x="1028419" y="4319651"/>
                  <a:pt x="1130642" y="4471530"/>
                  <a:pt x="1273740" y="4572001"/>
                </a:cubicBezTo>
                <a:lnTo>
                  <a:pt x="1079499" y="4572001"/>
                </a:lnTo>
                <a:cubicBezTo>
                  <a:pt x="963367" y="4452596"/>
                  <a:pt x="884804" y="4298519"/>
                  <a:pt x="860439" y="4127511"/>
                </a:cubicBezTo>
                <a:cubicBezTo>
                  <a:pt x="860272" y="4127458"/>
                  <a:pt x="860103" y="4127453"/>
                  <a:pt x="859934" y="4127448"/>
                </a:cubicBezTo>
                <a:lnTo>
                  <a:pt x="859396" y="4120772"/>
                </a:lnTo>
                <a:cubicBezTo>
                  <a:pt x="854337" y="4090522"/>
                  <a:pt x="851886" y="4059631"/>
                  <a:pt x="851928" y="4028296"/>
                </a:cubicBezTo>
                <a:cubicBezTo>
                  <a:pt x="850616" y="4022668"/>
                  <a:pt x="850558" y="4017001"/>
                  <a:pt x="850558" y="4011320"/>
                </a:cubicBezTo>
                <a:lnTo>
                  <a:pt x="851152" y="3999880"/>
                </a:lnTo>
                <a:lnTo>
                  <a:pt x="851650" y="3999913"/>
                </a:lnTo>
                <a:close/>
                <a:moveTo>
                  <a:pt x="828925" y="3999419"/>
                </a:moveTo>
                <a:lnTo>
                  <a:pt x="828951" y="3999913"/>
                </a:lnTo>
                <a:lnTo>
                  <a:pt x="829449" y="3999880"/>
                </a:lnTo>
                <a:lnTo>
                  <a:pt x="830043" y="4011320"/>
                </a:lnTo>
                <a:cubicBezTo>
                  <a:pt x="830043" y="4017001"/>
                  <a:pt x="829984" y="4022668"/>
                  <a:pt x="828672" y="4028296"/>
                </a:cubicBezTo>
                <a:cubicBezTo>
                  <a:pt x="828714" y="4059631"/>
                  <a:pt x="826264" y="4090522"/>
                  <a:pt x="821205" y="4120772"/>
                </a:cubicBezTo>
                <a:lnTo>
                  <a:pt x="820667" y="4127448"/>
                </a:lnTo>
                <a:cubicBezTo>
                  <a:pt x="820497" y="4127453"/>
                  <a:pt x="820329" y="4127458"/>
                  <a:pt x="820161" y="4127511"/>
                </a:cubicBezTo>
                <a:cubicBezTo>
                  <a:pt x="795796" y="4298519"/>
                  <a:pt x="717234" y="4452596"/>
                  <a:pt x="601102" y="4572001"/>
                </a:cubicBezTo>
                <a:lnTo>
                  <a:pt x="406861" y="4572001"/>
                </a:lnTo>
                <a:cubicBezTo>
                  <a:pt x="549959" y="4471530"/>
                  <a:pt x="652182" y="4319650"/>
                  <a:pt x="686676" y="4144250"/>
                </a:cubicBezTo>
                <a:cubicBezTo>
                  <a:pt x="452674" y="4194541"/>
                  <a:pt x="262305" y="4357380"/>
                  <a:pt x="178922" y="4572001"/>
                </a:cubicBezTo>
                <a:lnTo>
                  <a:pt x="41374" y="4572001"/>
                </a:lnTo>
                <a:cubicBezTo>
                  <a:pt x="134738" y="4283539"/>
                  <a:pt x="387967" y="4064450"/>
                  <a:pt x="700046" y="4012794"/>
                </a:cubicBezTo>
                <a:lnTo>
                  <a:pt x="700163" y="4011646"/>
                </a:lnTo>
                <a:cubicBezTo>
                  <a:pt x="705472" y="4010636"/>
                  <a:pt x="710800" y="4009688"/>
                  <a:pt x="716376" y="4010107"/>
                </a:cubicBezTo>
                <a:cubicBezTo>
                  <a:pt x="747559" y="4004550"/>
                  <a:pt x="779452" y="4001569"/>
                  <a:pt x="811837" y="4001042"/>
                </a:cubicBezTo>
                <a:close/>
                <a:moveTo>
                  <a:pt x="8305836" y="3304913"/>
                </a:moveTo>
                <a:cubicBezTo>
                  <a:pt x="8030646" y="3363591"/>
                  <a:pt x="7815802" y="3576701"/>
                  <a:pt x="7762527" y="3845480"/>
                </a:cubicBezTo>
                <a:cubicBezTo>
                  <a:pt x="8037717" y="3786801"/>
                  <a:pt x="8252560" y="3573691"/>
                  <a:pt x="8305836" y="3304913"/>
                </a:cubicBezTo>
                <a:close/>
                <a:moveTo>
                  <a:pt x="6911971" y="3304913"/>
                </a:moveTo>
                <a:cubicBezTo>
                  <a:pt x="6965247" y="3573691"/>
                  <a:pt x="7180090" y="3786801"/>
                  <a:pt x="7455280" y="3845480"/>
                </a:cubicBezTo>
                <a:cubicBezTo>
                  <a:pt x="7402005" y="3576701"/>
                  <a:pt x="7187161" y="3363591"/>
                  <a:pt x="6911971" y="3304913"/>
                </a:cubicBezTo>
                <a:close/>
                <a:moveTo>
                  <a:pt x="6613685" y="3304913"/>
                </a:moveTo>
                <a:cubicBezTo>
                  <a:pt x="6338495" y="3363591"/>
                  <a:pt x="6123651" y="3576701"/>
                  <a:pt x="6070376" y="3845480"/>
                </a:cubicBezTo>
                <a:cubicBezTo>
                  <a:pt x="6345566" y="3786801"/>
                  <a:pt x="6560409" y="3573691"/>
                  <a:pt x="6613685" y="3304913"/>
                </a:cubicBezTo>
                <a:close/>
                <a:moveTo>
                  <a:pt x="5219820" y="3304913"/>
                </a:moveTo>
                <a:cubicBezTo>
                  <a:pt x="5273096" y="3573691"/>
                  <a:pt x="5487939" y="3786801"/>
                  <a:pt x="5763129" y="3845480"/>
                </a:cubicBezTo>
                <a:cubicBezTo>
                  <a:pt x="5709854" y="3576701"/>
                  <a:pt x="5495010" y="3363591"/>
                  <a:pt x="5219820" y="3304913"/>
                </a:cubicBezTo>
                <a:close/>
                <a:moveTo>
                  <a:pt x="4921534" y="3304913"/>
                </a:moveTo>
                <a:cubicBezTo>
                  <a:pt x="4646344" y="3363591"/>
                  <a:pt x="4431500" y="3576701"/>
                  <a:pt x="4378225" y="3845480"/>
                </a:cubicBezTo>
                <a:cubicBezTo>
                  <a:pt x="4653415" y="3786801"/>
                  <a:pt x="4868259" y="3573691"/>
                  <a:pt x="4921534" y="3304913"/>
                </a:cubicBezTo>
                <a:close/>
                <a:moveTo>
                  <a:pt x="3527669" y="3304913"/>
                </a:moveTo>
                <a:cubicBezTo>
                  <a:pt x="3580945" y="3573691"/>
                  <a:pt x="3795788" y="3786801"/>
                  <a:pt x="4070978" y="3845480"/>
                </a:cubicBezTo>
                <a:cubicBezTo>
                  <a:pt x="4017703" y="3576701"/>
                  <a:pt x="3802859" y="3363591"/>
                  <a:pt x="3527669" y="3304913"/>
                </a:cubicBezTo>
                <a:close/>
                <a:moveTo>
                  <a:pt x="3229383" y="3304913"/>
                </a:moveTo>
                <a:cubicBezTo>
                  <a:pt x="2954193" y="3363591"/>
                  <a:pt x="2739349" y="3576701"/>
                  <a:pt x="2686074" y="3845480"/>
                </a:cubicBezTo>
                <a:cubicBezTo>
                  <a:pt x="2961264" y="3786801"/>
                  <a:pt x="3176107" y="3573691"/>
                  <a:pt x="3229383" y="3304913"/>
                </a:cubicBezTo>
                <a:close/>
                <a:moveTo>
                  <a:pt x="1835518" y="3304913"/>
                </a:moveTo>
                <a:cubicBezTo>
                  <a:pt x="1888794" y="3573691"/>
                  <a:pt x="2103637" y="3786801"/>
                  <a:pt x="2378827" y="3845480"/>
                </a:cubicBezTo>
                <a:cubicBezTo>
                  <a:pt x="2325552" y="3576701"/>
                  <a:pt x="2110708" y="3363591"/>
                  <a:pt x="1835518" y="3304913"/>
                </a:cubicBezTo>
                <a:close/>
                <a:moveTo>
                  <a:pt x="1537232" y="3304913"/>
                </a:moveTo>
                <a:cubicBezTo>
                  <a:pt x="1262042" y="3363591"/>
                  <a:pt x="1047198" y="3576701"/>
                  <a:pt x="993923" y="3845480"/>
                </a:cubicBezTo>
                <a:cubicBezTo>
                  <a:pt x="1269113" y="3786801"/>
                  <a:pt x="1483956" y="3573691"/>
                  <a:pt x="1537232" y="3304913"/>
                </a:cubicBezTo>
                <a:close/>
                <a:moveTo>
                  <a:pt x="143367" y="3304913"/>
                </a:moveTo>
                <a:cubicBezTo>
                  <a:pt x="196643" y="3573691"/>
                  <a:pt x="411486" y="3786801"/>
                  <a:pt x="686676" y="3845480"/>
                </a:cubicBezTo>
                <a:cubicBezTo>
                  <a:pt x="633401" y="3576701"/>
                  <a:pt x="418557" y="3363591"/>
                  <a:pt x="143367" y="3304913"/>
                </a:cubicBezTo>
                <a:close/>
                <a:moveTo>
                  <a:pt x="8461873" y="3161219"/>
                </a:moveTo>
                <a:lnTo>
                  <a:pt x="8478960" y="3162829"/>
                </a:lnTo>
                <a:cubicBezTo>
                  <a:pt x="8511346" y="3163352"/>
                  <a:pt x="8543239" y="3166310"/>
                  <a:pt x="8574422" y="3171823"/>
                </a:cubicBezTo>
                <a:cubicBezTo>
                  <a:pt x="8579998" y="3171407"/>
                  <a:pt x="8585326" y="3172348"/>
                  <a:pt x="8590635" y="3173350"/>
                </a:cubicBezTo>
                <a:lnTo>
                  <a:pt x="8590752" y="3174489"/>
                </a:lnTo>
                <a:cubicBezTo>
                  <a:pt x="8815033" y="3211322"/>
                  <a:pt x="9008920" y="3333951"/>
                  <a:pt x="9135069" y="3506215"/>
                </a:cubicBezTo>
                <a:lnTo>
                  <a:pt x="9139239" y="3512974"/>
                </a:lnTo>
                <a:lnTo>
                  <a:pt x="9139239" y="3816134"/>
                </a:lnTo>
                <a:lnTo>
                  <a:pt x="9120077" y="3747490"/>
                </a:lnTo>
                <a:cubicBezTo>
                  <a:pt x="9039502" y="3525837"/>
                  <a:pt x="8844913" y="3356256"/>
                  <a:pt x="8604122" y="3304913"/>
                </a:cubicBezTo>
                <a:cubicBezTo>
                  <a:pt x="8650738" y="3540094"/>
                  <a:pt x="8821055" y="3732654"/>
                  <a:pt x="9047261" y="3816429"/>
                </a:cubicBezTo>
                <a:lnTo>
                  <a:pt x="9139239" y="3843104"/>
                </a:lnTo>
                <a:lnTo>
                  <a:pt x="9139239" y="3970603"/>
                </a:lnTo>
                <a:lnTo>
                  <a:pt x="9030179" y="3943797"/>
                </a:lnTo>
                <a:cubicBezTo>
                  <a:pt x="8735297" y="3846211"/>
                  <a:pt x="8514628" y="3594637"/>
                  <a:pt x="8470637" y="3288305"/>
                </a:cubicBezTo>
                <a:cubicBezTo>
                  <a:pt x="8470469" y="3288253"/>
                  <a:pt x="8470301" y="3288248"/>
                  <a:pt x="8470131" y="3288243"/>
                </a:cubicBezTo>
                <a:lnTo>
                  <a:pt x="8469593" y="3281619"/>
                </a:lnTo>
                <a:cubicBezTo>
                  <a:pt x="8464534" y="3251607"/>
                  <a:pt x="8462083" y="3220958"/>
                  <a:pt x="8462126" y="3189869"/>
                </a:cubicBezTo>
                <a:cubicBezTo>
                  <a:pt x="8460814" y="3184286"/>
                  <a:pt x="8460755" y="3178663"/>
                  <a:pt x="8460755" y="3173027"/>
                </a:cubicBezTo>
                <a:lnTo>
                  <a:pt x="8461349" y="3161677"/>
                </a:lnTo>
                <a:lnTo>
                  <a:pt x="8461847" y="3161709"/>
                </a:lnTo>
                <a:close/>
                <a:moveTo>
                  <a:pt x="8448085" y="3161219"/>
                </a:moveTo>
                <a:lnTo>
                  <a:pt x="8448111" y="3161709"/>
                </a:lnTo>
                <a:lnTo>
                  <a:pt x="8448609" y="3161677"/>
                </a:lnTo>
                <a:lnTo>
                  <a:pt x="8449203" y="3173027"/>
                </a:lnTo>
                <a:cubicBezTo>
                  <a:pt x="8449203" y="3178663"/>
                  <a:pt x="8449144" y="3184286"/>
                  <a:pt x="8447832" y="3189869"/>
                </a:cubicBezTo>
                <a:cubicBezTo>
                  <a:pt x="8447875" y="3220958"/>
                  <a:pt x="8445424" y="3251607"/>
                  <a:pt x="8440365" y="3281619"/>
                </a:cubicBezTo>
                <a:lnTo>
                  <a:pt x="8439827" y="3288243"/>
                </a:lnTo>
                <a:cubicBezTo>
                  <a:pt x="8439657" y="3288248"/>
                  <a:pt x="8439489" y="3288253"/>
                  <a:pt x="8439321" y="3288305"/>
                </a:cubicBezTo>
                <a:cubicBezTo>
                  <a:pt x="8389046" y="3638399"/>
                  <a:pt x="8108007" y="3916971"/>
                  <a:pt x="7749156" y="3975903"/>
                </a:cubicBezTo>
                <a:lnTo>
                  <a:pt x="7749040" y="3977042"/>
                </a:lnTo>
                <a:cubicBezTo>
                  <a:pt x="7743729" y="3978045"/>
                  <a:pt x="7738400" y="3978986"/>
                  <a:pt x="7732823" y="3978570"/>
                </a:cubicBezTo>
                <a:cubicBezTo>
                  <a:pt x="7701651" y="3984080"/>
                  <a:pt x="7669771" y="3987038"/>
                  <a:pt x="7637396" y="3987561"/>
                </a:cubicBezTo>
                <a:lnTo>
                  <a:pt x="7620278" y="3989174"/>
                </a:lnTo>
                <a:lnTo>
                  <a:pt x="7620252" y="3988683"/>
                </a:lnTo>
                <a:lnTo>
                  <a:pt x="7619753" y="3988716"/>
                </a:lnTo>
                <a:cubicBezTo>
                  <a:pt x="7619187" y="3984944"/>
                  <a:pt x="7619160" y="3981158"/>
                  <a:pt x="7619160" y="3977366"/>
                </a:cubicBezTo>
                <a:cubicBezTo>
                  <a:pt x="7619160" y="3971728"/>
                  <a:pt x="7619219" y="3966104"/>
                  <a:pt x="7620531" y="3960518"/>
                </a:cubicBezTo>
                <a:cubicBezTo>
                  <a:pt x="7620488" y="3929436"/>
                  <a:pt x="7622938" y="3898794"/>
                  <a:pt x="7627995" y="3868787"/>
                </a:cubicBezTo>
                <a:lnTo>
                  <a:pt x="7628535" y="3862150"/>
                </a:lnTo>
                <a:cubicBezTo>
                  <a:pt x="7628704" y="3862145"/>
                  <a:pt x="7628873" y="3862140"/>
                  <a:pt x="7629040" y="3862087"/>
                </a:cubicBezTo>
                <a:cubicBezTo>
                  <a:pt x="7679317" y="3511992"/>
                  <a:pt x="7960356" y="3233421"/>
                  <a:pt x="8319206" y="3174489"/>
                </a:cubicBezTo>
                <a:lnTo>
                  <a:pt x="8319323" y="3173350"/>
                </a:lnTo>
                <a:cubicBezTo>
                  <a:pt x="8324632" y="3172348"/>
                  <a:pt x="8329960" y="3171407"/>
                  <a:pt x="8335536" y="3171823"/>
                </a:cubicBezTo>
                <a:cubicBezTo>
                  <a:pt x="8366719" y="3166310"/>
                  <a:pt x="8398612" y="3163352"/>
                  <a:pt x="8430998" y="3162829"/>
                </a:cubicBezTo>
                <a:close/>
                <a:moveTo>
                  <a:pt x="6769722" y="3161219"/>
                </a:moveTo>
                <a:lnTo>
                  <a:pt x="6786810" y="3162829"/>
                </a:lnTo>
                <a:cubicBezTo>
                  <a:pt x="6819195" y="3163352"/>
                  <a:pt x="6851088" y="3166310"/>
                  <a:pt x="6882271" y="3171823"/>
                </a:cubicBezTo>
                <a:cubicBezTo>
                  <a:pt x="6887847" y="3171407"/>
                  <a:pt x="6893175" y="3172348"/>
                  <a:pt x="6898484" y="3173350"/>
                </a:cubicBezTo>
                <a:lnTo>
                  <a:pt x="6898601" y="3174489"/>
                </a:lnTo>
                <a:cubicBezTo>
                  <a:pt x="7257451" y="3233421"/>
                  <a:pt x="7538490" y="3511992"/>
                  <a:pt x="7588766" y="3862087"/>
                </a:cubicBezTo>
                <a:cubicBezTo>
                  <a:pt x="7588934" y="3862140"/>
                  <a:pt x="7589103" y="3862145"/>
                  <a:pt x="7589272" y="3862150"/>
                </a:cubicBezTo>
                <a:lnTo>
                  <a:pt x="7589812" y="3868787"/>
                </a:lnTo>
                <a:cubicBezTo>
                  <a:pt x="7594869" y="3898794"/>
                  <a:pt x="7597319" y="3929436"/>
                  <a:pt x="7597276" y="3960518"/>
                </a:cubicBezTo>
                <a:cubicBezTo>
                  <a:pt x="7598588" y="3966104"/>
                  <a:pt x="7598647" y="3971728"/>
                  <a:pt x="7598647" y="3977366"/>
                </a:cubicBezTo>
                <a:cubicBezTo>
                  <a:pt x="7598647" y="3981158"/>
                  <a:pt x="7598620" y="3984944"/>
                  <a:pt x="7598054" y="3988716"/>
                </a:cubicBezTo>
                <a:lnTo>
                  <a:pt x="7597555" y="3988683"/>
                </a:lnTo>
                <a:lnTo>
                  <a:pt x="7597529" y="3989174"/>
                </a:lnTo>
                <a:lnTo>
                  <a:pt x="7580411" y="3987561"/>
                </a:lnTo>
                <a:cubicBezTo>
                  <a:pt x="7548036" y="3987038"/>
                  <a:pt x="7516156" y="3984080"/>
                  <a:pt x="7484984" y="3978570"/>
                </a:cubicBezTo>
                <a:cubicBezTo>
                  <a:pt x="7479407" y="3978986"/>
                  <a:pt x="7474078" y="3978045"/>
                  <a:pt x="7468767" y="3977042"/>
                </a:cubicBezTo>
                <a:lnTo>
                  <a:pt x="7468651" y="3975903"/>
                </a:lnTo>
                <a:cubicBezTo>
                  <a:pt x="7109800" y="3916971"/>
                  <a:pt x="6828761" y="3638399"/>
                  <a:pt x="6778486" y="3288305"/>
                </a:cubicBezTo>
                <a:cubicBezTo>
                  <a:pt x="6778318" y="3288253"/>
                  <a:pt x="6778150" y="3288248"/>
                  <a:pt x="6777980" y="3288243"/>
                </a:cubicBezTo>
                <a:lnTo>
                  <a:pt x="6777442" y="3281619"/>
                </a:lnTo>
                <a:cubicBezTo>
                  <a:pt x="6772383" y="3251607"/>
                  <a:pt x="6769933" y="3220958"/>
                  <a:pt x="6769975" y="3189869"/>
                </a:cubicBezTo>
                <a:cubicBezTo>
                  <a:pt x="6768663" y="3184286"/>
                  <a:pt x="6768604" y="3178663"/>
                  <a:pt x="6768604" y="3173027"/>
                </a:cubicBezTo>
                <a:lnTo>
                  <a:pt x="6769198" y="3161677"/>
                </a:lnTo>
                <a:lnTo>
                  <a:pt x="6769696" y="3161709"/>
                </a:lnTo>
                <a:close/>
                <a:moveTo>
                  <a:pt x="6755934" y="3161219"/>
                </a:moveTo>
                <a:lnTo>
                  <a:pt x="6755960" y="3161709"/>
                </a:lnTo>
                <a:lnTo>
                  <a:pt x="6756458" y="3161677"/>
                </a:lnTo>
                <a:lnTo>
                  <a:pt x="6757052" y="3173027"/>
                </a:lnTo>
                <a:cubicBezTo>
                  <a:pt x="6757052" y="3178663"/>
                  <a:pt x="6756994" y="3184286"/>
                  <a:pt x="6755682" y="3189869"/>
                </a:cubicBezTo>
                <a:cubicBezTo>
                  <a:pt x="6755724" y="3220958"/>
                  <a:pt x="6753273" y="3251607"/>
                  <a:pt x="6748215" y="3281619"/>
                </a:cubicBezTo>
                <a:lnTo>
                  <a:pt x="6747676" y="3288243"/>
                </a:lnTo>
                <a:cubicBezTo>
                  <a:pt x="6747507" y="3288248"/>
                  <a:pt x="6747338" y="3288253"/>
                  <a:pt x="6747171" y="3288305"/>
                </a:cubicBezTo>
                <a:cubicBezTo>
                  <a:pt x="6696895" y="3638399"/>
                  <a:pt x="6415856" y="3916971"/>
                  <a:pt x="6057005" y="3975903"/>
                </a:cubicBezTo>
                <a:lnTo>
                  <a:pt x="6056889" y="3977042"/>
                </a:lnTo>
                <a:cubicBezTo>
                  <a:pt x="6051578" y="3978045"/>
                  <a:pt x="6046249" y="3978986"/>
                  <a:pt x="6040672" y="3978570"/>
                </a:cubicBezTo>
                <a:cubicBezTo>
                  <a:pt x="6009500" y="3984080"/>
                  <a:pt x="5977620" y="3987038"/>
                  <a:pt x="5945246" y="3987561"/>
                </a:cubicBezTo>
                <a:lnTo>
                  <a:pt x="5928127" y="3989174"/>
                </a:lnTo>
                <a:lnTo>
                  <a:pt x="5928101" y="3988683"/>
                </a:lnTo>
                <a:lnTo>
                  <a:pt x="5927602" y="3988716"/>
                </a:lnTo>
                <a:cubicBezTo>
                  <a:pt x="5927036" y="3984944"/>
                  <a:pt x="5927009" y="3981158"/>
                  <a:pt x="5927009" y="3977366"/>
                </a:cubicBezTo>
                <a:cubicBezTo>
                  <a:pt x="5927009" y="3971728"/>
                  <a:pt x="5927068" y="3966104"/>
                  <a:pt x="5928380" y="3960518"/>
                </a:cubicBezTo>
                <a:cubicBezTo>
                  <a:pt x="5928338" y="3929436"/>
                  <a:pt x="5930787" y="3898794"/>
                  <a:pt x="5935844" y="3868787"/>
                </a:cubicBezTo>
                <a:lnTo>
                  <a:pt x="5936384" y="3862150"/>
                </a:lnTo>
                <a:cubicBezTo>
                  <a:pt x="5936553" y="3862145"/>
                  <a:pt x="5936722" y="3862140"/>
                  <a:pt x="5936890" y="3862087"/>
                </a:cubicBezTo>
                <a:cubicBezTo>
                  <a:pt x="5987166" y="3511992"/>
                  <a:pt x="6268205" y="3233421"/>
                  <a:pt x="6627056" y="3174489"/>
                </a:cubicBezTo>
                <a:lnTo>
                  <a:pt x="6627173" y="3173350"/>
                </a:lnTo>
                <a:cubicBezTo>
                  <a:pt x="6632481" y="3172348"/>
                  <a:pt x="6637809" y="3171407"/>
                  <a:pt x="6643385" y="3171823"/>
                </a:cubicBezTo>
                <a:cubicBezTo>
                  <a:pt x="6674569" y="3166310"/>
                  <a:pt x="6706461" y="3163352"/>
                  <a:pt x="6738847" y="3162829"/>
                </a:cubicBezTo>
                <a:close/>
                <a:moveTo>
                  <a:pt x="5077571" y="3161219"/>
                </a:moveTo>
                <a:lnTo>
                  <a:pt x="5094659" y="3162829"/>
                </a:lnTo>
                <a:cubicBezTo>
                  <a:pt x="5127044" y="3163352"/>
                  <a:pt x="5158937" y="3166310"/>
                  <a:pt x="5190120" y="3171823"/>
                </a:cubicBezTo>
                <a:cubicBezTo>
                  <a:pt x="5195696" y="3171407"/>
                  <a:pt x="5201024" y="3172348"/>
                  <a:pt x="5206334" y="3173350"/>
                </a:cubicBezTo>
                <a:lnTo>
                  <a:pt x="5206450" y="3174489"/>
                </a:lnTo>
                <a:cubicBezTo>
                  <a:pt x="5565300" y="3233421"/>
                  <a:pt x="5846339" y="3511992"/>
                  <a:pt x="5896616" y="3862087"/>
                </a:cubicBezTo>
                <a:cubicBezTo>
                  <a:pt x="5896783" y="3862140"/>
                  <a:pt x="5896953" y="3862145"/>
                  <a:pt x="5897121" y="3862150"/>
                </a:cubicBezTo>
                <a:lnTo>
                  <a:pt x="5897662" y="3868787"/>
                </a:lnTo>
                <a:cubicBezTo>
                  <a:pt x="5902718" y="3898794"/>
                  <a:pt x="5905168" y="3929436"/>
                  <a:pt x="5905126" y="3960518"/>
                </a:cubicBezTo>
                <a:cubicBezTo>
                  <a:pt x="5906438" y="3966104"/>
                  <a:pt x="5906496" y="3971728"/>
                  <a:pt x="5906496" y="3977366"/>
                </a:cubicBezTo>
                <a:cubicBezTo>
                  <a:pt x="5906496" y="3981158"/>
                  <a:pt x="5906469" y="3984944"/>
                  <a:pt x="5905903" y="3988716"/>
                </a:cubicBezTo>
                <a:lnTo>
                  <a:pt x="5905404" y="3988683"/>
                </a:lnTo>
                <a:lnTo>
                  <a:pt x="5905378" y="3989174"/>
                </a:lnTo>
                <a:lnTo>
                  <a:pt x="5888260" y="3987561"/>
                </a:lnTo>
                <a:cubicBezTo>
                  <a:pt x="5855886" y="3987038"/>
                  <a:pt x="5824005" y="3984080"/>
                  <a:pt x="5792833" y="3978570"/>
                </a:cubicBezTo>
                <a:cubicBezTo>
                  <a:pt x="5787256" y="3978986"/>
                  <a:pt x="5781927" y="3978045"/>
                  <a:pt x="5776617" y="3977042"/>
                </a:cubicBezTo>
                <a:lnTo>
                  <a:pt x="5776501" y="3975903"/>
                </a:lnTo>
                <a:cubicBezTo>
                  <a:pt x="5417649" y="3916971"/>
                  <a:pt x="5136610" y="3638399"/>
                  <a:pt x="5086335" y="3288305"/>
                </a:cubicBezTo>
                <a:cubicBezTo>
                  <a:pt x="5086167" y="3288253"/>
                  <a:pt x="5085999" y="3288248"/>
                  <a:pt x="5085830" y="3288243"/>
                </a:cubicBezTo>
                <a:lnTo>
                  <a:pt x="5085291" y="3281619"/>
                </a:lnTo>
                <a:cubicBezTo>
                  <a:pt x="5080233" y="3251607"/>
                  <a:pt x="5077782" y="3220958"/>
                  <a:pt x="5077824" y="3189869"/>
                </a:cubicBezTo>
                <a:cubicBezTo>
                  <a:pt x="5076512" y="3184286"/>
                  <a:pt x="5076453" y="3178663"/>
                  <a:pt x="5076453" y="3173027"/>
                </a:cubicBezTo>
                <a:lnTo>
                  <a:pt x="5077047" y="3161677"/>
                </a:lnTo>
                <a:lnTo>
                  <a:pt x="5077545" y="3161709"/>
                </a:lnTo>
                <a:close/>
                <a:moveTo>
                  <a:pt x="5063783" y="3161219"/>
                </a:moveTo>
                <a:lnTo>
                  <a:pt x="5063809" y="3161709"/>
                </a:lnTo>
                <a:lnTo>
                  <a:pt x="5064307" y="3161677"/>
                </a:lnTo>
                <a:lnTo>
                  <a:pt x="5064902" y="3173027"/>
                </a:lnTo>
                <a:cubicBezTo>
                  <a:pt x="5064902" y="3178663"/>
                  <a:pt x="5064842" y="3184286"/>
                  <a:pt x="5063530" y="3189869"/>
                </a:cubicBezTo>
                <a:cubicBezTo>
                  <a:pt x="5063572" y="3220958"/>
                  <a:pt x="5061122" y="3251607"/>
                  <a:pt x="5056063" y="3281619"/>
                </a:cubicBezTo>
                <a:lnTo>
                  <a:pt x="5055525" y="3288243"/>
                </a:lnTo>
                <a:cubicBezTo>
                  <a:pt x="5055355" y="3288248"/>
                  <a:pt x="5055187" y="3288253"/>
                  <a:pt x="5055019" y="3288305"/>
                </a:cubicBezTo>
                <a:cubicBezTo>
                  <a:pt x="5004744" y="3638399"/>
                  <a:pt x="4723705" y="3916971"/>
                  <a:pt x="4364853" y="3975903"/>
                </a:cubicBezTo>
                <a:lnTo>
                  <a:pt x="4364737" y="3977042"/>
                </a:lnTo>
                <a:cubicBezTo>
                  <a:pt x="4359427" y="3978045"/>
                  <a:pt x="4354098" y="3978986"/>
                  <a:pt x="4348521" y="3978570"/>
                </a:cubicBezTo>
                <a:cubicBezTo>
                  <a:pt x="4317350" y="3984080"/>
                  <a:pt x="4285468" y="3987038"/>
                  <a:pt x="4253094" y="3987561"/>
                </a:cubicBezTo>
                <a:lnTo>
                  <a:pt x="4235976" y="3989174"/>
                </a:lnTo>
                <a:lnTo>
                  <a:pt x="4235950" y="3988683"/>
                </a:lnTo>
                <a:lnTo>
                  <a:pt x="4235451" y="3988716"/>
                </a:lnTo>
                <a:cubicBezTo>
                  <a:pt x="4234885" y="3984944"/>
                  <a:pt x="4234858" y="3981158"/>
                  <a:pt x="4234858" y="3977366"/>
                </a:cubicBezTo>
                <a:cubicBezTo>
                  <a:pt x="4234858" y="3971728"/>
                  <a:pt x="4234916" y="3966104"/>
                  <a:pt x="4236228" y="3960518"/>
                </a:cubicBezTo>
                <a:cubicBezTo>
                  <a:pt x="4236186" y="3929436"/>
                  <a:pt x="4238636" y="3898794"/>
                  <a:pt x="4243692" y="3868787"/>
                </a:cubicBezTo>
                <a:lnTo>
                  <a:pt x="4244233" y="3862150"/>
                </a:lnTo>
                <a:cubicBezTo>
                  <a:pt x="4244401" y="3862145"/>
                  <a:pt x="4244571" y="3862140"/>
                  <a:pt x="4244738" y="3862087"/>
                </a:cubicBezTo>
                <a:cubicBezTo>
                  <a:pt x="4295015" y="3511992"/>
                  <a:pt x="4576054" y="3233421"/>
                  <a:pt x="4934904" y="3174489"/>
                </a:cubicBezTo>
                <a:lnTo>
                  <a:pt x="4935021" y="3173350"/>
                </a:lnTo>
                <a:cubicBezTo>
                  <a:pt x="4940330" y="3172348"/>
                  <a:pt x="4945658" y="3171407"/>
                  <a:pt x="4951234" y="3171823"/>
                </a:cubicBezTo>
                <a:cubicBezTo>
                  <a:pt x="4982417" y="3166310"/>
                  <a:pt x="5014310" y="3163352"/>
                  <a:pt x="5046695" y="3162829"/>
                </a:cubicBezTo>
                <a:close/>
                <a:moveTo>
                  <a:pt x="3385420" y="3161219"/>
                </a:moveTo>
                <a:lnTo>
                  <a:pt x="3402507" y="3162829"/>
                </a:lnTo>
                <a:cubicBezTo>
                  <a:pt x="3434893" y="3163352"/>
                  <a:pt x="3466785" y="3166310"/>
                  <a:pt x="3497969" y="3171823"/>
                </a:cubicBezTo>
                <a:cubicBezTo>
                  <a:pt x="3503545" y="3171407"/>
                  <a:pt x="3508873" y="3172348"/>
                  <a:pt x="3514181" y="3173350"/>
                </a:cubicBezTo>
                <a:lnTo>
                  <a:pt x="3514298" y="3174489"/>
                </a:lnTo>
                <a:cubicBezTo>
                  <a:pt x="3873149" y="3233421"/>
                  <a:pt x="4154188" y="3511992"/>
                  <a:pt x="4204464" y="3862087"/>
                </a:cubicBezTo>
                <a:cubicBezTo>
                  <a:pt x="4204632" y="3862140"/>
                  <a:pt x="4204801" y="3862145"/>
                  <a:pt x="4204970" y="3862150"/>
                </a:cubicBezTo>
                <a:lnTo>
                  <a:pt x="4205510" y="3868787"/>
                </a:lnTo>
                <a:cubicBezTo>
                  <a:pt x="4210567" y="3898794"/>
                  <a:pt x="4213016" y="3929436"/>
                  <a:pt x="4212974" y="3960518"/>
                </a:cubicBezTo>
                <a:cubicBezTo>
                  <a:pt x="4214286" y="3966104"/>
                  <a:pt x="4214345" y="3971728"/>
                  <a:pt x="4214345" y="3977366"/>
                </a:cubicBezTo>
                <a:cubicBezTo>
                  <a:pt x="4214345" y="3981158"/>
                  <a:pt x="4214318" y="3984944"/>
                  <a:pt x="4213752" y="3988716"/>
                </a:cubicBezTo>
                <a:lnTo>
                  <a:pt x="4213253" y="3988683"/>
                </a:lnTo>
                <a:lnTo>
                  <a:pt x="4213227" y="3989174"/>
                </a:lnTo>
                <a:lnTo>
                  <a:pt x="4196108" y="3987561"/>
                </a:lnTo>
                <a:cubicBezTo>
                  <a:pt x="4163734" y="3987038"/>
                  <a:pt x="4131854" y="3984080"/>
                  <a:pt x="4100682" y="3978570"/>
                </a:cubicBezTo>
                <a:cubicBezTo>
                  <a:pt x="4095105" y="3978986"/>
                  <a:pt x="4089776" y="3978045"/>
                  <a:pt x="4084465" y="3977042"/>
                </a:cubicBezTo>
                <a:lnTo>
                  <a:pt x="4084349" y="3975903"/>
                </a:lnTo>
                <a:cubicBezTo>
                  <a:pt x="3725498" y="3916971"/>
                  <a:pt x="3444459" y="3638399"/>
                  <a:pt x="3394183" y="3288305"/>
                </a:cubicBezTo>
                <a:cubicBezTo>
                  <a:pt x="3394016" y="3288253"/>
                  <a:pt x="3393847" y="3288248"/>
                  <a:pt x="3393678" y="3288243"/>
                </a:cubicBezTo>
                <a:lnTo>
                  <a:pt x="3393139" y="3281619"/>
                </a:lnTo>
                <a:cubicBezTo>
                  <a:pt x="3388081" y="3251607"/>
                  <a:pt x="3385630" y="3220958"/>
                  <a:pt x="3385672" y="3189869"/>
                </a:cubicBezTo>
                <a:cubicBezTo>
                  <a:pt x="3384360" y="3184286"/>
                  <a:pt x="3384302" y="3178663"/>
                  <a:pt x="3384302" y="3173027"/>
                </a:cubicBezTo>
                <a:lnTo>
                  <a:pt x="3384896" y="3161677"/>
                </a:lnTo>
                <a:lnTo>
                  <a:pt x="3385394" y="3161709"/>
                </a:lnTo>
                <a:close/>
                <a:moveTo>
                  <a:pt x="3371632" y="3161219"/>
                </a:moveTo>
                <a:lnTo>
                  <a:pt x="3371658" y="3161709"/>
                </a:lnTo>
                <a:lnTo>
                  <a:pt x="3372156" y="3161677"/>
                </a:lnTo>
                <a:lnTo>
                  <a:pt x="3372750" y="3173027"/>
                </a:lnTo>
                <a:cubicBezTo>
                  <a:pt x="3372750" y="3178663"/>
                  <a:pt x="3372691" y="3184286"/>
                  <a:pt x="3371379" y="3189869"/>
                </a:cubicBezTo>
                <a:cubicBezTo>
                  <a:pt x="3371421" y="3220958"/>
                  <a:pt x="3368971" y="3251607"/>
                  <a:pt x="3363912" y="3281619"/>
                </a:cubicBezTo>
                <a:lnTo>
                  <a:pt x="3363374" y="3288243"/>
                </a:lnTo>
                <a:cubicBezTo>
                  <a:pt x="3363204" y="3288248"/>
                  <a:pt x="3363036" y="3288253"/>
                  <a:pt x="3362868" y="3288305"/>
                </a:cubicBezTo>
                <a:cubicBezTo>
                  <a:pt x="3312593" y="3638399"/>
                  <a:pt x="3031554" y="3916971"/>
                  <a:pt x="2672703" y="3975903"/>
                </a:cubicBezTo>
                <a:lnTo>
                  <a:pt x="2672586" y="3977042"/>
                </a:lnTo>
                <a:cubicBezTo>
                  <a:pt x="2667276" y="3978045"/>
                  <a:pt x="2661947" y="3978986"/>
                  <a:pt x="2656370" y="3978570"/>
                </a:cubicBezTo>
                <a:cubicBezTo>
                  <a:pt x="2625198" y="3984080"/>
                  <a:pt x="2593318" y="3987038"/>
                  <a:pt x="2560943" y="3987561"/>
                </a:cubicBezTo>
                <a:lnTo>
                  <a:pt x="2543825" y="3989174"/>
                </a:lnTo>
                <a:lnTo>
                  <a:pt x="2543799" y="3988683"/>
                </a:lnTo>
                <a:lnTo>
                  <a:pt x="2543300" y="3988716"/>
                </a:lnTo>
                <a:cubicBezTo>
                  <a:pt x="2542734" y="3984944"/>
                  <a:pt x="2542707" y="3981158"/>
                  <a:pt x="2542707" y="3977366"/>
                </a:cubicBezTo>
                <a:cubicBezTo>
                  <a:pt x="2542707" y="3971728"/>
                  <a:pt x="2542765" y="3966104"/>
                  <a:pt x="2544077" y="3960518"/>
                </a:cubicBezTo>
                <a:cubicBezTo>
                  <a:pt x="2544035" y="3929436"/>
                  <a:pt x="2546485" y="3898794"/>
                  <a:pt x="2551541" y="3868787"/>
                </a:cubicBezTo>
                <a:lnTo>
                  <a:pt x="2552082" y="3862150"/>
                </a:lnTo>
                <a:cubicBezTo>
                  <a:pt x="2552250" y="3862145"/>
                  <a:pt x="2552420" y="3862140"/>
                  <a:pt x="2552587" y="3862087"/>
                </a:cubicBezTo>
                <a:cubicBezTo>
                  <a:pt x="2602864" y="3511992"/>
                  <a:pt x="2883903" y="3233421"/>
                  <a:pt x="3242753" y="3174489"/>
                </a:cubicBezTo>
                <a:lnTo>
                  <a:pt x="3242870" y="3173350"/>
                </a:lnTo>
                <a:cubicBezTo>
                  <a:pt x="3248179" y="3172348"/>
                  <a:pt x="3253507" y="3171407"/>
                  <a:pt x="3259083" y="3171823"/>
                </a:cubicBezTo>
                <a:cubicBezTo>
                  <a:pt x="3290266" y="3166310"/>
                  <a:pt x="3322159" y="3163352"/>
                  <a:pt x="3354544" y="3162829"/>
                </a:cubicBezTo>
                <a:close/>
                <a:moveTo>
                  <a:pt x="1693269" y="3161219"/>
                </a:moveTo>
                <a:lnTo>
                  <a:pt x="1710356" y="3162829"/>
                </a:lnTo>
                <a:cubicBezTo>
                  <a:pt x="1742742" y="3163352"/>
                  <a:pt x="1774634" y="3166310"/>
                  <a:pt x="1805818" y="3171823"/>
                </a:cubicBezTo>
                <a:cubicBezTo>
                  <a:pt x="1811394" y="3171407"/>
                  <a:pt x="1816722" y="3172348"/>
                  <a:pt x="1822030" y="3173350"/>
                </a:cubicBezTo>
                <a:lnTo>
                  <a:pt x="1822148" y="3174489"/>
                </a:lnTo>
                <a:cubicBezTo>
                  <a:pt x="2180998" y="3233421"/>
                  <a:pt x="2462037" y="3511992"/>
                  <a:pt x="2512313" y="3862087"/>
                </a:cubicBezTo>
                <a:cubicBezTo>
                  <a:pt x="2512481" y="3862140"/>
                  <a:pt x="2512650" y="3862145"/>
                  <a:pt x="2512819" y="3862150"/>
                </a:cubicBezTo>
                <a:lnTo>
                  <a:pt x="2513359" y="3868787"/>
                </a:lnTo>
                <a:cubicBezTo>
                  <a:pt x="2518416" y="3898794"/>
                  <a:pt x="2520865" y="3929436"/>
                  <a:pt x="2520823" y="3960518"/>
                </a:cubicBezTo>
                <a:cubicBezTo>
                  <a:pt x="2522135" y="3966104"/>
                  <a:pt x="2522194" y="3971728"/>
                  <a:pt x="2522194" y="3977366"/>
                </a:cubicBezTo>
                <a:cubicBezTo>
                  <a:pt x="2522194" y="3981158"/>
                  <a:pt x="2522167" y="3984944"/>
                  <a:pt x="2521601" y="3988716"/>
                </a:cubicBezTo>
                <a:lnTo>
                  <a:pt x="2521102" y="3988683"/>
                </a:lnTo>
                <a:lnTo>
                  <a:pt x="2521076" y="3989174"/>
                </a:lnTo>
                <a:lnTo>
                  <a:pt x="2503957" y="3987561"/>
                </a:lnTo>
                <a:cubicBezTo>
                  <a:pt x="2471583" y="3987038"/>
                  <a:pt x="2439703" y="3984080"/>
                  <a:pt x="2408531" y="3978570"/>
                </a:cubicBezTo>
                <a:cubicBezTo>
                  <a:pt x="2402954" y="3978986"/>
                  <a:pt x="2397625" y="3978045"/>
                  <a:pt x="2392314" y="3977042"/>
                </a:cubicBezTo>
                <a:lnTo>
                  <a:pt x="2392198" y="3975903"/>
                </a:lnTo>
                <a:cubicBezTo>
                  <a:pt x="2033347" y="3916971"/>
                  <a:pt x="1752308" y="3638399"/>
                  <a:pt x="1702032" y="3288305"/>
                </a:cubicBezTo>
                <a:cubicBezTo>
                  <a:pt x="1701865" y="3288253"/>
                  <a:pt x="1701696" y="3288248"/>
                  <a:pt x="1701527" y="3288243"/>
                </a:cubicBezTo>
                <a:lnTo>
                  <a:pt x="1700989" y="3281619"/>
                </a:lnTo>
                <a:cubicBezTo>
                  <a:pt x="1695930" y="3251607"/>
                  <a:pt x="1693479" y="3220958"/>
                  <a:pt x="1693521" y="3189869"/>
                </a:cubicBezTo>
                <a:cubicBezTo>
                  <a:pt x="1692209" y="3184286"/>
                  <a:pt x="1692151" y="3178663"/>
                  <a:pt x="1692151" y="3173027"/>
                </a:cubicBezTo>
                <a:lnTo>
                  <a:pt x="1692745" y="3161677"/>
                </a:lnTo>
                <a:lnTo>
                  <a:pt x="1693243" y="3161709"/>
                </a:lnTo>
                <a:close/>
                <a:moveTo>
                  <a:pt x="1679481" y="3161219"/>
                </a:moveTo>
                <a:lnTo>
                  <a:pt x="1679507" y="3161709"/>
                </a:lnTo>
                <a:lnTo>
                  <a:pt x="1680005" y="3161677"/>
                </a:lnTo>
                <a:lnTo>
                  <a:pt x="1680599" y="3173027"/>
                </a:lnTo>
                <a:cubicBezTo>
                  <a:pt x="1680599" y="3178663"/>
                  <a:pt x="1680540" y="3184286"/>
                  <a:pt x="1679228" y="3189869"/>
                </a:cubicBezTo>
                <a:cubicBezTo>
                  <a:pt x="1679270" y="3220958"/>
                  <a:pt x="1676820" y="3251607"/>
                  <a:pt x="1671761" y="3281619"/>
                </a:cubicBezTo>
                <a:lnTo>
                  <a:pt x="1671223" y="3288243"/>
                </a:lnTo>
                <a:cubicBezTo>
                  <a:pt x="1671053" y="3288248"/>
                  <a:pt x="1670885" y="3288253"/>
                  <a:pt x="1670717" y="3288305"/>
                </a:cubicBezTo>
                <a:cubicBezTo>
                  <a:pt x="1620442" y="3638399"/>
                  <a:pt x="1339403" y="3916971"/>
                  <a:pt x="980552" y="3975903"/>
                </a:cubicBezTo>
                <a:lnTo>
                  <a:pt x="980435" y="3977042"/>
                </a:lnTo>
                <a:cubicBezTo>
                  <a:pt x="975125" y="3978045"/>
                  <a:pt x="969796" y="3978986"/>
                  <a:pt x="964219" y="3978570"/>
                </a:cubicBezTo>
                <a:cubicBezTo>
                  <a:pt x="933047" y="3984080"/>
                  <a:pt x="901167" y="3987038"/>
                  <a:pt x="868792" y="3987561"/>
                </a:cubicBezTo>
                <a:lnTo>
                  <a:pt x="851674" y="3989174"/>
                </a:lnTo>
                <a:lnTo>
                  <a:pt x="851648" y="3988683"/>
                </a:lnTo>
                <a:lnTo>
                  <a:pt x="851149" y="3988716"/>
                </a:lnTo>
                <a:cubicBezTo>
                  <a:pt x="850583" y="3984944"/>
                  <a:pt x="850556" y="3981158"/>
                  <a:pt x="850556" y="3977366"/>
                </a:cubicBezTo>
                <a:cubicBezTo>
                  <a:pt x="850556" y="3971728"/>
                  <a:pt x="850614" y="3966104"/>
                  <a:pt x="851926" y="3960518"/>
                </a:cubicBezTo>
                <a:cubicBezTo>
                  <a:pt x="851884" y="3929436"/>
                  <a:pt x="854334" y="3898794"/>
                  <a:pt x="859390" y="3868787"/>
                </a:cubicBezTo>
                <a:lnTo>
                  <a:pt x="859931" y="3862150"/>
                </a:lnTo>
                <a:cubicBezTo>
                  <a:pt x="860099" y="3862145"/>
                  <a:pt x="860269" y="3862140"/>
                  <a:pt x="860436" y="3862087"/>
                </a:cubicBezTo>
                <a:cubicBezTo>
                  <a:pt x="910713" y="3511992"/>
                  <a:pt x="1191752" y="3233421"/>
                  <a:pt x="1550602" y="3174489"/>
                </a:cubicBezTo>
                <a:lnTo>
                  <a:pt x="1550719" y="3173350"/>
                </a:lnTo>
                <a:cubicBezTo>
                  <a:pt x="1556028" y="3172348"/>
                  <a:pt x="1561356" y="3171407"/>
                  <a:pt x="1566932" y="3171823"/>
                </a:cubicBezTo>
                <a:cubicBezTo>
                  <a:pt x="1598115" y="3166310"/>
                  <a:pt x="1630008" y="3163352"/>
                  <a:pt x="1662393" y="3162829"/>
                </a:cubicBezTo>
                <a:close/>
                <a:moveTo>
                  <a:pt x="1118" y="3161219"/>
                </a:moveTo>
                <a:lnTo>
                  <a:pt x="18205" y="3162829"/>
                </a:lnTo>
                <a:cubicBezTo>
                  <a:pt x="50591" y="3163352"/>
                  <a:pt x="82483" y="3166310"/>
                  <a:pt x="113667" y="3171823"/>
                </a:cubicBezTo>
                <a:cubicBezTo>
                  <a:pt x="119243" y="3171407"/>
                  <a:pt x="124571" y="3172348"/>
                  <a:pt x="129879" y="3173350"/>
                </a:cubicBezTo>
                <a:lnTo>
                  <a:pt x="129997" y="3174489"/>
                </a:lnTo>
                <a:cubicBezTo>
                  <a:pt x="488847" y="3233421"/>
                  <a:pt x="769886" y="3511992"/>
                  <a:pt x="820162" y="3862087"/>
                </a:cubicBezTo>
                <a:cubicBezTo>
                  <a:pt x="820330" y="3862140"/>
                  <a:pt x="820499" y="3862145"/>
                  <a:pt x="820668" y="3862150"/>
                </a:cubicBezTo>
                <a:lnTo>
                  <a:pt x="821208" y="3868787"/>
                </a:lnTo>
                <a:cubicBezTo>
                  <a:pt x="826265" y="3898794"/>
                  <a:pt x="828714" y="3929436"/>
                  <a:pt x="828672" y="3960518"/>
                </a:cubicBezTo>
                <a:cubicBezTo>
                  <a:pt x="829984" y="3966104"/>
                  <a:pt x="830043" y="3971728"/>
                  <a:pt x="830043" y="3977366"/>
                </a:cubicBezTo>
                <a:cubicBezTo>
                  <a:pt x="830043" y="3981158"/>
                  <a:pt x="830016" y="3984944"/>
                  <a:pt x="829450" y="3988716"/>
                </a:cubicBezTo>
                <a:lnTo>
                  <a:pt x="828951" y="3988683"/>
                </a:lnTo>
                <a:lnTo>
                  <a:pt x="828925" y="3989174"/>
                </a:lnTo>
                <a:lnTo>
                  <a:pt x="811806" y="3987561"/>
                </a:lnTo>
                <a:cubicBezTo>
                  <a:pt x="779432" y="3987038"/>
                  <a:pt x="747552" y="3984080"/>
                  <a:pt x="716380" y="3978570"/>
                </a:cubicBezTo>
                <a:cubicBezTo>
                  <a:pt x="710803" y="3978986"/>
                  <a:pt x="705474" y="3978045"/>
                  <a:pt x="700163" y="3977042"/>
                </a:cubicBezTo>
                <a:lnTo>
                  <a:pt x="700047" y="3975903"/>
                </a:lnTo>
                <a:cubicBezTo>
                  <a:pt x="341196" y="3916971"/>
                  <a:pt x="60157" y="3638399"/>
                  <a:pt x="9881" y="3288305"/>
                </a:cubicBezTo>
                <a:cubicBezTo>
                  <a:pt x="9714" y="3288253"/>
                  <a:pt x="9545" y="3288248"/>
                  <a:pt x="9376" y="3288243"/>
                </a:cubicBezTo>
                <a:lnTo>
                  <a:pt x="8837" y="3281619"/>
                </a:lnTo>
                <a:cubicBezTo>
                  <a:pt x="3779" y="3251607"/>
                  <a:pt x="1328" y="3220958"/>
                  <a:pt x="1370" y="3189869"/>
                </a:cubicBezTo>
                <a:cubicBezTo>
                  <a:pt x="58" y="3184286"/>
                  <a:pt x="0" y="3178663"/>
                  <a:pt x="0" y="3173027"/>
                </a:cubicBezTo>
                <a:lnTo>
                  <a:pt x="594" y="3161677"/>
                </a:lnTo>
                <a:lnTo>
                  <a:pt x="1092" y="3161709"/>
                </a:lnTo>
                <a:close/>
                <a:moveTo>
                  <a:pt x="7762529" y="2447425"/>
                </a:moveTo>
                <a:cubicBezTo>
                  <a:pt x="7815805" y="2718331"/>
                  <a:pt x="8030648" y="2933128"/>
                  <a:pt x="8305838" y="2992271"/>
                </a:cubicBezTo>
                <a:cubicBezTo>
                  <a:pt x="8252563" y="2721365"/>
                  <a:pt x="8037719" y="2506568"/>
                  <a:pt x="7762529" y="2447425"/>
                </a:cubicBezTo>
                <a:close/>
                <a:moveTo>
                  <a:pt x="7455280" y="2447425"/>
                </a:moveTo>
                <a:cubicBezTo>
                  <a:pt x="7180090" y="2506568"/>
                  <a:pt x="6965246" y="2721365"/>
                  <a:pt x="6911971" y="2992271"/>
                </a:cubicBezTo>
                <a:cubicBezTo>
                  <a:pt x="7187161" y="2933128"/>
                  <a:pt x="7402004" y="2718331"/>
                  <a:pt x="7455280" y="2447425"/>
                </a:cubicBezTo>
                <a:close/>
                <a:moveTo>
                  <a:pt x="6070378" y="2447425"/>
                </a:moveTo>
                <a:cubicBezTo>
                  <a:pt x="6123654" y="2718331"/>
                  <a:pt x="6338497" y="2933128"/>
                  <a:pt x="6613687" y="2992271"/>
                </a:cubicBezTo>
                <a:cubicBezTo>
                  <a:pt x="6560412" y="2721365"/>
                  <a:pt x="6345568" y="2506568"/>
                  <a:pt x="6070378" y="2447425"/>
                </a:cubicBezTo>
                <a:close/>
                <a:moveTo>
                  <a:pt x="5763129" y="2447425"/>
                </a:moveTo>
                <a:cubicBezTo>
                  <a:pt x="5487939" y="2506568"/>
                  <a:pt x="5273095" y="2721365"/>
                  <a:pt x="5219820" y="2992271"/>
                </a:cubicBezTo>
                <a:cubicBezTo>
                  <a:pt x="5495010" y="2933128"/>
                  <a:pt x="5709853" y="2718331"/>
                  <a:pt x="5763129" y="2447425"/>
                </a:cubicBezTo>
                <a:close/>
                <a:moveTo>
                  <a:pt x="4378227" y="2447425"/>
                </a:moveTo>
                <a:cubicBezTo>
                  <a:pt x="4431503" y="2718331"/>
                  <a:pt x="4646346" y="2933128"/>
                  <a:pt x="4921536" y="2992271"/>
                </a:cubicBezTo>
                <a:cubicBezTo>
                  <a:pt x="4868261" y="2721365"/>
                  <a:pt x="4653417" y="2506568"/>
                  <a:pt x="4378227" y="2447425"/>
                </a:cubicBezTo>
                <a:close/>
                <a:moveTo>
                  <a:pt x="4070978" y="2447425"/>
                </a:moveTo>
                <a:cubicBezTo>
                  <a:pt x="3795788" y="2506568"/>
                  <a:pt x="3580944" y="2721365"/>
                  <a:pt x="3527669" y="2992271"/>
                </a:cubicBezTo>
                <a:cubicBezTo>
                  <a:pt x="3802859" y="2933128"/>
                  <a:pt x="4017702" y="2718331"/>
                  <a:pt x="4070978" y="2447425"/>
                </a:cubicBezTo>
                <a:close/>
                <a:moveTo>
                  <a:pt x="2686076" y="2447425"/>
                </a:moveTo>
                <a:cubicBezTo>
                  <a:pt x="2739352" y="2718331"/>
                  <a:pt x="2954195" y="2933128"/>
                  <a:pt x="3229385" y="2992271"/>
                </a:cubicBezTo>
                <a:cubicBezTo>
                  <a:pt x="3176110" y="2721365"/>
                  <a:pt x="2961266" y="2506568"/>
                  <a:pt x="2686076" y="2447425"/>
                </a:cubicBezTo>
                <a:close/>
                <a:moveTo>
                  <a:pt x="2378827" y="2447425"/>
                </a:moveTo>
                <a:cubicBezTo>
                  <a:pt x="2103637" y="2506568"/>
                  <a:pt x="1888793" y="2721365"/>
                  <a:pt x="1835518" y="2992271"/>
                </a:cubicBezTo>
                <a:cubicBezTo>
                  <a:pt x="2110708" y="2933128"/>
                  <a:pt x="2325551" y="2718331"/>
                  <a:pt x="2378827" y="2447425"/>
                </a:cubicBezTo>
                <a:close/>
                <a:moveTo>
                  <a:pt x="993925" y="2447425"/>
                </a:moveTo>
                <a:cubicBezTo>
                  <a:pt x="1047201" y="2718331"/>
                  <a:pt x="1262044" y="2933128"/>
                  <a:pt x="1537234" y="2992271"/>
                </a:cubicBezTo>
                <a:cubicBezTo>
                  <a:pt x="1483959" y="2721365"/>
                  <a:pt x="1269115" y="2506568"/>
                  <a:pt x="993925" y="2447425"/>
                </a:cubicBezTo>
                <a:close/>
                <a:moveTo>
                  <a:pt x="686676" y="2447425"/>
                </a:moveTo>
                <a:cubicBezTo>
                  <a:pt x="411486" y="2506568"/>
                  <a:pt x="196642" y="2721365"/>
                  <a:pt x="143367" y="2992271"/>
                </a:cubicBezTo>
                <a:cubicBezTo>
                  <a:pt x="418557" y="2933128"/>
                  <a:pt x="633400" y="2718331"/>
                  <a:pt x="686676" y="2447425"/>
                </a:cubicBezTo>
                <a:close/>
                <a:moveTo>
                  <a:pt x="9139239" y="2321311"/>
                </a:moveTo>
                <a:lnTo>
                  <a:pt x="9139239" y="2449820"/>
                </a:lnTo>
                <a:lnTo>
                  <a:pt x="9047261" y="2476706"/>
                </a:lnTo>
                <a:cubicBezTo>
                  <a:pt x="8821055" y="2561144"/>
                  <a:pt x="8650738" y="2755228"/>
                  <a:pt x="8604122" y="2992271"/>
                </a:cubicBezTo>
                <a:cubicBezTo>
                  <a:pt x="8844913" y="2940521"/>
                  <a:pt x="9039501" y="2769598"/>
                  <a:pt x="9120077" y="2546190"/>
                </a:cubicBezTo>
                <a:lnTo>
                  <a:pt x="9139239" y="2477003"/>
                </a:lnTo>
                <a:lnTo>
                  <a:pt x="9139239" y="2782562"/>
                </a:lnTo>
                <a:lnTo>
                  <a:pt x="9135069" y="2789374"/>
                </a:lnTo>
                <a:cubicBezTo>
                  <a:pt x="9008919" y="2963003"/>
                  <a:pt x="8815033" y="3086603"/>
                  <a:pt x="8590751" y="3123727"/>
                </a:cubicBezTo>
                <a:lnTo>
                  <a:pt x="8590635" y="3124875"/>
                </a:lnTo>
                <a:cubicBezTo>
                  <a:pt x="8585324" y="3125886"/>
                  <a:pt x="8579995" y="3126834"/>
                  <a:pt x="8574418" y="3126415"/>
                </a:cubicBezTo>
                <a:cubicBezTo>
                  <a:pt x="8543246" y="3131969"/>
                  <a:pt x="8511366" y="3134950"/>
                  <a:pt x="8478991" y="3135477"/>
                </a:cubicBezTo>
                <a:lnTo>
                  <a:pt x="8461873" y="3137103"/>
                </a:lnTo>
                <a:lnTo>
                  <a:pt x="8461847" y="3136608"/>
                </a:lnTo>
                <a:lnTo>
                  <a:pt x="8461348" y="3136641"/>
                </a:lnTo>
                <a:cubicBezTo>
                  <a:pt x="8460782" y="3132839"/>
                  <a:pt x="8460755" y="3129023"/>
                  <a:pt x="8460755" y="3125201"/>
                </a:cubicBezTo>
                <a:cubicBezTo>
                  <a:pt x="8460755" y="3119519"/>
                  <a:pt x="8460814" y="3113850"/>
                  <a:pt x="8462126" y="3108220"/>
                </a:cubicBezTo>
                <a:cubicBezTo>
                  <a:pt x="8462083" y="3076892"/>
                  <a:pt x="8464533" y="3046007"/>
                  <a:pt x="8469590" y="3015763"/>
                </a:cubicBezTo>
                <a:lnTo>
                  <a:pt x="8470130" y="3009073"/>
                </a:lnTo>
                <a:cubicBezTo>
                  <a:pt x="8470299" y="3009068"/>
                  <a:pt x="8470468" y="3009063"/>
                  <a:pt x="8470636" y="3009010"/>
                </a:cubicBezTo>
                <a:cubicBezTo>
                  <a:pt x="8514628" y="2700252"/>
                  <a:pt x="8735297" y="2446688"/>
                  <a:pt x="9030178" y="2348329"/>
                </a:cubicBezTo>
                <a:close/>
                <a:moveTo>
                  <a:pt x="7620280" y="2302594"/>
                </a:moveTo>
                <a:lnTo>
                  <a:pt x="7637367" y="2304217"/>
                </a:lnTo>
                <a:cubicBezTo>
                  <a:pt x="7669753" y="2304744"/>
                  <a:pt x="7701646" y="2307725"/>
                  <a:pt x="7732829" y="2313282"/>
                </a:cubicBezTo>
                <a:cubicBezTo>
                  <a:pt x="7738405" y="2312863"/>
                  <a:pt x="7743733" y="2313811"/>
                  <a:pt x="7749042" y="2314821"/>
                </a:cubicBezTo>
                <a:lnTo>
                  <a:pt x="7749159" y="2315969"/>
                </a:lnTo>
                <a:cubicBezTo>
                  <a:pt x="8108009" y="2375367"/>
                  <a:pt x="8389048" y="2656144"/>
                  <a:pt x="8439324" y="3009010"/>
                </a:cubicBezTo>
                <a:cubicBezTo>
                  <a:pt x="8439492" y="3009063"/>
                  <a:pt x="8439661" y="3009068"/>
                  <a:pt x="8439830" y="3009073"/>
                </a:cubicBezTo>
                <a:lnTo>
                  <a:pt x="8440370" y="3015763"/>
                </a:lnTo>
                <a:cubicBezTo>
                  <a:pt x="8445427" y="3046007"/>
                  <a:pt x="8447877" y="3076892"/>
                  <a:pt x="8447834" y="3108220"/>
                </a:cubicBezTo>
                <a:cubicBezTo>
                  <a:pt x="8449146" y="3113850"/>
                  <a:pt x="8449205" y="3119519"/>
                  <a:pt x="8449205" y="3125201"/>
                </a:cubicBezTo>
                <a:cubicBezTo>
                  <a:pt x="8449205" y="3129023"/>
                  <a:pt x="8449178" y="3132839"/>
                  <a:pt x="8448612" y="3136641"/>
                </a:cubicBezTo>
                <a:lnTo>
                  <a:pt x="8448113" y="3136608"/>
                </a:lnTo>
                <a:lnTo>
                  <a:pt x="8448087" y="3137103"/>
                </a:lnTo>
                <a:lnTo>
                  <a:pt x="8430969" y="3135477"/>
                </a:lnTo>
                <a:cubicBezTo>
                  <a:pt x="8398594" y="3134950"/>
                  <a:pt x="8366714" y="3131969"/>
                  <a:pt x="8335542" y="3126415"/>
                </a:cubicBezTo>
                <a:cubicBezTo>
                  <a:pt x="8329965" y="3126834"/>
                  <a:pt x="8324636" y="3125886"/>
                  <a:pt x="8319325" y="3124875"/>
                </a:cubicBezTo>
                <a:lnTo>
                  <a:pt x="8319209" y="3123727"/>
                </a:lnTo>
                <a:cubicBezTo>
                  <a:pt x="7960358" y="3064328"/>
                  <a:pt x="7679319" y="2783551"/>
                  <a:pt x="7629044" y="2430686"/>
                </a:cubicBezTo>
                <a:cubicBezTo>
                  <a:pt x="7628876" y="2430633"/>
                  <a:pt x="7628708" y="2430628"/>
                  <a:pt x="7628538" y="2430623"/>
                </a:cubicBezTo>
                <a:lnTo>
                  <a:pt x="7628000" y="2423947"/>
                </a:lnTo>
                <a:cubicBezTo>
                  <a:pt x="7622941" y="2393697"/>
                  <a:pt x="7620490" y="2362806"/>
                  <a:pt x="7620533" y="2331471"/>
                </a:cubicBezTo>
                <a:cubicBezTo>
                  <a:pt x="7619221" y="2325843"/>
                  <a:pt x="7619162" y="2320176"/>
                  <a:pt x="7619162" y="2314495"/>
                </a:cubicBezTo>
                <a:lnTo>
                  <a:pt x="7619756" y="2303055"/>
                </a:lnTo>
                <a:lnTo>
                  <a:pt x="7620254" y="2303088"/>
                </a:lnTo>
                <a:close/>
                <a:moveTo>
                  <a:pt x="7597529" y="2302594"/>
                </a:moveTo>
                <a:lnTo>
                  <a:pt x="7597555" y="2303088"/>
                </a:lnTo>
                <a:lnTo>
                  <a:pt x="7598053" y="2303055"/>
                </a:lnTo>
                <a:lnTo>
                  <a:pt x="7598647" y="2314495"/>
                </a:lnTo>
                <a:cubicBezTo>
                  <a:pt x="7598647" y="2320176"/>
                  <a:pt x="7598588" y="2325843"/>
                  <a:pt x="7597276" y="2331471"/>
                </a:cubicBezTo>
                <a:cubicBezTo>
                  <a:pt x="7597319" y="2362806"/>
                  <a:pt x="7594868" y="2393697"/>
                  <a:pt x="7589809" y="2423947"/>
                </a:cubicBezTo>
                <a:lnTo>
                  <a:pt x="7589271" y="2430623"/>
                </a:lnTo>
                <a:cubicBezTo>
                  <a:pt x="7589101" y="2430628"/>
                  <a:pt x="7588933" y="2430633"/>
                  <a:pt x="7588765" y="2430686"/>
                </a:cubicBezTo>
                <a:cubicBezTo>
                  <a:pt x="7538490" y="2783551"/>
                  <a:pt x="7257451" y="3064328"/>
                  <a:pt x="6898600" y="3123727"/>
                </a:cubicBezTo>
                <a:lnTo>
                  <a:pt x="6898484" y="3124875"/>
                </a:lnTo>
                <a:cubicBezTo>
                  <a:pt x="6893173" y="3125886"/>
                  <a:pt x="6887844" y="3126834"/>
                  <a:pt x="6882267" y="3126415"/>
                </a:cubicBezTo>
                <a:cubicBezTo>
                  <a:pt x="6851095" y="3131969"/>
                  <a:pt x="6819215" y="3134950"/>
                  <a:pt x="6786841" y="3135477"/>
                </a:cubicBezTo>
                <a:lnTo>
                  <a:pt x="6769722" y="3137103"/>
                </a:lnTo>
                <a:lnTo>
                  <a:pt x="6769696" y="3136608"/>
                </a:lnTo>
                <a:lnTo>
                  <a:pt x="6769197" y="3136641"/>
                </a:lnTo>
                <a:cubicBezTo>
                  <a:pt x="6768631" y="3132839"/>
                  <a:pt x="6768604" y="3129023"/>
                  <a:pt x="6768604" y="3125201"/>
                </a:cubicBezTo>
                <a:cubicBezTo>
                  <a:pt x="6768604" y="3119519"/>
                  <a:pt x="6768663" y="3113850"/>
                  <a:pt x="6769975" y="3108220"/>
                </a:cubicBezTo>
                <a:cubicBezTo>
                  <a:pt x="6769933" y="3076892"/>
                  <a:pt x="6772382" y="3046007"/>
                  <a:pt x="6777439" y="3015763"/>
                </a:cubicBezTo>
                <a:lnTo>
                  <a:pt x="6777979" y="3009073"/>
                </a:lnTo>
                <a:cubicBezTo>
                  <a:pt x="6778148" y="3009068"/>
                  <a:pt x="6778317" y="3009063"/>
                  <a:pt x="6778485" y="3009010"/>
                </a:cubicBezTo>
                <a:cubicBezTo>
                  <a:pt x="6828761" y="2656144"/>
                  <a:pt x="7109800" y="2375367"/>
                  <a:pt x="7468650" y="2315969"/>
                </a:cubicBezTo>
                <a:lnTo>
                  <a:pt x="7468767" y="2314821"/>
                </a:lnTo>
                <a:cubicBezTo>
                  <a:pt x="7474076" y="2313811"/>
                  <a:pt x="7479404" y="2312863"/>
                  <a:pt x="7484980" y="2313282"/>
                </a:cubicBezTo>
                <a:cubicBezTo>
                  <a:pt x="7516163" y="2307725"/>
                  <a:pt x="7548056" y="2304744"/>
                  <a:pt x="7580442" y="2304217"/>
                </a:cubicBezTo>
                <a:close/>
                <a:moveTo>
                  <a:pt x="5928129" y="2302594"/>
                </a:moveTo>
                <a:lnTo>
                  <a:pt x="5945217" y="2304217"/>
                </a:lnTo>
                <a:cubicBezTo>
                  <a:pt x="5977602" y="2304744"/>
                  <a:pt x="6009495" y="2307725"/>
                  <a:pt x="6040678" y="2313282"/>
                </a:cubicBezTo>
                <a:cubicBezTo>
                  <a:pt x="6046254" y="2312863"/>
                  <a:pt x="6051582" y="2313811"/>
                  <a:pt x="6056891" y="2314821"/>
                </a:cubicBezTo>
                <a:lnTo>
                  <a:pt x="6057008" y="2315969"/>
                </a:lnTo>
                <a:cubicBezTo>
                  <a:pt x="6415858" y="2375367"/>
                  <a:pt x="6696897" y="2656144"/>
                  <a:pt x="6747174" y="3009010"/>
                </a:cubicBezTo>
                <a:cubicBezTo>
                  <a:pt x="6747341" y="3009063"/>
                  <a:pt x="6747511" y="3009068"/>
                  <a:pt x="6747679" y="3009073"/>
                </a:cubicBezTo>
                <a:lnTo>
                  <a:pt x="6748220" y="3015763"/>
                </a:lnTo>
                <a:cubicBezTo>
                  <a:pt x="6753276" y="3046007"/>
                  <a:pt x="6755726" y="3076892"/>
                  <a:pt x="6755684" y="3108220"/>
                </a:cubicBezTo>
                <a:cubicBezTo>
                  <a:pt x="6756996" y="3113850"/>
                  <a:pt x="6757054" y="3119519"/>
                  <a:pt x="6757054" y="3125201"/>
                </a:cubicBezTo>
                <a:cubicBezTo>
                  <a:pt x="6757054" y="3129023"/>
                  <a:pt x="6757027" y="3132839"/>
                  <a:pt x="6756461" y="3136641"/>
                </a:cubicBezTo>
                <a:lnTo>
                  <a:pt x="6755962" y="3136608"/>
                </a:lnTo>
                <a:lnTo>
                  <a:pt x="6755936" y="3137103"/>
                </a:lnTo>
                <a:lnTo>
                  <a:pt x="6738818" y="3135477"/>
                </a:lnTo>
                <a:cubicBezTo>
                  <a:pt x="6706444" y="3134950"/>
                  <a:pt x="6674563" y="3131969"/>
                  <a:pt x="6643391" y="3126415"/>
                </a:cubicBezTo>
                <a:cubicBezTo>
                  <a:pt x="6637814" y="3126834"/>
                  <a:pt x="6632485" y="3125886"/>
                  <a:pt x="6627175" y="3124875"/>
                </a:cubicBezTo>
                <a:lnTo>
                  <a:pt x="6627059" y="3123727"/>
                </a:lnTo>
                <a:cubicBezTo>
                  <a:pt x="6268207" y="3064328"/>
                  <a:pt x="5987168" y="2783551"/>
                  <a:pt x="5936893" y="2430686"/>
                </a:cubicBezTo>
                <a:cubicBezTo>
                  <a:pt x="5936725" y="2430633"/>
                  <a:pt x="5936557" y="2430628"/>
                  <a:pt x="5936387" y="2430623"/>
                </a:cubicBezTo>
                <a:lnTo>
                  <a:pt x="5935849" y="2423947"/>
                </a:lnTo>
                <a:cubicBezTo>
                  <a:pt x="5930790" y="2393697"/>
                  <a:pt x="5928340" y="2362806"/>
                  <a:pt x="5928382" y="2331471"/>
                </a:cubicBezTo>
                <a:cubicBezTo>
                  <a:pt x="5927070" y="2325843"/>
                  <a:pt x="5927011" y="2320176"/>
                  <a:pt x="5927011" y="2314495"/>
                </a:cubicBezTo>
                <a:lnTo>
                  <a:pt x="5927605" y="2303055"/>
                </a:lnTo>
                <a:lnTo>
                  <a:pt x="5928103" y="2303088"/>
                </a:lnTo>
                <a:close/>
                <a:moveTo>
                  <a:pt x="5905378" y="2302594"/>
                </a:moveTo>
                <a:lnTo>
                  <a:pt x="5905404" y="2303088"/>
                </a:lnTo>
                <a:lnTo>
                  <a:pt x="5905902" y="2303055"/>
                </a:lnTo>
                <a:lnTo>
                  <a:pt x="5906496" y="2314495"/>
                </a:lnTo>
                <a:cubicBezTo>
                  <a:pt x="5906496" y="2320176"/>
                  <a:pt x="5906438" y="2325843"/>
                  <a:pt x="5905126" y="2331471"/>
                </a:cubicBezTo>
                <a:cubicBezTo>
                  <a:pt x="5905168" y="2362806"/>
                  <a:pt x="5902717" y="2393697"/>
                  <a:pt x="5897659" y="2423947"/>
                </a:cubicBezTo>
                <a:lnTo>
                  <a:pt x="5897120" y="2430623"/>
                </a:lnTo>
                <a:cubicBezTo>
                  <a:pt x="5896951" y="2430628"/>
                  <a:pt x="5896782" y="2430633"/>
                  <a:pt x="5896615" y="2430686"/>
                </a:cubicBezTo>
                <a:cubicBezTo>
                  <a:pt x="5846339" y="2783551"/>
                  <a:pt x="5565300" y="3064328"/>
                  <a:pt x="5206449" y="3123727"/>
                </a:cubicBezTo>
                <a:lnTo>
                  <a:pt x="5206334" y="3124875"/>
                </a:lnTo>
                <a:cubicBezTo>
                  <a:pt x="5201022" y="3125886"/>
                  <a:pt x="5195693" y="3126834"/>
                  <a:pt x="5190116" y="3126415"/>
                </a:cubicBezTo>
                <a:cubicBezTo>
                  <a:pt x="5158944" y="3131969"/>
                  <a:pt x="5127065" y="3134950"/>
                  <a:pt x="5094690" y="3135477"/>
                </a:cubicBezTo>
                <a:lnTo>
                  <a:pt x="5077571" y="3137103"/>
                </a:lnTo>
                <a:lnTo>
                  <a:pt x="5077545" y="3136608"/>
                </a:lnTo>
                <a:lnTo>
                  <a:pt x="5077046" y="3136641"/>
                </a:lnTo>
                <a:cubicBezTo>
                  <a:pt x="5076480" y="3132839"/>
                  <a:pt x="5076453" y="3129023"/>
                  <a:pt x="5076453" y="3125201"/>
                </a:cubicBezTo>
                <a:cubicBezTo>
                  <a:pt x="5076453" y="3119519"/>
                  <a:pt x="5076512" y="3113850"/>
                  <a:pt x="5077824" y="3108220"/>
                </a:cubicBezTo>
                <a:cubicBezTo>
                  <a:pt x="5077782" y="3076892"/>
                  <a:pt x="5080231" y="3046007"/>
                  <a:pt x="5085288" y="3015763"/>
                </a:cubicBezTo>
                <a:lnTo>
                  <a:pt x="5085828" y="3009073"/>
                </a:lnTo>
                <a:cubicBezTo>
                  <a:pt x="5085997" y="3009068"/>
                  <a:pt x="5086166" y="3009063"/>
                  <a:pt x="5086334" y="3009010"/>
                </a:cubicBezTo>
                <a:cubicBezTo>
                  <a:pt x="5136610" y="2656144"/>
                  <a:pt x="5417649" y="2375367"/>
                  <a:pt x="5776501" y="2315969"/>
                </a:cubicBezTo>
                <a:lnTo>
                  <a:pt x="5776617" y="2314821"/>
                </a:lnTo>
                <a:cubicBezTo>
                  <a:pt x="5781926" y="2313811"/>
                  <a:pt x="5787253" y="2312863"/>
                  <a:pt x="5792829" y="2313282"/>
                </a:cubicBezTo>
                <a:cubicBezTo>
                  <a:pt x="5824013" y="2307725"/>
                  <a:pt x="5855905" y="2304744"/>
                  <a:pt x="5888291" y="2304217"/>
                </a:cubicBezTo>
                <a:close/>
                <a:moveTo>
                  <a:pt x="4235979" y="2302594"/>
                </a:moveTo>
                <a:lnTo>
                  <a:pt x="4253065" y="2304217"/>
                </a:lnTo>
                <a:cubicBezTo>
                  <a:pt x="4285451" y="2304744"/>
                  <a:pt x="4317343" y="2307725"/>
                  <a:pt x="4348528" y="2313282"/>
                </a:cubicBezTo>
                <a:cubicBezTo>
                  <a:pt x="4354104" y="2312863"/>
                  <a:pt x="4359431" y="2313811"/>
                  <a:pt x="4364739" y="2314821"/>
                </a:cubicBezTo>
                <a:lnTo>
                  <a:pt x="4364856" y="2315969"/>
                </a:lnTo>
                <a:cubicBezTo>
                  <a:pt x="4723707" y="2375367"/>
                  <a:pt x="5004746" y="2656144"/>
                  <a:pt x="5055022" y="3009010"/>
                </a:cubicBezTo>
                <a:cubicBezTo>
                  <a:pt x="5055190" y="3009063"/>
                  <a:pt x="5055359" y="3009068"/>
                  <a:pt x="5055528" y="3009073"/>
                </a:cubicBezTo>
                <a:lnTo>
                  <a:pt x="5056068" y="3015763"/>
                </a:lnTo>
                <a:cubicBezTo>
                  <a:pt x="5061125" y="3046007"/>
                  <a:pt x="5063574" y="3076892"/>
                  <a:pt x="5063532" y="3108220"/>
                </a:cubicBezTo>
                <a:cubicBezTo>
                  <a:pt x="5064844" y="3113850"/>
                  <a:pt x="5064903" y="3119519"/>
                  <a:pt x="5064903" y="3125201"/>
                </a:cubicBezTo>
                <a:cubicBezTo>
                  <a:pt x="5064903" y="3129023"/>
                  <a:pt x="5064876" y="3132839"/>
                  <a:pt x="5064310" y="3136641"/>
                </a:cubicBezTo>
                <a:lnTo>
                  <a:pt x="5063811" y="3136608"/>
                </a:lnTo>
                <a:lnTo>
                  <a:pt x="5063785" y="3137103"/>
                </a:lnTo>
                <a:lnTo>
                  <a:pt x="5046666" y="3135477"/>
                </a:lnTo>
                <a:cubicBezTo>
                  <a:pt x="5014292" y="3134950"/>
                  <a:pt x="4982412" y="3131969"/>
                  <a:pt x="4951241" y="3126415"/>
                </a:cubicBezTo>
                <a:cubicBezTo>
                  <a:pt x="4945663" y="3126834"/>
                  <a:pt x="4940334" y="3125886"/>
                  <a:pt x="4935023" y="3124875"/>
                </a:cubicBezTo>
                <a:lnTo>
                  <a:pt x="4934907" y="3123727"/>
                </a:lnTo>
                <a:cubicBezTo>
                  <a:pt x="4576056" y="3064328"/>
                  <a:pt x="4295017" y="2783551"/>
                  <a:pt x="4244741" y="2430686"/>
                </a:cubicBezTo>
                <a:cubicBezTo>
                  <a:pt x="4244574" y="2430633"/>
                  <a:pt x="4244405" y="2430628"/>
                  <a:pt x="4244236" y="2430623"/>
                </a:cubicBezTo>
                <a:lnTo>
                  <a:pt x="4243697" y="2423947"/>
                </a:lnTo>
                <a:cubicBezTo>
                  <a:pt x="4238639" y="2393697"/>
                  <a:pt x="4236188" y="2362806"/>
                  <a:pt x="4236230" y="2331471"/>
                </a:cubicBezTo>
                <a:cubicBezTo>
                  <a:pt x="4234918" y="2325843"/>
                  <a:pt x="4234860" y="2320176"/>
                  <a:pt x="4234860" y="2314495"/>
                </a:cubicBezTo>
                <a:lnTo>
                  <a:pt x="4235454" y="2303055"/>
                </a:lnTo>
                <a:lnTo>
                  <a:pt x="4235952" y="2303088"/>
                </a:lnTo>
                <a:close/>
                <a:moveTo>
                  <a:pt x="4213227" y="2302594"/>
                </a:moveTo>
                <a:lnTo>
                  <a:pt x="4213253" y="2303088"/>
                </a:lnTo>
                <a:lnTo>
                  <a:pt x="4213751" y="2303055"/>
                </a:lnTo>
                <a:lnTo>
                  <a:pt x="4214345" y="2314495"/>
                </a:lnTo>
                <a:cubicBezTo>
                  <a:pt x="4214345" y="2320176"/>
                  <a:pt x="4214286" y="2325843"/>
                  <a:pt x="4212974" y="2331471"/>
                </a:cubicBezTo>
                <a:cubicBezTo>
                  <a:pt x="4213016" y="2362806"/>
                  <a:pt x="4210566" y="2393697"/>
                  <a:pt x="4205507" y="2423947"/>
                </a:cubicBezTo>
                <a:lnTo>
                  <a:pt x="4204969" y="2430623"/>
                </a:lnTo>
                <a:cubicBezTo>
                  <a:pt x="4204799" y="2430628"/>
                  <a:pt x="4204631" y="2430633"/>
                  <a:pt x="4204463" y="2430686"/>
                </a:cubicBezTo>
                <a:cubicBezTo>
                  <a:pt x="4154188" y="2783551"/>
                  <a:pt x="3873149" y="3064328"/>
                  <a:pt x="3514297" y="3123727"/>
                </a:cubicBezTo>
                <a:lnTo>
                  <a:pt x="3514181" y="3124875"/>
                </a:lnTo>
                <a:cubicBezTo>
                  <a:pt x="3508871" y="3125886"/>
                  <a:pt x="3503542" y="3126834"/>
                  <a:pt x="3497965" y="3126415"/>
                </a:cubicBezTo>
                <a:cubicBezTo>
                  <a:pt x="3466793" y="3131969"/>
                  <a:pt x="3434912" y="3134950"/>
                  <a:pt x="3402538" y="3135477"/>
                </a:cubicBezTo>
                <a:lnTo>
                  <a:pt x="3385420" y="3137103"/>
                </a:lnTo>
                <a:lnTo>
                  <a:pt x="3385394" y="3136608"/>
                </a:lnTo>
                <a:lnTo>
                  <a:pt x="3384895" y="3136641"/>
                </a:lnTo>
                <a:cubicBezTo>
                  <a:pt x="3384329" y="3132839"/>
                  <a:pt x="3384302" y="3129023"/>
                  <a:pt x="3384302" y="3125201"/>
                </a:cubicBezTo>
                <a:cubicBezTo>
                  <a:pt x="3384302" y="3119519"/>
                  <a:pt x="3384360" y="3113850"/>
                  <a:pt x="3385672" y="3108220"/>
                </a:cubicBezTo>
                <a:cubicBezTo>
                  <a:pt x="3385630" y="3076892"/>
                  <a:pt x="3388080" y="3046007"/>
                  <a:pt x="3393136" y="3015763"/>
                </a:cubicBezTo>
                <a:lnTo>
                  <a:pt x="3393677" y="3009073"/>
                </a:lnTo>
                <a:cubicBezTo>
                  <a:pt x="3393845" y="3009068"/>
                  <a:pt x="3394015" y="3009063"/>
                  <a:pt x="3394182" y="3009010"/>
                </a:cubicBezTo>
                <a:cubicBezTo>
                  <a:pt x="3444459" y="2656144"/>
                  <a:pt x="3725498" y="2375367"/>
                  <a:pt x="4084348" y="2315969"/>
                </a:cubicBezTo>
                <a:lnTo>
                  <a:pt x="4084465" y="2314821"/>
                </a:lnTo>
                <a:cubicBezTo>
                  <a:pt x="4089774" y="2313811"/>
                  <a:pt x="4095102" y="2312863"/>
                  <a:pt x="4100678" y="2313282"/>
                </a:cubicBezTo>
                <a:cubicBezTo>
                  <a:pt x="4131861" y="2307725"/>
                  <a:pt x="4163754" y="2304744"/>
                  <a:pt x="4196139" y="2304217"/>
                </a:cubicBezTo>
                <a:close/>
                <a:moveTo>
                  <a:pt x="2543827" y="2302594"/>
                </a:moveTo>
                <a:lnTo>
                  <a:pt x="2560914" y="2304217"/>
                </a:lnTo>
                <a:cubicBezTo>
                  <a:pt x="2593300" y="2304744"/>
                  <a:pt x="2625192" y="2307725"/>
                  <a:pt x="2656376" y="2313282"/>
                </a:cubicBezTo>
                <a:cubicBezTo>
                  <a:pt x="2661952" y="2312863"/>
                  <a:pt x="2667280" y="2313811"/>
                  <a:pt x="2672588" y="2314821"/>
                </a:cubicBezTo>
                <a:lnTo>
                  <a:pt x="2672706" y="2315969"/>
                </a:lnTo>
                <a:cubicBezTo>
                  <a:pt x="3031556" y="2375367"/>
                  <a:pt x="3312595" y="2656144"/>
                  <a:pt x="3362871" y="3009010"/>
                </a:cubicBezTo>
                <a:cubicBezTo>
                  <a:pt x="3363039" y="3009063"/>
                  <a:pt x="3363208" y="3009068"/>
                  <a:pt x="3363377" y="3009073"/>
                </a:cubicBezTo>
                <a:lnTo>
                  <a:pt x="3363917" y="3015763"/>
                </a:lnTo>
                <a:cubicBezTo>
                  <a:pt x="3368974" y="3046007"/>
                  <a:pt x="3371423" y="3076892"/>
                  <a:pt x="3371381" y="3108220"/>
                </a:cubicBezTo>
                <a:cubicBezTo>
                  <a:pt x="3372693" y="3113850"/>
                  <a:pt x="3372752" y="3119519"/>
                  <a:pt x="3372752" y="3125201"/>
                </a:cubicBezTo>
                <a:cubicBezTo>
                  <a:pt x="3372752" y="3129023"/>
                  <a:pt x="3372725" y="3132839"/>
                  <a:pt x="3372159" y="3136641"/>
                </a:cubicBezTo>
                <a:lnTo>
                  <a:pt x="3371660" y="3136608"/>
                </a:lnTo>
                <a:lnTo>
                  <a:pt x="3371634" y="3137103"/>
                </a:lnTo>
                <a:lnTo>
                  <a:pt x="3354515" y="3135477"/>
                </a:lnTo>
                <a:cubicBezTo>
                  <a:pt x="3322141" y="3134950"/>
                  <a:pt x="3290261" y="3131969"/>
                  <a:pt x="3259089" y="3126415"/>
                </a:cubicBezTo>
                <a:cubicBezTo>
                  <a:pt x="3253512" y="3126834"/>
                  <a:pt x="3248183" y="3125886"/>
                  <a:pt x="3242872" y="3124875"/>
                </a:cubicBezTo>
                <a:lnTo>
                  <a:pt x="3242756" y="3123727"/>
                </a:lnTo>
                <a:cubicBezTo>
                  <a:pt x="2883905" y="3064328"/>
                  <a:pt x="2602866" y="2783551"/>
                  <a:pt x="2552590" y="2430686"/>
                </a:cubicBezTo>
                <a:cubicBezTo>
                  <a:pt x="2552423" y="2430633"/>
                  <a:pt x="2552254" y="2430628"/>
                  <a:pt x="2552085" y="2430623"/>
                </a:cubicBezTo>
                <a:lnTo>
                  <a:pt x="2551547" y="2423947"/>
                </a:lnTo>
                <a:cubicBezTo>
                  <a:pt x="2546488" y="2393697"/>
                  <a:pt x="2544037" y="2362806"/>
                  <a:pt x="2544079" y="2331471"/>
                </a:cubicBezTo>
                <a:cubicBezTo>
                  <a:pt x="2542767" y="2325843"/>
                  <a:pt x="2542709" y="2320176"/>
                  <a:pt x="2542709" y="2314495"/>
                </a:cubicBezTo>
                <a:lnTo>
                  <a:pt x="2543303" y="2303055"/>
                </a:lnTo>
                <a:lnTo>
                  <a:pt x="2543801" y="2303088"/>
                </a:lnTo>
                <a:close/>
                <a:moveTo>
                  <a:pt x="2521076" y="2302594"/>
                </a:moveTo>
                <a:lnTo>
                  <a:pt x="2521102" y="2303088"/>
                </a:lnTo>
                <a:lnTo>
                  <a:pt x="2521600" y="2303055"/>
                </a:lnTo>
                <a:lnTo>
                  <a:pt x="2522194" y="2314495"/>
                </a:lnTo>
                <a:cubicBezTo>
                  <a:pt x="2522194" y="2320176"/>
                  <a:pt x="2522135" y="2325843"/>
                  <a:pt x="2520823" y="2331471"/>
                </a:cubicBezTo>
                <a:cubicBezTo>
                  <a:pt x="2520865" y="2362806"/>
                  <a:pt x="2518415" y="2393697"/>
                  <a:pt x="2513356" y="2423947"/>
                </a:cubicBezTo>
                <a:lnTo>
                  <a:pt x="2512818" y="2430623"/>
                </a:lnTo>
                <a:cubicBezTo>
                  <a:pt x="2512648" y="2430628"/>
                  <a:pt x="2512480" y="2430633"/>
                  <a:pt x="2512312" y="2430686"/>
                </a:cubicBezTo>
                <a:cubicBezTo>
                  <a:pt x="2462037" y="2783551"/>
                  <a:pt x="2180998" y="3064328"/>
                  <a:pt x="1822147" y="3123727"/>
                </a:cubicBezTo>
                <a:lnTo>
                  <a:pt x="1822030" y="3124875"/>
                </a:lnTo>
                <a:cubicBezTo>
                  <a:pt x="1816720" y="3125886"/>
                  <a:pt x="1811391" y="3126834"/>
                  <a:pt x="1805814" y="3126415"/>
                </a:cubicBezTo>
                <a:cubicBezTo>
                  <a:pt x="1774642" y="3131969"/>
                  <a:pt x="1742762" y="3134950"/>
                  <a:pt x="1710387" y="3135477"/>
                </a:cubicBezTo>
                <a:lnTo>
                  <a:pt x="1693269" y="3137103"/>
                </a:lnTo>
                <a:lnTo>
                  <a:pt x="1693243" y="3136608"/>
                </a:lnTo>
                <a:lnTo>
                  <a:pt x="1692744" y="3136641"/>
                </a:lnTo>
                <a:cubicBezTo>
                  <a:pt x="1692178" y="3132839"/>
                  <a:pt x="1692151" y="3129023"/>
                  <a:pt x="1692151" y="3125201"/>
                </a:cubicBezTo>
                <a:cubicBezTo>
                  <a:pt x="1692151" y="3119519"/>
                  <a:pt x="1692209" y="3113850"/>
                  <a:pt x="1693521" y="3108220"/>
                </a:cubicBezTo>
                <a:cubicBezTo>
                  <a:pt x="1693479" y="3076892"/>
                  <a:pt x="1695929" y="3046007"/>
                  <a:pt x="1700985" y="3015763"/>
                </a:cubicBezTo>
                <a:lnTo>
                  <a:pt x="1701526" y="3009073"/>
                </a:lnTo>
                <a:cubicBezTo>
                  <a:pt x="1701694" y="3009068"/>
                  <a:pt x="1701864" y="3009063"/>
                  <a:pt x="1702031" y="3009010"/>
                </a:cubicBezTo>
                <a:cubicBezTo>
                  <a:pt x="1752308" y="2656144"/>
                  <a:pt x="2033347" y="2375367"/>
                  <a:pt x="2392197" y="2315969"/>
                </a:cubicBezTo>
                <a:lnTo>
                  <a:pt x="2392314" y="2314821"/>
                </a:lnTo>
                <a:cubicBezTo>
                  <a:pt x="2397623" y="2313811"/>
                  <a:pt x="2402951" y="2312863"/>
                  <a:pt x="2408527" y="2313282"/>
                </a:cubicBezTo>
                <a:cubicBezTo>
                  <a:pt x="2439710" y="2307725"/>
                  <a:pt x="2471603" y="2304744"/>
                  <a:pt x="2503988" y="2304217"/>
                </a:cubicBezTo>
                <a:close/>
                <a:moveTo>
                  <a:pt x="851676" y="2302594"/>
                </a:moveTo>
                <a:lnTo>
                  <a:pt x="868763" y="2304217"/>
                </a:lnTo>
                <a:cubicBezTo>
                  <a:pt x="901149" y="2304744"/>
                  <a:pt x="933041" y="2307725"/>
                  <a:pt x="964225" y="2313282"/>
                </a:cubicBezTo>
                <a:cubicBezTo>
                  <a:pt x="969801" y="2312863"/>
                  <a:pt x="975129" y="2313811"/>
                  <a:pt x="980437" y="2314821"/>
                </a:cubicBezTo>
                <a:lnTo>
                  <a:pt x="980555" y="2315969"/>
                </a:lnTo>
                <a:cubicBezTo>
                  <a:pt x="1339405" y="2375367"/>
                  <a:pt x="1620444" y="2656144"/>
                  <a:pt x="1670720" y="3009010"/>
                </a:cubicBezTo>
                <a:cubicBezTo>
                  <a:pt x="1670888" y="3009063"/>
                  <a:pt x="1671057" y="3009068"/>
                  <a:pt x="1671226" y="3009073"/>
                </a:cubicBezTo>
                <a:lnTo>
                  <a:pt x="1671766" y="3015763"/>
                </a:lnTo>
                <a:cubicBezTo>
                  <a:pt x="1676823" y="3046007"/>
                  <a:pt x="1679272" y="3076892"/>
                  <a:pt x="1679230" y="3108220"/>
                </a:cubicBezTo>
                <a:cubicBezTo>
                  <a:pt x="1680542" y="3113850"/>
                  <a:pt x="1680601" y="3119519"/>
                  <a:pt x="1680601" y="3125201"/>
                </a:cubicBezTo>
                <a:cubicBezTo>
                  <a:pt x="1680601" y="3129023"/>
                  <a:pt x="1680574" y="3132839"/>
                  <a:pt x="1680008" y="3136641"/>
                </a:cubicBezTo>
                <a:lnTo>
                  <a:pt x="1679509" y="3136608"/>
                </a:lnTo>
                <a:lnTo>
                  <a:pt x="1679483" y="3137103"/>
                </a:lnTo>
                <a:lnTo>
                  <a:pt x="1662364" y="3135477"/>
                </a:lnTo>
                <a:cubicBezTo>
                  <a:pt x="1629990" y="3134950"/>
                  <a:pt x="1598110" y="3131969"/>
                  <a:pt x="1566938" y="3126415"/>
                </a:cubicBezTo>
                <a:cubicBezTo>
                  <a:pt x="1561361" y="3126834"/>
                  <a:pt x="1556032" y="3125886"/>
                  <a:pt x="1550721" y="3124875"/>
                </a:cubicBezTo>
                <a:lnTo>
                  <a:pt x="1550605" y="3123727"/>
                </a:lnTo>
                <a:cubicBezTo>
                  <a:pt x="1191754" y="3064328"/>
                  <a:pt x="910715" y="2783551"/>
                  <a:pt x="860439" y="2430686"/>
                </a:cubicBezTo>
                <a:cubicBezTo>
                  <a:pt x="860272" y="2430633"/>
                  <a:pt x="860103" y="2430628"/>
                  <a:pt x="859934" y="2430623"/>
                </a:cubicBezTo>
                <a:lnTo>
                  <a:pt x="859396" y="2423947"/>
                </a:lnTo>
                <a:cubicBezTo>
                  <a:pt x="854337" y="2393697"/>
                  <a:pt x="851886" y="2362806"/>
                  <a:pt x="851928" y="2331471"/>
                </a:cubicBezTo>
                <a:cubicBezTo>
                  <a:pt x="850616" y="2325843"/>
                  <a:pt x="850558" y="2320176"/>
                  <a:pt x="850558" y="2314495"/>
                </a:cubicBezTo>
                <a:lnTo>
                  <a:pt x="851152" y="2303055"/>
                </a:lnTo>
                <a:lnTo>
                  <a:pt x="851650" y="2303088"/>
                </a:lnTo>
                <a:close/>
                <a:moveTo>
                  <a:pt x="828925" y="2302594"/>
                </a:moveTo>
                <a:lnTo>
                  <a:pt x="828951" y="2303088"/>
                </a:lnTo>
                <a:lnTo>
                  <a:pt x="829449" y="2303055"/>
                </a:lnTo>
                <a:lnTo>
                  <a:pt x="830043" y="2314495"/>
                </a:lnTo>
                <a:cubicBezTo>
                  <a:pt x="830043" y="2320176"/>
                  <a:pt x="829984" y="2325843"/>
                  <a:pt x="828672" y="2331471"/>
                </a:cubicBezTo>
                <a:cubicBezTo>
                  <a:pt x="828714" y="2362806"/>
                  <a:pt x="826264" y="2393697"/>
                  <a:pt x="821205" y="2423947"/>
                </a:cubicBezTo>
                <a:lnTo>
                  <a:pt x="820667" y="2430623"/>
                </a:lnTo>
                <a:cubicBezTo>
                  <a:pt x="820497" y="2430628"/>
                  <a:pt x="820329" y="2430633"/>
                  <a:pt x="820161" y="2430686"/>
                </a:cubicBezTo>
                <a:cubicBezTo>
                  <a:pt x="769886" y="2783551"/>
                  <a:pt x="488847" y="3064328"/>
                  <a:pt x="129995" y="3123727"/>
                </a:cubicBezTo>
                <a:lnTo>
                  <a:pt x="129879" y="3124875"/>
                </a:lnTo>
                <a:cubicBezTo>
                  <a:pt x="124569" y="3125886"/>
                  <a:pt x="119240" y="3126834"/>
                  <a:pt x="113663" y="3126415"/>
                </a:cubicBezTo>
                <a:cubicBezTo>
                  <a:pt x="82491" y="3131969"/>
                  <a:pt x="50611" y="3134950"/>
                  <a:pt x="18236" y="3135477"/>
                </a:cubicBezTo>
                <a:lnTo>
                  <a:pt x="1118" y="3137103"/>
                </a:lnTo>
                <a:lnTo>
                  <a:pt x="1092" y="3136608"/>
                </a:lnTo>
                <a:lnTo>
                  <a:pt x="593" y="3136641"/>
                </a:lnTo>
                <a:cubicBezTo>
                  <a:pt x="27" y="3132839"/>
                  <a:pt x="0" y="3129023"/>
                  <a:pt x="0" y="3125201"/>
                </a:cubicBezTo>
                <a:cubicBezTo>
                  <a:pt x="0" y="3119519"/>
                  <a:pt x="58" y="3113850"/>
                  <a:pt x="1370" y="3108220"/>
                </a:cubicBezTo>
                <a:cubicBezTo>
                  <a:pt x="1328" y="3076892"/>
                  <a:pt x="3778" y="3046007"/>
                  <a:pt x="8835" y="3015763"/>
                </a:cubicBezTo>
                <a:lnTo>
                  <a:pt x="9375" y="3009073"/>
                </a:lnTo>
                <a:cubicBezTo>
                  <a:pt x="9543" y="3009068"/>
                  <a:pt x="9713" y="3009063"/>
                  <a:pt x="9880" y="3009010"/>
                </a:cubicBezTo>
                <a:cubicBezTo>
                  <a:pt x="60157" y="2656144"/>
                  <a:pt x="341196" y="2375367"/>
                  <a:pt x="700046" y="2315969"/>
                </a:cubicBezTo>
                <a:lnTo>
                  <a:pt x="700163" y="2314821"/>
                </a:lnTo>
                <a:cubicBezTo>
                  <a:pt x="705472" y="2313811"/>
                  <a:pt x="710800" y="2312863"/>
                  <a:pt x="716376" y="2313282"/>
                </a:cubicBezTo>
                <a:cubicBezTo>
                  <a:pt x="747559" y="2307725"/>
                  <a:pt x="779452" y="2304744"/>
                  <a:pt x="811837" y="2304217"/>
                </a:cubicBezTo>
                <a:close/>
                <a:moveTo>
                  <a:pt x="8305836" y="1608087"/>
                </a:moveTo>
                <a:cubicBezTo>
                  <a:pt x="8030646" y="1666766"/>
                  <a:pt x="7815802" y="1879876"/>
                  <a:pt x="7762527" y="2148655"/>
                </a:cubicBezTo>
                <a:cubicBezTo>
                  <a:pt x="8037717" y="2089976"/>
                  <a:pt x="8252560" y="1876866"/>
                  <a:pt x="8305836" y="1608087"/>
                </a:cubicBezTo>
                <a:close/>
                <a:moveTo>
                  <a:pt x="6911971" y="1608087"/>
                </a:moveTo>
                <a:cubicBezTo>
                  <a:pt x="6965247" y="1876866"/>
                  <a:pt x="7180090" y="2089976"/>
                  <a:pt x="7455280" y="2148655"/>
                </a:cubicBezTo>
                <a:cubicBezTo>
                  <a:pt x="7402005" y="1879876"/>
                  <a:pt x="7187161" y="1666766"/>
                  <a:pt x="6911971" y="1608087"/>
                </a:cubicBezTo>
                <a:close/>
                <a:moveTo>
                  <a:pt x="6613685" y="1608087"/>
                </a:moveTo>
                <a:cubicBezTo>
                  <a:pt x="6338495" y="1666766"/>
                  <a:pt x="6123651" y="1879876"/>
                  <a:pt x="6070376" y="2148655"/>
                </a:cubicBezTo>
                <a:cubicBezTo>
                  <a:pt x="6345566" y="2089976"/>
                  <a:pt x="6560409" y="1876866"/>
                  <a:pt x="6613685" y="1608087"/>
                </a:cubicBezTo>
                <a:close/>
                <a:moveTo>
                  <a:pt x="5219820" y="1608087"/>
                </a:moveTo>
                <a:cubicBezTo>
                  <a:pt x="5273096" y="1876866"/>
                  <a:pt x="5487939" y="2089976"/>
                  <a:pt x="5763129" y="2148655"/>
                </a:cubicBezTo>
                <a:cubicBezTo>
                  <a:pt x="5709854" y="1879876"/>
                  <a:pt x="5495010" y="1666766"/>
                  <a:pt x="5219820" y="1608087"/>
                </a:cubicBezTo>
                <a:close/>
                <a:moveTo>
                  <a:pt x="4921534" y="1608087"/>
                </a:moveTo>
                <a:cubicBezTo>
                  <a:pt x="4646344" y="1666766"/>
                  <a:pt x="4431500" y="1879876"/>
                  <a:pt x="4378225" y="2148655"/>
                </a:cubicBezTo>
                <a:cubicBezTo>
                  <a:pt x="4653415" y="2089976"/>
                  <a:pt x="4868259" y="1876866"/>
                  <a:pt x="4921534" y="1608087"/>
                </a:cubicBezTo>
                <a:close/>
                <a:moveTo>
                  <a:pt x="3527669" y="1608087"/>
                </a:moveTo>
                <a:cubicBezTo>
                  <a:pt x="3580945" y="1876866"/>
                  <a:pt x="3795788" y="2089976"/>
                  <a:pt x="4070978" y="2148655"/>
                </a:cubicBezTo>
                <a:cubicBezTo>
                  <a:pt x="4017703" y="1879876"/>
                  <a:pt x="3802859" y="1666766"/>
                  <a:pt x="3527669" y="1608087"/>
                </a:cubicBezTo>
                <a:close/>
                <a:moveTo>
                  <a:pt x="3229383" y="1608087"/>
                </a:moveTo>
                <a:cubicBezTo>
                  <a:pt x="2954193" y="1666766"/>
                  <a:pt x="2739349" y="1879876"/>
                  <a:pt x="2686074" y="2148655"/>
                </a:cubicBezTo>
                <a:cubicBezTo>
                  <a:pt x="2961264" y="2089976"/>
                  <a:pt x="3176107" y="1876866"/>
                  <a:pt x="3229383" y="1608087"/>
                </a:cubicBezTo>
                <a:close/>
                <a:moveTo>
                  <a:pt x="1835518" y="1608087"/>
                </a:moveTo>
                <a:cubicBezTo>
                  <a:pt x="1888794" y="1876866"/>
                  <a:pt x="2103637" y="2089976"/>
                  <a:pt x="2378827" y="2148655"/>
                </a:cubicBezTo>
                <a:cubicBezTo>
                  <a:pt x="2325552" y="1879876"/>
                  <a:pt x="2110708" y="1666766"/>
                  <a:pt x="1835518" y="1608087"/>
                </a:cubicBezTo>
                <a:close/>
                <a:moveTo>
                  <a:pt x="1537232" y="1608087"/>
                </a:moveTo>
                <a:cubicBezTo>
                  <a:pt x="1262042" y="1666766"/>
                  <a:pt x="1047198" y="1879876"/>
                  <a:pt x="993923" y="2148655"/>
                </a:cubicBezTo>
                <a:cubicBezTo>
                  <a:pt x="1269113" y="2089976"/>
                  <a:pt x="1483956" y="1876866"/>
                  <a:pt x="1537232" y="1608087"/>
                </a:cubicBezTo>
                <a:close/>
                <a:moveTo>
                  <a:pt x="143367" y="1608087"/>
                </a:moveTo>
                <a:cubicBezTo>
                  <a:pt x="196643" y="1876866"/>
                  <a:pt x="411486" y="2089976"/>
                  <a:pt x="686676" y="2148655"/>
                </a:cubicBezTo>
                <a:cubicBezTo>
                  <a:pt x="633401" y="1879876"/>
                  <a:pt x="418557" y="1666766"/>
                  <a:pt x="143367" y="1608087"/>
                </a:cubicBezTo>
                <a:close/>
                <a:moveTo>
                  <a:pt x="8461873" y="1464394"/>
                </a:moveTo>
                <a:lnTo>
                  <a:pt x="8478960" y="1466004"/>
                </a:lnTo>
                <a:cubicBezTo>
                  <a:pt x="8511346" y="1466527"/>
                  <a:pt x="8543239" y="1469485"/>
                  <a:pt x="8574422" y="1474998"/>
                </a:cubicBezTo>
                <a:cubicBezTo>
                  <a:pt x="8579998" y="1474582"/>
                  <a:pt x="8585326" y="1475523"/>
                  <a:pt x="8590635" y="1476525"/>
                </a:cubicBezTo>
                <a:lnTo>
                  <a:pt x="8590752" y="1477664"/>
                </a:lnTo>
                <a:cubicBezTo>
                  <a:pt x="8815033" y="1514497"/>
                  <a:pt x="9008920" y="1637126"/>
                  <a:pt x="9135069" y="1809390"/>
                </a:cubicBezTo>
                <a:lnTo>
                  <a:pt x="9139239" y="1816149"/>
                </a:lnTo>
                <a:lnTo>
                  <a:pt x="9139239" y="2119309"/>
                </a:lnTo>
                <a:lnTo>
                  <a:pt x="9120077" y="2050665"/>
                </a:lnTo>
                <a:cubicBezTo>
                  <a:pt x="9039502" y="1829012"/>
                  <a:pt x="8844913" y="1659431"/>
                  <a:pt x="8604122" y="1608087"/>
                </a:cubicBezTo>
                <a:cubicBezTo>
                  <a:pt x="8650738" y="1843269"/>
                  <a:pt x="8821055" y="2035829"/>
                  <a:pt x="9047261" y="2119605"/>
                </a:cubicBezTo>
                <a:lnTo>
                  <a:pt x="9139239" y="2146279"/>
                </a:lnTo>
                <a:lnTo>
                  <a:pt x="9139239" y="2273778"/>
                </a:lnTo>
                <a:lnTo>
                  <a:pt x="9030179" y="2246972"/>
                </a:lnTo>
                <a:cubicBezTo>
                  <a:pt x="8735297" y="2149386"/>
                  <a:pt x="8514628" y="1897812"/>
                  <a:pt x="8470637" y="1591480"/>
                </a:cubicBezTo>
                <a:cubicBezTo>
                  <a:pt x="8470469" y="1591427"/>
                  <a:pt x="8470301" y="1591423"/>
                  <a:pt x="8470131" y="1591418"/>
                </a:cubicBezTo>
                <a:lnTo>
                  <a:pt x="8469593" y="1584794"/>
                </a:lnTo>
                <a:cubicBezTo>
                  <a:pt x="8464534" y="1554782"/>
                  <a:pt x="8462083" y="1524133"/>
                  <a:pt x="8462126" y="1493044"/>
                </a:cubicBezTo>
                <a:cubicBezTo>
                  <a:pt x="8460814" y="1487460"/>
                  <a:pt x="8460755" y="1481838"/>
                  <a:pt x="8460755" y="1476202"/>
                </a:cubicBezTo>
                <a:lnTo>
                  <a:pt x="8461349" y="1464852"/>
                </a:lnTo>
                <a:lnTo>
                  <a:pt x="8461847" y="1464884"/>
                </a:lnTo>
                <a:close/>
                <a:moveTo>
                  <a:pt x="8448085" y="1464394"/>
                </a:moveTo>
                <a:lnTo>
                  <a:pt x="8448111" y="1464884"/>
                </a:lnTo>
                <a:lnTo>
                  <a:pt x="8448609" y="1464852"/>
                </a:lnTo>
                <a:lnTo>
                  <a:pt x="8449203" y="1476202"/>
                </a:lnTo>
                <a:cubicBezTo>
                  <a:pt x="8449203" y="1481838"/>
                  <a:pt x="8449144" y="1487460"/>
                  <a:pt x="8447832" y="1493044"/>
                </a:cubicBezTo>
                <a:cubicBezTo>
                  <a:pt x="8447875" y="1524133"/>
                  <a:pt x="8445424" y="1554782"/>
                  <a:pt x="8440365" y="1584794"/>
                </a:cubicBezTo>
                <a:lnTo>
                  <a:pt x="8439827" y="1591418"/>
                </a:lnTo>
                <a:cubicBezTo>
                  <a:pt x="8439657" y="1591423"/>
                  <a:pt x="8439489" y="1591427"/>
                  <a:pt x="8439321" y="1591480"/>
                </a:cubicBezTo>
                <a:cubicBezTo>
                  <a:pt x="8389046" y="1941574"/>
                  <a:pt x="8108007" y="2220146"/>
                  <a:pt x="7749156" y="2279078"/>
                </a:cubicBezTo>
                <a:lnTo>
                  <a:pt x="7749040" y="2280217"/>
                </a:lnTo>
                <a:cubicBezTo>
                  <a:pt x="7743729" y="2281220"/>
                  <a:pt x="7738400" y="2282161"/>
                  <a:pt x="7732823" y="2281745"/>
                </a:cubicBezTo>
                <a:cubicBezTo>
                  <a:pt x="7701651" y="2287255"/>
                  <a:pt x="7669771" y="2290213"/>
                  <a:pt x="7637396" y="2290736"/>
                </a:cubicBezTo>
                <a:lnTo>
                  <a:pt x="7620278" y="2292349"/>
                </a:lnTo>
                <a:lnTo>
                  <a:pt x="7620252" y="2291858"/>
                </a:lnTo>
                <a:lnTo>
                  <a:pt x="7619753" y="2291891"/>
                </a:lnTo>
                <a:cubicBezTo>
                  <a:pt x="7619187" y="2288119"/>
                  <a:pt x="7619160" y="2284333"/>
                  <a:pt x="7619160" y="2280541"/>
                </a:cubicBezTo>
                <a:cubicBezTo>
                  <a:pt x="7619160" y="2274903"/>
                  <a:pt x="7619219" y="2269279"/>
                  <a:pt x="7620531" y="2263693"/>
                </a:cubicBezTo>
                <a:cubicBezTo>
                  <a:pt x="7620488" y="2232611"/>
                  <a:pt x="7622938" y="2201969"/>
                  <a:pt x="7627995" y="2171962"/>
                </a:cubicBezTo>
                <a:lnTo>
                  <a:pt x="7628535" y="2165325"/>
                </a:lnTo>
                <a:cubicBezTo>
                  <a:pt x="7628704" y="2165320"/>
                  <a:pt x="7628873" y="2165315"/>
                  <a:pt x="7629040" y="2165262"/>
                </a:cubicBezTo>
                <a:cubicBezTo>
                  <a:pt x="7679317" y="1815167"/>
                  <a:pt x="7960356" y="1536596"/>
                  <a:pt x="8319206" y="1477664"/>
                </a:cubicBezTo>
                <a:lnTo>
                  <a:pt x="8319323" y="1476525"/>
                </a:lnTo>
                <a:cubicBezTo>
                  <a:pt x="8324632" y="1475523"/>
                  <a:pt x="8329960" y="1474582"/>
                  <a:pt x="8335536" y="1474998"/>
                </a:cubicBezTo>
                <a:cubicBezTo>
                  <a:pt x="8366719" y="1469485"/>
                  <a:pt x="8398612" y="1466527"/>
                  <a:pt x="8430998" y="1466004"/>
                </a:cubicBezTo>
                <a:close/>
                <a:moveTo>
                  <a:pt x="6769722" y="1464394"/>
                </a:moveTo>
                <a:lnTo>
                  <a:pt x="6786810" y="1466004"/>
                </a:lnTo>
                <a:cubicBezTo>
                  <a:pt x="6819195" y="1466527"/>
                  <a:pt x="6851088" y="1469485"/>
                  <a:pt x="6882271" y="1474998"/>
                </a:cubicBezTo>
                <a:cubicBezTo>
                  <a:pt x="6887847" y="1474582"/>
                  <a:pt x="6893175" y="1475523"/>
                  <a:pt x="6898484" y="1476525"/>
                </a:cubicBezTo>
                <a:lnTo>
                  <a:pt x="6898601" y="1477664"/>
                </a:lnTo>
                <a:cubicBezTo>
                  <a:pt x="7257451" y="1536596"/>
                  <a:pt x="7538490" y="1815167"/>
                  <a:pt x="7588766" y="2165262"/>
                </a:cubicBezTo>
                <a:cubicBezTo>
                  <a:pt x="7588934" y="2165315"/>
                  <a:pt x="7589103" y="2165320"/>
                  <a:pt x="7589272" y="2165325"/>
                </a:cubicBezTo>
                <a:lnTo>
                  <a:pt x="7589812" y="2171962"/>
                </a:lnTo>
                <a:cubicBezTo>
                  <a:pt x="7594869" y="2201969"/>
                  <a:pt x="7597319" y="2232611"/>
                  <a:pt x="7597276" y="2263693"/>
                </a:cubicBezTo>
                <a:cubicBezTo>
                  <a:pt x="7598588" y="2269279"/>
                  <a:pt x="7598647" y="2274903"/>
                  <a:pt x="7598647" y="2280541"/>
                </a:cubicBezTo>
                <a:cubicBezTo>
                  <a:pt x="7598647" y="2284333"/>
                  <a:pt x="7598620" y="2288119"/>
                  <a:pt x="7598054" y="2291891"/>
                </a:cubicBezTo>
                <a:lnTo>
                  <a:pt x="7597555" y="2291858"/>
                </a:lnTo>
                <a:lnTo>
                  <a:pt x="7597529" y="2292349"/>
                </a:lnTo>
                <a:lnTo>
                  <a:pt x="7580411" y="2290736"/>
                </a:lnTo>
                <a:cubicBezTo>
                  <a:pt x="7548036" y="2290213"/>
                  <a:pt x="7516156" y="2287255"/>
                  <a:pt x="7484984" y="2281745"/>
                </a:cubicBezTo>
                <a:cubicBezTo>
                  <a:pt x="7479407" y="2282161"/>
                  <a:pt x="7474078" y="2281220"/>
                  <a:pt x="7468767" y="2280217"/>
                </a:cubicBezTo>
                <a:lnTo>
                  <a:pt x="7468651" y="2279078"/>
                </a:lnTo>
                <a:cubicBezTo>
                  <a:pt x="7109800" y="2220146"/>
                  <a:pt x="6828761" y="1941574"/>
                  <a:pt x="6778486" y="1591480"/>
                </a:cubicBezTo>
                <a:cubicBezTo>
                  <a:pt x="6778318" y="1591427"/>
                  <a:pt x="6778150" y="1591423"/>
                  <a:pt x="6777980" y="1591418"/>
                </a:cubicBezTo>
                <a:lnTo>
                  <a:pt x="6777442" y="1584794"/>
                </a:lnTo>
                <a:cubicBezTo>
                  <a:pt x="6772383" y="1554782"/>
                  <a:pt x="6769933" y="1524133"/>
                  <a:pt x="6769975" y="1493044"/>
                </a:cubicBezTo>
                <a:cubicBezTo>
                  <a:pt x="6768663" y="1487460"/>
                  <a:pt x="6768604" y="1481838"/>
                  <a:pt x="6768604" y="1476202"/>
                </a:cubicBezTo>
                <a:lnTo>
                  <a:pt x="6769198" y="1464852"/>
                </a:lnTo>
                <a:lnTo>
                  <a:pt x="6769696" y="1464884"/>
                </a:lnTo>
                <a:close/>
                <a:moveTo>
                  <a:pt x="6755934" y="1464394"/>
                </a:moveTo>
                <a:lnTo>
                  <a:pt x="6755960" y="1464884"/>
                </a:lnTo>
                <a:lnTo>
                  <a:pt x="6756458" y="1464852"/>
                </a:lnTo>
                <a:lnTo>
                  <a:pt x="6757052" y="1476202"/>
                </a:lnTo>
                <a:cubicBezTo>
                  <a:pt x="6757052" y="1481838"/>
                  <a:pt x="6756994" y="1487460"/>
                  <a:pt x="6755682" y="1493044"/>
                </a:cubicBezTo>
                <a:cubicBezTo>
                  <a:pt x="6755724" y="1524133"/>
                  <a:pt x="6753273" y="1554782"/>
                  <a:pt x="6748215" y="1584794"/>
                </a:cubicBezTo>
                <a:lnTo>
                  <a:pt x="6747676" y="1591418"/>
                </a:lnTo>
                <a:cubicBezTo>
                  <a:pt x="6747507" y="1591423"/>
                  <a:pt x="6747338" y="1591427"/>
                  <a:pt x="6747171" y="1591480"/>
                </a:cubicBezTo>
                <a:cubicBezTo>
                  <a:pt x="6696895" y="1941574"/>
                  <a:pt x="6415856" y="2220146"/>
                  <a:pt x="6057005" y="2279078"/>
                </a:cubicBezTo>
                <a:lnTo>
                  <a:pt x="6056889" y="2280217"/>
                </a:lnTo>
                <a:cubicBezTo>
                  <a:pt x="6051578" y="2281220"/>
                  <a:pt x="6046249" y="2282161"/>
                  <a:pt x="6040672" y="2281745"/>
                </a:cubicBezTo>
                <a:cubicBezTo>
                  <a:pt x="6009500" y="2287255"/>
                  <a:pt x="5977620" y="2290213"/>
                  <a:pt x="5945246" y="2290736"/>
                </a:cubicBezTo>
                <a:lnTo>
                  <a:pt x="5928127" y="2292349"/>
                </a:lnTo>
                <a:lnTo>
                  <a:pt x="5928101" y="2291858"/>
                </a:lnTo>
                <a:lnTo>
                  <a:pt x="5927602" y="2291891"/>
                </a:lnTo>
                <a:cubicBezTo>
                  <a:pt x="5927036" y="2288119"/>
                  <a:pt x="5927009" y="2284333"/>
                  <a:pt x="5927009" y="2280541"/>
                </a:cubicBezTo>
                <a:cubicBezTo>
                  <a:pt x="5927009" y="2274903"/>
                  <a:pt x="5927068" y="2269279"/>
                  <a:pt x="5928380" y="2263693"/>
                </a:cubicBezTo>
                <a:cubicBezTo>
                  <a:pt x="5928338" y="2232611"/>
                  <a:pt x="5930787" y="2201969"/>
                  <a:pt x="5935844" y="2171962"/>
                </a:cubicBezTo>
                <a:lnTo>
                  <a:pt x="5936384" y="2165325"/>
                </a:lnTo>
                <a:cubicBezTo>
                  <a:pt x="5936553" y="2165320"/>
                  <a:pt x="5936722" y="2165315"/>
                  <a:pt x="5936890" y="2165262"/>
                </a:cubicBezTo>
                <a:cubicBezTo>
                  <a:pt x="5987166" y="1815167"/>
                  <a:pt x="6268205" y="1536596"/>
                  <a:pt x="6627056" y="1477664"/>
                </a:cubicBezTo>
                <a:lnTo>
                  <a:pt x="6627173" y="1476525"/>
                </a:lnTo>
                <a:cubicBezTo>
                  <a:pt x="6632481" y="1475523"/>
                  <a:pt x="6637809" y="1474582"/>
                  <a:pt x="6643385" y="1474998"/>
                </a:cubicBezTo>
                <a:cubicBezTo>
                  <a:pt x="6674569" y="1469485"/>
                  <a:pt x="6706461" y="1466527"/>
                  <a:pt x="6738847" y="1466004"/>
                </a:cubicBezTo>
                <a:close/>
                <a:moveTo>
                  <a:pt x="5077571" y="1464394"/>
                </a:moveTo>
                <a:lnTo>
                  <a:pt x="5094659" y="1466004"/>
                </a:lnTo>
                <a:cubicBezTo>
                  <a:pt x="5127044" y="1466527"/>
                  <a:pt x="5158937" y="1469485"/>
                  <a:pt x="5190120" y="1474998"/>
                </a:cubicBezTo>
                <a:cubicBezTo>
                  <a:pt x="5195696" y="1474582"/>
                  <a:pt x="5201024" y="1475523"/>
                  <a:pt x="5206334" y="1476525"/>
                </a:cubicBezTo>
                <a:lnTo>
                  <a:pt x="5206450" y="1477664"/>
                </a:lnTo>
                <a:cubicBezTo>
                  <a:pt x="5565300" y="1536596"/>
                  <a:pt x="5846339" y="1815167"/>
                  <a:pt x="5896616" y="2165262"/>
                </a:cubicBezTo>
                <a:cubicBezTo>
                  <a:pt x="5896783" y="2165315"/>
                  <a:pt x="5896953" y="2165320"/>
                  <a:pt x="5897121" y="2165325"/>
                </a:cubicBezTo>
                <a:lnTo>
                  <a:pt x="5897662" y="2171962"/>
                </a:lnTo>
                <a:cubicBezTo>
                  <a:pt x="5902718" y="2201969"/>
                  <a:pt x="5905168" y="2232611"/>
                  <a:pt x="5905126" y="2263693"/>
                </a:cubicBezTo>
                <a:cubicBezTo>
                  <a:pt x="5906438" y="2269279"/>
                  <a:pt x="5906496" y="2274903"/>
                  <a:pt x="5906496" y="2280541"/>
                </a:cubicBezTo>
                <a:cubicBezTo>
                  <a:pt x="5906496" y="2284333"/>
                  <a:pt x="5906469" y="2288119"/>
                  <a:pt x="5905903" y="2291891"/>
                </a:cubicBezTo>
                <a:lnTo>
                  <a:pt x="5905404" y="2291858"/>
                </a:lnTo>
                <a:lnTo>
                  <a:pt x="5905378" y="2292349"/>
                </a:lnTo>
                <a:lnTo>
                  <a:pt x="5888260" y="2290736"/>
                </a:lnTo>
                <a:cubicBezTo>
                  <a:pt x="5855886" y="2290213"/>
                  <a:pt x="5824005" y="2287255"/>
                  <a:pt x="5792833" y="2281745"/>
                </a:cubicBezTo>
                <a:cubicBezTo>
                  <a:pt x="5787256" y="2282161"/>
                  <a:pt x="5781927" y="2281220"/>
                  <a:pt x="5776617" y="2280217"/>
                </a:cubicBezTo>
                <a:lnTo>
                  <a:pt x="5776501" y="2279078"/>
                </a:lnTo>
                <a:cubicBezTo>
                  <a:pt x="5417649" y="2220146"/>
                  <a:pt x="5136610" y="1941574"/>
                  <a:pt x="5086335" y="1591480"/>
                </a:cubicBezTo>
                <a:cubicBezTo>
                  <a:pt x="5086167" y="1591427"/>
                  <a:pt x="5085999" y="1591423"/>
                  <a:pt x="5085830" y="1591418"/>
                </a:cubicBezTo>
                <a:lnTo>
                  <a:pt x="5085291" y="1584794"/>
                </a:lnTo>
                <a:cubicBezTo>
                  <a:pt x="5080233" y="1554782"/>
                  <a:pt x="5077782" y="1524133"/>
                  <a:pt x="5077824" y="1493044"/>
                </a:cubicBezTo>
                <a:cubicBezTo>
                  <a:pt x="5076512" y="1487460"/>
                  <a:pt x="5076453" y="1481838"/>
                  <a:pt x="5076453" y="1476202"/>
                </a:cubicBezTo>
                <a:lnTo>
                  <a:pt x="5077047" y="1464852"/>
                </a:lnTo>
                <a:lnTo>
                  <a:pt x="5077545" y="1464884"/>
                </a:lnTo>
                <a:close/>
                <a:moveTo>
                  <a:pt x="5063783" y="1464394"/>
                </a:moveTo>
                <a:lnTo>
                  <a:pt x="5063809" y="1464884"/>
                </a:lnTo>
                <a:lnTo>
                  <a:pt x="5064307" y="1464852"/>
                </a:lnTo>
                <a:lnTo>
                  <a:pt x="5064902" y="1476202"/>
                </a:lnTo>
                <a:cubicBezTo>
                  <a:pt x="5064902" y="1481838"/>
                  <a:pt x="5064842" y="1487460"/>
                  <a:pt x="5063530" y="1493044"/>
                </a:cubicBezTo>
                <a:cubicBezTo>
                  <a:pt x="5063572" y="1524133"/>
                  <a:pt x="5061122" y="1554782"/>
                  <a:pt x="5056063" y="1584794"/>
                </a:cubicBezTo>
                <a:lnTo>
                  <a:pt x="5055525" y="1591418"/>
                </a:lnTo>
                <a:cubicBezTo>
                  <a:pt x="5055355" y="1591423"/>
                  <a:pt x="5055187" y="1591427"/>
                  <a:pt x="5055019" y="1591480"/>
                </a:cubicBezTo>
                <a:cubicBezTo>
                  <a:pt x="5004744" y="1941574"/>
                  <a:pt x="4723705" y="2220146"/>
                  <a:pt x="4364853" y="2279078"/>
                </a:cubicBezTo>
                <a:lnTo>
                  <a:pt x="4364737" y="2280217"/>
                </a:lnTo>
                <a:cubicBezTo>
                  <a:pt x="4359427" y="2281220"/>
                  <a:pt x="4354098" y="2282161"/>
                  <a:pt x="4348521" y="2281745"/>
                </a:cubicBezTo>
                <a:cubicBezTo>
                  <a:pt x="4317350" y="2287255"/>
                  <a:pt x="4285468" y="2290213"/>
                  <a:pt x="4253094" y="2290736"/>
                </a:cubicBezTo>
                <a:lnTo>
                  <a:pt x="4235976" y="2292349"/>
                </a:lnTo>
                <a:lnTo>
                  <a:pt x="4235950" y="2291858"/>
                </a:lnTo>
                <a:lnTo>
                  <a:pt x="4235451" y="2291891"/>
                </a:lnTo>
                <a:cubicBezTo>
                  <a:pt x="4234885" y="2288119"/>
                  <a:pt x="4234858" y="2284333"/>
                  <a:pt x="4234858" y="2280541"/>
                </a:cubicBezTo>
                <a:cubicBezTo>
                  <a:pt x="4234858" y="2274903"/>
                  <a:pt x="4234916" y="2269279"/>
                  <a:pt x="4236228" y="2263693"/>
                </a:cubicBezTo>
                <a:cubicBezTo>
                  <a:pt x="4236186" y="2232611"/>
                  <a:pt x="4238636" y="2201969"/>
                  <a:pt x="4243692" y="2171962"/>
                </a:cubicBezTo>
                <a:lnTo>
                  <a:pt x="4244233" y="2165325"/>
                </a:lnTo>
                <a:cubicBezTo>
                  <a:pt x="4244401" y="2165320"/>
                  <a:pt x="4244571" y="2165315"/>
                  <a:pt x="4244738" y="2165262"/>
                </a:cubicBezTo>
                <a:cubicBezTo>
                  <a:pt x="4295015" y="1815167"/>
                  <a:pt x="4576054" y="1536596"/>
                  <a:pt x="4934904" y="1477664"/>
                </a:cubicBezTo>
                <a:lnTo>
                  <a:pt x="4935021" y="1476525"/>
                </a:lnTo>
                <a:cubicBezTo>
                  <a:pt x="4940330" y="1475523"/>
                  <a:pt x="4945658" y="1474582"/>
                  <a:pt x="4951234" y="1474998"/>
                </a:cubicBezTo>
                <a:cubicBezTo>
                  <a:pt x="4982417" y="1469485"/>
                  <a:pt x="5014310" y="1466527"/>
                  <a:pt x="5046695" y="1466004"/>
                </a:cubicBezTo>
                <a:close/>
                <a:moveTo>
                  <a:pt x="3385420" y="1464394"/>
                </a:moveTo>
                <a:lnTo>
                  <a:pt x="3402507" y="1466004"/>
                </a:lnTo>
                <a:cubicBezTo>
                  <a:pt x="3434893" y="1466527"/>
                  <a:pt x="3466785" y="1469485"/>
                  <a:pt x="3497969" y="1474998"/>
                </a:cubicBezTo>
                <a:cubicBezTo>
                  <a:pt x="3503545" y="1474582"/>
                  <a:pt x="3508873" y="1475523"/>
                  <a:pt x="3514181" y="1476525"/>
                </a:cubicBezTo>
                <a:lnTo>
                  <a:pt x="3514298" y="1477664"/>
                </a:lnTo>
                <a:cubicBezTo>
                  <a:pt x="3873149" y="1536596"/>
                  <a:pt x="4154188" y="1815167"/>
                  <a:pt x="4204464" y="2165262"/>
                </a:cubicBezTo>
                <a:cubicBezTo>
                  <a:pt x="4204632" y="2165315"/>
                  <a:pt x="4204801" y="2165320"/>
                  <a:pt x="4204970" y="2165325"/>
                </a:cubicBezTo>
                <a:lnTo>
                  <a:pt x="4205510" y="2171962"/>
                </a:lnTo>
                <a:cubicBezTo>
                  <a:pt x="4210567" y="2201969"/>
                  <a:pt x="4213016" y="2232611"/>
                  <a:pt x="4212974" y="2263693"/>
                </a:cubicBezTo>
                <a:cubicBezTo>
                  <a:pt x="4214286" y="2269279"/>
                  <a:pt x="4214345" y="2274903"/>
                  <a:pt x="4214345" y="2280541"/>
                </a:cubicBezTo>
                <a:cubicBezTo>
                  <a:pt x="4214345" y="2284333"/>
                  <a:pt x="4214318" y="2288119"/>
                  <a:pt x="4213752" y="2291891"/>
                </a:cubicBezTo>
                <a:lnTo>
                  <a:pt x="4213253" y="2291858"/>
                </a:lnTo>
                <a:lnTo>
                  <a:pt x="4213227" y="2292349"/>
                </a:lnTo>
                <a:lnTo>
                  <a:pt x="4196108" y="2290736"/>
                </a:lnTo>
                <a:cubicBezTo>
                  <a:pt x="4163734" y="2290213"/>
                  <a:pt x="4131854" y="2287255"/>
                  <a:pt x="4100682" y="2281745"/>
                </a:cubicBezTo>
                <a:cubicBezTo>
                  <a:pt x="4095105" y="2282161"/>
                  <a:pt x="4089776" y="2281220"/>
                  <a:pt x="4084465" y="2280217"/>
                </a:cubicBezTo>
                <a:lnTo>
                  <a:pt x="4084349" y="2279078"/>
                </a:lnTo>
                <a:cubicBezTo>
                  <a:pt x="3725498" y="2220146"/>
                  <a:pt x="3444459" y="1941574"/>
                  <a:pt x="3394183" y="1591480"/>
                </a:cubicBezTo>
                <a:cubicBezTo>
                  <a:pt x="3394016" y="1591427"/>
                  <a:pt x="3393847" y="1591423"/>
                  <a:pt x="3393678" y="1591418"/>
                </a:cubicBezTo>
                <a:lnTo>
                  <a:pt x="3393139" y="1584794"/>
                </a:lnTo>
                <a:cubicBezTo>
                  <a:pt x="3388081" y="1554782"/>
                  <a:pt x="3385630" y="1524133"/>
                  <a:pt x="3385672" y="1493044"/>
                </a:cubicBezTo>
                <a:cubicBezTo>
                  <a:pt x="3384360" y="1487460"/>
                  <a:pt x="3384302" y="1481838"/>
                  <a:pt x="3384302" y="1476202"/>
                </a:cubicBezTo>
                <a:lnTo>
                  <a:pt x="3384896" y="1464852"/>
                </a:lnTo>
                <a:lnTo>
                  <a:pt x="3385394" y="1464884"/>
                </a:lnTo>
                <a:close/>
                <a:moveTo>
                  <a:pt x="3371632" y="1464394"/>
                </a:moveTo>
                <a:lnTo>
                  <a:pt x="3371658" y="1464884"/>
                </a:lnTo>
                <a:lnTo>
                  <a:pt x="3372156" y="1464852"/>
                </a:lnTo>
                <a:lnTo>
                  <a:pt x="3372750" y="1476202"/>
                </a:lnTo>
                <a:cubicBezTo>
                  <a:pt x="3372750" y="1481838"/>
                  <a:pt x="3372691" y="1487460"/>
                  <a:pt x="3371379" y="1493044"/>
                </a:cubicBezTo>
                <a:cubicBezTo>
                  <a:pt x="3371421" y="1524133"/>
                  <a:pt x="3368971" y="1554782"/>
                  <a:pt x="3363912" y="1584794"/>
                </a:cubicBezTo>
                <a:lnTo>
                  <a:pt x="3363374" y="1591418"/>
                </a:lnTo>
                <a:cubicBezTo>
                  <a:pt x="3363204" y="1591423"/>
                  <a:pt x="3363036" y="1591427"/>
                  <a:pt x="3362868" y="1591480"/>
                </a:cubicBezTo>
                <a:cubicBezTo>
                  <a:pt x="3312593" y="1941574"/>
                  <a:pt x="3031554" y="2220146"/>
                  <a:pt x="2672703" y="2279078"/>
                </a:cubicBezTo>
                <a:lnTo>
                  <a:pt x="2672586" y="2280217"/>
                </a:lnTo>
                <a:cubicBezTo>
                  <a:pt x="2667276" y="2281220"/>
                  <a:pt x="2661947" y="2282161"/>
                  <a:pt x="2656370" y="2281745"/>
                </a:cubicBezTo>
                <a:cubicBezTo>
                  <a:pt x="2625198" y="2287255"/>
                  <a:pt x="2593318" y="2290213"/>
                  <a:pt x="2560943" y="2290736"/>
                </a:cubicBezTo>
                <a:lnTo>
                  <a:pt x="2543825" y="2292349"/>
                </a:lnTo>
                <a:lnTo>
                  <a:pt x="2543799" y="2291858"/>
                </a:lnTo>
                <a:lnTo>
                  <a:pt x="2543300" y="2291891"/>
                </a:lnTo>
                <a:cubicBezTo>
                  <a:pt x="2542734" y="2288119"/>
                  <a:pt x="2542707" y="2284333"/>
                  <a:pt x="2542707" y="2280541"/>
                </a:cubicBezTo>
                <a:cubicBezTo>
                  <a:pt x="2542707" y="2274903"/>
                  <a:pt x="2542765" y="2269279"/>
                  <a:pt x="2544077" y="2263693"/>
                </a:cubicBezTo>
                <a:cubicBezTo>
                  <a:pt x="2544035" y="2232611"/>
                  <a:pt x="2546485" y="2201969"/>
                  <a:pt x="2551541" y="2171962"/>
                </a:cubicBezTo>
                <a:lnTo>
                  <a:pt x="2552082" y="2165325"/>
                </a:lnTo>
                <a:cubicBezTo>
                  <a:pt x="2552250" y="2165320"/>
                  <a:pt x="2552420" y="2165315"/>
                  <a:pt x="2552587" y="2165262"/>
                </a:cubicBezTo>
                <a:cubicBezTo>
                  <a:pt x="2602864" y="1815167"/>
                  <a:pt x="2883903" y="1536596"/>
                  <a:pt x="3242753" y="1477664"/>
                </a:cubicBezTo>
                <a:lnTo>
                  <a:pt x="3242870" y="1476525"/>
                </a:lnTo>
                <a:cubicBezTo>
                  <a:pt x="3248179" y="1475523"/>
                  <a:pt x="3253507" y="1474582"/>
                  <a:pt x="3259083" y="1474998"/>
                </a:cubicBezTo>
                <a:cubicBezTo>
                  <a:pt x="3290266" y="1469485"/>
                  <a:pt x="3322159" y="1466527"/>
                  <a:pt x="3354544" y="1466004"/>
                </a:cubicBezTo>
                <a:close/>
                <a:moveTo>
                  <a:pt x="1693269" y="1464394"/>
                </a:moveTo>
                <a:lnTo>
                  <a:pt x="1710356" y="1466004"/>
                </a:lnTo>
                <a:cubicBezTo>
                  <a:pt x="1742742" y="1466527"/>
                  <a:pt x="1774634" y="1469485"/>
                  <a:pt x="1805818" y="1474998"/>
                </a:cubicBezTo>
                <a:cubicBezTo>
                  <a:pt x="1811394" y="1474582"/>
                  <a:pt x="1816722" y="1475523"/>
                  <a:pt x="1822030" y="1476525"/>
                </a:cubicBezTo>
                <a:lnTo>
                  <a:pt x="1822148" y="1477664"/>
                </a:lnTo>
                <a:cubicBezTo>
                  <a:pt x="2180998" y="1536596"/>
                  <a:pt x="2462037" y="1815167"/>
                  <a:pt x="2512313" y="2165262"/>
                </a:cubicBezTo>
                <a:cubicBezTo>
                  <a:pt x="2512481" y="2165315"/>
                  <a:pt x="2512650" y="2165320"/>
                  <a:pt x="2512819" y="2165325"/>
                </a:cubicBezTo>
                <a:lnTo>
                  <a:pt x="2513359" y="2171962"/>
                </a:lnTo>
                <a:cubicBezTo>
                  <a:pt x="2518416" y="2201969"/>
                  <a:pt x="2520865" y="2232611"/>
                  <a:pt x="2520823" y="2263693"/>
                </a:cubicBezTo>
                <a:cubicBezTo>
                  <a:pt x="2522135" y="2269279"/>
                  <a:pt x="2522194" y="2274903"/>
                  <a:pt x="2522194" y="2280541"/>
                </a:cubicBezTo>
                <a:cubicBezTo>
                  <a:pt x="2522194" y="2284333"/>
                  <a:pt x="2522167" y="2288119"/>
                  <a:pt x="2521601" y="2291891"/>
                </a:cubicBezTo>
                <a:lnTo>
                  <a:pt x="2521102" y="2291858"/>
                </a:lnTo>
                <a:lnTo>
                  <a:pt x="2521076" y="2292349"/>
                </a:lnTo>
                <a:lnTo>
                  <a:pt x="2503957" y="2290736"/>
                </a:lnTo>
                <a:cubicBezTo>
                  <a:pt x="2471583" y="2290213"/>
                  <a:pt x="2439703" y="2287255"/>
                  <a:pt x="2408531" y="2281745"/>
                </a:cubicBezTo>
                <a:cubicBezTo>
                  <a:pt x="2402954" y="2282161"/>
                  <a:pt x="2397625" y="2281220"/>
                  <a:pt x="2392314" y="2280217"/>
                </a:cubicBezTo>
                <a:lnTo>
                  <a:pt x="2392198" y="2279078"/>
                </a:lnTo>
                <a:cubicBezTo>
                  <a:pt x="2033347" y="2220146"/>
                  <a:pt x="1752308" y="1941574"/>
                  <a:pt x="1702032" y="1591480"/>
                </a:cubicBezTo>
                <a:cubicBezTo>
                  <a:pt x="1701865" y="1591427"/>
                  <a:pt x="1701696" y="1591423"/>
                  <a:pt x="1701527" y="1591418"/>
                </a:cubicBezTo>
                <a:lnTo>
                  <a:pt x="1700989" y="1584794"/>
                </a:lnTo>
                <a:cubicBezTo>
                  <a:pt x="1695930" y="1554782"/>
                  <a:pt x="1693479" y="1524133"/>
                  <a:pt x="1693521" y="1493044"/>
                </a:cubicBezTo>
                <a:cubicBezTo>
                  <a:pt x="1692209" y="1487460"/>
                  <a:pt x="1692151" y="1481838"/>
                  <a:pt x="1692151" y="1476202"/>
                </a:cubicBezTo>
                <a:lnTo>
                  <a:pt x="1692745" y="1464852"/>
                </a:lnTo>
                <a:lnTo>
                  <a:pt x="1693243" y="1464884"/>
                </a:lnTo>
                <a:close/>
                <a:moveTo>
                  <a:pt x="1679481" y="1464394"/>
                </a:moveTo>
                <a:lnTo>
                  <a:pt x="1679507" y="1464884"/>
                </a:lnTo>
                <a:lnTo>
                  <a:pt x="1680005" y="1464852"/>
                </a:lnTo>
                <a:lnTo>
                  <a:pt x="1680599" y="1476202"/>
                </a:lnTo>
                <a:cubicBezTo>
                  <a:pt x="1680599" y="1481838"/>
                  <a:pt x="1680540" y="1487460"/>
                  <a:pt x="1679228" y="1493044"/>
                </a:cubicBezTo>
                <a:cubicBezTo>
                  <a:pt x="1679270" y="1524133"/>
                  <a:pt x="1676820" y="1554782"/>
                  <a:pt x="1671761" y="1584794"/>
                </a:cubicBezTo>
                <a:lnTo>
                  <a:pt x="1671223" y="1591418"/>
                </a:lnTo>
                <a:cubicBezTo>
                  <a:pt x="1671053" y="1591423"/>
                  <a:pt x="1670885" y="1591427"/>
                  <a:pt x="1670717" y="1591480"/>
                </a:cubicBezTo>
                <a:cubicBezTo>
                  <a:pt x="1620442" y="1941574"/>
                  <a:pt x="1339403" y="2220146"/>
                  <a:pt x="980552" y="2279078"/>
                </a:cubicBezTo>
                <a:lnTo>
                  <a:pt x="980435" y="2280217"/>
                </a:lnTo>
                <a:cubicBezTo>
                  <a:pt x="975125" y="2281220"/>
                  <a:pt x="969796" y="2282161"/>
                  <a:pt x="964219" y="2281745"/>
                </a:cubicBezTo>
                <a:cubicBezTo>
                  <a:pt x="933047" y="2287255"/>
                  <a:pt x="901167" y="2290213"/>
                  <a:pt x="868792" y="2290736"/>
                </a:cubicBezTo>
                <a:lnTo>
                  <a:pt x="851674" y="2292349"/>
                </a:lnTo>
                <a:lnTo>
                  <a:pt x="851648" y="2291858"/>
                </a:lnTo>
                <a:lnTo>
                  <a:pt x="851149" y="2291891"/>
                </a:lnTo>
                <a:cubicBezTo>
                  <a:pt x="850583" y="2288119"/>
                  <a:pt x="850556" y="2284333"/>
                  <a:pt x="850556" y="2280541"/>
                </a:cubicBezTo>
                <a:cubicBezTo>
                  <a:pt x="850556" y="2274903"/>
                  <a:pt x="850614" y="2269279"/>
                  <a:pt x="851926" y="2263693"/>
                </a:cubicBezTo>
                <a:cubicBezTo>
                  <a:pt x="851884" y="2232611"/>
                  <a:pt x="854334" y="2201969"/>
                  <a:pt x="859390" y="2171962"/>
                </a:cubicBezTo>
                <a:lnTo>
                  <a:pt x="859931" y="2165325"/>
                </a:lnTo>
                <a:cubicBezTo>
                  <a:pt x="860099" y="2165320"/>
                  <a:pt x="860269" y="2165315"/>
                  <a:pt x="860436" y="2165262"/>
                </a:cubicBezTo>
                <a:cubicBezTo>
                  <a:pt x="910713" y="1815167"/>
                  <a:pt x="1191752" y="1536596"/>
                  <a:pt x="1550602" y="1477664"/>
                </a:cubicBezTo>
                <a:lnTo>
                  <a:pt x="1550719" y="1476525"/>
                </a:lnTo>
                <a:cubicBezTo>
                  <a:pt x="1556028" y="1475523"/>
                  <a:pt x="1561356" y="1474582"/>
                  <a:pt x="1566932" y="1474998"/>
                </a:cubicBezTo>
                <a:cubicBezTo>
                  <a:pt x="1598115" y="1469485"/>
                  <a:pt x="1630008" y="1466527"/>
                  <a:pt x="1662393" y="1466004"/>
                </a:cubicBezTo>
                <a:close/>
                <a:moveTo>
                  <a:pt x="1118" y="1464394"/>
                </a:moveTo>
                <a:lnTo>
                  <a:pt x="18205" y="1466004"/>
                </a:lnTo>
                <a:cubicBezTo>
                  <a:pt x="50591" y="1466527"/>
                  <a:pt x="82483" y="1469485"/>
                  <a:pt x="113667" y="1474998"/>
                </a:cubicBezTo>
                <a:cubicBezTo>
                  <a:pt x="119243" y="1474582"/>
                  <a:pt x="124571" y="1475523"/>
                  <a:pt x="129879" y="1476525"/>
                </a:cubicBezTo>
                <a:lnTo>
                  <a:pt x="129997" y="1477664"/>
                </a:lnTo>
                <a:cubicBezTo>
                  <a:pt x="488847" y="1536596"/>
                  <a:pt x="769886" y="1815167"/>
                  <a:pt x="820162" y="2165262"/>
                </a:cubicBezTo>
                <a:cubicBezTo>
                  <a:pt x="820330" y="2165315"/>
                  <a:pt x="820499" y="2165320"/>
                  <a:pt x="820668" y="2165325"/>
                </a:cubicBezTo>
                <a:lnTo>
                  <a:pt x="821208" y="2171962"/>
                </a:lnTo>
                <a:cubicBezTo>
                  <a:pt x="826265" y="2201969"/>
                  <a:pt x="828714" y="2232611"/>
                  <a:pt x="828672" y="2263693"/>
                </a:cubicBezTo>
                <a:cubicBezTo>
                  <a:pt x="829984" y="2269279"/>
                  <a:pt x="830043" y="2274903"/>
                  <a:pt x="830043" y="2280541"/>
                </a:cubicBezTo>
                <a:cubicBezTo>
                  <a:pt x="830043" y="2284333"/>
                  <a:pt x="830016" y="2288119"/>
                  <a:pt x="829450" y="2291891"/>
                </a:cubicBezTo>
                <a:lnTo>
                  <a:pt x="828951" y="2291858"/>
                </a:lnTo>
                <a:lnTo>
                  <a:pt x="828925" y="2292349"/>
                </a:lnTo>
                <a:lnTo>
                  <a:pt x="811806" y="2290736"/>
                </a:lnTo>
                <a:cubicBezTo>
                  <a:pt x="779432" y="2290213"/>
                  <a:pt x="747552" y="2287255"/>
                  <a:pt x="716380" y="2281745"/>
                </a:cubicBezTo>
                <a:cubicBezTo>
                  <a:pt x="710803" y="2282161"/>
                  <a:pt x="705474" y="2281220"/>
                  <a:pt x="700163" y="2280217"/>
                </a:cubicBezTo>
                <a:lnTo>
                  <a:pt x="700047" y="2279078"/>
                </a:lnTo>
                <a:cubicBezTo>
                  <a:pt x="341196" y="2220146"/>
                  <a:pt x="60157" y="1941574"/>
                  <a:pt x="9881" y="1591480"/>
                </a:cubicBezTo>
                <a:cubicBezTo>
                  <a:pt x="9714" y="1591427"/>
                  <a:pt x="9545" y="1591423"/>
                  <a:pt x="9376" y="1591418"/>
                </a:cubicBezTo>
                <a:lnTo>
                  <a:pt x="8837" y="1584794"/>
                </a:lnTo>
                <a:cubicBezTo>
                  <a:pt x="3779" y="1554782"/>
                  <a:pt x="1328" y="1524133"/>
                  <a:pt x="1370" y="1493044"/>
                </a:cubicBezTo>
                <a:cubicBezTo>
                  <a:pt x="58" y="1487460"/>
                  <a:pt x="0" y="1481838"/>
                  <a:pt x="0" y="1476202"/>
                </a:cubicBezTo>
                <a:lnTo>
                  <a:pt x="594" y="1464852"/>
                </a:lnTo>
                <a:lnTo>
                  <a:pt x="1092" y="1464884"/>
                </a:lnTo>
                <a:close/>
                <a:moveTo>
                  <a:pt x="7762529" y="750600"/>
                </a:moveTo>
                <a:cubicBezTo>
                  <a:pt x="7815805" y="1021506"/>
                  <a:pt x="8030648" y="1236303"/>
                  <a:pt x="8305838" y="1295446"/>
                </a:cubicBezTo>
                <a:cubicBezTo>
                  <a:pt x="8252563" y="1024540"/>
                  <a:pt x="8037719" y="809743"/>
                  <a:pt x="7762529" y="750600"/>
                </a:cubicBezTo>
                <a:close/>
                <a:moveTo>
                  <a:pt x="7455280" y="750600"/>
                </a:moveTo>
                <a:cubicBezTo>
                  <a:pt x="7180090" y="809743"/>
                  <a:pt x="6965246" y="1024540"/>
                  <a:pt x="6911971" y="1295446"/>
                </a:cubicBezTo>
                <a:cubicBezTo>
                  <a:pt x="7187161" y="1236303"/>
                  <a:pt x="7402004" y="1021506"/>
                  <a:pt x="7455280" y="750600"/>
                </a:cubicBezTo>
                <a:close/>
                <a:moveTo>
                  <a:pt x="6070378" y="750600"/>
                </a:moveTo>
                <a:cubicBezTo>
                  <a:pt x="6123654" y="1021506"/>
                  <a:pt x="6338497" y="1236303"/>
                  <a:pt x="6613687" y="1295446"/>
                </a:cubicBezTo>
                <a:cubicBezTo>
                  <a:pt x="6560412" y="1024540"/>
                  <a:pt x="6345568" y="809743"/>
                  <a:pt x="6070378" y="750600"/>
                </a:cubicBezTo>
                <a:close/>
                <a:moveTo>
                  <a:pt x="5763129" y="750600"/>
                </a:moveTo>
                <a:cubicBezTo>
                  <a:pt x="5487939" y="809743"/>
                  <a:pt x="5273095" y="1024540"/>
                  <a:pt x="5219820" y="1295446"/>
                </a:cubicBezTo>
                <a:cubicBezTo>
                  <a:pt x="5495010" y="1236303"/>
                  <a:pt x="5709853" y="1021506"/>
                  <a:pt x="5763129" y="750600"/>
                </a:cubicBezTo>
                <a:close/>
                <a:moveTo>
                  <a:pt x="4378227" y="750600"/>
                </a:moveTo>
                <a:cubicBezTo>
                  <a:pt x="4431503" y="1021506"/>
                  <a:pt x="4646346" y="1236303"/>
                  <a:pt x="4921536" y="1295446"/>
                </a:cubicBezTo>
                <a:cubicBezTo>
                  <a:pt x="4868261" y="1024540"/>
                  <a:pt x="4653417" y="809743"/>
                  <a:pt x="4378227" y="750600"/>
                </a:cubicBezTo>
                <a:close/>
                <a:moveTo>
                  <a:pt x="4070978" y="750600"/>
                </a:moveTo>
                <a:cubicBezTo>
                  <a:pt x="3795788" y="809743"/>
                  <a:pt x="3580944" y="1024540"/>
                  <a:pt x="3527669" y="1295446"/>
                </a:cubicBezTo>
                <a:cubicBezTo>
                  <a:pt x="3802859" y="1236303"/>
                  <a:pt x="4017702" y="1021506"/>
                  <a:pt x="4070978" y="750600"/>
                </a:cubicBezTo>
                <a:close/>
                <a:moveTo>
                  <a:pt x="2686076" y="750600"/>
                </a:moveTo>
                <a:cubicBezTo>
                  <a:pt x="2739352" y="1021506"/>
                  <a:pt x="2954195" y="1236303"/>
                  <a:pt x="3229385" y="1295446"/>
                </a:cubicBezTo>
                <a:cubicBezTo>
                  <a:pt x="3176110" y="1024540"/>
                  <a:pt x="2961266" y="809743"/>
                  <a:pt x="2686076" y="750600"/>
                </a:cubicBezTo>
                <a:close/>
                <a:moveTo>
                  <a:pt x="2378827" y="750600"/>
                </a:moveTo>
                <a:cubicBezTo>
                  <a:pt x="2103637" y="809743"/>
                  <a:pt x="1888793" y="1024540"/>
                  <a:pt x="1835518" y="1295446"/>
                </a:cubicBezTo>
                <a:cubicBezTo>
                  <a:pt x="2110708" y="1236303"/>
                  <a:pt x="2325551" y="1021506"/>
                  <a:pt x="2378827" y="750600"/>
                </a:cubicBezTo>
                <a:close/>
                <a:moveTo>
                  <a:pt x="993925" y="750600"/>
                </a:moveTo>
                <a:cubicBezTo>
                  <a:pt x="1047201" y="1021506"/>
                  <a:pt x="1262044" y="1236303"/>
                  <a:pt x="1537234" y="1295446"/>
                </a:cubicBezTo>
                <a:cubicBezTo>
                  <a:pt x="1483959" y="1024540"/>
                  <a:pt x="1269115" y="809743"/>
                  <a:pt x="993925" y="750600"/>
                </a:cubicBezTo>
                <a:close/>
                <a:moveTo>
                  <a:pt x="686676" y="750600"/>
                </a:moveTo>
                <a:cubicBezTo>
                  <a:pt x="411486" y="809743"/>
                  <a:pt x="196642" y="1024540"/>
                  <a:pt x="143367" y="1295446"/>
                </a:cubicBezTo>
                <a:cubicBezTo>
                  <a:pt x="418557" y="1236303"/>
                  <a:pt x="633400" y="1021506"/>
                  <a:pt x="686676" y="750600"/>
                </a:cubicBezTo>
                <a:close/>
                <a:moveTo>
                  <a:pt x="9139239" y="624486"/>
                </a:moveTo>
                <a:lnTo>
                  <a:pt x="9139239" y="752995"/>
                </a:lnTo>
                <a:lnTo>
                  <a:pt x="9047261" y="779881"/>
                </a:lnTo>
                <a:cubicBezTo>
                  <a:pt x="8821055" y="864319"/>
                  <a:pt x="8650738" y="1058403"/>
                  <a:pt x="8604122" y="1295446"/>
                </a:cubicBezTo>
                <a:cubicBezTo>
                  <a:pt x="8844913" y="1243696"/>
                  <a:pt x="9039501" y="1072773"/>
                  <a:pt x="9120077" y="849365"/>
                </a:cubicBezTo>
                <a:lnTo>
                  <a:pt x="9139239" y="780178"/>
                </a:lnTo>
                <a:lnTo>
                  <a:pt x="9139239" y="1085737"/>
                </a:lnTo>
                <a:lnTo>
                  <a:pt x="9135069" y="1092549"/>
                </a:lnTo>
                <a:cubicBezTo>
                  <a:pt x="9008919" y="1266178"/>
                  <a:pt x="8815033" y="1389778"/>
                  <a:pt x="8590751" y="1426902"/>
                </a:cubicBezTo>
                <a:lnTo>
                  <a:pt x="8590635" y="1428050"/>
                </a:lnTo>
                <a:cubicBezTo>
                  <a:pt x="8585324" y="1429061"/>
                  <a:pt x="8579995" y="1430009"/>
                  <a:pt x="8574418" y="1429590"/>
                </a:cubicBezTo>
                <a:cubicBezTo>
                  <a:pt x="8543246" y="1435144"/>
                  <a:pt x="8511366" y="1438125"/>
                  <a:pt x="8478991" y="1438652"/>
                </a:cubicBezTo>
                <a:lnTo>
                  <a:pt x="8461873" y="1440278"/>
                </a:lnTo>
                <a:lnTo>
                  <a:pt x="8461847" y="1439783"/>
                </a:lnTo>
                <a:lnTo>
                  <a:pt x="8461348" y="1439816"/>
                </a:lnTo>
                <a:cubicBezTo>
                  <a:pt x="8460782" y="1436014"/>
                  <a:pt x="8460755" y="1432198"/>
                  <a:pt x="8460755" y="1428376"/>
                </a:cubicBezTo>
                <a:cubicBezTo>
                  <a:pt x="8460755" y="1422694"/>
                  <a:pt x="8460814" y="1417025"/>
                  <a:pt x="8462126" y="1411395"/>
                </a:cubicBezTo>
                <a:cubicBezTo>
                  <a:pt x="8462083" y="1380067"/>
                  <a:pt x="8464533" y="1349182"/>
                  <a:pt x="8469590" y="1318938"/>
                </a:cubicBezTo>
                <a:lnTo>
                  <a:pt x="8470130" y="1312248"/>
                </a:lnTo>
                <a:cubicBezTo>
                  <a:pt x="8470299" y="1312243"/>
                  <a:pt x="8470468" y="1312238"/>
                  <a:pt x="8470636" y="1312185"/>
                </a:cubicBezTo>
                <a:cubicBezTo>
                  <a:pt x="8514628" y="1003427"/>
                  <a:pt x="8735297" y="749863"/>
                  <a:pt x="9030178" y="651504"/>
                </a:cubicBezTo>
                <a:close/>
                <a:moveTo>
                  <a:pt x="7620280" y="605769"/>
                </a:moveTo>
                <a:lnTo>
                  <a:pt x="7637367" y="607392"/>
                </a:lnTo>
                <a:cubicBezTo>
                  <a:pt x="7669753" y="607919"/>
                  <a:pt x="7701646" y="610900"/>
                  <a:pt x="7732829" y="616457"/>
                </a:cubicBezTo>
                <a:cubicBezTo>
                  <a:pt x="7738405" y="616038"/>
                  <a:pt x="7743733" y="616986"/>
                  <a:pt x="7749042" y="617996"/>
                </a:cubicBezTo>
                <a:lnTo>
                  <a:pt x="7749159" y="619144"/>
                </a:lnTo>
                <a:cubicBezTo>
                  <a:pt x="8108009" y="678542"/>
                  <a:pt x="8389048" y="959319"/>
                  <a:pt x="8439324" y="1312185"/>
                </a:cubicBezTo>
                <a:cubicBezTo>
                  <a:pt x="8439492" y="1312238"/>
                  <a:pt x="8439661" y="1312243"/>
                  <a:pt x="8439830" y="1312248"/>
                </a:cubicBezTo>
                <a:lnTo>
                  <a:pt x="8440370" y="1318938"/>
                </a:lnTo>
                <a:cubicBezTo>
                  <a:pt x="8445427" y="1349182"/>
                  <a:pt x="8447877" y="1380067"/>
                  <a:pt x="8447834" y="1411395"/>
                </a:cubicBezTo>
                <a:cubicBezTo>
                  <a:pt x="8449146" y="1417025"/>
                  <a:pt x="8449205" y="1422694"/>
                  <a:pt x="8449205" y="1428376"/>
                </a:cubicBezTo>
                <a:cubicBezTo>
                  <a:pt x="8449205" y="1432198"/>
                  <a:pt x="8449178" y="1436014"/>
                  <a:pt x="8448612" y="1439816"/>
                </a:cubicBezTo>
                <a:lnTo>
                  <a:pt x="8448113" y="1439783"/>
                </a:lnTo>
                <a:lnTo>
                  <a:pt x="8448087" y="1440278"/>
                </a:lnTo>
                <a:lnTo>
                  <a:pt x="8430969" y="1438652"/>
                </a:lnTo>
                <a:cubicBezTo>
                  <a:pt x="8398594" y="1438125"/>
                  <a:pt x="8366714" y="1435144"/>
                  <a:pt x="8335542" y="1429590"/>
                </a:cubicBezTo>
                <a:cubicBezTo>
                  <a:pt x="8329965" y="1430009"/>
                  <a:pt x="8324636" y="1429061"/>
                  <a:pt x="8319325" y="1428050"/>
                </a:cubicBezTo>
                <a:lnTo>
                  <a:pt x="8319209" y="1426902"/>
                </a:lnTo>
                <a:cubicBezTo>
                  <a:pt x="7960358" y="1367503"/>
                  <a:pt x="7679319" y="1086726"/>
                  <a:pt x="7629044" y="733861"/>
                </a:cubicBezTo>
                <a:cubicBezTo>
                  <a:pt x="7628876" y="733808"/>
                  <a:pt x="7628708" y="733803"/>
                  <a:pt x="7628538" y="733798"/>
                </a:cubicBezTo>
                <a:lnTo>
                  <a:pt x="7628000" y="727122"/>
                </a:lnTo>
                <a:cubicBezTo>
                  <a:pt x="7622941" y="696872"/>
                  <a:pt x="7620490" y="665981"/>
                  <a:pt x="7620533" y="634646"/>
                </a:cubicBezTo>
                <a:cubicBezTo>
                  <a:pt x="7619221" y="629018"/>
                  <a:pt x="7619162" y="623351"/>
                  <a:pt x="7619162" y="617670"/>
                </a:cubicBezTo>
                <a:lnTo>
                  <a:pt x="7619756" y="606230"/>
                </a:lnTo>
                <a:lnTo>
                  <a:pt x="7620254" y="606263"/>
                </a:lnTo>
                <a:close/>
                <a:moveTo>
                  <a:pt x="7597529" y="605769"/>
                </a:moveTo>
                <a:lnTo>
                  <a:pt x="7597555" y="606263"/>
                </a:lnTo>
                <a:lnTo>
                  <a:pt x="7598053" y="606230"/>
                </a:lnTo>
                <a:lnTo>
                  <a:pt x="7598647" y="617670"/>
                </a:lnTo>
                <a:cubicBezTo>
                  <a:pt x="7598647" y="623351"/>
                  <a:pt x="7598588" y="629018"/>
                  <a:pt x="7597276" y="634646"/>
                </a:cubicBezTo>
                <a:cubicBezTo>
                  <a:pt x="7597319" y="665981"/>
                  <a:pt x="7594868" y="696872"/>
                  <a:pt x="7589809" y="727122"/>
                </a:cubicBezTo>
                <a:lnTo>
                  <a:pt x="7589271" y="733798"/>
                </a:lnTo>
                <a:cubicBezTo>
                  <a:pt x="7589101" y="733803"/>
                  <a:pt x="7588933" y="733808"/>
                  <a:pt x="7588765" y="733861"/>
                </a:cubicBezTo>
                <a:cubicBezTo>
                  <a:pt x="7538490" y="1086726"/>
                  <a:pt x="7257451" y="1367503"/>
                  <a:pt x="6898600" y="1426902"/>
                </a:cubicBezTo>
                <a:lnTo>
                  <a:pt x="6898484" y="1428050"/>
                </a:lnTo>
                <a:cubicBezTo>
                  <a:pt x="6893173" y="1429061"/>
                  <a:pt x="6887844" y="1430009"/>
                  <a:pt x="6882267" y="1429590"/>
                </a:cubicBezTo>
                <a:cubicBezTo>
                  <a:pt x="6851095" y="1435144"/>
                  <a:pt x="6819215" y="1438125"/>
                  <a:pt x="6786841" y="1438652"/>
                </a:cubicBezTo>
                <a:lnTo>
                  <a:pt x="6769722" y="1440278"/>
                </a:lnTo>
                <a:lnTo>
                  <a:pt x="6769696" y="1439783"/>
                </a:lnTo>
                <a:lnTo>
                  <a:pt x="6769197" y="1439816"/>
                </a:lnTo>
                <a:cubicBezTo>
                  <a:pt x="6768631" y="1436014"/>
                  <a:pt x="6768604" y="1432198"/>
                  <a:pt x="6768604" y="1428376"/>
                </a:cubicBezTo>
                <a:cubicBezTo>
                  <a:pt x="6768604" y="1422694"/>
                  <a:pt x="6768663" y="1417025"/>
                  <a:pt x="6769975" y="1411395"/>
                </a:cubicBezTo>
                <a:cubicBezTo>
                  <a:pt x="6769933" y="1380067"/>
                  <a:pt x="6772382" y="1349182"/>
                  <a:pt x="6777439" y="1318938"/>
                </a:cubicBezTo>
                <a:lnTo>
                  <a:pt x="6777979" y="1312248"/>
                </a:lnTo>
                <a:cubicBezTo>
                  <a:pt x="6778148" y="1312243"/>
                  <a:pt x="6778317" y="1312238"/>
                  <a:pt x="6778485" y="1312185"/>
                </a:cubicBezTo>
                <a:cubicBezTo>
                  <a:pt x="6828761" y="959319"/>
                  <a:pt x="7109800" y="678542"/>
                  <a:pt x="7468650" y="619144"/>
                </a:cubicBezTo>
                <a:lnTo>
                  <a:pt x="7468767" y="617996"/>
                </a:lnTo>
                <a:cubicBezTo>
                  <a:pt x="7474076" y="616986"/>
                  <a:pt x="7479404" y="616038"/>
                  <a:pt x="7484980" y="616457"/>
                </a:cubicBezTo>
                <a:cubicBezTo>
                  <a:pt x="7516163" y="610900"/>
                  <a:pt x="7548056" y="607919"/>
                  <a:pt x="7580442" y="607392"/>
                </a:cubicBezTo>
                <a:close/>
                <a:moveTo>
                  <a:pt x="5928129" y="605769"/>
                </a:moveTo>
                <a:lnTo>
                  <a:pt x="5945217" y="607392"/>
                </a:lnTo>
                <a:cubicBezTo>
                  <a:pt x="5977602" y="607919"/>
                  <a:pt x="6009495" y="610900"/>
                  <a:pt x="6040678" y="616457"/>
                </a:cubicBezTo>
                <a:cubicBezTo>
                  <a:pt x="6046254" y="616038"/>
                  <a:pt x="6051582" y="616986"/>
                  <a:pt x="6056891" y="617996"/>
                </a:cubicBezTo>
                <a:lnTo>
                  <a:pt x="6057008" y="619144"/>
                </a:lnTo>
                <a:cubicBezTo>
                  <a:pt x="6415858" y="678542"/>
                  <a:pt x="6696897" y="959319"/>
                  <a:pt x="6747174" y="1312185"/>
                </a:cubicBezTo>
                <a:cubicBezTo>
                  <a:pt x="6747341" y="1312238"/>
                  <a:pt x="6747511" y="1312243"/>
                  <a:pt x="6747679" y="1312248"/>
                </a:cubicBezTo>
                <a:lnTo>
                  <a:pt x="6748220" y="1318938"/>
                </a:lnTo>
                <a:cubicBezTo>
                  <a:pt x="6753276" y="1349182"/>
                  <a:pt x="6755726" y="1380067"/>
                  <a:pt x="6755684" y="1411395"/>
                </a:cubicBezTo>
                <a:cubicBezTo>
                  <a:pt x="6756996" y="1417025"/>
                  <a:pt x="6757054" y="1422694"/>
                  <a:pt x="6757054" y="1428376"/>
                </a:cubicBezTo>
                <a:cubicBezTo>
                  <a:pt x="6757054" y="1432198"/>
                  <a:pt x="6757027" y="1436014"/>
                  <a:pt x="6756461" y="1439816"/>
                </a:cubicBezTo>
                <a:lnTo>
                  <a:pt x="6755962" y="1439783"/>
                </a:lnTo>
                <a:lnTo>
                  <a:pt x="6755936" y="1440278"/>
                </a:lnTo>
                <a:lnTo>
                  <a:pt x="6738818" y="1438652"/>
                </a:lnTo>
                <a:cubicBezTo>
                  <a:pt x="6706444" y="1438125"/>
                  <a:pt x="6674563" y="1435144"/>
                  <a:pt x="6643391" y="1429590"/>
                </a:cubicBezTo>
                <a:cubicBezTo>
                  <a:pt x="6637814" y="1430009"/>
                  <a:pt x="6632485" y="1429061"/>
                  <a:pt x="6627175" y="1428050"/>
                </a:cubicBezTo>
                <a:lnTo>
                  <a:pt x="6627059" y="1426902"/>
                </a:lnTo>
                <a:cubicBezTo>
                  <a:pt x="6268207" y="1367503"/>
                  <a:pt x="5987168" y="1086726"/>
                  <a:pt x="5936893" y="733861"/>
                </a:cubicBezTo>
                <a:cubicBezTo>
                  <a:pt x="5936725" y="733808"/>
                  <a:pt x="5936557" y="733803"/>
                  <a:pt x="5936387" y="733798"/>
                </a:cubicBezTo>
                <a:lnTo>
                  <a:pt x="5935849" y="727122"/>
                </a:lnTo>
                <a:cubicBezTo>
                  <a:pt x="5930790" y="696872"/>
                  <a:pt x="5928340" y="665981"/>
                  <a:pt x="5928382" y="634646"/>
                </a:cubicBezTo>
                <a:cubicBezTo>
                  <a:pt x="5927070" y="629018"/>
                  <a:pt x="5927011" y="623351"/>
                  <a:pt x="5927011" y="617670"/>
                </a:cubicBezTo>
                <a:lnTo>
                  <a:pt x="5927605" y="606230"/>
                </a:lnTo>
                <a:lnTo>
                  <a:pt x="5928103" y="606263"/>
                </a:lnTo>
                <a:close/>
                <a:moveTo>
                  <a:pt x="5905378" y="605769"/>
                </a:moveTo>
                <a:lnTo>
                  <a:pt x="5905404" y="606263"/>
                </a:lnTo>
                <a:lnTo>
                  <a:pt x="5905902" y="606230"/>
                </a:lnTo>
                <a:lnTo>
                  <a:pt x="5906496" y="617670"/>
                </a:lnTo>
                <a:cubicBezTo>
                  <a:pt x="5906496" y="623351"/>
                  <a:pt x="5906438" y="629018"/>
                  <a:pt x="5905126" y="634646"/>
                </a:cubicBezTo>
                <a:cubicBezTo>
                  <a:pt x="5905168" y="665981"/>
                  <a:pt x="5902717" y="696872"/>
                  <a:pt x="5897659" y="727122"/>
                </a:cubicBezTo>
                <a:lnTo>
                  <a:pt x="5897120" y="733798"/>
                </a:lnTo>
                <a:cubicBezTo>
                  <a:pt x="5896951" y="733803"/>
                  <a:pt x="5896782" y="733808"/>
                  <a:pt x="5896615" y="733861"/>
                </a:cubicBezTo>
                <a:cubicBezTo>
                  <a:pt x="5846339" y="1086726"/>
                  <a:pt x="5565300" y="1367503"/>
                  <a:pt x="5206449" y="1426902"/>
                </a:cubicBezTo>
                <a:lnTo>
                  <a:pt x="5206334" y="1428050"/>
                </a:lnTo>
                <a:cubicBezTo>
                  <a:pt x="5201022" y="1429061"/>
                  <a:pt x="5195693" y="1430009"/>
                  <a:pt x="5190116" y="1429590"/>
                </a:cubicBezTo>
                <a:cubicBezTo>
                  <a:pt x="5158944" y="1435144"/>
                  <a:pt x="5127065" y="1438125"/>
                  <a:pt x="5094690" y="1438652"/>
                </a:cubicBezTo>
                <a:lnTo>
                  <a:pt x="5077571" y="1440278"/>
                </a:lnTo>
                <a:lnTo>
                  <a:pt x="5077545" y="1439783"/>
                </a:lnTo>
                <a:lnTo>
                  <a:pt x="5077046" y="1439816"/>
                </a:lnTo>
                <a:cubicBezTo>
                  <a:pt x="5076480" y="1436014"/>
                  <a:pt x="5076453" y="1432198"/>
                  <a:pt x="5076453" y="1428376"/>
                </a:cubicBezTo>
                <a:cubicBezTo>
                  <a:pt x="5076453" y="1422694"/>
                  <a:pt x="5076512" y="1417025"/>
                  <a:pt x="5077824" y="1411395"/>
                </a:cubicBezTo>
                <a:cubicBezTo>
                  <a:pt x="5077782" y="1380067"/>
                  <a:pt x="5080231" y="1349182"/>
                  <a:pt x="5085288" y="1318938"/>
                </a:cubicBezTo>
                <a:lnTo>
                  <a:pt x="5085828" y="1312248"/>
                </a:lnTo>
                <a:cubicBezTo>
                  <a:pt x="5085997" y="1312243"/>
                  <a:pt x="5086166" y="1312238"/>
                  <a:pt x="5086334" y="1312185"/>
                </a:cubicBezTo>
                <a:cubicBezTo>
                  <a:pt x="5136610" y="959319"/>
                  <a:pt x="5417649" y="678542"/>
                  <a:pt x="5776501" y="619144"/>
                </a:cubicBezTo>
                <a:lnTo>
                  <a:pt x="5776617" y="617996"/>
                </a:lnTo>
                <a:cubicBezTo>
                  <a:pt x="5781926" y="616986"/>
                  <a:pt x="5787253" y="616038"/>
                  <a:pt x="5792829" y="616457"/>
                </a:cubicBezTo>
                <a:cubicBezTo>
                  <a:pt x="5824013" y="610900"/>
                  <a:pt x="5855905" y="607919"/>
                  <a:pt x="5888291" y="607392"/>
                </a:cubicBezTo>
                <a:close/>
                <a:moveTo>
                  <a:pt x="4235979" y="605769"/>
                </a:moveTo>
                <a:lnTo>
                  <a:pt x="4253065" y="607392"/>
                </a:lnTo>
                <a:cubicBezTo>
                  <a:pt x="4285451" y="607919"/>
                  <a:pt x="4317343" y="610900"/>
                  <a:pt x="4348528" y="616457"/>
                </a:cubicBezTo>
                <a:cubicBezTo>
                  <a:pt x="4354104" y="616038"/>
                  <a:pt x="4359431" y="616986"/>
                  <a:pt x="4364739" y="617996"/>
                </a:cubicBezTo>
                <a:lnTo>
                  <a:pt x="4364856" y="619144"/>
                </a:lnTo>
                <a:cubicBezTo>
                  <a:pt x="4723707" y="678542"/>
                  <a:pt x="5004746" y="959319"/>
                  <a:pt x="5055022" y="1312185"/>
                </a:cubicBezTo>
                <a:cubicBezTo>
                  <a:pt x="5055190" y="1312238"/>
                  <a:pt x="5055359" y="1312243"/>
                  <a:pt x="5055528" y="1312248"/>
                </a:cubicBezTo>
                <a:lnTo>
                  <a:pt x="5056068" y="1318938"/>
                </a:lnTo>
                <a:cubicBezTo>
                  <a:pt x="5061125" y="1349182"/>
                  <a:pt x="5063574" y="1380067"/>
                  <a:pt x="5063532" y="1411395"/>
                </a:cubicBezTo>
                <a:cubicBezTo>
                  <a:pt x="5064844" y="1417025"/>
                  <a:pt x="5064903" y="1422694"/>
                  <a:pt x="5064903" y="1428376"/>
                </a:cubicBezTo>
                <a:cubicBezTo>
                  <a:pt x="5064903" y="1432198"/>
                  <a:pt x="5064876" y="1436014"/>
                  <a:pt x="5064310" y="1439816"/>
                </a:cubicBezTo>
                <a:lnTo>
                  <a:pt x="5063811" y="1439783"/>
                </a:lnTo>
                <a:lnTo>
                  <a:pt x="5063785" y="1440278"/>
                </a:lnTo>
                <a:lnTo>
                  <a:pt x="5046666" y="1438652"/>
                </a:lnTo>
                <a:cubicBezTo>
                  <a:pt x="5014292" y="1438125"/>
                  <a:pt x="4982412" y="1435144"/>
                  <a:pt x="4951241" y="1429590"/>
                </a:cubicBezTo>
                <a:cubicBezTo>
                  <a:pt x="4945663" y="1430009"/>
                  <a:pt x="4940334" y="1429061"/>
                  <a:pt x="4935023" y="1428050"/>
                </a:cubicBezTo>
                <a:lnTo>
                  <a:pt x="4934907" y="1426902"/>
                </a:lnTo>
                <a:cubicBezTo>
                  <a:pt x="4576056" y="1367503"/>
                  <a:pt x="4295017" y="1086726"/>
                  <a:pt x="4244741" y="733861"/>
                </a:cubicBezTo>
                <a:cubicBezTo>
                  <a:pt x="4244574" y="733808"/>
                  <a:pt x="4244405" y="733803"/>
                  <a:pt x="4244236" y="733798"/>
                </a:cubicBezTo>
                <a:lnTo>
                  <a:pt x="4243697" y="727122"/>
                </a:lnTo>
                <a:cubicBezTo>
                  <a:pt x="4238639" y="696872"/>
                  <a:pt x="4236188" y="665981"/>
                  <a:pt x="4236230" y="634646"/>
                </a:cubicBezTo>
                <a:cubicBezTo>
                  <a:pt x="4234918" y="629018"/>
                  <a:pt x="4234860" y="623351"/>
                  <a:pt x="4234860" y="617670"/>
                </a:cubicBezTo>
                <a:lnTo>
                  <a:pt x="4235454" y="606230"/>
                </a:lnTo>
                <a:lnTo>
                  <a:pt x="4235952" y="606263"/>
                </a:lnTo>
                <a:close/>
                <a:moveTo>
                  <a:pt x="4213227" y="605769"/>
                </a:moveTo>
                <a:lnTo>
                  <a:pt x="4213253" y="606263"/>
                </a:lnTo>
                <a:lnTo>
                  <a:pt x="4213751" y="606230"/>
                </a:lnTo>
                <a:lnTo>
                  <a:pt x="4214345" y="617670"/>
                </a:lnTo>
                <a:cubicBezTo>
                  <a:pt x="4214345" y="623351"/>
                  <a:pt x="4214286" y="629018"/>
                  <a:pt x="4212974" y="634646"/>
                </a:cubicBezTo>
                <a:cubicBezTo>
                  <a:pt x="4213016" y="665981"/>
                  <a:pt x="4210566" y="696872"/>
                  <a:pt x="4205507" y="727122"/>
                </a:cubicBezTo>
                <a:lnTo>
                  <a:pt x="4204969" y="733798"/>
                </a:lnTo>
                <a:cubicBezTo>
                  <a:pt x="4204799" y="733803"/>
                  <a:pt x="4204631" y="733808"/>
                  <a:pt x="4204463" y="733861"/>
                </a:cubicBezTo>
                <a:cubicBezTo>
                  <a:pt x="4154188" y="1086726"/>
                  <a:pt x="3873149" y="1367503"/>
                  <a:pt x="3514297" y="1426902"/>
                </a:cubicBezTo>
                <a:lnTo>
                  <a:pt x="3514181" y="1428050"/>
                </a:lnTo>
                <a:cubicBezTo>
                  <a:pt x="3508871" y="1429061"/>
                  <a:pt x="3503542" y="1430009"/>
                  <a:pt x="3497965" y="1429590"/>
                </a:cubicBezTo>
                <a:cubicBezTo>
                  <a:pt x="3466793" y="1435144"/>
                  <a:pt x="3434912" y="1438125"/>
                  <a:pt x="3402538" y="1438652"/>
                </a:cubicBezTo>
                <a:lnTo>
                  <a:pt x="3385420" y="1440278"/>
                </a:lnTo>
                <a:lnTo>
                  <a:pt x="3385394" y="1439783"/>
                </a:lnTo>
                <a:lnTo>
                  <a:pt x="3384895" y="1439816"/>
                </a:lnTo>
                <a:cubicBezTo>
                  <a:pt x="3384329" y="1436014"/>
                  <a:pt x="3384302" y="1432198"/>
                  <a:pt x="3384302" y="1428376"/>
                </a:cubicBezTo>
                <a:cubicBezTo>
                  <a:pt x="3384302" y="1422694"/>
                  <a:pt x="3384360" y="1417025"/>
                  <a:pt x="3385672" y="1411395"/>
                </a:cubicBezTo>
                <a:cubicBezTo>
                  <a:pt x="3385630" y="1380067"/>
                  <a:pt x="3388080" y="1349182"/>
                  <a:pt x="3393136" y="1318938"/>
                </a:cubicBezTo>
                <a:lnTo>
                  <a:pt x="3393677" y="1312248"/>
                </a:lnTo>
                <a:cubicBezTo>
                  <a:pt x="3393845" y="1312243"/>
                  <a:pt x="3394015" y="1312238"/>
                  <a:pt x="3394182" y="1312185"/>
                </a:cubicBezTo>
                <a:cubicBezTo>
                  <a:pt x="3444459" y="959319"/>
                  <a:pt x="3725498" y="678542"/>
                  <a:pt x="4084348" y="619144"/>
                </a:cubicBezTo>
                <a:lnTo>
                  <a:pt x="4084465" y="617996"/>
                </a:lnTo>
                <a:cubicBezTo>
                  <a:pt x="4089774" y="616986"/>
                  <a:pt x="4095102" y="616038"/>
                  <a:pt x="4100678" y="616457"/>
                </a:cubicBezTo>
                <a:cubicBezTo>
                  <a:pt x="4131861" y="610900"/>
                  <a:pt x="4163754" y="607919"/>
                  <a:pt x="4196139" y="607392"/>
                </a:cubicBezTo>
                <a:close/>
                <a:moveTo>
                  <a:pt x="2543827" y="605769"/>
                </a:moveTo>
                <a:lnTo>
                  <a:pt x="2560914" y="607392"/>
                </a:lnTo>
                <a:cubicBezTo>
                  <a:pt x="2593300" y="607919"/>
                  <a:pt x="2625192" y="610900"/>
                  <a:pt x="2656376" y="616457"/>
                </a:cubicBezTo>
                <a:cubicBezTo>
                  <a:pt x="2661952" y="616038"/>
                  <a:pt x="2667280" y="616986"/>
                  <a:pt x="2672588" y="617996"/>
                </a:cubicBezTo>
                <a:lnTo>
                  <a:pt x="2672706" y="619144"/>
                </a:lnTo>
                <a:cubicBezTo>
                  <a:pt x="3031556" y="678542"/>
                  <a:pt x="3312595" y="959319"/>
                  <a:pt x="3362871" y="1312185"/>
                </a:cubicBezTo>
                <a:cubicBezTo>
                  <a:pt x="3363039" y="1312238"/>
                  <a:pt x="3363208" y="1312243"/>
                  <a:pt x="3363377" y="1312248"/>
                </a:cubicBezTo>
                <a:lnTo>
                  <a:pt x="3363917" y="1318938"/>
                </a:lnTo>
                <a:cubicBezTo>
                  <a:pt x="3368974" y="1349182"/>
                  <a:pt x="3371423" y="1380067"/>
                  <a:pt x="3371381" y="1411395"/>
                </a:cubicBezTo>
                <a:cubicBezTo>
                  <a:pt x="3372693" y="1417025"/>
                  <a:pt x="3372752" y="1422694"/>
                  <a:pt x="3372752" y="1428376"/>
                </a:cubicBezTo>
                <a:cubicBezTo>
                  <a:pt x="3372752" y="1432198"/>
                  <a:pt x="3372725" y="1436014"/>
                  <a:pt x="3372159" y="1439816"/>
                </a:cubicBezTo>
                <a:lnTo>
                  <a:pt x="3371660" y="1439783"/>
                </a:lnTo>
                <a:lnTo>
                  <a:pt x="3371634" y="1440278"/>
                </a:lnTo>
                <a:lnTo>
                  <a:pt x="3354515" y="1438652"/>
                </a:lnTo>
                <a:cubicBezTo>
                  <a:pt x="3322141" y="1438125"/>
                  <a:pt x="3290261" y="1435144"/>
                  <a:pt x="3259089" y="1429590"/>
                </a:cubicBezTo>
                <a:cubicBezTo>
                  <a:pt x="3253512" y="1430009"/>
                  <a:pt x="3248183" y="1429061"/>
                  <a:pt x="3242872" y="1428050"/>
                </a:cubicBezTo>
                <a:lnTo>
                  <a:pt x="3242756" y="1426902"/>
                </a:lnTo>
                <a:cubicBezTo>
                  <a:pt x="2883905" y="1367503"/>
                  <a:pt x="2602866" y="1086726"/>
                  <a:pt x="2552590" y="733861"/>
                </a:cubicBezTo>
                <a:cubicBezTo>
                  <a:pt x="2552423" y="733808"/>
                  <a:pt x="2552254" y="733803"/>
                  <a:pt x="2552085" y="733798"/>
                </a:cubicBezTo>
                <a:lnTo>
                  <a:pt x="2551547" y="727122"/>
                </a:lnTo>
                <a:cubicBezTo>
                  <a:pt x="2546488" y="696872"/>
                  <a:pt x="2544037" y="665981"/>
                  <a:pt x="2544079" y="634646"/>
                </a:cubicBezTo>
                <a:cubicBezTo>
                  <a:pt x="2542767" y="629018"/>
                  <a:pt x="2542709" y="623351"/>
                  <a:pt x="2542709" y="617670"/>
                </a:cubicBezTo>
                <a:lnTo>
                  <a:pt x="2543303" y="606230"/>
                </a:lnTo>
                <a:lnTo>
                  <a:pt x="2543801" y="606263"/>
                </a:lnTo>
                <a:close/>
                <a:moveTo>
                  <a:pt x="2521076" y="605769"/>
                </a:moveTo>
                <a:lnTo>
                  <a:pt x="2521102" y="606263"/>
                </a:lnTo>
                <a:lnTo>
                  <a:pt x="2521600" y="606230"/>
                </a:lnTo>
                <a:lnTo>
                  <a:pt x="2522194" y="617670"/>
                </a:lnTo>
                <a:cubicBezTo>
                  <a:pt x="2522194" y="623351"/>
                  <a:pt x="2522135" y="629018"/>
                  <a:pt x="2520823" y="634646"/>
                </a:cubicBezTo>
                <a:cubicBezTo>
                  <a:pt x="2520865" y="665981"/>
                  <a:pt x="2518415" y="696872"/>
                  <a:pt x="2513356" y="727122"/>
                </a:cubicBezTo>
                <a:lnTo>
                  <a:pt x="2512818" y="733798"/>
                </a:lnTo>
                <a:cubicBezTo>
                  <a:pt x="2512648" y="733803"/>
                  <a:pt x="2512480" y="733808"/>
                  <a:pt x="2512312" y="733861"/>
                </a:cubicBezTo>
                <a:cubicBezTo>
                  <a:pt x="2462037" y="1086726"/>
                  <a:pt x="2180998" y="1367503"/>
                  <a:pt x="1822147" y="1426902"/>
                </a:cubicBezTo>
                <a:lnTo>
                  <a:pt x="1822030" y="1428050"/>
                </a:lnTo>
                <a:cubicBezTo>
                  <a:pt x="1816720" y="1429061"/>
                  <a:pt x="1811391" y="1430009"/>
                  <a:pt x="1805814" y="1429590"/>
                </a:cubicBezTo>
                <a:cubicBezTo>
                  <a:pt x="1774642" y="1435144"/>
                  <a:pt x="1742762" y="1438125"/>
                  <a:pt x="1710387" y="1438652"/>
                </a:cubicBezTo>
                <a:lnTo>
                  <a:pt x="1693269" y="1440278"/>
                </a:lnTo>
                <a:lnTo>
                  <a:pt x="1693243" y="1439783"/>
                </a:lnTo>
                <a:lnTo>
                  <a:pt x="1692744" y="1439816"/>
                </a:lnTo>
                <a:cubicBezTo>
                  <a:pt x="1692178" y="1436014"/>
                  <a:pt x="1692151" y="1432198"/>
                  <a:pt x="1692151" y="1428376"/>
                </a:cubicBezTo>
                <a:cubicBezTo>
                  <a:pt x="1692151" y="1422694"/>
                  <a:pt x="1692209" y="1417025"/>
                  <a:pt x="1693521" y="1411395"/>
                </a:cubicBezTo>
                <a:cubicBezTo>
                  <a:pt x="1693479" y="1380067"/>
                  <a:pt x="1695929" y="1349182"/>
                  <a:pt x="1700985" y="1318938"/>
                </a:cubicBezTo>
                <a:lnTo>
                  <a:pt x="1701526" y="1312248"/>
                </a:lnTo>
                <a:cubicBezTo>
                  <a:pt x="1701694" y="1312243"/>
                  <a:pt x="1701864" y="1312238"/>
                  <a:pt x="1702031" y="1312185"/>
                </a:cubicBezTo>
                <a:cubicBezTo>
                  <a:pt x="1752308" y="959319"/>
                  <a:pt x="2033347" y="678542"/>
                  <a:pt x="2392197" y="619144"/>
                </a:cubicBezTo>
                <a:lnTo>
                  <a:pt x="2392314" y="617996"/>
                </a:lnTo>
                <a:cubicBezTo>
                  <a:pt x="2397623" y="616986"/>
                  <a:pt x="2402951" y="616038"/>
                  <a:pt x="2408527" y="616457"/>
                </a:cubicBezTo>
                <a:cubicBezTo>
                  <a:pt x="2439710" y="610900"/>
                  <a:pt x="2471603" y="607919"/>
                  <a:pt x="2503988" y="607392"/>
                </a:cubicBezTo>
                <a:close/>
                <a:moveTo>
                  <a:pt x="851676" y="605769"/>
                </a:moveTo>
                <a:lnTo>
                  <a:pt x="868763" y="607392"/>
                </a:lnTo>
                <a:cubicBezTo>
                  <a:pt x="901149" y="607919"/>
                  <a:pt x="933041" y="610900"/>
                  <a:pt x="964225" y="616457"/>
                </a:cubicBezTo>
                <a:cubicBezTo>
                  <a:pt x="969801" y="616038"/>
                  <a:pt x="975129" y="616986"/>
                  <a:pt x="980437" y="617996"/>
                </a:cubicBezTo>
                <a:lnTo>
                  <a:pt x="980555" y="619144"/>
                </a:lnTo>
                <a:cubicBezTo>
                  <a:pt x="1339405" y="678542"/>
                  <a:pt x="1620444" y="959319"/>
                  <a:pt x="1670720" y="1312185"/>
                </a:cubicBezTo>
                <a:cubicBezTo>
                  <a:pt x="1670888" y="1312238"/>
                  <a:pt x="1671057" y="1312243"/>
                  <a:pt x="1671226" y="1312248"/>
                </a:cubicBezTo>
                <a:lnTo>
                  <a:pt x="1671766" y="1318938"/>
                </a:lnTo>
                <a:cubicBezTo>
                  <a:pt x="1676823" y="1349182"/>
                  <a:pt x="1679272" y="1380067"/>
                  <a:pt x="1679230" y="1411395"/>
                </a:cubicBezTo>
                <a:cubicBezTo>
                  <a:pt x="1680542" y="1417025"/>
                  <a:pt x="1680601" y="1422694"/>
                  <a:pt x="1680601" y="1428376"/>
                </a:cubicBezTo>
                <a:cubicBezTo>
                  <a:pt x="1680601" y="1432198"/>
                  <a:pt x="1680574" y="1436014"/>
                  <a:pt x="1680008" y="1439816"/>
                </a:cubicBezTo>
                <a:lnTo>
                  <a:pt x="1679509" y="1439783"/>
                </a:lnTo>
                <a:lnTo>
                  <a:pt x="1679483" y="1440278"/>
                </a:lnTo>
                <a:lnTo>
                  <a:pt x="1662364" y="1438652"/>
                </a:lnTo>
                <a:cubicBezTo>
                  <a:pt x="1629990" y="1438125"/>
                  <a:pt x="1598110" y="1435144"/>
                  <a:pt x="1566938" y="1429590"/>
                </a:cubicBezTo>
                <a:cubicBezTo>
                  <a:pt x="1561361" y="1430009"/>
                  <a:pt x="1556032" y="1429061"/>
                  <a:pt x="1550721" y="1428050"/>
                </a:cubicBezTo>
                <a:lnTo>
                  <a:pt x="1550605" y="1426902"/>
                </a:lnTo>
                <a:cubicBezTo>
                  <a:pt x="1191754" y="1367503"/>
                  <a:pt x="910715" y="1086726"/>
                  <a:pt x="860439" y="733861"/>
                </a:cubicBezTo>
                <a:cubicBezTo>
                  <a:pt x="860272" y="733808"/>
                  <a:pt x="860103" y="733803"/>
                  <a:pt x="859934" y="733798"/>
                </a:cubicBezTo>
                <a:lnTo>
                  <a:pt x="859396" y="727122"/>
                </a:lnTo>
                <a:cubicBezTo>
                  <a:pt x="854337" y="696872"/>
                  <a:pt x="851886" y="665981"/>
                  <a:pt x="851928" y="634646"/>
                </a:cubicBezTo>
                <a:cubicBezTo>
                  <a:pt x="850616" y="629018"/>
                  <a:pt x="850558" y="623351"/>
                  <a:pt x="850558" y="617670"/>
                </a:cubicBezTo>
                <a:lnTo>
                  <a:pt x="851152" y="606230"/>
                </a:lnTo>
                <a:lnTo>
                  <a:pt x="851650" y="606263"/>
                </a:lnTo>
                <a:close/>
                <a:moveTo>
                  <a:pt x="828925" y="605769"/>
                </a:moveTo>
                <a:lnTo>
                  <a:pt x="828951" y="606263"/>
                </a:lnTo>
                <a:lnTo>
                  <a:pt x="829449" y="606230"/>
                </a:lnTo>
                <a:lnTo>
                  <a:pt x="830043" y="617670"/>
                </a:lnTo>
                <a:cubicBezTo>
                  <a:pt x="830043" y="623351"/>
                  <a:pt x="829984" y="629018"/>
                  <a:pt x="828672" y="634646"/>
                </a:cubicBezTo>
                <a:cubicBezTo>
                  <a:pt x="828714" y="665981"/>
                  <a:pt x="826264" y="696872"/>
                  <a:pt x="821205" y="727122"/>
                </a:cubicBezTo>
                <a:lnTo>
                  <a:pt x="820667" y="733798"/>
                </a:lnTo>
                <a:cubicBezTo>
                  <a:pt x="820497" y="733803"/>
                  <a:pt x="820329" y="733808"/>
                  <a:pt x="820161" y="733861"/>
                </a:cubicBezTo>
                <a:cubicBezTo>
                  <a:pt x="769886" y="1086726"/>
                  <a:pt x="488847" y="1367503"/>
                  <a:pt x="129995" y="1426902"/>
                </a:cubicBezTo>
                <a:lnTo>
                  <a:pt x="129879" y="1428050"/>
                </a:lnTo>
                <a:cubicBezTo>
                  <a:pt x="124569" y="1429061"/>
                  <a:pt x="119240" y="1430009"/>
                  <a:pt x="113663" y="1429590"/>
                </a:cubicBezTo>
                <a:cubicBezTo>
                  <a:pt x="82491" y="1435144"/>
                  <a:pt x="50611" y="1438125"/>
                  <a:pt x="18236" y="1438652"/>
                </a:cubicBezTo>
                <a:lnTo>
                  <a:pt x="1118" y="1440278"/>
                </a:lnTo>
                <a:lnTo>
                  <a:pt x="1092" y="1439783"/>
                </a:lnTo>
                <a:lnTo>
                  <a:pt x="593" y="1439816"/>
                </a:lnTo>
                <a:cubicBezTo>
                  <a:pt x="27" y="1436014"/>
                  <a:pt x="0" y="1432198"/>
                  <a:pt x="0" y="1428376"/>
                </a:cubicBezTo>
                <a:cubicBezTo>
                  <a:pt x="0" y="1422694"/>
                  <a:pt x="58" y="1417025"/>
                  <a:pt x="1370" y="1411395"/>
                </a:cubicBezTo>
                <a:cubicBezTo>
                  <a:pt x="1328" y="1380067"/>
                  <a:pt x="3778" y="1349182"/>
                  <a:pt x="8835" y="1318938"/>
                </a:cubicBezTo>
                <a:lnTo>
                  <a:pt x="9375" y="1312248"/>
                </a:lnTo>
                <a:cubicBezTo>
                  <a:pt x="9543" y="1312243"/>
                  <a:pt x="9713" y="1312238"/>
                  <a:pt x="9880" y="1312185"/>
                </a:cubicBezTo>
                <a:cubicBezTo>
                  <a:pt x="60157" y="959319"/>
                  <a:pt x="341196" y="678542"/>
                  <a:pt x="700046" y="619144"/>
                </a:cubicBezTo>
                <a:lnTo>
                  <a:pt x="700163" y="617996"/>
                </a:lnTo>
                <a:cubicBezTo>
                  <a:pt x="705472" y="616986"/>
                  <a:pt x="710800" y="616038"/>
                  <a:pt x="716376" y="616457"/>
                </a:cubicBezTo>
                <a:cubicBezTo>
                  <a:pt x="747559" y="610900"/>
                  <a:pt x="779452" y="607919"/>
                  <a:pt x="811837" y="607392"/>
                </a:cubicBezTo>
                <a:close/>
                <a:moveTo>
                  <a:pt x="8824701" y="0"/>
                </a:moveTo>
                <a:lnTo>
                  <a:pt x="9033411" y="0"/>
                </a:lnTo>
                <a:cubicBezTo>
                  <a:pt x="9066347" y="30426"/>
                  <a:pt x="9096640" y="63469"/>
                  <a:pt x="9123965" y="98781"/>
                </a:cubicBezTo>
                <a:lnTo>
                  <a:pt x="9139239" y="122382"/>
                </a:lnTo>
                <a:lnTo>
                  <a:pt x="9139239" y="425734"/>
                </a:lnTo>
                <a:lnTo>
                  <a:pt x="9104305" y="314451"/>
                </a:lnTo>
                <a:cubicBezTo>
                  <a:pt x="9046997" y="183490"/>
                  <a:pt x="8948803" y="73504"/>
                  <a:pt x="8824701" y="0"/>
                </a:cubicBezTo>
                <a:close/>
                <a:moveTo>
                  <a:pt x="8494877" y="0"/>
                </a:moveTo>
                <a:lnTo>
                  <a:pt x="8628893" y="0"/>
                </a:lnTo>
                <a:cubicBezTo>
                  <a:pt x="8697052" y="198004"/>
                  <a:pt x="8856086" y="355591"/>
                  <a:pt x="9058275" y="426756"/>
                </a:cubicBezTo>
                <a:lnTo>
                  <a:pt x="9139239" y="449526"/>
                </a:lnTo>
                <a:lnTo>
                  <a:pt x="9139239" y="577136"/>
                </a:lnTo>
                <a:lnTo>
                  <a:pt x="9043252" y="554355"/>
                </a:lnTo>
                <a:cubicBezTo>
                  <a:pt x="8776836" y="470904"/>
                  <a:pt x="8569058" y="262348"/>
                  <a:pt x="8494877" y="0"/>
                </a:cubicBezTo>
                <a:close/>
                <a:moveTo>
                  <a:pt x="7876547" y="0"/>
                </a:moveTo>
                <a:lnTo>
                  <a:pt x="8085257" y="0"/>
                </a:lnTo>
                <a:cubicBezTo>
                  <a:pt x="7919787" y="98005"/>
                  <a:pt x="7800378" y="260867"/>
                  <a:pt x="7762527" y="451830"/>
                </a:cubicBezTo>
                <a:cubicBezTo>
                  <a:pt x="8006579" y="399791"/>
                  <a:pt x="8203169" y="226290"/>
                  <a:pt x="8281065" y="0"/>
                </a:cubicBezTo>
                <a:lnTo>
                  <a:pt x="8415081" y="0"/>
                </a:lnTo>
                <a:cubicBezTo>
                  <a:pt x="8330303" y="299826"/>
                  <a:pt x="8071031" y="529393"/>
                  <a:pt x="7749156" y="582253"/>
                </a:cubicBezTo>
                <a:lnTo>
                  <a:pt x="7749040" y="583392"/>
                </a:lnTo>
                <a:cubicBezTo>
                  <a:pt x="7743729" y="584395"/>
                  <a:pt x="7738400" y="585336"/>
                  <a:pt x="7732823" y="584920"/>
                </a:cubicBezTo>
                <a:cubicBezTo>
                  <a:pt x="7701651" y="590430"/>
                  <a:pt x="7669771" y="593388"/>
                  <a:pt x="7637396" y="593911"/>
                </a:cubicBezTo>
                <a:lnTo>
                  <a:pt x="7620278" y="595524"/>
                </a:lnTo>
                <a:lnTo>
                  <a:pt x="7620252" y="595033"/>
                </a:lnTo>
                <a:lnTo>
                  <a:pt x="7619753" y="595066"/>
                </a:lnTo>
                <a:cubicBezTo>
                  <a:pt x="7619187" y="591293"/>
                  <a:pt x="7619160" y="587507"/>
                  <a:pt x="7619160" y="583715"/>
                </a:cubicBezTo>
                <a:cubicBezTo>
                  <a:pt x="7619160" y="578078"/>
                  <a:pt x="7619219" y="572454"/>
                  <a:pt x="7620531" y="566868"/>
                </a:cubicBezTo>
                <a:cubicBezTo>
                  <a:pt x="7620488" y="535786"/>
                  <a:pt x="7622938" y="505143"/>
                  <a:pt x="7627995" y="475137"/>
                </a:cubicBezTo>
                <a:lnTo>
                  <a:pt x="7628535" y="468500"/>
                </a:lnTo>
                <a:cubicBezTo>
                  <a:pt x="7628704" y="468495"/>
                  <a:pt x="7628873" y="468490"/>
                  <a:pt x="7629040" y="468437"/>
                </a:cubicBezTo>
                <a:cubicBezTo>
                  <a:pt x="7655343" y="285283"/>
                  <a:pt x="7744803" y="121704"/>
                  <a:pt x="7876547" y="0"/>
                </a:cubicBezTo>
                <a:close/>
                <a:moveTo>
                  <a:pt x="6802727" y="0"/>
                </a:moveTo>
                <a:lnTo>
                  <a:pt x="6936742" y="0"/>
                </a:lnTo>
                <a:cubicBezTo>
                  <a:pt x="7014638" y="226290"/>
                  <a:pt x="7211228" y="399791"/>
                  <a:pt x="7455280" y="451830"/>
                </a:cubicBezTo>
                <a:cubicBezTo>
                  <a:pt x="7417429" y="260867"/>
                  <a:pt x="7298020" y="98005"/>
                  <a:pt x="7132550" y="0"/>
                </a:cubicBezTo>
                <a:lnTo>
                  <a:pt x="7341259" y="0"/>
                </a:lnTo>
                <a:cubicBezTo>
                  <a:pt x="7473003" y="121704"/>
                  <a:pt x="7562464" y="285283"/>
                  <a:pt x="7588766" y="468437"/>
                </a:cubicBezTo>
                <a:cubicBezTo>
                  <a:pt x="7588934" y="468490"/>
                  <a:pt x="7589103" y="468495"/>
                  <a:pt x="7589272" y="468500"/>
                </a:cubicBezTo>
                <a:lnTo>
                  <a:pt x="7589812" y="475137"/>
                </a:lnTo>
                <a:cubicBezTo>
                  <a:pt x="7594869" y="505143"/>
                  <a:pt x="7597319" y="535786"/>
                  <a:pt x="7597276" y="566868"/>
                </a:cubicBezTo>
                <a:cubicBezTo>
                  <a:pt x="7598588" y="572454"/>
                  <a:pt x="7598647" y="578078"/>
                  <a:pt x="7598647" y="583715"/>
                </a:cubicBezTo>
                <a:cubicBezTo>
                  <a:pt x="7598647" y="587507"/>
                  <a:pt x="7598620" y="591293"/>
                  <a:pt x="7598054" y="595066"/>
                </a:cubicBezTo>
                <a:lnTo>
                  <a:pt x="7597555" y="595033"/>
                </a:lnTo>
                <a:lnTo>
                  <a:pt x="7597529" y="595524"/>
                </a:lnTo>
                <a:lnTo>
                  <a:pt x="7580411" y="593911"/>
                </a:lnTo>
                <a:cubicBezTo>
                  <a:pt x="7548036" y="593388"/>
                  <a:pt x="7516156" y="590430"/>
                  <a:pt x="7484984" y="584920"/>
                </a:cubicBezTo>
                <a:cubicBezTo>
                  <a:pt x="7479407" y="585336"/>
                  <a:pt x="7474078" y="584395"/>
                  <a:pt x="7468767" y="583392"/>
                </a:cubicBezTo>
                <a:lnTo>
                  <a:pt x="7468651" y="582253"/>
                </a:lnTo>
                <a:cubicBezTo>
                  <a:pt x="7146776" y="529393"/>
                  <a:pt x="6887504" y="299826"/>
                  <a:pt x="6802727" y="0"/>
                </a:cubicBezTo>
                <a:close/>
                <a:moveTo>
                  <a:pt x="6184397" y="0"/>
                </a:moveTo>
                <a:lnTo>
                  <a:pt x="6393106" y="0"/>
                </a:lnTo>
                <a:cubicBezTo>
                  <a:pt x="6227636" y="98005"/>
                  <a:pt x="6108227" y="260867"/>
                  <a:pt x="6070376" y="451830"/>
                </a:cubicBezTo>
                <a:cubicBezTo>
                  <a:pt x="6314429" y="399791"/>
                  <a:pt x="6511018" y="226290"/>
                  <a:pt x="6588914" y="0"/>
                </a:cubicBezTo>
                <a:lnTo>
                  <a:pt x="6722931" y="0"/>
                </a:lnTo>
                <a:cubicBezTo>
                  <a:pt x="6638152" y="299826"/>
                  <a:pt x="6378880" y="529393"/>
                  <a:pt x="6057005" y="582253"/>
                </a:cubicBezTo>
                <a:lnTo>
                  <a:pt x="6056889" y="583392"/>
                </a:lnTo>
                <a:cubicBezTo>
                  <a:pt x="6051578" y="584395"/>
                  <a:pt x="6046249" y="585336"/>
                  <a:pt x="6040672" y="584920"/>
                </a:cubicBezTo>
                <a:cubicBezTo>
                  <a:pt x="6009500" y="590430"/>
                  <a:pt x="5977620" y="593388"/>
                  <a:pt x="5945246" y="593911"/>
                </a:cubicBezTo>
                <a:lnTo>
                  <a:pt x="5928127" y="595524"/>
                </a:lnTo>
                <a:lnTo>
                  <a:pt x="5928101" y="595033"/>
                </a:lnTo>
                <a:lnTo>
                  <a:pt x="5927602" y="595066"/>
                </a:lnTo>
                <a:cubicBezTo>
                  <a:pt x="5927036" y="591293"/>
                  <a:pt x="5927009" y="587507"/>
                  <a:pt x="5927009" y="583715"/>
                </a:cubicBezTo>
                <a:cubicBezTo>
                  <a:pt x="5927009" y="578078"/>
                  <a:pt x="5927068" y="572454"/>
                  <a:pt x="5928380" y="566868"/>
                </a:cubicBezTo>
                <a:cubicBezTo>
                  <a:pt x="5928338" y="535786"/>
                  <a:pt x="5930787" y="505143"/>
                  <a:pt x="5935844" y="475137"/>
                </a:cubicBezTo>
                <a:lnTo>
                  <a:pt x="5936384" y="468500"/>
                </a:lnTo>
                <a:cubicBezTo>
                  <a:pt x="5936553" y="468495"/>
                  <a:pt x="5936722" y="468490"/>
                  <a:pt x="5936890" y="468437"/>
                </a:cubicBezTo>
                <a:cubicBezTo>
                  <a:pt x="5963192" y="285283"/>
                  <a:pt x="6052653" y="121703"/>
                  <a:pt x="6184397" y="0"/>
                </a:cubicBezTo>
                <a:close/>
                <a:moveTo>
                  <a:pt x="5110576" y="0"/>
                </a:moveTo>
                <a:lnTo>
                  <a:pt x="5244592" y="0"/>
                </a:lnTo>
                <a:cubicBezTo>
                  <a:pt x="5322488" y="226290"/>
                  <a:pt x="5519077" y="399791"/>
                  <a:pt x="5763129" y="451830"/>
                </a:cubicBezTo>
                <a:cubicBezTo>
                  <a:pt x="5725278" y="260867"/>
                  <a:pt x="5605869" y="98005"/>
                  <a:pt x="5440399" y="0"/>
                </a:cubicBezTo>
                <a:lnTo>
                  <a:pt x="5649109" y="0"/>
                </a:lnTo>
                <a:cubicBezTo>
                  <a:pt x="5780853" y="121704"/>
                  <a:pt x="5870314" y="285283"/>
                  <a:pt x="5896616" y="468437"/>
                </a:cubicBezTo>
                <a:cubicBezTo>
                  <a:pt x="5896783" y="468490"/>
                  <a:pt x="5896953" y="468495"/>
                  <a:pt x="5897121" y="468500"/>
                </a:cubicBezTo>
                <a:lnTo>
                  <a:pt x="5897662" y="475137"/>
                </a:lnTo>
                <a:cubicBezTo>
                  <a:pt x="5902718" y="505143"/>
                  <a:pt x="5905168" y="535786"/>
                  <a:pt x="5905126" y="566868"/>
                </a:cubicBezTo>
                <a:cubicBezTo>
                  <a:pt x="5906438" y="572454"/>
                  <a:pt x="5906496" y="578078"/>
                  <a:pt x="5906496" y="583715"/>
                </a:cubicBezTo>
                <a:cubicBezTo>
                  <a:pt x="5906496" y="587507"/>
                  <a:pt x="5906469" y="591293"/>
                  <a:pt x="5905903" y="595066"/>
                </a:cubicBezTo>
                <a:lnTo>
                  <a:pt x="5905404" y="595033"/>
                </a:lnTo>
                <a:lnTo>
                  <a:pt x="5905378" y="595524"/>
                </a:lnTo>
                <a:lnTo>
                  <a:pt x="5888260" y="593911"/>
                </a:lnTo>
                <a:cubicBezTo>
                  <a:pt x="5855886" y="593388"/>
                  <a:pt x="5824005" y="590430"/>
                  <a:pt x="5792833" y="584920"/>
                </a:cubicBezTo>
                <a:cubicBezTo>
                  <a:pt x="5787256" y="585336"/>
                  <a:pt x="5781927" y="584395"/>
                  <a:pt x="5776617" y="583392"/>
                </a:cubicBezTo>
                <a:lnTo>
                  <a:pt x="5776501" y="582253"/>
                </a:lnTo>
                <a:cubicBezTo>
                  <a:pt x="5454626" y="529393"/>
                  <a:pt x="5195354" y="299826"/>
                  <a:pt x="5110576" y="0"/>
                </a:cubicBezTo>
                <a:close/>
                <a:moveTo>
                  <a:pt x="4492246" y="0"/>
                </a:moveTo>
                <a:lnTo>
                  <a:pt x="4700955" y="0"/>
                </a:lnTo>
                <a:cubicBezTo>
                  <a:pt x="4535485" y="98005"/>
                  <a:pt x="4416076" y="260867"/>
                  <a:pt x="4378225" y="451830"/>
                </a:cubicBezTo>
                <a:cubicBezTo>
                  <a:pt x="4622279" y="399791"/>
                  <a:pt x="4818867" y="226290"/>
                  <a:pt x="4896763" y="0"/>
                </a:cubicBezTo>
                <a:lnTo>
                  <a:pt x="5030779" y="0"/>
                </a:lnTo>
                <a:cubicBezTo>
                  <a:pt x="4946001" y="299826"/>
                  <a:pt x="4686729" y="529393"/>
                  <a:pt x="4364853" y="582253"/>
                </a:cubicBezTo>
                <a:lnTo>
                  <a:pt x="4364737" y="583392"/>
                </a:lnTo>
                <a:cubicBezTo>
                  <a:pt x="4359427" y="584395"/>
                  <a:pt x="4354098" y="585336"/>
                  <a:pt x="4348521" y="584920"/>
                </a:cubicBezTo>
                <a:cubicBezTo>
                  <a:pt x="4317350" y="590430"/>
                  <a:pt x="4285468" y="593388"/>
                  <a:pt x="4253094" y="593911"/>
                </a:cubicBezTo>
                <a:lnTo>
                  <a:pt x="4235976" y="595524"/>
                </a:lnTo>
                <a:lnTo>
                  <a:pt x="4235950" y="595033"/>
                </a:lnTo>
                <a:lnTo>
                  <a:pt x="4235451" y="595066"/>
                </a:lnTo>
                <a:cubicBezTo>
                  <a:pt x="4234885" y="591293"/>
                  <a:pt x="4234858" y="587507"/>
                  <a:pt x="4234858" y="583715"/>
                </a:cubicBezTo>
                <a:cubicBezTo>
                  <a:pt x="4234858" y="578078"/>
                  <a:pt x="4234916" y="572454"/>
                  <a:pt x="4236228" y="566868"/>
                </a:cubicBezTo>
                <a:cubicBezTo>
                  <a:pt x="4236186" y="535786"/>
                  <a:pt x="4238636" y="505143"/>
                  <a:pt x="4243692" y="475137"/>
                </a:cubicBezTo>
                <a:lnTo>
                  <a:pt x="4244233" y="468500"/>
                </a:lnTo>
                <a:cubicBezTo>
                  <a:pt x="4244401" y="468495"/>
                  <a:pt x="4244571" y="468490"/>
                  <a:pt x="4244738" y="468437"/>
                </a:cubicBezTo>
                <a:cubicBezTo>
                  <a:pt x="4271041" y="285283"/>
                  <a:pt x="4360502" y="121704"/>
                  <a:pt x="4492246" y="0"/>
                </a:cubicBezTo>
                <a:close/>
                <a:moveTo>
                  <a:pt x="3418424" y="0"/>
                </a:moveTo>
                <a:lnTo>
                  <a:pt x="3552441" y="0"/>
                </a:lnTo>
                <a:cubicBezTo>
                  <a:pt x="3630337" y="226291"/>
                  <a:pt x="3826926" y="399791"/>
                  <a:pt x="4070978" y="451830"/>
                </a:cubicBezTo>
                <a:cubicBezTo>
                  <a:pt x="4033127" y="260867"/>
                  <a:pt x="3913719" y="98005"/>
                  <a:pt x="3748249" y="0"/>
                </a:cubicBezTo>
                <a:lnTo>
                  <a:pt x="3956957" y="0"/>
                </a:lnTo>
                <a:cubicBezTo>
                  <a:pt x="4088702" y="121703"/>
                  <a:pt x="4178162" y="285283"/>
                  <a:pt x="4204464" y="468437"/>
                </a:cubicBezTo>
                <a:cubicBezTo>
                  <a:pt x="4204632" y="468490"/>
                  <a:pt x="4204801" y="468495"/>
                  <a:pt x="4204970" y="468499"/>
                </a:cubicBezTo>
                <a:lnTo>
                  <a:pt x="4205510" y="475137"/>
                </a:lnTo>
                <a:cubicBezTo>
                  <a:pt x="4210567" y="505143"/>
                  <a:pt x="4213016" y="535786"/>
                  <a:pt x="4212974" y="566868"/>
                </a:cubicBezTo>
                <a:cubicBezTo>
                  <a:pt x="4214286" y="572454"/>
                  <a:pt x="4214345" y="578078"/>
                  <a:pt x="4214345" y="583715"/>
                </a:cubicBezTo>
                <a:cubicBezTo>
                  <a:pt x="4214345" y="587508"/>
                  <a:pt x="4214318" y="591293"/>
                  <a:pt x="4213752" y="595066"/>
                </a:cubicBezTo>
                <a:lnTo>
                  <a:pt x="4213253" y="595033"/>
                </a:lnTo>
                <a:lnTo>
                  <a:pt x="4213227" y="595524"/>
                </a:lnTo>
                <a:lnTo>
                  <a:pt x="4196108" y="593911"/>
                </a:lnTo>
                <a:cubicBezTo>
                  <a:pt x="4163734" y="593388"/>
                  <a:pt x="4131854" y="590430"/>
                  <a:pt x="4100682" y="584920"/>
                </a:cubicBezTo>
                <a:cubicBezTo>
                  <a:pt x="4095105" y="585336"/>
                  <a:pt x="4089776" y="584395"/>
                  <a:pt x="4084465" y="583392"/>
                </a:cubicBezTo>
                <a:lnTo>
                  <a:pt x="4084349" y="582253"/>
                </a:lnTo>
                <a:cubicBezTo>
                  <a:pt x="3762475" y="529393"/>
                  <a:pt x="3503203" y="299826"/>
                  <a:pt x="3418424" y="0"/>
                </a:cubicBezTo>
                <a:close/>
                <a:moveTo>
                  <a:pt x="2800095" y="0"/>
                </a:moveTo>
                <a:lnTo>
                  <a:pt x="3008804" y="0"/>
                </a:lnTo>
                <a:cubicBezTo>
                  <a:pt x="2843334" y="98005"/>
                  <a:pt x="2723925" y="260867"/>
                  <a:pt x="2686074" y="451830"/>
                </a:cubicBezTo>
                <a:cubicBezTo>
                  <a:pt x="2930126" y="399791"/>
                  <a:pt x="3126716" y="226291"/>
                  <a:pt x="3204612" y="0"/>
                </a:cubicBezTo>
                <a:lnTo>
                  <a:pt x="3338628" y="0"/>
                </a:lnTo>
                <a:cubicBezTo>
                  <a:pt x="3253850" y="299826"/>
                  <a:pt x="2994578" y="529393"/>
                  <a:pt x="2672703" y="582253"/>
                </a:cubicBezTo>
                <a:lnTo>
                  <a:pt x="2672586" y="583392"/>
                </a:lnTo>
                <a:cubicBezTo>
                  <a:pt x="2667276" y="584395"/>
                  <a:pt x="2661947" y="585336"/>
                  <a:pt x="2656370" y="584920"/>
                </a:cubicBezTo>
                <a:cubicBezTo>
                  <a:pt x="2625198" y="590430"/>
                  <a:pt x="2593318" y="593388"/>
                  <a:pt x="2560943" y="593911"/>
                </a:cubicBezTo>
                <a:lnTo>
                  <a:pt x="2543825" y="595524"/>
                </a:lnTo>
                <a:lnTo>
                  <a:pt x="2543799" y="595033"/>
                </a:lnTo>
                <a:lnTo>
                  <a:pt x="2543300" y="595066"/>
                </a:lnTo>
                <a:cubicBezTo>
                  <a:pt x="2542734" y="591293"/>
                  <a:pt x="2542707" y="587507"/>
                  <a:pt x="2542707" y="583715"/>
                </a:cubicBezTo>
                <a:cubicBezTo>
                  <a:pt x="2542707" y="578078"/>
                  <a:pt x="2542765" y="572454"/>
                  <a:pt x="2544077" y="566868"/>
                </a:cubicBezTo>
                <a:cubicBezTo>
                  <a:pt x="2544035" y="535786"/>
                  <a:pt x="2546485" y="505143"/>
                  <a:pt x="2551541" y="475137"/>
                </a:cubicBezTo>
                <a:lnTo>
                  <a:pt x="2552082" y="468499"/>
                </a:lnTo>
                <a:cubicBezTo>
                  <a:pt x="2552250" y="468495"/>
                  <a:pt x="2552420" y="468490"/>
                  <a:pt x="2552587" y="468437"/>
                </a:cubicBezTo>
                <a:cubicBezTo>
                  <a:pt x="2578890" y="285283"/>
                  <a:pt x="2668350" y="121703"/>
                  <a:pt x="2800095" y="0"/>
                </a:cubicBezTo>
                <a:close/>
                <a:moveTo>
                  <a:pt x="1726273" y="0"/>
                </a:moveTo>
                <a:lnTo>
                  <a:pt x="1860290" y="0"/>
                </a:lnTo>
                <a:cubicBezTo>
                  <a:pt x="1938186" y="226291"/>
                  <a:pt x="2134775" y="399791"/>
                  <a:pt x="2378827" y="451830"/>
                </a:cubicBezTo>
                <a:cubicBezTo>
                  <a:pt x="2340976" y="260867"/>
                  <a:pt x="2221567" y="98005"/>
                  <a:pt x="2056098" y="0"/>
                </a:cubicBezTo>
                <a:lnTo>
                  <a:pt x="2264806" y="0"/>
                </a:lnTo>
                <a:cubicBezTo>
                  <a:pt x="2396551" y="121703"/>
                  <a:pt x="2486011" y="285283"/>
                  <a:pt x="2512313" y="468437"/>
                </a:cubicBezTo>
                <a:cubicBezTo>
                  <a:pt x="2512481" y="468490"/>
                  <a:pt x="2512650" y="468495"/>
                  <a:pt x="2512819" y="468499"/>
                </a:cubicBezTo>
                <a:lnTo>
                  <a:pt x="2513359" y="475137"/>
                </a:lnTo>
                <a:cubicBezTo>
                  <a:pt x="2518416" y="505143"/>
                  <a:pt x="2520865" y="535786"/>
                  <a:pt x="2520823" y="566868"/>
                </a:cubicBezTo>
                <a:cubicBezTo>
                  <a:pt x="2522135" y="572454"/>
                  <a:pt x="2522194" y="578078"/>
                  <a:pt x="2522194" y="583715"/>
                </a:cubicBezTo>
                <a:cubicBezTo>
                  <a:pt x="2522194" y="587508"/>
                  <a:pt x="2522167" y="591293"/>
                  <a:pt x="2521601" y="595066"/>
                </a:cubicBezTo>
                <a:lnTo>
                  <a:pt x="2521102" y="595033"/>
                </a:lnTo>
                <a:lnTo>
                  <a:pt x="2521076" y="595524"/>
                </a:lnTo>
                <a:lnTo>
                  <a:pt x="2503957" y="593911"/>
                </a:lnTo>
                <a:cubicBezTo>
                  <a:pt x="2471583" y="593388"/>
                  <a:pt x="2439703" y="590430"/>
                  <a:pt x="2408531" y="584920"/>
                </a:cubicBezTo>
                <a:cubicBezTo>
                  <a:pt x="2402954" y="585336"/>
                  <a:pt x="2397625" y="584395"/>
                  <a:pt x="2392314" y="583392"/>
                </a:cubicBezTo>
                <a:lnTo>
                  <a:pt x="2392198" y="582253"/>
                </a:lnTo>
                <a:cubicBezTo>
                  <a:pt x="2070324" y="529393"/>
                  <a:pt x="1811051" y="299826"/>
                  <a:pt x="1726273" y="0"/>
                </a:cubicBezTo>
                <a:close/>
                <a:moveTo>
                  <a:pt x="1107944" y="0"/>
                </a:moveTo>
                <a:lnTo>
                  <a:pt x="1316652" y="0"/>
                </a:lnTo>
                <a:cubicBezTo>
                  <a:pt x="1151183" y="98005"/>
                  <a:pt x="1031774" y="260867"/>
                  <a:pt x="993923" y="451830"/>
                </a:cubicBezTo>
                <a:cubicBezTo>
                  <a:pt x="1237975" y="399791"/>
                  <a:pt x="1434564" y="226291"/>
                  <a:pt x="1512461" y="0"/>
                </a:cubicBezTo>
                <a:lnTo>
                  <a:pt x="1646477" y="0"/>
                </a:lnTo>
                <a:cubicBezTo>
                  <a:pt x="1561699" y="299826"/>
                  <a:pt x="1302427" y="529393"/>
                  <a:pt x="980552" y="582253"/>
                </a:cubicBezTo>
                <a:lnTo>
                  <a:pt x="980435" y="583392"/>
                </a:lnTo>
                <a:cubicBezTo>
                  <a:pt x="975125" y="584395"/>
                  <a:pt x="969796" y="585336"/>
                  <a:pt x="964219" y="584920"/>
                </a:cubicBezTo>
                <a:cubicBezTo>
                  <a:pt x="933047" y="590430"/>
                  <a:pt x="901167" y="593388"/>
                  <a:pt x="868792" y="593911"/>
                </a:cubicBezTo>
                <a:lnTo>
                  <a:pt x="851674" y="595524"/>
                </a:lnTo>
                <a:lnTo>
                  <a:pt x="851648" y="595033"/>
                </a:lnTo>
                <a:lnTo>
                  <a:pt x="851149" y="595066"/>
                </a:lnTo>
                <a:cubicBezTo>
                  <a:pt x="850583" y="591293"/>
                  <a:pt x="850556" y="587507"/>
                  <a:pt x="850556" y="583715"/>
                </a:cubicBezTo>
                <a:cubicBezTo>
                  <a:pt x="850556" y="578078"/>
                  <a:pt x="850614" y="572454"/>
                  <a:pt x="851926" y="566868"/>
                </a:cubicBezTo>
                <a:cubicBezTo>
                  <a:pt x="851884" y="535786"/>
                  <a:pt x="854334" y="505143"/>
                  <a:pt x="859390" y="475137"/>
                </a:cubicBezTo>
                <a:lnTo>
                  <a:pt x="859931" y="468499"/>
                </a:lnTo>
                <a:cubicBezTo>
                  <a:pt x="860099" y="468495"/>
                  <a:pt x="860269" y="468490"/>
                  <a:pt x="860436" y="468437"/>
                </a:cubicBezTo>
                <a:cubicBezTo>
                  <a:pt x="886739" y="285283"/>
                  <a:pt x="976199" y="121704"/>
                  <a:pt x="1107944" y="0"/>
                </a:cubicBezTo>
                <a:close/>
                <a:moveTo>
                  <a:pt x="34122" y="0"/>
                </a:moveTo>
                <a:lnTo>
                  <a:pt x="168138" y="0"/>
                </a:lnTo>
                <a:cubicBezTo>
                  <a:pt x="246034" y="226290"/>
                  <a:pt x="442624" y="399791"/>
                  <a:pt x="686676" y="451830"/>
                </a:cubicBezTo>
                <a:cubicBezTo>
                  <a:pt x="648825" y="260867"/>
                  <a:pt x="529416" y="98005"/>
                  <a:pt x="363946" y="0"/>
                </a:cubicBezTo>
                <a:lnTo>
                  <a:pt x="572655" y="0"/>
                </a:lnTo>
                <a:cubicBezTo>
                  <a:pt x="704400" y="121703"/>
                  <a:pt x="793860" y="285283"/>
                  <a:pt x="820162" y="468437"/>
                </a:cubicBezTo>
                <a:cubicBezTo>
                  <a:pt x="820330" y="468490"/>
                  <a:pt x="820499" y="468495"/>
                  <a:pt x="820668" y="468500"/>
                </a:cubicBezTo>
                <a:lnTo>
                  <a:pt x="821208" y="475137"/>
                </a:lnTo>
                <a:cubicBezTo>
                  <a:pt x="826265" y="505143"/>
                  <a:pt x="828714" y="535786"/>
                  <a:pt x="828672" y="566868"/>
                </a:cubicBezTo>
                <a:cubicBezTo>
                  <a:pt x="829984" y="572454"/>
                  <a:pt x="830043" y="578078"/>
                  <a:pt x="830043" y="583715"/>
                </a:cubicBezTo>
                <a:cubicBezTo>
                  <a:pt x="830043" y="587508"/>
                  <a:pt x="830016" y="591293"/>
                  <a:pt x="829450" y="595066"/>
                </a:cubicBezTo>
                <a:lnTo>
                  <a:pt x="828951" y="595033"/>
                </a:lnTo>
                <a:lnTo>
                  <a:pt x="828925" y="595524"/>
                </a:lnTo>
                <a:lnTo>
                  <a:pt x="811806" y="593911"/>
                </a:lnTo>
                <a:cubicBezTo>
                  <a:pt x="779432" y="593388"/>
                  <a:pt x="747552" y="590430"/>
                  <a:pt x="716380" y="584920"/>
                </a:cubicBezTo>
                <a:cubicBezTo>
                  <a:pt x="710803" y="585336"/>
                  <a:pt x="705474" y="584395"/>
                  <a:pt x="700163" y="583392"/>
                </a:cubicBezTo>
                <a:lnTo>
                  <a:pt x="700047" y="582253"/>
                </a:lnTo>
                <a:cubicBezTo>
                  <a:pt x="378172" y="529393"/>
                  <a:pt x="118900" y="299826"/>
                  <a:pt x="3412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4960137"/>
            <a:ext cx="5829300" cy="1463040"/>
          </a:xfrm>
        </p:spPr>
        <p:txBody>
          <a:bodyPr anchor="ctr">
            <a:normAutofit/>
          </a:bodyPr>
          <a:lstStyle>
            <a:lvl1pPr algn="r">
              <a:defRPr sz="4400" spc="20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57950" y="4960137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35716-21E0-4F1E-A1E7-D4AC71522CB0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008931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99BCF-3F52-4B41-ACA7-7618E44D035B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323938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Freeform 10"/>
          <p:cNvSpPr/>
          <p:nvPr/>
        </p:nvSpPr>
        <p:spPr>
          <a:xfrm>
            <a:off x="4762" y="0"/>
            <a:ext cx="9139239" cy="4572001"/>
          </a:xfrm>
          <a:custGeom>
            <a:avLst/>
            <a:gdLst/>
            <a:ahLst/>
            <a:cxnLst/>
            <a:rect l="l" t="t" r="r" b="b"/>
            <a:pathLst>
              <a:path w="9139239" h="4572001">
                <a:moveTo>
                  <a:pt x="9139239" y="4171458"/>
                </a:moveTo>
                <a:lnTo>
                  <a:pt x="9139239" y="4479120"/>
                </a:lnTo>
                <a:lnTo>
                  <a:pt x="9061857" y="4572001"/>
                </a:lnTo>
                <a:lnTo>
                  <a:pt x="8867616" y="4572001"/>
                </a:lnTo>
                <a:cubicBezTo>
                  <a:pt x="8974940" y="4496648"/>
                  <a:pt x="9059271" y="4392377"/>
                  <a:pt x="9109281" y="4270954"/>
                </a:cubicBezTo>
                <a:close/>
                <a:moveTo>
                  <a:pt x="9139239" y="4017903"/>
                </a:moveTo>
                <a:lnTo>
                  <a:pt x="9139239" y="4146549"/>
                </a:lnTo>
                <a:lnTo>
                  <a:pt x="9061849" y="4168266"/>
                </a:lnTo>
                <a:cubicBezTo>
                  <a:pt x="8867508" y="4236060"/>
                  <a:pt x="8712637" y="4384208"/>
                  <a:pt x="8639677" y="4572001"/>
                </a:cubicBezTo>
                <a:lnTo>
                  <a:pt x="8502130" y="4572001"/>
                </a:lnTo>
                <a:cubicBezTo>
                  <a:pt x="8583823" y="4319597"/>
                  <a:pt x="8787913" y="4120306"/>
                  <a:pt x="9046727" y="4039822"/>
                </a:cubicBezTo>
                <a:close/>
                <a:moveTo>
                  <a:pt x="7620280" y="3999419"/>
                </a:moveTo>
                <a:lnTo>
                  <a:pt x="7637367" y="4001042"/>
                </a:lnTo>
                <a:cubicBezTo>
                  <a:pt x="7669753" y="4001569"/>
                  <a:pt x="7701646" y="4004550"/>
                  <a:pt x="7732829" y="4010107"/>
                </a:cubicBezTo>
                <a:cubicBezTo>
                  <a:pt x="7738405" y="4009688"/>
                  <a:pt x="7743733" y="4010636"/>
                  <a:pt x="7749042" y="4011646"/>
                </a:cubicBezTo>
                <a:lnTo>
                  <a:pt x="7749159" y="4012794"/>
                </a:lnTo>
                <a:cubicBezTo>
                  <a:pt x="8061238" y="4064450"/>
                  <a:pt x="8314467" y="4283539"/>
                  <a:pt x="8407830" y="4572001"/>
                </a:cubicBezTo>
                <a:lnTo>
                  <a:pt x="8270283" y="4572001"/>
                </a:lnTo>
                <a:cubicBezTo>
                  <a:pt x="8186900" y="4357380"/>
                  <a:pt x="7996531" y="4194541"/>
                  <a:pt x="7762529" y="4144250"/>
                </a:cubicBezTo>
                <a:cubicBezTo>
                  <a:pt x="7797023" y="4319651"/>
                  <a:pt x="7899246" y="4471530"/>
                  <a:pt x="8042344" y="4572001"/>
                </a:cubicBezTo>
                <a:lnTo>
                  <a:pt x="7848103" y="4572001"/>
                </a:lnTo>
                <a:cubicBezTo>
                  <a:pt x="7731971" y="4452596"/>
                  <a:pt x="7653409" y="4298519"/>
                  <a:pt x="7629044" y="4127511"/>
                </a:cubicBezTo>
                <a:cubicBezTo>
                  <a:pt x="7628876" y="4127458"/>
                  <a:pt x="7628708" y="4127453"/>
                  <a:pt x="7628538" y="4127448"/>
                </a:cubicBezTo>
                <a:lnTo>
                  <a:pt x="7628000" y="4120772"/>
                </a:lnTo>
                <a:cubicBezTo>
                  <a:pt x="7622941" y="4090522"/>
                  <a:pt x="7620490" y="4059631"/>
                  <a:pt x="7620533" y="4028296"/>
                </a:cubicBezTo>
                <a:cubicBezTo>
                  <a:pt x="7619221" y="4022668"/>
                  <a:pt x="7619162" y="4017001"/>
                  <a:pt x="7619162" y="4011320"/>
                </a:cubicBezTo>
                <a:lnTo>
                  <a:pt x="7619756" y="3999880"/>
                </a:lnTo>
                <a:lnTo>
                  <a:pt x="7620254" y="3999913"/>
                </a:lnTo>
                <a:close/>
                <a:moveTo>
                  <a:pt x="7597529" y="3999419"/>
                </a:moveTo>
                <a:lnTo>
                  <a:pt x="7597555" y="3999913"/>
                </a:lnTo>
                <a:lnTo>
                  <a:pt x="7598053" y="3999880"/>
                </a:lnTo>
                <a:lnTo>
                  <a:pt x="7598647" y="4011320"/>
                </a:lnTo>
                <a:cubicBezTo>
                  <a:pt x="7598647" y="4017001"/>
                  <a:pt x="7598588" y="4022668"/>
                  <a:pt x="7597276" y="4028296"/>
                </a:cubicBezTo>
                <a:cubicBezTo>
                  <a:pt x="7597319" y="4059631"/>
                  <a:pt x="7594868" y="4090522"/>
                  <a:pt x="7589809" y="4120772"/>
                </a:cubicBezTo>
                <a:lnTo>
                  <a:pt x="7589271" y="4127448"/>
                </a:lnTo>
                <a:cubicBezTo>
                  <a:pt x="7589101" y="4127453"/>
                  <a:pt x="7588933" y="4127458"/>
                  <a:pt x="7588765" y="4127511"/>
                </a:cubicBezTo>
                <a:cubicBezTo>
                  <a:pt x="7564400" y="4298519"/>
                  <a:pt x="7485838" y="4452596"/>
                  <a:pt x="7369706" y="4572001"/>
                </a:cubicBezTo>
                <a:lnTo>
                  <a:pt x="7175465" y="4572001"/>
                </a:lnTo>
                <a:cubicBezTo>
                  <a:pt x="7318563" y="4471530"/>
                  <a:pt x="7420786" y="4319651"/>
                  <a:pt x="7455280" y="4144250"/>
                </a:cubicBezTo>
                <a:cubicBezTo>
                  <a:pt x="7221278" y="4194541"/>
                  <a:pt x="7030909" y="4357380"/>
                  <a:pt x="6947526" y="4572001"/>
                </a:cubicBezTo>
                <a:lnTo>
                  <a:pt x="6809978" y="4572001"/>
                </a:lnTo>
                <a:cubicBezTo>
                  <a:pt x="6903341" y="4283539"/>
                  <a:pt x="7156571" y="4064450"/>
                  <a:pt x="7468650" y="4012794"/>
                </a:cubicBezTo>
                <a:lnTo>
                  <a:pt x="7468767" y="4011646"/>
                </a:lnTo>
                <a:cubicBezTo>
                  <a:pt x="7474076" y="4010636"/>
                  <a:pt x="7479404" y="4009688"/>
                  <a:pt x="7484980" y="4010107"/>
                </a:cubicBezTo>
                <a:cubicBezTo>
                  <a:pt x="7516163" y="4004550"/>
                  <a:pt x="7548056" y="4001569"/>
                  <a:pt x="7580442" y="4001042"/>
                </a:cubicBezTo>
                <a:close/>
                <a:moveTo>
                  <a:pt x="5928129" y="3999419"/>
                </a:moveTo>
                <a:lnTo>
                  <a:pt x="5945217" y="4001042"/>
                </a:lnTo>
                <a:cubicBezTo>
                  <a:pt x="5977602" y="4001569"/>
                  <a:pt x="6009495" y="4004550"/>
                  <a:pt x="6040678" y="4010107"/>
                </a:cubicBezTo>
                <a:cubicBezTo>
                  <a:pt x="6046254" y="4009688"/>
                  <a:pt x="6051582" y="4010636"/>
                  <a:pt x="6056891" y="4011646"/>
                </a:cubicBezTo>
                <a:lnTo>
                  <a:pt x="6057008" y="4012794"/>
                </a:lnTo>
                <a:cubicBezTo>
                  <a:pt x="6369087" y="4064450"/>
                  <a:pt x="6622316" y="4283539"/>
                  <a:pt x="6715680" y="4572001"/>
                </a:cubicBezTo>
                <a:lnTo>
                  <a:pt x="6578131" y="4572001"/>
                </a:lnTo>
                <a:cubicBezTo>
                  <a:pt x="6494748" y="4357380"/>
                  <a:pt x="6304380" y="4194541"/>
                  <a:pt x="6070378" y="4144250"/>
                </a:cubicBezTo>
                <a:cubicBezTo>
                  <a:pt x="6104872" y="4319650"/>
                  <a:pt x="6207095" y="4471530"/>
                  <a:pt x="6350192" y="4572001"/>
                </a:cubicBezTo>
                <a:lnTo>
                  <a:pt x="6155952" y="4572001"/>
                </a:lnTo>
                <a:cubicBezTo>
                  <a:pt x="6039820" y="4452596"/>
                  <a:pt x="5961257" y="4298519"/>
                  <a:pt x="5936893" y="4127511"/>
                </a:cubicBezTo>
                <a:cubicBezTo>
                  <a:pt x="5936725" y="4127458"/>
                  <a:pt x="5936557" y="4127453"/>
                  <a:pt x="5936387" y="4127448"/>
                </a:cubicBezTo>
                <a:lnTo>
                  <a:pt x="5935849" y="4120772"/>
                </a:lnTo>
                <a:cubicBezTo>
                  <a:pt x="5930790" y="4090522"/>
                  <a:pt x="5928340" y="4059631"/>
                  <a:pt x="5928382" y="4028296"/>
                </a:cubicBezTo>
                <a:cubicBezTo>
                  <a:pt x="5927070" y="4022668"/>
                  <a:pt x="5927011" y="4017001"/>
                  <a:pt x="5927011" y="4011320"/>
                </a:cubicBezTo>
                <a:lnTo>
                  <a:pt x="5927605" y="3999880"/>
                </a:lnTo>
                <a:lnTo>
                  <a:pt x="5928103" y="3999913"/>
                </a:lnTo>
                <a:close/>
                <a:moveTo>
                  <a:pt x="5905378" y="3999419"/>
                </a:moveTo>
                <a:lnTo>
                  <a:pt x="5905404" y="3999913"/>
                </a:lnTo>
                <a:lnTo>
                  <a:pt x="5905902" y="3999880"/>
                </a:lnTo>
                <a:lnTo>
                  <a:pt x="5906496" y="4011320"/>
                </a:lnTo>
                <a:cubicBezTo>
                  <a:pt x="5906496" y="4017001"/>
                  <a:pt x="5906437" y="4022668"/>
                  <a:pt x="5905125" y="4028296"/>
                </a:cubicBezTo>
                <a:cubicBezTo>
                  <a:pt x="5905167" y="4059631"/>
                  <a:pt x="5902717" y="4090522"/>
                  <a:pt x="5897658" y="4120772"/>
                </a:cubicBezTo>
                <a:lnTo>
                  <a:pt x="5897120" y="4127448"/>
                </a:lnTo>
                <a:cubicBezTo>
                  <a:pt x="5896950" y="4127453"/>
                  <a:pt x="5896782" y="4127458"/>
                  <a:pt x="5896614" y="4127511"/>
                </a:cubicBezTo>
                <a:cubicBezTo>
                  <a:pt x="5872249" y="4298519"/>
                  <a:pt x="5793686" y="4452596"/>
                  <a:pt x="5677555" y="4572001"/>
                </a:cubicBezTo>
                <a:lnTo>
                  <a:pt x="5483314" y="4572001"/>
                </a:lnTo>
                <a:cubicBezTo>
                  <a:pt x="5626412" y="4471530"/>
                  <a:pt x="5728635" y="4319650"/>
                  <a:pt x="5763129" y="4144250"/>
                </a:cubicBezTo>
                <a:cubicBezTo>
                  <a:pt x="5529126" y="4194541"/>
                  <a:pt x="5338758" y="4357380"/>
                  <a:pt x="5255375" y="4572001"/>
                </a:cubicBezTo>
                <a:lnTo>
                  <a:pt x="5117827" y="4572001"/>
                </a:lnTo>
                <a:cubicBezTo>
                  <a:pt x="5211190" y="4283539"/>
                  <a:pt x="5464420" y="4064450"/>
                  <a:pt x="5776499" y="4012794"/>
                </a:cubicBezTo>
                <a:lnTo>
                  <a:pt x="5776616" y="4011646"/>
                </a:lnTo>
                <a:cubicBezTo>
                  <a:pt x="5781926" y="4010636"/>
                  <a:pt x="5787253" y="4009688"/>
                  <a:pt x="5792829" y="4010107"/>
                </a:cubicBezTo>
                <a:cubicBezTo>
                  <a:pt x="5824012" y="4004550"/>
                  <a:pt x="5855905" y="4001569"/>
                  <a:pt x="5888290" y="4001042"/>
                </a:cubicBezTo>
                <a:close/>
                <a:moveTo>
                  <a:pt x="4235979" y="3999419"/>
                </a:moveTo>
                <a:lnTo>
                  <a:pt x="4253065" y="4001042"/>
                </a:lnTo>
                <a:cubicBezTo>
                  <a:pt x="4285451" y="4001569"/>
                  <a:pt x="4317343" y="4004550"/>
                  <a:pt x="4348528" y="4010107"/>
                </a:cubicBezTo>
                <a:cubicBezTo>
                  <a:pt x="4354104" y="4009688"/>
                  <a:pt x="4359431" y="4010636"/>
                  <a:pt x="4364739" y="4011646"/>
                </a:cubicBezTo>
                <a:lnTo>
                  <a:pt x="4364856" y="4012794"/>
                </a:lnTo>
                <a:cubicBezTo>
                  <a:pt x="4676936" y="4064450"/>
                  <a:pt x="4930165" y="4283539"/>
                  <a:pt x="5023528" y="4572001"/>
                </a:cubicBezTo>
                <a:lnTo>
                  <a:pt x="4885980" y="4572001"/>
                </a:lnTo>
                <a:cubicBezTo>
                  <a:pt x="4802597" y="4357380"/>
                  <a:pt x="4612229" y="4194541"/>
                  <a:pt x="4378227" y="4144250"/>
                </a:cubicBezTo>
                <a:cubicBezTo>
                  <a:pt x="4412722" y="4319651"/>
                  <a:pt x="4514944" y="4471530"/>
                  <a:pt x="4658041" y="4572001"/>
                </a:cubicBezTo>
                <a:lnTo>
                  <a:pt x="4463800" y="4572001"/>
                </a:lnTo>
                <a:cubicBezTo>
                  <a:pt x="4347669" y="4452596"/>
                  <a:pt x="4269106" y="4298519"/>
                  <a:pt x="4244741" y="4127511"/>
                </a:cubicBezTo>
                <a:cubicBezTo>
                  <a:pt x="4244574" y="4127458"/>
                  <a:pt x="4244405" y="4127453"/>
                  <a:pt x="4244236" y="4127448"/>
                </a:cubicBezTo>
                <a:lnTo>
                  <a:pt x="4243697" y="4120772"/>
                </a:lnTo>
                <a:cubicBezTo>
                  <a:pt x="4238639" y="4090522"/>
                  <a:pt x="4236188" y="4059631"/>
                  <a:pt x="4236230" y="4028296"/>
                </a:cubicBezTo>
                <a:cubicBezTo>
                  <a:pt x="4234918" y="4022668"/>
                  <a:pt x="4234860" y="4017001"/>
                  <a:pt x="4234860" y="4011320"/>
                </a:cubicBezTo>
                <a:lnTo>
                  <a:pt x="4235454" y="3999880"/>
                </a:lnTo>
                <a:lnTo>
                  <a:pt x="4235952" y="3999913"/>
                </a:lnTo>
                <a:close/>
                <a:moveTo>
                  <a:pt x="4213227" y="3999419"/>
                </a:moveTo>
                <a:lnTo>
                  <a:pt x="4213253" y="3999913"/>
                </a:lnTo>
                <a:lnTo>
                  <a:pt x="4213751" y="3999880"/>
                </a:lnTo>
                <a:lnTo>
                  <a:pt x="4214345" y="4011320"/>
                </a:lnTo>
                <a:cubicBezTo>
                  <a:pt x="4214345" y="4017001"/>
                  <a:pt x="4214286" y="4022668"/>
                  <a:pt x="4212974" y="4028296"/>
                </a:cubicBezTo>
                <a:cubicBezTo>
                  <a:pt x="4213016" y="4059631"/>
                  <a:pt x="4210566" y="4090522"/>
                  <a:pt x="4205507" y="4120772"/>
                </a:cubicBezTo>
                <a:lnTo>
                  <a:pt x="4204969" y="4127448"/>
                </a:lnTo>
                <a:cubicBezTo>
                  <a:pt x="4204799" y="4127453"/>
                  <a:pt x="4204631" y="4127458"/>
                  <a:pt x="4204463" y="4127511"/>
                </a:cubicBezTo>
                <a:cubicBezTo>
                  <a:pt x="4180098" y="4298519"/>
                  <a:pt x="4101535" y="4452596"/>
                  <a:pt x="3985404" y="4572001"/>
                </a:cubicBezTo>
                <a:lnTo>
                  <a:pt x="3791163" y="4572001"/>
                </a:lnTo>
                <a:cubicBezTo>
                  <a:pt x="3934261" y="4471530"/>
                  <a:pt x="4036484" y="4319651"/>
                  <a:pt x="4070978" y="4144250"/>
                </a:cubicBezTo>
                <a:cubicBezTo>
                  <a:pt x="3836975" y="4194541"/>
                  <a:pt x="3646607" y="4357380"/>
                  <a:pt x="3563224" y="4572001"/>
                </a:cubicBezTo>
                <a:lnTo>
                  <a:pt x="3425676" y="4572001"/>
                </a:lnTo>
                <a:cubicBezTo>
                  <a:pt x="3519039" y="4283539"/>
                  <a:pt x="3772269" y="4064450"/>
                  <a:pt x="4084348" y="4012794"/>
                </a:cubicBezTo>
                <a:lnTo>
                  <a:pt x="4084465" y="4011646"/>
                </a:lnTo>
                <a:cubicBezTo>
                  <a:pt x="4089774" y="4010636"/>
                  <a:pt x="4095102" y="4009688"/>
                  <a:pt x="4100678" y="4010107"/>
                </a:cubicBezTo>
                <a:cubicBezTo>
                  <a:pt x="4131861" y="4004550"/>
                  <a:pt x="4163754" y="4001569"/>
                  <a:pt x="4196139" y="4001042"/>
                </a:cubicBezTo>
                <a:close/>
                <a:moveTo>
                  <a:pt x="2543827" y="3999419"/>
                </a:moveTo>
                <a:lnTo>
                  <a:pt x="2560914" y="4001042"/>
                </a:lnTo>
                <a:cubicBezTo>
                  <a:pt x="2593300" y="4001569"/>
                  <a:pt x="2625192" y="4004550"/>
                  <a:pt x="2656376" y="4010107"/>
                </a:cubicBezTo>
                <a:cubicBezTo>
                  <a:pt x="2661952" y="4009688"/>
                  <a:pt x="2667280" y="4010636"/>
                  <a:pt x="2672588" y="4011646"/>
                </a:cubicBezTo>
                <a:lnTo>
                  <a:pt x="2672706" y="4012794"/>
                </a:lnTo>
                <a:cubicBezTo>
                  <a:pt x="2984785" y="4064450"/>
                  <a:pt x="3238014" y="4283539"/>
                  <a:pt x="3331377" y="4572001"/>
                </a:cubicBezTo>
                <a:lnTo>
                  <a:pt x="3193830" y="4572001"/>
                </a:lnTo>
                <a:cubicBezTo>
                  <a:pt x="3110446" y="4357380"/>
                  <a:pt x="2920078" y="4194541"/>
                  <a:pt x="2686076" y="4144250"/>
                </a:cubicBezTo>
                <a:cubicBezTo>
                  <a:pt x="2720570" y="4319650"/>
                  <a:pt x="2822793" y="4471530"/>
                  <a:pt x="2965890" y="4572001"/>
                </a:cubicBezTo>
                <a:lnTo>
                  <a:pt x="2771649" y="4572001"/>
                </a:lnTo>
                <a:cubicBezTo>
                  <a:pt x="2655518" y="4452596"/>
                  <a:pt x="2576955" y="4298519"/>
                  <a:pt x="2552590" y="4127511"/>
                </a:cubicBezTo>
                <a:cubicBezTo>
                  <a:pt x="2552423" y="4127458"/>
                  <a:pt x="2552254" y="4127453"/>
                  <a:pt x="2552085" y="4127448"/>
                </a:cubicBezTo>
                <a:lnTo>
                  <a:pt x="2551547" y="4120772"/>
                </a:lnTo>
                <a:cubicBezTo>
                  <a:pt x="2546488" y="4090522"/>
                  <a:pt x="2544037" y="4059631"/>
                  <a:pt x="2544079" y="4028296"/>
                </a:cubicBezTo>
                <a:cubicBezTo>
                  <a:pt x="2542767" y="4022668"/>
                  <a:pt x="2542709" y="4017001"/>
                  <a:pt x="2542709" y="4011320"/>
                </a:cubicBezTo>
                <a:lnTo>
                  <a:pt x="2543303" y="3999880"/>
                </a:lnTo>
                <a:lnTo>
                  <a:pt x="2543801" y="3999913"/>
                </a:lnTo>
                <a:close/>
                <a:moveTo>
                  <a:pt x="2521076" y="3999419"/>
                </a:moveTo>
                <a:lnTo>
                  <a:pt x="2521102" y="3999913"/>
                </a:lnTo>
                <a:lnTo>
                  <a:pt x="2521600" y="3999880"/>
                </a:lnTo>
                <a:lnTo>
                  <a:pt x="2522194" y="4011320"/>
                </a:lnTo>
                <a:cubicBezTo>
                  <a:pt x="2522194" y="4017001"/>
                  <a:pt x="2522135" y="4022668"/>
                  <a:pt x="2520823" y="4028296"/>
                </a:cubicBezTo>
                <a:cubicBezTo>
                  <a:pt x="2520865" y="4059631"/>
                  <a:pt x="2518415" y="4090522"/>
                  <a:pt x="2513356" y="4120772"/>
                </a:cubicBezTo>
                <a:lnTo>
                  <a:pt x="2512818" y="4127448"/>
                </a:lnTo>
                <a:cubicBezTo>
                  <a:pt x="2512648" y="4127453"/>
                  <a:pt x="2512480" y="4127458"/>
                  <a:pt x="2512312" y="4127511"/>
                </a:cubicBezTo>
                <a:cubicBezTo>
                  <a:pt x="2487947" y="4298519"/>
                  <a:pt x="2409385" y="4452596"/>
                  <a:pt x="2293253" y="4572001"/>
                </a:cubicBezTo>
                <a:lnTo>
                  <a:pt x="2099012" y="4572001"/>
                </a:lnTo>
                <a:cubicBezTo>
                  <a:pt x="2242110" y="4471530"/>
                  <a:pt x="2344333" y="4319651"/>
                  <a:pt x="2378827" y="4144250"/>
                </a:cubicBezTo>
                <a:cubicBezTo>
                  <a:pt x="2144825" y="4194541"/>
                  <a:pt x="1954456" y="4357380"/>
                  <a:pt x="1871073" y="4572001"/>
                </a:cubicBezTo>
                <a:lnTo>
                  <a:pt x="1733525" y="4572001"/>
                </a:lnTo>
                <a:cubicBezTo>
                  <a:pt x="1826888" y="4283539"/>
                  <a:pt x="2080118" y="4064450"/>
                  <a:pt x="2392197" y="4012794"/>
                </a:cubicBezTo>
                <a:lnTo>
                  <a:pt x="2392314" y="4011646"/>
                </a:lnTo>
                <a:cubicBezTo>
                  <a:pt x="2397623" y="4010636"/>
                  <a:pt x="2402951" y="4009688"/>
                  <a:pt x="2408527" y="4010107"/>
                </a:cubicBezTo>
                <a:cubicBezTo>
                  <a:pt x="2439710" y="4004550"/>
                  <a:pt x="2471603" y="4001569"/>
                  <a:pt x="2503988" y="4001042"/>
                </a:cubicBezTo>
                <a:close/>
                <a:moveTo>
                  <a:pt x="851676" y="3999419"/>
                </a:moveTo>
                <a:lnTo>
                  <a:pt x="868763" y="4001042"/>
                </a:lnTo>
                <a:cubicBezTo>
                  <a:pt x="901149" y="4001569"/>
                  <a:pt x="933041" y="4004550"/>
                  <a:pt x="964225" y="4010107"/>
                </a:cubicBezTo>
                <a:cubicBezTo>
                  <a:pt x="969801" y="4009688"/>
                  <a:pt x="975129" y="4010636"/>
                  <a:pt x="980437" y="4011646"/>
                </a:cubicBezTo>
                <a:lnTo>
                  <a:pt x="980555" y="4012794"/>
                </a:lnTo>
                <a:cubicBezTo>
                  <a:pt x="1292634" y="4064450"/>
                  <a:pt x="1545864" y="4283539"/>
                  <a:pt x="1639226" y="4572001"/>
                </a:cubicBezTo>
                <a:lnTo>
                  <a:pt x="1501679" y="4572001"/>
                </a:lnTo>
                <a:cubicBezTo>
                  <a:pt x="1418296" y="4357380"/>
                  <a:pt x="1227927" y="4194541"/>
                  <a:pt x="993925" y="4144250"/>
                </a:cubicBezTo>
                <a:cubicBezTo>
                  <a:pt x="1028419" y="4319651"/>
                  <a:pt x="1130642" y="4471530"/>
                  <a:pt x="1273740" y="4572001"/>
                </a:cubicBezTo>
                <a:lnTo>
                  <a:pt x="1079499" y="4572001"/>
                </a:lnTo>
                <a:cubicBezTo>
                  <a:pt x="963367" y="4452596"/>
                  <a:pt x="884804" y="4298519"/>
                  <a:pt x="860439" y="4127511"/>
                </a:cubicBezTo>
                <a:cubicBezTo>
                  <a:pt x="860272" y="4127458"/>
                  <a:pt x="860103" y="4127453"/>
                  <a:pt x="859934" y="4127448"/>
                </a:cubicBezTo>
                <a:lnTo>
                  <a:pt x="859396" y="4120772"/>
                </a:lnTo>
                <a:cubicBezTo>
                  <a:pt x="854337" y="4090522"/>
                  <a:pt x="851886" y="4059631"/>
                  <a:pt x="851928" y="4028296"/>
                </a:cubicBezTo>
                <a:cubicBezTo>
                  <a:pt x="850616" y="4022668"/>
                  <a:pt x="850558" y="4017001"/>
                  <a:pt x="850558" y="4011320"/>
                </a:cubicBezTo>
                <a:lnTo>
                  <a:pt x="851152" y="3999880"/>
                </a:lnTo>
                <a:lnTo>
                  <a:pt x="851650" y="3999913"/>
                </a:lnTo>
                <a:close/>
                <a:moveTo>
                  <a:pt x="828925" y="3999419"/>
                </a:moveTo>
                <a:lnTo>
                  <a:pt x="828951" y="3999913"/>
                </a:lnTo>
                <a:lnTo>
                  <a:pt x="829449" y="3999880"/>
                </a:lnTo>
                <a:lnTo>
                  <a:pt x="830043" y="4011320"/>
                </a:lnTo>
                <a:cubicBezTo>
                  <a:pt x="830043" y="4017001"/>
                  <a:pt x="829984" y="4022668"/>
                  <a:pt x="828672" y="4028296"/>
                </a:cubicBezTo>
                <a:cubicBezTo>
                  <a:pt x="828714" y="4059631"/>
                  <a:pt x="826264" y="4090522"/>
                  <a:pt x="821205" y="4120772"/>
                </a:cubicBezTo>
                <a:lnTo>
                  <a:pt x="820667" y="4127448"/>
                </a:lnTo>
                <a:cubicBezTo>
                  <a:pt x="820497" y="4127453"/>
                  <a:pt x="820329" y="4127458"/>
                  <a:pt x="820161" y="4127511"/>
                </a:cubicBezTo>
                <a:cubicBezTo>
                  <a:pt x="795796" y="4298519"/>
                  <a:pt x="717234" y="4452596"/>
                  <a:pt x="601102" y="4572001"/>
                </a:cubicBezTo>
                <a:lnTo>
                  <a:pt x="406861" y="4572001"/>
                </a:lnTo>
                <a:cubicBezTo>
                  <a:pt x="549959" y="4471530"/>
                  <a:pt x="652182" y="4319650"/>
                  <a:pt x="686676" y="4144250"/>
                </a:cubicBezTo>
                <a:cubicBezTo>
                  <a:pt x="452674" y="4194541"/>
                  <a:pt x="262305" y="4357380"/>
                  <a:pt x="178922" y="4572001"/>
                </a:cubicBezTo>
                <a:lnTo>
                  <a:pt x="41374" y="4572001"/>
                </a:lnTo>
                <a:cubicBezTo>
                  <a:pt x="134738" y="4283539"/>
                  <a:pt x="387967" y="4064450"/>
                  <a:pt x="700046" y="4012794"/>
                </a:cubicBezTo>
                <a:lnTo>
                  <a:pt x="700163" y="4011646"/>
                </a:lnTo>
                <a:cubicBezTo>
                  <a:pt x="705472" y="4010636"/>
                  <a:pt x="710800" y="4009688"/>
                  <a:pt x="716376" y="4010107"/>
                </a:cubicBezTo>
                <a:cubicBezTo>
                  <a:pt x="747559" y="4004550"/>
                  <a:pt x="779452" y="4001569"/>
                  <a:pt x="811837" y="4001042"/>
                </a:cubicBezTo>
                <a:close/>
                <a:moveTo>
                  <a:pt x="8305836" y="3304913"/>
                </a:moveTo>
                <a:cubicBezTo>
                  <a:pt x="8030646" y="3363591"/>
                  <a:pt x="7815802" y="3576701"/>
                  <a:pt x="7762527" y="3845480"/>
                </a:cubicBezTo>
                <a:cubicBezTo>
                  <a:pt x="8037717" y="3786801"/>
                  <a:pt x="8252560" y="3573691"/>
                  <a:pt x="8305836" y="3304913"/>
                </a:cubicBezTo>
                <a:close/>
                <a:moveTo>
                  <a:pt x="6911971" y="3304913"/>
                </a:moveTo>
                <a:cubicBezTo>
                  <a:pt x="6965247" y="3573691"/>
                  <a:pt x="7180090" y="3786801"/>
                  <a:pt x="7455280" y="3845480"/>
                </a:cubicBezTo>
                <a:cubicBezTo>
                  <a:pt x="7402005" y="3576701"/>
                  <a:pt x="7187161" y="3363591"/>
                  <a:pt x="6911971" y="3304913"/>
                </a:cubicBezTo>
                <a:close/>
                <a:moveTo>
                  <a:pt x="6613685" y="3304913"/>
                </a:moveTo>
                <a:cubicBezTo>
                  <a:pt x="6338495" y="3363591"/>
                  <a:pt x="6123651" y="3576701"/>
                  <a:pt x="6070376" y="3845480"/>
                </a:cubicBezTo>
                <a:cubicBezTo>
                  <a:pt x="6345566" y="3786801"/>
                  <a:pt x="6560409" y="3573691"/>
                  <a:pt x="6613685" y="3304913"/>
                </a:cubicBezTo>
                <a:close/>
                <a:moveTo>
                  <a:pt x="5219820" y="3304913"/>
                </a:moveTo>
                <a:cubicBezTo>
                  <a:pt x="5273096" y="3573691"/>
                  <a:pt x="5487939" y="3786801"/>
                  <a:pt x="5763129" y="3845480"/>
                </a:cubicBezTo>
                <a:cubicBezTo>
                  <a:pt x="5709854" y="3576701"/>
                  <a:pt x="5495010" y="3363591"/>
                  <a:pt x="5219820" y="3304913"/>
                </a:cubicBezTo>
                <a:close/>
                <a:moveTo>
                  <a:pt x="4921534" y="3304913"/>
                </a:moveTo>
                <a:cubicBezTo>
                  <a:pt x="4646344" y="3363591"/>
                  <a:pt x="4431500" y="3576701"/>
                  <a:pt x="4378225" y="3845480"/>
                </a:cubicBezTo>
                <a:cubicBezTo>
                  <a:pt x="4653415" y="3786801"/>
                  <a:pt x="4868259" y="3573691"/>
                  <a:pt x="4921534" y="3304913"/>
                </a:cubicBezTo>
                <a:close/>
                <a:moveTo>
                  <a:pt x="3527669" y="3304913"/>
                </a:moveTo>
                <a:cubicBezTo>
                  <a:pt x="3580945" y="3573691"/>
                  <a:pt x="3795788" y="3786801"/>
                  <a:pt x="4070978" y="3845480"/>
                </a:cubicBezTo>
                <a:cubicBezTo>
                  <a:pt x="4017703" y="3576701"/>
                  <a:pt x="3802859" y="3363591"/>
                  <a:pt x="3527669" y="3304913"/>
                </a:cubicBezTo>
                <a:close/>
                <a:moveTo>
                  <a:pt x="3229383" y="3304913"/>
                </a:moveTo>
                <a:cubicBezTo>
                  <a:pt x="2954193" y="3363591"/>
                  <a:pt x="2739349" y="3576701"/>
                  <a:pt x="2686074" y="3845480"/>
                </a:cubicBezTo>
                <a:cubicBezTo>
                  <a:pt x="2961264" y="3786801"/>
                  <a:pt x="3176107" y="3573691"/>
                  <a:pt x="3229383" y="3304913"/>
                </a:cubicBezTo>
                <a:close/>
                <a:moveTo>
                  <a:pt x="1835518" y="3304913"/>
                </a:moveTo>
                <a:cubicBezTo>
                  <a:pt x="1888794" y="3573691"/>
                  <a:pt x="2103637" y="3786801"/>
                  <a:pt x="2378827" y="3845480"/>
                </a:cubicBezTo>
                <a:cubicBezTo>
                  <a:pt x="2325552" y="3576701"/>
                  <a:pt x="2110708" y="3363591"/>
                  <a:pt x="1835518" y="3304913"/>
                </a:cubicBezTo>
                <a:close/>
                <a:moveTo>
                  <a:pt x="1537232" y="3304913"/>
                </a:moveTo>
                <a:cubicBezTo>
                  <a:pt x="1262042" y="3363591"/>
                  <a:pt x="1047198" y="3576701"/>
                  <a:pt x="993923" y="3845480"/>
                </a:cubicBezTo>
                <a:cubicBezTo>
                  <a:pt x="1269113" y="3786801"/>
                  <a:pt x="1483956" y="3573691"/>
                  <a:pt x="1537232" y="3304913"/>
                </a:cubicBezTo>
                <a:close/>
                <a:moveTo>
                  <a:pt x="143367" y="3304913"/>
                </a:moveTo>
                <a:cubicBezTo>
                  <a:pt x="196643" y="3573691"/>
                  <a:pt x="411486" y="3786801"/>
                  <a:pt x="686676" y="3845480"/>
                </a:cubicBezTo>
                <a:cubicBezTo>
                  <a:pt x="633401" y="3576701"/>
                  <a:pt x="418557" y="3363591"/>
                  <a:pt x="143367" y="3304913"/>
                </a:cubicBezTo>
                <a:close/>
                <a:moveTo>
                  <a:pt x="8461873" y="3161219"/>
                </a:moveTo>
                <a:lnTo>
                  <a:pt x="8478960" y="3162829"/>
                </a:lnTo>
                <a:cubicBezTo>
                  <a:pt x="8511346" y="3163352"/>
                  <a:pt x="8543239" y="3166310"/>
                  <a:pt x="8574422" y="3171823"/>
                </a:cubicBezTo>
                <a:cubicBezTo>
                  <a:pt x="8579998" y="3171407"/>
                  <a:pt x="8585326" y="3172348"/>
                  <a:pt x="8590635" y="3173350"/>
                </a:cubicBezTo>
                <a:lnTo>
                  <a:pt x="8590752" y="3174489"/>
                </a:lnTo>
                <a:cubicBezTo>
                  <a:pt x="8815033" y="3211322"/>
                  <a:pt x="9008920" y="3333951"/>
                  <a:pt x="9135069" y="3506215"/>
                </a:cubicBezTo>
                <a:lnTo>
                  <a:pt x="9139239" y="3512974"/>
                </a:lnTo>
                <a:lnTo>
                  <a:pt x="9139239" y="3816134"/>
                </a:lnTo>
                <a:lnTo>
                  <a:pt x="9120077" y="3747490"/>
                </a:lnTo>
                <a:cubicBezTo>
                  <a:pt x="9039502" y="3525837"/>
                  <a:pt x="8844913" y="3356256"/>
                  <a:pt x="8604122" y="3304913"/>
                </a:cubicBezTo>
                <a:cubicBezTo>
                  <a:pt x="8650738" y="3540094"/>
                  <a:pt x="8821055" y="3732654"/>
                  <a:pt x="9047261" y="3816429"/>
                </a:cubicBezTo>
                <a:lnTo>
                  <a:pt x="9139239" y="3843104"/>
                </a:lnTo>
                <a:lnTo>
                  <a:pt x="9139239" y="3970603"/>
                </a:lnTo>
                <a:lnTo>
                  <a:pt x="9030179" y="3943797"/>
                </a:lnTo>
                <a:cubicBezTo>
                  <a:pt x="8735297" y="3846211"/>
                  <a:pt x="8514628" y="3594637"/>
                  <a:pt x="8470637" y="3288305"/>
                </a:cubicBezTo>
                <a:cubicBezTo>
                  <a:pt x="8470469" y="3288253"/>
                  <a:pt x="8470301" y="3288248"/>
                  <a:pt x="8470131" y="3288243"/>
                </a:cubicBezTo>
                <a:lnTo>
                  <a:pt x="8469593" y="3281619"/>
                </a:lnTo>
                <a:cubicBezTo>
                  <a:pt x="8464534" y="3251607"/>
                  <a:pt x="8462083" y="3220958"/>
                  <a:pt x="8462126" y="3189869"/>
                </a:cubicBezTo>
                <a:cubicBezTo>
                  <a:pt x="8460814" y="3184286"/>
                  <a:pt x="8460755" y="3178663"/>
                  <a:pt x="8460755" y="3173027"/>
                </a:cubicBezTo>
                <a:lnTo>
                  <a:pt x="8461349" y="3161677"/>
                </a:lnTo>
                <a:lnTo>
                  <a:pt x="8461847" y="3161709"/>
                </a:lnTo>
                <a:close/>
                <a:moveTo>
                  <a:pt x="8448085" y="3161219"/>
                </a:moveTo>
                <a:lnTo>
                  <a:pt x="8448111" y="3161709"/>
                </a:lnTo>
                <a:lnTo>
                  <a:pt x="8448609" y="3161677"/>
                </a:lnTo>
                <a:lnTo>
                  <a:pt x="8449203" y="3173027"/>
                </a:lnTo>
                <a:cubicBezTo>
                  <a:pt x="8449203" y="3178663"/>
                  <a:pt x="8449144" y="3184286"/>
                  <a:pt x="8447832" y="3189869"/>
                </a:cubicBezTo>
                <a:cubicBezTo>
                  <a:pt x="8447875" y="3220958"/>
                  <a:pt x="8445424" y="3251607"/>
                  <a:pt x="8440365" y="3281619"/>
                </a:cubicBezTo>
                <a:lnTo>
                  <a:pt x="8439827" y="3288243"/>
                </a:lnTo>
                <a:cubicBezTo>
                  <a:pt x="8439657" y="3288248"/>
                  <a:pt x="8439489" y="3288253"/>
                  <a:pt x="8439321" y="3288305"/>
                </a:cubicBezTo>
                <a:cubicBezTo>
                  <a:pt x="8389046" y="3638399"/>
                  <a:pt x="8108007" y="3916971"/>
                  <a:pt x="7749156" y="3975903"/>
                </a:cubicBezTo>
                <a:lnTo>
                  <a:pt x="7749040" y="3977042"/>
                </a:lnTo>
                <a:cubicBezTo>
                  <a:pt x="7743729" y="3978045"/>
                  <a:pt x="7738400" y="3978986"/>
                  <a:pt x="7732823" y="3978570"/>
                </a:cubicBezTo>
                <a:cubicBezTo>
                  <a:pt x="7701651" y="3984080"/>
                  <a:pt x="7669771" y="3987038"/>
                  <a:pt x="7637396" y="3987561"/>
                </a:cubicBezTo>
                <a:lnTo>
                  <a:pt x="7620278" y="3989174"/>
                </a:lnTo>
                <a:lnTo>
                  <a:pt x="7620252" y="3988683"/>
                </a:lnTo>
                <a:lnTo>
                  <a:pt x="7619753" y="3988716"/>
                </a:lnTo>
                <a:cubicBezTo>
                  <a:pt x="7619187" y="3984944"/>
                  <a:pt x="7619160" y="3981158"/>
                  <a:pt x="7619160" y="3977366"/>
                </a:cubicBezTo>
                <a:cubicBezTo>
                  <a:pt x="7619160" y="3971728"/>
                  <a:pt x="7619219" y="3966104"/>
                  <a:pt x="7620531" y="3960518"/>
                </a:cubicBezTo>
                <a:cubicBezTo>
                  <a:pt x="7620488" y="3929436"/>
                  <a:pt x="7622938" y="3898794"/>
                  <a:pt x="7627995" y="3868787"/>
                </a:cubicBezTo>
                <a:lnTo>
                  <a:pt x="7628535" y="3862150"/>
                </a:lnTo>
                <a:cubicBezTo>
                  <a:pt x="7628704" y="3862145"/>
                  <a:pt x="7628873" y="3862140"/>
                  <a:pt x="7629040" y="3862087"/>
                </a:cubicBezTo>
                <a:cubicBezTo>
                  <a:pt x="7679317" y="3511992"/>
                  <a:pt x="7960356" y="3233421"/>
                  <a:pt x="8319206" y="3174489"/>
                </a:cubicBezTo>
                <a:lnTo>
                  <a:pt x="8319323" y="3173350"/>
                </a:lnTo>
                <a:cubicBezTo>
                  <a:pt x="8324632" y="3172348"/>
                  <a:pt x="8329960" y="3171407"/>
                  <a:pt x="8335536" y="3171823"/>
                </a:cubicBezTo>
                <a:cubicBezTo>
                  <a:pt x="8366719" y="3166310"/>
                  <a:pt x="8398612" y="3163352"/>
                  <a:pt x="8430998" y="3162829"/>
                </a:cubicBezTo>
                <a:close/>
                <a:moveTo>
                  <a:pt x="6769722" y="3161219"/>
                </a:moveTo>
                <a:lnTo>
                  <a:pt x="6786810" y="3162829"/>
                </a:lnTo>
                <a:cubicBezTo>
                  <a:pt x="6819195" y="3163352"/>
                  <a:pt x="6851088" y="3166310"/>
                  <a:pt x="6882271" y="3171823"/>
                </a:cubicBezTo>
                <a:cubicBezTo>
                  <a:pt x="6887847" y="3171407"/>
                  <a:pt x="6893175" y="3172348"/>
                  <a:pt x="6898484" y="3173350"/>
                </a:cubicBezTo>
                <a:lnTo>
                  <a:pt x="6898601" y="3174489"/>
                </a:lnTo>
                <a:cubicBezTo>
                  <a:pt x="7257451" y="3233421"/>
                  <a:pt x="7538490" y="3511992"/>
                  <a:pt x="7588766" y="3862087"/>
                </a:cubicBezTo>
                <a:cubicBezTo>
                  <a:pt x="7588934" y="3862140"/>
                  <a:pt x="7589103" y="3862145"/>
                  <a:pt x="7589272" y="3862150"/>
                </a:cubicBezTo>
                <a:lnTo>
                  <a:pt x="7589812" y="3868787"/>
                </a:lnTo>
                <a:cubicBezTo>
                  <a:pt x="7594869" y="3898794"/>
                  <a:pt x="7597319" y="3929436"/>
                  <a:pt x="7597276" y="3960518"/>
                </a:cubicBezTo>
                <a:cubicBezTo>
                  <a:pt x="7598588" y="3966104"/>
                  <a:pt x="7598647" y="3971728"/>
                  <a:pt x="7598647" y="3977366"/>
                </a:cubicBezTo>
                <a:cubicBezTo>
                  <a:pt x="7598647" y="3981158"/>
                  <a:pt x="7598620" y="3984944"/>
                  <a:pt x="7598054" y="3988716"/>
                </a:cubicBezTo>
                <a:lnTo>
                  <a:pt x="7597555" y="3988683"/>
                </a:lnTo>
                <a:lnTo>
                  <a:pt x="7597529" y="3989174"/>
                </a:lnTo>
                <a:lnTo>
                  <a:pt x="7580411" y="3987561"/>
                </a:lnTo>
                <a:cubicBezTo>
                  <a:pt x="7548036" y="3987038"/>
                  <a:pt x="7516156" y="3984080"/>
                  <a:pt x="7484984" y="3978570"/>
                </a:cubicBezTo>
                <a:cubicBezTo>
                  <a:pt x="7479407" y="3978986"/>
                  <a:pt x="7474078" y="3978045"/>
                  <a:pt x="7468767" y="3977042"/>
                </a:cubicBezTo>
                <a:lnTo>
                  <a:pt x="7468651" y="3975903"/>
                </a:lnTo>
                <a:cubicBezTo>
                  <a:pt x="7109800" y="3916971"/>
                  <a:pt x="6828761" y="3638399"/>
                  <a:pt x="6778486" y="3288305"/>
                </a:cubicBezTo>
                <a:cubicBezTo>
                  <a:pt x="6778318" y="3288253"/>
                  <a:pt x="6778150" y="3288248"/>
                  <a:pt x="6777980" y="3288243"/>
                </a:cubicBezTo>
                <a:lnTo>
                  <a:pt x="6777442" y="3281619"/>
                </a:lnTo>
                <a:cubicBezTo>
                  <a:pt x="6772383" y="3251607"/>
                  <a:pt x="6769933" y="3220958"/>
                  <a:pt x="6769975" y="3189869"/>
                </a:cubicBezTo>
                <a:cubicBezTo>
                  <a:pt x="6768663" y="3184286"/>
                  <a:pt x="6768604" y="3178663"/>
                  <a:pt x="6768604" y="3173027"/>
                </a:cubicBezTo>
                <a:lnTo>
                  <a:pt x="6769198" y="3161677"/>
                </a:lnTo>
                <a:lnTo>
                  <a:pt x="6769696" y="3161709"/>
                </a:lnTo>
                <a:close/>
                <a:moveTo>
                  <a:pt x="6755934" y="3161219"/>
                </a:moveTo>
                <a:lnTo>
                  <a:pt x="6755960" y="3161709"/>
                </a:lnTo>
                <a:lnTo>
                  <a:pt x="6756458" y="3161677"/>
                </a:lnTo>
                <a:lnTo>
                  <a:pt x="6757052" y="3173027"/>
                </a:lnTo>
                <a:cubicBezTo>
                  <a:pt x="6757052" y="3178663"/>
                  <a:pt x="6756994" y="3184286"/>
                  <a:pt x="6755682" y="3189869"/>
                </a:cubicBezTo>
                <a:cubicBezTo>
                  <a:pt x="6755724" y="3220958"/>
                  <a:pt x="6753273" y="3251607"/>
                  <a:pt x="6748215" y="3281619"/>
                </a:cubicBezTo>
                <a:lnTo>
                  <a:pt x="6747676" y="3288243"/>
                </a:lnTo>
                <a:cubicBezTo>
                  <a:pt x="6747507" y="3288248"/>
                  <a:pt x="6747338" y="3288253"/>
                  <a:pt x="6747171" y="3288305"/>
                </a:cubicBezTo>
                <a:cubicBezTo>
                  <a:pt x="6696895" y="3638399"/>
                  <a:pt x="6415856" y="3916971"/>
                  <a:pt x="6057005" y="3975903"/>
                </a:cubicBezTo>
                <a:lnTo>
                  <a:pt x="6056889" y="3977042"/>
                </a:lnTo>
                <a:cubicBezTo>
                  <a:pt x="6051578" y="3978045"/>
                  <a:pt x="6046249" y="3978986"/>
                  <a:pt x="6040672" y="3978570"/>
                </a:cubicBezTo>
                <a:cubicBezTo>
                  <a:pt x="6009500" y="3984080"/>
                  <a:pt x="5977620" y="3987038"/>
                  <a:pt x="5945246" y="3987561"/>
                </a:cubicBezTo>
                <a:lnTo>
                  <a:pt x="5928127" y="3989174"/>
                </a:lnTo>
                <a:lnTo>
                  <a:pt x="5928101" y="3988683"/>
                </a:lnTo>
                <a:lnTo>
                  <a:pt x="5927602" y="3988716"/>
                </a:lnTo>
                <a:cubicBezTo>
                  <a:pt x="5927036" y="3984944"/>
                  <a:pt x="5927009" y="3981158"/>
                  <a:pt x="5927009" y="3977366"/>
                </a:cubicBezTo>
                <a:cubicBezTo>
                  <a:pt x="5927009" y="3971728"/>
                  <a:pt x="5927068" y="3966104"/>
                  <a:pt x="5928380" y="3960518"/>
                </a:cubicBezTo>
                <a:cubicBezTo>
                  <a:pt x="5928338" y="3929436"/>
                  <a:pt x="5930787" y="3898794"/>
                  <a:pt x="5935844" y="3868787"/>
                </a:cubicBezTo>
                <a:lnTo>
                  <a:pt x="5936384" y="3862150"/>
                </a:lnTo>
                <a:cubicBezTo>
                  <a:pt x="5936553" y="3862145"/>
                  <a:pt x="5936722" y="3862140"/>
                  <a:pt x="5936890" y="3862087"/>
                </a:cubicBezTo>
                <a:cubicBezTo>
                  <a:pt x="5987166" y="3511992"/>
                  <a:pt x="6268205" y="3233421"/>
                  <a:pt x="6627056" y="3174489"/>
                </a:cubicBezTo>
                <a:lnTo>
                  <a:pt x="6627173" y="3173350"/>
                </a:lnTo>
                <a:cubicBezTo>
                  <a:pt x="6632481" y="3172348"/>
                  <a:pt x="6637809" y="3171407"/>
                  <a:pt x="6643385" y="3171823"/>
                </a:cubicBezTo>
                <a:cubicBezTo>
                  <a:pt x="6674569" y="3166310"/>
                  <a:pt x="6706461" y="3163352"/>
                  <a:pt x="6738847" y="3162829"/>
                </a:cubicBezTo>
                <a:close/>
                <a:moveTo>
                  <a:pt x="5077571" y="3161219"/>
                </a:moveTo>
                <a:lnTo>
                  <a:pt x="5094659" y="3162829"/>
                </a:lnTo>
                <a:cubicBezTo>
                  <a:pt x="5127044" y="3163352"/>
                  <a:pt x="5158937" y="3166310"/>
                  <a:pt x="5190120" y="3171823"/>
                </a:cubicBezTo>
                <a:cubicBezTo>
                  <a:pt x="5195696" y="3171407"/>
                  <a:pt x="5201024" y="3172348"/>
                  <a:pt x="5206334" y="3173350"/>
                </a:cubicBezTo>
                <a:lnTo>
                  <a:pt x="5206450" y="3174489"/>
                </a:lnTo>
                <a:cubicBezTo>
                  <a:pt x="5565300" y="3233421"/>
                  <a:pt x="5846339" y="3511992"/>
                  <a:pt x="5896616" y="3862087"/>
                </a:cubicBezTo>
                <a:cubicBezTo>
                  <a:pt x="5896783" y="3862140"/>
                  <a:pt x="5896953" y="3862145"/>
                  <a:pt x="5897121" y="3862150"/>
                </a:cubicBezTo>
                <a:lnTo>
                  <a:pt x="5897662" y="3868787"/>
                </a:lnTo>
                <a:cubicBezTo>
                  <a:pt x="5902718" y="3898794"/>
                  <a:pt x="5905168" y="3929436"/>
                  <a:pt x="5905126" y="3960518"/>
                </a:cubicBezTo>
                <a:cubicBezTo>
                  <a:pt x="5906438" y="3966104"/>
                  <a:pt x="5906496" y="3971728"/>
                  <a:pt x="5906496" y="3977366"/>
                </a:cubicBezTo>
                <a:cubicBezTo>
                  <a:pt x="5906496" y="3981158"/>
                  <a:pt x="5906469" y="3984944"/>
                  <a:pt x="5905903" y="3988716"/>
                </a:cubicBezTo>
                <a:lnTo>
                  <a:pt x="5905404" y="3988683"/>
                </a:lnTo>
                <a:lnTo>
                  <a:pt x="5905378" y="3989174"/>
                </a:lnTo>
                <a:lnTo>
                  <a:pt x="5888260" y="3987561"/>
                </a:lnTo>
                <a:cubicBezTo>
                  <a:pt x="5855886" y="3987038"/>
                  <a:pt x="5824005" y="3984080"/>
                  <a:pt x="5792833" y="3978570"/>
                </a:cubicBezTo>
                <a:cubicBezTo>
                  <a:pt x="5787256" y="3978986"/>
                  <a:pt x="5781927" y="3978045"/>
                  <a:pt x="5776617" y="3977042"/>
                </a:cubicBezTo>
                <a:lnTo>
                  <a:pt x="5776501" y="3975903"/>
                </a:lnTo>
                <a:cubicBezTo>
                  <a:pt x="5417649" y="3916971"/>
                  <a:pt x="5136610" y="3638399"/>
                  <a:pt x="5086335" y="3288305"/>
                </a:cubicBezTo>
                <a:cubicBezTo>
                  <a:pt x="5086167" y="3288253"/>
                  <a:pt x="5085999" y="3288248"/>
                  <a:pt x="5085830" y="3288243"/>
                </a:cubicBezTo>
                <a:lnTo>
                  <a:pt x="5085291" y="3281619"/>
                </a:lnTo>
                <a:cubicBezTo>
                  <a:pt x="5080233" y="3251607"/>
                  <a:pt x="5077782" y="3220958"/>
                  <a:pt x="5077824" y="3189869"/>
                </a:cubicBezTo>
                <a:cubicBezTo>
                  <a:pt x="5076512" y="3184286"/>
                  <a:pt x="5076453" y="3178663"/>
                  <a:pt x="5076453" y="3173027"/>
                </a:cubicBezTo>
                <a:lnTo>
                  <a:pt x="5077047" y="3161677"/>
                </a:lnTo>
                <a:lnTo>
                  <a:pt x="5077545" y="3161709"/>
                </a:lnTo>
                <a:close/>
                <a:moveTo>
                  <a:pt x="5063783" y="3161219"/>
                </a:moveTo>
                <a:lnTo>
                  <a:pt x="5063809" y="3161709"/>
                </a:lnTo>
                <a:lnTo>
                  <a:pt x="5064307" y="3161677"/>
                </a:lnTo>
                <a:lnTo>
                  <a:pt x="5064902" y="3173027"/>
                </a:lnTo>
                <a:cubicBezTo>
                  <a:pt x="5064902" y="3178663"/>
                  <a:pt x="5064842" y="3184286"/>
                  <a:pt x="5063530" y="3189869"/>
                </a:cubicBezTo>
                <a:cubicBezTo>
                  <a:pt x="5063572" y="3220958"/>
                  <a:pt x="5061122" y="3251607"/>
                  <a:pt x="5056063" y="3281619"/>
                </a:cubicBezTo>
                <a:lnTo>
                  <a:pt x="5055525" y="3288243"/>
                </a:lnTo>
                <a:cubicBezTo>
                  <a:pt x="5055355" y="3288248"/>
                  <a:pt x="5055187" y="3288253"/>
                  <a:pt x="5055019" y="3288305"/>
                </a:cubicBezTo>
                <a:cubicBezTo>
                  <a:pt x="5004744" y="3638399"/>
                  <a:pt x="4723705" y="3916971"/>
                  <a:pt x="4364853" y="3975903"/>
                </a:cubicBezTo>
                <a:lnTo>
                  <a:pt x="4364737" y="3977042"/>
                </a:lnTo>
                <a:cubicBezTo>
                  <a:pt x="4359427" y="3978045"/>
                  <a:pt x="4354098" y="3978986"/>
                  <a:pt x="4348521" y="3978570"/>
                </a:cubicBezTo>
                <a:cubicBezTo>
                  <a:pt x="4317350" y="3984080"/>
                  <a:pt x="4285468" y="3987038"/>
                  <a:pt x="4253094" y="3987561"/>
                </a:cubicBezTo>
                <a:lnTo>
                  <a:pt x="4235976" y="3989174"/>
                </a:lnTo>
                <a:lnTo>
                  <a:pt x="4235950" y="3988683"/>
                </a:lnTo>
                <a:lnTo>
                  <a:pt x="4235451" y="3988716"/>
                </a:lnTo>
                <a:cubicBezTo>
                  <a:pt x="4234885" y="3984944"/>
                  <a:pt x="4234858" y="3981158"/>
                  <a:pt x="4234858" y="3977366"/>
                </a:cubicBezTo>
                <a:cubicBezTo>
                  <a:pt x="4234858" y="3971728"/>
                  <a:pt x="4234916" y="3966104"/>
                  <a:pt x="4236228" y="3960518"/>
                </a:cubicBezTo>
                <a:cubicBezTo>
                  <a:pt x="4236186" y="3929436"/>
                  <a:pt x="4238636" y="3898794"/>
                  <a:pt x="4243692" y="3868787"/>
                </a:cubicBezTo>
                <a:lnTo>
                  <a:pt x="4244233" y="3862150"/>
                </a:lnTo>
                <a:cubicBezTo>
                  <a:pt x="4244401" y="3862145"/>
                  <a:pt x="4244571" y="3862140"/>
                  <a:pt x="4244738" y="3862087"/>
                </a:cubicBezTo>
                <a:cubicBezTo>
                  <a:pt x="4295015" y="3511992"/>
                  <a:pt x="4576054" y="3233421"/>
                  <a:pt x="4934904" y="3174489"/>
                </a:cubicBezTo>
                <a:lnTo>
                  <a:pt x="4935021" y="3173350"/>
                </a:lnTo>
                <a:cubicBezTo>
                  <a:pt x="4940330" y="3172348"/>
                  <a:pt x="4945658" y="3171407"/>
                  <a:pt x="4951234" y="3171823"/>
                </a:cubicBezTo>
                <a:cubicBezTo>
                  <a:pt x="4982417" y="3166310"/>
                  <a:pt x="5014310" y="3163352"/>
                  <a:pt x="5046695" y="3162829"/>
                </a:cubicBezTo>
                <a:close/>
                <a:moveTo>
                  <a:pt x="3385420" y="3161219"/>
                </a:moveTo>
                <a:lnTo>
                  <a:pt x="3402507" y="3162829"/>
                </a:lnTo>
                <a:cubicBezTo>
                  <a:pt x="3434893" y="3163352"/>
                  <a:pt x="3466785" y="3166310"/>
                  <a:pt x="3497969" y="3171823"/>
                </a:cubicBezTo>
                <a:cubicBezTo>
                  <a:pt x="3503545" y="3171407"/>
                  <a:pt x="3508873" y="3172348"/>
                  <a:pt x="3514181" y="3173350"/>
                </a:cubicBezTo>
                <a:lnTo>
                  <a:pt x="3514298" y="3174489"/>
                </a:lnTo>
                <a:cubicBezTo>
                  <a:pt x="3873149" y="3233421"/>
                  <a:pt x="4154188" y="3511992"/>
                  <a:pt x="4204464" y="3862087"/>
                </a:cubicBezTo>
                <a:cubicBezTo>
                  <a:pt x="4204632" y="3862140"/>
                  <a:pt x="4204801" y="3862145"/>
                  <a:pt x="4204970" y="3862150"/>
                </a:cubicBezTo>
                <a:lnTo>
                  <a:pt x="4205510" y="3868787"/>
                </a:lnTo>
                <a:cubicBezTo>
                  <a:pt x="4210567" y="3898794"/>
                  <a:pt x="4213016" y="3929436"/>
                  <a:pt x="4212974" y="3960518"/>
                </a:cubicBezTo>
                <a:cubicBezTo>
                  <a:pt x="4214286" y="3966104"/>
                  <a:pt x="4214345" y="3971728"/>
                  <a:pt x="4214345" y="3977366"/>
                </a:cubicBezTo>
                <a:cubicBezTo>
                  <a:pt x="4214345" y="3981158"/>
                  <a:pt x="4214318" y="3984944"/>
                  <a:pt x="4213752" y="3988716"/>
                </a:cubicBezTo>
                <a:lnTo>
                  <a:pt x="4213253" y="3988683"/>
                </a:lnTo>
                <a:lnTo>
                  <a:pt x="4213227" y="3989174"/>
                </a:lnTo>
                <a:lnTo>
                  <a:pt x="4196108" y="3987561"/>
                </a:lnTo>
                <a:cubicBezTo>
                  <a:pt x="4163734" y="3987038"/>
                  <a:pt x="4131854" y="3984080"/>
                  <a:pt x="4100682" y="3978570"/>
                </a:cubicBezTo>
                <a:cubicBezTo>
                  <a:pt x="4095105" y="3978986"/>
                  <a:pt x="4089776" y="3978045"/>
                  <a:pt x="4084465" y="3977042"/>
                </a:cubicBezTo>
                <a:lnTo>
                  <a:pt x="4084349" y="3975903"/>
                </a:lnTo>
                <a:cubicBezTo>
                  <a:pt x="3725498" y="3916971"/>
                  <a:pt x="3444459" y="3638399"/>
                  <a:pt x="3394183" y="3288305"/>
                </a:cubicBezTo>
                <a:cubicBezTo>
                  <a:pt x="3394016" y="3288253"/>
                  <a:pt x="3393847" y="3288248"/>
                  <a:pt x="3393678" y="3288243"/>
                </a:cubicBezTo>
                <a:lnTo>
                  <a:pt x="3393139" y="3281619"/>
                </a:lnTo>
                <a:cubicBezTo>
                  <a:pt x="3388081" y="3251607"/>
                  <a:pt x="3385630" y="3220958"/>
                  <a:pt x="3385672" y="3189869"/>
                </a:cubicBezTo>
                <a:cubicBezTo>
                  <a:pt x="3384360" y="3184286"/>
                  <a:pt x="3384302" y="3178663"/>
                  <a:pt x="3384302" y="3173027"/>
                </a:cubicBezTo>
                <a:lnTo>
                  <a:pt x="3384896" y="3161677"/>
                </a:lnTo>
                <a:lnTo>
                  <a:pt x="3385394" y="3161709"/>
                </a:lnTo>
                <a:close/>
                <a:moveTo>
                  <a:pt x="3371632" y="3161219"/>
                </a:moveTo>
                <a:lnTo>
                  <a:pt x="3371658" y="3161709"/>
                </a:lnTo>
                <a:lnTo>
                  <a:pt x="3372156" y="3161677"/>
                </a:lnTo>
                <a:lnTo>
                  <a:pt x="3372750" y="3173027"/>
                </a:lnTo>
                <a:cubicBezTo>
                  <a:pt x="3372750" y="3178663"/>
                  <a:pt x="3372691" y="3184286"/>
                  <a:pt x="3371379" y="3189869"/>
                </a:cubicBezTo>
                <a:cubicBezTo>
                  <a:pt x="3371421" y="3220958"/>
                  <a:pt x="3368971" y="3251607"/>
                  <a:pt x="3363912" y="3281619"/>
                </a:cubicBezTo>
                <a:lnTo>
                  <a:pt x="3363374" y="3288243"/>
                </a:lnTo>
                <a:cubicBezTo>
                  <a:pt x="3363204" y="3288248"/>
                  <a:pt x="3363036" y="3288253"/>
                  <a:pt x="3362868" y="3288305"/>
                </a:cubicBezTo>
                <a:cubicBezTo>
                  <a:pt x="3312593" y="3638399"/>
                  <a:pt x="3031554" y="3916971"/>
                  <a:pt x="2672703" y="3975903"/>
                </a:cubicBezTo>
                <a:lnTo>
                  <a:pt x="2672586" y="3977042"/>
                </a:lnTo>
                <a:cubicBezTo>
                  <a:pt x="2667276" y="3978045"/>
                  <a:pt x="2661947" y="3978986"/>
                  <a:pt x="2656370" y="3978570"/>
                </a:cubicBezTo>
                <a:cubicBezTo>
                  <a:pt x="2625198" y="3984080"/>
                  <a:pt x="2593318" y="3987038"/>
                  <a:pt x="2560943" y="3987561"/>
                </a:cubicBezTo>
                <a:lnTo>
                  <a:pt x="2543825" y="3989174"/>
                </a:lnTo>
                <a:lnTo>
                  <a:pt x="2543799" y="3988683"/>
                </a:lnTo>
                <a:lnTo>
                  <a:pt x="2543300" y="3988716"/>
                </a:lnTo>
                <a:cubicBezTo>
                  <a:pt x="2542734" y="3984944"/>
                  <a:pt x="2542707" y="3981158"/>
                  <a:pt x="2542707" y="3977366"/>
                </a:cubicBezTo>
                <a:cubicBezTo>
                  <a:pt x="2542707" y="3971728"/>
                  <a:pt x="2542765" y="3966104"/>
                  <a:pt x="2544077" y="3960518"/>
                </a:cubicBezTo>
                <a:cubicBezTo>
                  <a:pt x="2544035" y="3929436"/>
                  <a:pt x="2546485" y="3898794"/>
                  <a:pt x="2551541" y="3868787"/>
                </a:cubicBezTo>
                <a:lnTo>
                  <a:pt x="2552082" y="3862150"/>
                </a:lnTo>
                <a:cubicBezTo>
                  <a:pt x="2552250" y="3862145"/>
                  <a:pt x="2552420" y="3862140"/>
                  <a:pt x="2552587" y="3862087"/>
                </a:cubicBezTo>
                <a:cubicBezTo>
                  <a:pt x="2602864" y="3511992"/>
                  <a:pt x="2883903" y="3233421"/>
                  <a:pt x="3242753" y="3174489"/>
                </a:cubicBezTo>
                <a:lnTo>
                  <a:pt x="3242870" y="3173350"/>
                </a:lnTo>
                <a:cubicBezTo>
                  <a:pt x="3248179" y="3172348"/>
                  <a:pt x="3253507" y="3171407"/>
                  <a:pt x="3259083" y="3171823"/>
                </a:cubicBezTo>
                <a:cubicBezTo>
                  <a:pt x="3290266" y="3166310"/>
                  <a:pt x="3322159" y="3163352"/>
                  <a:pt x="3354544" y="3162829"/>
                </a:cubicBezTo>
                <a:close/>
                <a:moveTo>
                  <a:pt x="1693269" y="3161219"/>
                </a:moveTo>
                <a:lnTo>
                  <a:pt x="1710356" y="3162829"/>
                </a:lnTo>
                <a:cubicBezTo>
                  <a:pt x="1742742" y="3163352"/>
                  <a:pt x="1774634" y="3166310"/>
                  <a:pt x="1805818" y="3171823"/>
                </a:cubicBezTo>
                <a:cubicBezTo>
                  <a:pt x="1811394" y="3171407"/>
                  <a:pt x="1816722" y="3172348"/>
                  <a:pt x="1822030" y="3173350"/>
                </a:cubicBezTo>
                <a:lnTo>
                  <a:pt x="1822148" y="3174489"/>
                </a:lnTo>
                <a:cubicBezTo>
                  <a:pt x="2180998" y="3233421"/>
                  <a:pt x="2462037" y="3511992"/>
                  <a:pt x="2512313" y="3862087"/>
                </a:cubicBezTo>
                <a:cubicBezTo>
                  <a:pt x="2512481" y="3862140"/>
                  <a:pt x="2512650" y="3862145"/>
                  <a:pt x="2512819" y="3862150"/>
                </a:cubicBezTo>
                <a:lnTo>
                  <a:pt x="2513359" y="3868787"/>
                </a:lnTo>
                <a:cubicBezTo>
                  <a:pt x="2518416" y="3898794"/>
                  <a:pt x="2520865" y="3929436"/>
                  <a:pt x="2520823" y="3960518"/>
                </a:cubicBezTo>
                <a:cubicBezTo>
                  <a:pt x="2522135" y="3966104"/>
                  <a:pt x="2522194" y="3971728"/>
                  <a:pt x="2522194" y="3977366"/>
                </a:cubicBezTo>
                <a:cubicBezTo>
                  <a:pt x="2522194" y="3981158"/>
                  <a:pt x="2522167" y="3984944"/>
                  <a:pt x="2521601" y="3988716"/>
                </a:cubicBezTo>
                <a:lnTo>
                  <a:pt x="2521102" y="3988683"/>
                </a:lnTo>
                <a:lnTo>
                  <a:pt x="2521076" y="3989174"/>
                </a:lnTo>
                <a:lnTo>
                  <a:pt x="2503957" y="3987561"/>
                </a:lnTo>
                <a:cubicBezTo>
                  <a:pt x="2471583" y="3987038"/>
                  <a:pt x="2439703" y="3984080"/>
                  <a:pt x="2408531" y="3978570"/>
                </a:cubicBezTo>
                <a:cubicBezTo>
                  <a:pt x="2402954" y="3978986"/>
                  <a:pt x="2397625" y="3978045"/>
                  <a:pt x="2392314" y="3977042"/>
                </a:cubicBezTo>
                <a:lnTo>
                  <a:pt x="2392198" y="3975903"/>
                </a:lnTo>
                <a:cubicBezTo>
                  <a:pt x="2033347" y="3916971"/>
                  <a:pt x="1752308" y="3638399"/>
                  <a:pt x="1702032" y="3288305"/>
                </a:cubicBezTo>
                <a:cubicBezTo>
                  <a:pt x="1701865" y="3288253"/>
                  <a:pt x="1701696" y="3288248"/>
                  <a:pt x="1701527" y="3288243"/>
                </a:cubicBezTo>
                <a:lnTo>
                  <a:pt x="1700989" y="3281619"/>
                </a:lnTo>
                <a:cubicBezTo>
                  <a:pt x="1695930" y="3251607"/>
                  <a:pt x="1693479" y="3220958"/>
                  <a:pt x="1693521" y="3189869"/>
                </a:cubicBezTo>
                <a:cubicBezTo>
                  <a:pt x="1692209" y="3184286"/>
                  <a:pt x="1692151" y="3178663"/>
                  <a:pt x="1692151" y="3173027"/>
                </a:cubicBezTo>
                <a:lnTo>
                  <a:pt x="1692745" y="3161677"/>
                </a:lnTo>
                <a:lnTo>
                  <a:pt x="1693243" y="3161709"/>
                </a:lnTo>
                <a:close/>
                <a:moveTo>
                  <a:pt x="1679481" y="3161219"/>
                </a:moveTo>
                <a:lnTo>
                  <a:pt x="1679507" y="3161709"/>
                </a:lnTo>
                <a:lnTo>
                  <a:pt x="1680005" y="3161677"/>
                </a:lnTo>
                <a:lnTo>
                  <a:pt x="1680599" y="3173027"/>
                </a:lnTo>
                <a:cubicBezTo>
                  <a:pt x="1680599" y="3178663"/>
                  <a:pt x="1680540" y="3184286"/>
                  <a:pt x="1679228" y="3189869"/>
                </a:cubicBezTo>
                <a:cubicBezTo>
                  <a:pt x="1679270" y="3220958"/>
                  <a:pt x="1676820" y="3251607"/>
                  <a:pt x="1671761" y="3281619"/>
                </a:cubicBezTo>
                <a:lnTo>
                  <a:pt x="1671223" y="3288243"/>
                </a:lnTo>
                <a:cubicBezTo>
                  <a:pt x="1671053" y="3288248"/>
                  <a:pt x="1670885" y="3288253"/>
                  <a:pt x="1670717" y="3288305"/>
                </a:cubicBezTo>
                <a:cubicBezTo>
                  <a:pt x="1620442" y="3638399"/>
                  <a:pt x="1339403" y="3916971"/>
                  <a:pt x="980552" y="3975903"/>
                </a:cubicBezTo>
                <a:lnTo>
                  <a:pt x="980435" y="3977042"/>
                </a:lnTo>
                <a:cubicBezTo>
                  <a:pt x="975125" y="3978045"/>
                  <a:pt x="969796" y="3978986"/>
                  <a:pt x="964219" y="3978570"/>
                </a:cubicBezTo>
                <a:cubicBezTo>
                  <a:pt x="933047" y="3984080"/>
                  <a:pt x="901167" y="3987038"/>
                  <a:pt x="868792" y="3987561"/>
                </a:cubicBezTo>
                <a:lnTo>
                  <a:pt x="851674" y="3989174"/>
                </a:lnTo>
                <a:lnTo>
                  <a:pt x="851648" y="3988683"/>
                </a:lnTo>
                <a:lnTo>
                  <a:pt x="851149" y="3988716"/>
                </a:lnTo>
                <a:cubicBezTo>
                  <a:pt x="850583" y="3984944"/>
                  <a:pt x="850556" y="3981158"/>
                  <a:pt x="850556" y="3977366"/>
                </a:cubicBezTo>
                <a:cubicBezTo>
                  <a:pt x="850556" y="3971728"/>
                  <a:pt x="850614" y="3966104"/>
                  <a:pt x="851926" y="3960518"/>
                </a:cubicBezTo>
                <a:cubicBezTo>
                  <a:pt x="851884" y="3929436"/>
                  <a:pt x="854334" y="3898794"/>
                  <a:pt x="859390" y="3868787"/>
                </a:cubicBezTo>
                <a:lnTo>
                  <a:pt x="859931" y="3862150"/>
                </a:lnTo>
                <a:cubicBezTo>
                  <a:pt x="860099" y="3862145"/>
                  <a:pt x="860269" y="3862140"/>
                  <a:pt x="860436" y="3862087"/>
                </a:cubicBezTo>
                <a:cubicBezTo>
                  <a:pt x="910713" y="3511992"/>
                  <a:pt x="1191752" y="3233421"/>
                  <a:pt x="1550602" y="3174489"/>
                </a:cubicBezTo>
                <a:lnTo>
                  <a:pt x="1550719" y="3173350"/>
                </a:lnTo>
                <a:cubicBezTo>
                  <a:pt x="1556028" y="3172348"/>
                  <a:pt x="1561356" y="3171407"/>
                  <a:pt x="1566932" y="3171823"/>
                </a:cubicBezTo>
                <a:cubicBezTo>
                  <a:pt x="1598115" y="3166310"/>
                  <a:pt x="1630008" y="3163352"/>
                  <a:pt x="1662393" y="3162829"/>
                </a:cubicBezTo>
                <a:close/>
                <a:moveTo>
                  <a:pt x="1118" y="3161219"/>
                </a:moveTo>
                <a:lnTo>
                  <a:pt x="18205" y="3162829"/>
                </a:lnTo>
                <a:cubicBezTo>
                  <a:pt x="50591" y="3163352"/>
                  <a:pt x="82483" y="3166310"/>
                  <a:pt x="113667" y="3171823"/>
                </a:cubicBezTo>
                <a:cubicBezTo>
                  <a:pt x="119243" y="3171407"/>
                  <a:pt x="124571" y="3172348"/>
                  <a:pt x="129879" y="3173350"/>
                </a:cubicBezTo>
                <a:lnTo>
                  <a:pt x="129997" y="3174489"/>
                </a:lnTo>
                <a:cubicBezTo>
                  <a:pt x="488847" y="3233421"/>
                  <a:pt x="769886" y="3511992"/>
                  <a:pt x="820162" y="3862087"/>
                </a:cubicBezTo>
                <a:cubicBezTo>
                  <a:pt x="820330" y="3862140"/>
                  <a:pt x="820499" y="3862145"/>
                  <a:pt x="820668" y="3862150"/>
                </a:cubicBezTo>
                <a:lnTo>
                  <a:pt x="821208" y="3868787"/>
                </a:lnTo>
                <a:cubicBezTo>
                  <a:pt x="826265" y="3898794"/>
                  <a:pt x="828714" y="3929436"/>
                  <a:pt x="828672" y="3960518"/>
                </a:cubicBezTo>
                <a:cubicBezTo>
                  <a:pt x="829984" y="3966104"/>
                  <a:pt x="830043" y="3971728"/>
                  <a:pt x="830043" y="3977366"/>
                </a:cubicBezTo>
                <a:cubicBezTo>
                  <a:pt x="830043" y="3981158"/>
                  <a:pt x="830016" y="3984944"/>
                  <a:pt x="829450" y="3988716"/>
                </a:cubicBezTo>
                <a:lnTo>
                  <a:pt x="828951" y="3988683"/>
                </a:lnTo>
                <a:lnTo>
                  <a:pt x="828925" y="3989174"/>
                </a:lnTo>
                <a:lnTo>
                  <a:pt x="811806" y="3987561"/>
                </a:lnTo>
                <a:cubicBezTo>
                  <a:pt x="779432" y="3987038"/>
                  <a:pt x="747552" y="3984080"/>
                  <a:pt x="716380" y="3978570"/>
                </a:cubicBezTo>
                <a:cubicBezTo>
                  <a:pt x="710803" y="3978986"/>
                  <a:pt x="705474" y="3978045"/>
                  <a:pt x="700163" y="3977042"/>
                </a:cubicBezTo>
                <a:lnTo>
                  <a:pt x="700047" y="3975903"/>
                </a:lnTo>
                <a:cubicBezTo>
                  <a:pt x="341196" y="3916971"/>
                  <a:pt x="60157" y="3638399"/>
                  <a:pt x="9881" y="3288305"/>
                </a:cubicBezTo>
                <a:cubicBezTo>
                  <a:pt x="9714" y="3288253"/>
                  <a:pt x="9545" y="3288248"/>
                  <a:pt x="9376" y="3288243"/>
                </a:cubicBezTo>
                <a:lnTo>
                  <a:pt x="8837" y="3281619"/>
                </a:lnTo>
                <a:cubicBezTo>
                  <a:pt x="3779" y="3251607"/>
                  <a:pt x="1328" y="3220958"/>
                  <a:pt x="1370" y="3189869"/>
                </a:cubicBezTo>
                <a:cubicBezTo>
                  <a:pt x="58" y="3184286"/>
                  <a:pt x="0" y="3178663"/>
                  <a:pt x="0" y="3173027"/>
                </a:cubicBezTo>
                <a:lnTo>
                  <a:pt x="594" y="3161677"/>
                </a:lnTo>
                <a:lnTo>
                  <a:pt x="1092" y="3161709"/>
                </a:lnTo>
                <a:close/>
                <a:moveTo>
                  <a:pt x="7762529" y="2447425"/>
                </a:moveTo>
                <a:cubicBezTo>
                  <a:pt x="7815805" y="2718331"/>
                  <a:pt x="8030648" y="2933128"/>
                  <a:pt x="8305838" y="2992271"/>
                </a:cubicBezTo>
                <a:cubicBezTo>
                  <a:pt x="8252563" y="2721365"/>
                  <a:pt x="8037719" y="2506568"/>
                  <a:pt x="7762529" y="2447425"/>
                </a:cubicBezTo>
                <a:close/>
                <a:moveTo>
                  <a:pt x="7455280" y="2447425"/>
                </a:moveTo>
                <a:cubicBezTo>
                  <a:pt x="7180090" y="2506568"/>
                  <a:pt x="6965246" y="2721365"/>
                  <a:pt x="6911971" y="2992271"/>
                </a:cubicBezTo>
                <a:cubicBezTo>
                  <a:pt x="7187161" y="2933128"/>
                  <a:pt x="7402004" y="2718331"/>
                  <a:pt x="7455280" y="2447425"/>
                </a:cubicBezTo>
                <a:close/>
                <a:moveTo>
                  <a:pt x="6070378" y="2447425"/>
                </a:moveTo>
                <a:cubicBezTo>
                  <a:pt x="6123654" y="2718331"/>
                  <a:pt x="6338497" y="2933128"/>
                  <a:pt x="6613687" y="2992271"/>
                </a:cubicBezTo>
                <a:cubicBezTo>
                  <a:pt x="6560412" y="2721365"/>
                  <a:pt x="6345568" y="2506568"/>
                  <a:pt x="6070378" y="2447425"/>
                </a:cubicBezTo>
                <a:close/>
                <a:moveTo>
                  <a:pt x="5763129" y="2447425"/>
                </a:moveTo>
                <a:cubicBezTo>
                  <a:pt x="5487939" y="2506568"/>
                  <a:pt x="5273095" y="2721365"/>
                  <a:pt x="5219820" y="2992271"/>
                </a:cubicBezTo>
                <a:cubicBezTo>
                  <a:pt x="5495010" y="2933128"/>
                  <a:pt x="5709853" y="2718331"/>
                  <a:pt x="5763129" y="2447425"/>
                </a:cubicBezTo>
                <a:close/>
                <a:moveTo>
                  <a:pt x="4378227" y="2447425"/>
                </a:moveTo>
                <a:cubicBezTo>
                  <a:pt x="4431503" y="2718331"/>
                  <a:pt x="4646346" y="2933128"/>
                  <a:pt x="4921536" y="2992271"/>
                </a:cubicBezTo>
                <a:cubicBezTo>
                  <a:pt x="4868261" y="2721365"/>
                  <a:pt x="4653417" y="2506568"/>
                  <a:pt x="4378227" y="2447425"/>
                </a:cubicBezTo>
                <a:close/>
                <a:moveTo>
                  <a:pt x="4070978" y="2447425"/>
                </a:moveTo>
                <a:cubicBezTo>
                  <a:pt x="3795788" y="2506568"/>
                  <a:pt x="3580944" y="2721365"/>
                  <a:pt x="3527669" y="2992271"/>
                </a:cubicBezTo>
                <a:cubicBezTo>
                  <a:pt x="3802859" y="2933128"/>
                  <a:pt x="4017702" y="2718331"/>
                  <a:pt x="4070978" y="2447425"/>
                </a:cubicBezTo>
                <a:close/>
                <a:moveTo>
                  <a:pt x="2686076" y="2447425"/>
                </a:moveTo>
                <a:cubicBezTo>
                  <a:pt x="2739352" y="2718331"/>
                  <a:pt x="2954195" y="2933128"/>
                  <a:pt x="3229385" y="2992271"/>
                </a:cubicBezTo>
                <a:cubicBezTo>
                  <a:pt x="3176110" y="2721365"/>
                  <a:pt x="2961266" y="2506568"/>
                  <a:pt x="2686076" y="2447425"/>
                </a:cubicBezTo>
                <a:close/>
                <a:moveTo>
                  <a:pt x="2378827" y="2447425"/>
                </a:moveTo>
                <a:cubicBezTo>
                  <a:pt x="2103637" y="2506568"/>
                  <a:pt x="1888793" y="2721365"/>
                  <a:pt x="1835518" y="2992271"/>
                </a:cubicBezTo>
                <a:cubicBezTo>
                  <a:pt x="2110708" y="2933128"/>
                  <a:pt x="2325551" y="2718331"/>
                  <a:pt x="2378827" y="2447425"/>
                </a:cubicBezTo>
                <a:close/>
                <a:moveTo>
                  <a:pt x="993925" y="2447425"/>
                </a:moveTo>
                <a:cubicBezTo>
                  <a:pt x="1047201" y="2718331"/>
                  <a:pt x="1262044" y="2933128"/>
                  <a:pt x="1537234" y="2992271"/>
                </a:cubicBezTo>
                <a:cubicBezTo>
                  <a:pt x="1483959" y="2721365"/>
                  <a:pt x="1269115" y="2506568"/>
                  <a:pt x="993925" y="2447425"/>
                </a:cubicBezTo>
                <a:close/>
                <a:moveTo>
                  <a:pt x="686676" y="2447425"/>
                </a:moveTo>
                <a:cubicBezTo>
                  <a:pt x="411486" y="2506568"/>
                  <a:pt x="196642" y="2721365"/>
                  <a:pt x="143367" y="2992271"/>
                </a:cubicBezTo>
                <a:cubicBezTo>
                  <a:pt x="418557" y="2933128"/>
                  <a:pt x="633400" y="2718331"/>
                  <a:pt x="686676" y="2447425"/>
                </a:cubicBezTo>
                <a:close/>
                <a:moveTo>
                  <a:pt x="9139239" y="2321311"/>
                </a:moveTo>
                <a:lnTo>
                  <a:pt x="9139239" y="2449820"/>
                </a:lnTo>
                <a:lnTo>
                  <a:pt x="9047261" y="2476706"/>
                </a:lnTo>
                <a:cubicBezTo>
                  <a:pt x="8821055" y="2561144"/>
                  <a:pt x="8650738" y="2755228"/>
                  <a:pt x="8604122" y="2992271"/>
                </a:cubicBezTo>
                <a:cubicBezTo>
                  <a:pt x="8844913" y="2940521"/>
                  <a:pt x="9039501" y="2769598"/>
                  <a:pt x="9120077" y="2546190"/>
                </a:cubicBezTo>
                <a:lnTo>
                  <a:pt x="9139239" y="2477003"/>
                </a:lnTo>
                <a:lnTo>
                  <a:pt x="9139239" y="2782562"/>
                </a:lnTo>
                <a:lnTo>
                  <a:pt x="9135069" y="2789374"/>
                </a:lnTo>
                <a:cubicBezTo>
                  <a:pt x="9008919" y="2963003"/>
                  <a:pt x="8815033" y="3086603"/>
                  <a:pt x="8590751" y="3123727"/>
                </a:cubicBezTo>
                <a:lnTo>
                  <a:pt x="8590635" y="3124875"/>
                </a:lnTo>
                <a:cubicBezTo>
                  <a:pt x="8585324" y="3125886"/>
                  <a:pt x="8579995" y="3126834"/>
                  <a:pt x="8574418" y="3126415"/>
                </a:cubicBezTo>
                <a:cubicBezTo>
                  <a:pt x="8543246" y="3131969"/>
                  <a:pt x="8511366" y="3134950"/>
                  <a:pt x="8478991" y="3135477"/>
                </a:cubicBezTo>
                <a:lnTo>
                  <a:pt x="8461873" y="3137103"/>
                </a:lnTo>
                <a:lnTo>
                  <a:pt x="8461847" y="3136608"/>
                </a:lnTo>
                <a:lnTo>
                  <a:pt x="8461348" y="3136641"/>
                </a:lnTo>
                <a:cubicBezTo>
                  <a:pt x="8460782" y="3132839"/>
                  <a:pt x="8460755" y="3129023"/>
                  <a:pt x="8460755" y="3125201"/>
                </a:cubicBezTo>
                <a:cubicBezTo>
                  <a:pt x="8460755" y="3119519"/>
                  <a:pt x="8460814" y="3113850"/>
                  <a:pt x="8462126" y="3108220"/>
                </a:cubicBezTo>
                <a:cubicBezTo>
                  <a:pt x="8462083" y="3076892"/>
                  <a:pt x="8464533" y="3046007"/>
                  <a:pt x="8469590" y="3015763"/>
                </a:cubicBezTo>
                <a:lnTo>
                  <a:pt x="8470130" y="3009073"/>
                </a:lnTo>
                <a:cubicBezTo>
                  <a:pt x="8470299" y="3009068"/>
                  <a:pt x="8470468" y="3009063"/>
                  <a:pt x="8470636" y="3009010"/>
                </a:cubicBezTo>
                <a:cubicBezTo>
                  <a:pt x="8514628" y="2700252"/>
                  <a:pt x="8735297" y="2446688"/>
                  <a:pt x="9030178" y="2348329"/>
                </a:cubicBezTo>
                <a:close/>
                <a:moveTo>
                  <a:pt x="7620280" y="2302594"/>
                </a:moveTo>
                <a:lnTo>
                  <a:pt x="7637367" y="2304217"/>
                </a:lnTo>
                <a:cubicBezTo>
                  <a:pt x="7669753" y="2304744"/>
                  <a:pt x="7701646" y="2307725"/>
                  <a:pt x="7732829" y="2313282"/>
                </a:cubicBezTo>
                <a:cubicBezTo>
                  <a:pt x="7738405" y="2312863"/>
                  <a:pt x="7743733" y="2313811"/>
                  <a:pt x="7749042" y="2314821"/>
                </a:cubicBezTo>
                <a:lnTo>
                  <a:pt x="7749159" y="2315969"/>
                </a:lnTo>
                <a:cubicBezTo>
                  <a:pt x="8108009" y="2375367"/>
                  <a:pt x="8389048" y="2656144"/>
                  <a:pt x="8439324" y="3009010"/>
                </a:cubicBezTo>
                <a:cubicBezTo>
                  <a:pt x="8439492" y="3009063"/>
                  <a:pt x="8439661" y="3009068"/>
                  <a:pt x="8439830" y="3009073"/>
                </a:cubicBezTo>
                <a:lnTo>
                  <a:pt x="8440370" y="3015763"/>
                </a:lnTo>
                <a:cubicBezTo>
                  <a:pt x="8445427" y="3046007"/>
                  <a:pt x="8447877" y="3076892"/>
                  <a:pt x="8447834" y="3108220"/>
                </a:cubicBezTo>
                <a:cubicBezTo>
                  <a:pt x="8449146" y="3113850"/>
                  <a:pt x="8449205" y="3119519"/>
                  <a:pt x="8449205" y="3125201"/>
                </a:cubicBezTo>
                <a:cubicBezTo>
                  <a:pt x="8449205" y="3129023"/>
                  <a:pt x="8449178" y="3132839"/>
                  <a:pt x="8448612" y="3136641"/>
                </a:cubicBezTo>
                <a:lnTo>
                  <a:pt x="8448113" y="3136608"/>
                </a:lnTo>
                <a:lnTo>
                  <a:pt x="8448087" y="3137103"/>
                </a:lnTo>
                <a:lnTo>
                  <a:pt x="8430969" y="3135477"/>
                </a:lnTo>
                <a:cubicBezTo>
                  <a:pt x="8398594" y="3134950"/>
                  <a:pt x="8366714" y="3131969"/>
                  <a:pt x="8335542" y="3126415"/>
                </a:cubicBezTo>
                <a:cubicBezTo>
                  <a:pt x="8329965" y="3126834"/>
                  <a:pt x="8324636" y="3125886"/>
                  <a:pt x="8319325" y="3124875"/>
                </a:cubicBezTo>
                <a:lnTo>
                  <a:pt x="8319209" y="3123727"/>
                </a:lnTo>
                <a:cubicBezTo>
                  <a:pt x="7960358" y="3064328"/>
                  <a:pt x="7679319" y="2783551"/>
                  <a:pt x="7629044" y="2430686"/>
                </a:cubicBezTo>
                <a:cubicBezTo>
                  <a:pt x="7628876" y="2430633"/>
                  <a:pt x="7628708" y="2430628"/>
                  <a:pt x="7628538" y="2430623"/>
                </a:cubicBezTo>
                <a:lnTo>
                  <a:pt x="7628000" y="2423947"/>
                </a:lnTo>
                <a:cubicBezTo>
                  <a:pt x="7622941" y="2393697"/>
                  <a:pt x="7620490" y="2362806"/>
                  <a:pt x="7620533" y="2331471"/>
                </a:cubicBezTo>
                <a:cubicBezTo>
                  <a:pt x="7619221" y="2325843"/>
                  <a:pt x="7619162" y="2320176"/>
                  <a:pt x="7619162" y="2314495"/>
                </a:cubicBezTo>
                <a:lnTo>
                  <a:pt x="7619756" y="2303055"/>
                </a:lnTo>
                <a:lnTo>
                  <a:pt x="7620254" y="2303088"/>
                </a:lnTo>
                <a:close/>
                <a:moveTo>
                  <a:pt x="7597529" y="2302594"/>
                </a:moveTo>
                <a:lnTo>
                  <a:pt x="7597555" y="2303088"/>
                </a:lnTo>
                <a:lnTo>
                  <a:pt x="7598053" y="2303055"/>
                </a:lnTo>
                <a:lnTo>
                  <a:pt x="7598647" y="2314495"/>
                </a:lnTo>
                <a:cubicBezTo>
                  <a:pt x="7598647" y="2320176"/>
                  <a:pt x="7598588" y="2325843"/>
                  <a:pt x="7597276" y="2331471"/>
                </a:cubicBezTo>
                <a:cubicBezTo>
                  <a:pt x="7597319" y="2362806"/>
                  <a:pt x="7594868" y="2393697"/>
                  <a:pt x="7589809" y="2423947"/>
                </a:cubicBezTo>
                <a:lnTo>
                  <a:pt x="7589271" y="2430623"/>
                </a:lnTo>
                <a:cubicBezTo>
                  <a:pt x="7589101" y="2430628"/>
                  <a:pt x="7588933" y="2430633"/>
                  <a:pt x="7588765" y="2430686"/>
                </a:cubicBezTo>
                <a:cubicBezTo>
                  <a:pt x="7538490" y="2783551"/>
                  <a:pt x="7257451" y="3064328"/>
                  <a:pt x="6898600" y="3123727"/>
                </a:cubicBezTo>
                <a:lnTo>
                  <a:pt x="6898484" y="3124875"/>
                </a:lnTo>
                <a:cubicBezTo>
                  <a:pt x="6893173" y="3125886"/>
                  <a:pt x="6887844" y="3126834"/>
                  <a:pt x="6882267" y="3126415"/>
                </a:cubicBezTo>
                <a:cubicBezTo>
                  <a:pt x="6851095" y="3131969"/>
                  <a:pt x="6819215" y="3134950"/>
                  <a:pt x="6786841" y="3135477"/>
                </a:cubicBezTo>
                <a:lnTo>
                  <a:pt x="6769722" y="3137103"/>
                </a:lnTo>
                <a:lnTo>
                  <a:pt x="6769696" y="3136608"/>
                </a:lnTo>
                <a:lnTo>
                  <a:pt x="6769197" y="3136641"/>
                </a:lnTo>
                <a:cubicBezTo>
                  <a:pt x="6768631" y="3132839"/>
                  <a:pt x="6768604" y="3129023"/>
                  <a:pt x="6768604" y="3125201"/>
                </a:cubicBezTo>
                <a:cubicBezTo>
                  <a:pt x="6768604" y="3119519"/>
                  <a:pt x="6768663" y="3113850"/>
                  <a:pt x="6769975" y="3108220"/>
                </a:cubicBezTo>
                <a:cubicBezTo>
                  <a:pt x="6769933" y="3076892"/>
                  <a:pt x="6772382" y="3046007"/>
                  <a:pt x="6777439" y="3015763"/>
                </a:cubicBezTo>
                <a:lnTo>
                  <a:pt x="6777979" y="3009073"/>
                </a:lnTo>
                <a:cubicBezTo>
                  <a:pt x="6778148" y="3009068"/>
                  <a:pt x="6778317" y="3009063"/>
                  <a:pt x="6778485" y="3009010"/>
                </a:cubicBezTo>
                <a:cubicBezTo>
                  <a:pt x="6828761" y="2656144"/>
                  <a:pt x="7109800" y="2375367"/>
                  <a:pt x="7468650" y="2315969"/>
                </a:cubicBezTo>
                <a:lnTo>
                  <a:pt x="7468767" y="2314821"/>
                </a:lnTo>
                <a:cubicBezTo>
                  <a:pt x="7474076" y="2313811"/>
                  <a:pt x="7479404" y="2312863"/>
                  <a:pt x="7484980" y="2313282"/>
                </a:cubicBezTo>
                <a:cubicBezTo>
                  <a:pt x="7516163" y="2307725"/>
                  <a:pt x="7548056" y="2304744"/>
                  <a:pt x="7580442" y="2304217"/>
                </a:cubicBezTo>
                <a:close/>
                <a:moveTo>
                  <a:pt x="5928129" y="2302594"/>
                </a:moveTo>
                <a:lnTo>
                  <a:pt x="5945217" y="2304217"/>
                </a:lnTo>
                <a:cubicBezTo>
                  <a:pt x="5977602" y="2304744"/>
                  <a:pt x="6009495" y="2307725"/>
                  <a:pt x="6040678" y="2313282"/>
                </a:cubicBezTo>
                <a:cubicBezTo>
                  <a:pt x="6046254" y="2312863"/>
                  <a:pt x="6051582" y="2313811"/>
                  <a:pt x="6056891" y="2314821"/>
                </a:cubicBezTo>
                <a:lnTo>
                  <a:pt x="6057008" y="2315969"/>
                </a:lnTo>
                <a:cubicBezTo>
                  <a:pt x="6415858" y="2375367"/>
                  <a:pt x="6696897" y="2656144"/>
                  <a:pt x="6747174" y="3009010"/>
                </a:cubicBezTo>
                <a:cubicBezTo>
                  <a:pt x="6747341" y="3009063"/>
                  <a:pt x="6747511" y="3009068"/>
                  <a:pt x="6747679" y="3009073"/>
                </a:cubicBezTo>
                <a:lnTo>
                  <a:pt x="6748220" y="3015763"/>
                </a:lnTo>
                <a:cubicBezTo>
                  <a:pt x="6753276" y="3046007"/>
                  <a:pt x="6755726" y="3076892"/>
                  <a:pt x="6755684" y="3108220"/>
                </a:cubicBezTo>
                <a:cubicBezTo>
                  <a:pt x="6756996" y="3113850"/>
                  <a:pt x="6757054" y="3119519"/>
                  <a:pt x="6757054" y="3125201"/>
                </a:cubicBezTo>
                <a:cubicBezTo>
                  <a:pt x="6757054" y="3129023"/>
                  <a:pt x="6757027" y="3132839"/>
                  <a:pt x="6756461" y="3136641"/>
                </a:cubicBezTo>
                <a:lnTo>
                  <a:pt x="6755962" y="3136608"/>
                </a:lnTo>
                <a:lnTo>
                  <a:pt x="6755936" y="3137103"/>
                </a:lnTo>
                <a:lnTo>
                  <a:pt x="6738818" y="3135477"/>
                </a:lnTo>
                <a:cubicBezTo>
                  <a:pt x="6706444" y="3134950"/>
                  <a:pt x="6674563" y="3131969"/>
                  <a:pt x="6643391" y="3126415"/>
                </a:cubicBezTo>
                <a:cubicBezTo>
                  <a:pt x="6637814" y="3126834"/>
                  <a:pt x="6632485" y="3125886"/>
                  <a:pt x="6627175" y="3124875"/>
                </a:cubicBezTo>
                <a:lnTo>
                  <a:pt x="6627059" y="3123727"/>
                </a:lnTo>
                <a:cubicBezTo>
                  <a:pt x="6268207" y="3064328"/>
                  <a:pt x="5987168" y="2783551"/>
                  <a:pt x="5936893" y="2430686"/>
                </a:cubicBezTo>
                <a:cubicBezTo>
                  <a:pt x="5936725" y="2430633"/>
                  <a:pt x="5936557" y="2430628"/>
                  <a:pt x="5936387" y="2430623"/>
                </a:cubicBezTo>
                <a:lnTo>
                  <a:pt x="5935849" y="2423947"/>
                </a:lnTo>
                <a:cubicBezTo>
                  <a:pt x="5930790" y="2393697"/>
                  <a:pt x="5928340" y="2362806"/>
                  <a:pt x="5928382" y="2331471"/>
                </a:cubicBezTo>
                <a:cubicBezTo>
                  <a:pt x="5927070" y="2325843"/>
                  <a:pt x="5927011" y="2320176"/>
                  <a:pt x="5927011" y="2314495"/>
                </a:cubicBezTo>
                <a:lnTo>
                  <a:pt x="5927605" y="2303055"/>
                </a:lnTo>
                <a:lnTo>
                  <a:pt x="5928103" y="2303088"/>
                </a:lnTo>
                <a:close/>
                <a:moveTo>
                  <a:pt x="5905378" y="2302594"/>
                </a:moveTo>
                <a:lnTo>
                  <a:pt x="5905404" y="2303088"/>
                </a:lnTo>
                <a:lnTo>
                  <a:pt x="5905902" y="2303055"/>
                </a:lnTo>
                <a:lnTo>
                  <a:pt x="5906496" y="2314495"/>
                </a:lnTo>
                <a:cubicBezTo>
                  <a:pt x="5906496" y="2320176"/>
                  <a:pt x="5906438" y="2325843"/>
                  <a:pt x="5905126" y="2331471"/>
                </a:cubicBezTo>
                <a:cubicBezTo>
                  <a:pt x="5905168" y="2362806"/>
                  <a:pt x="5902717" y="2393697"/>
                  <a:pt x="5897659" y="2423947"/>
                </a:cubicBezTo>
                <a:lnTo>
                  <a:pt x="5897120" y="2430623"/>
                </a:lnTo>
                <a:cubicBezTo>
                  <a:pt x="5896951" y="2430628"/>
                  <a:pt x="5896782" y="2430633"/>
                  <a:pt x="5896615" y="2430686"/>
                </a:cubicBezTo>
                <a:cubicBezTo>
                  <a:pt x="5846339" y="2783551"/>
                  <a:pt x="5565300" y="3064328"/>
                  <a:pt x="5206449" y="3123727"/>
                </a:cubicBezTo>
                <a:lnTo>
                  <a:pt x="5206334" y="3124875"/>
                </a:lnTo>
                <a:cubicBezTo>
                  <a:pt x="5201022" y="3125886"/>
                  <a:pt x="5195693" y="3126834"/>
                  <a:pt x="5190116" y="3126415"/>
                </a:cubicBezTo>
                <a:cubicBezTo>
                  <a:pt x="5158944" y="3131969"/>
                  <a:pt x="5127065" y="3134950"/>
                  <a:pt x="5094690" y="3135477"/>
                </a:cubicBezTo>
                <a:lnTo>
                  <a:pt x="5077571" y="3137103"/>
                </a:lnTo>
                <a:lnTo>
                  <a:pt x="5077545" y="3136608"/>
                </a:lnTo>
                <a:lnTo>
                  <a:pt x="5077046" y="3136641"/>
                </a:lnTo>
                <a:cubicBezTo>
                  <a:pt x="5076480" y="3132839"/>
                  <a:pt x="5076453" y="3129023"/>
                  <a:pt x="5076453" y="3125201"/>
                </a:cubicBezTo>
                <a:cubicBezTo>
                  <a:pt x="5076453" y="3119519"/>
                  <a:pt x="5076512" y="3113850"/>
                  <a:pt x="5077824" y="3108220"/>
                </a:cubicBezTo>
                <a:cubicBezTo>
                  <a:pt x="5077782" y="3076892"/>
                  <a:pt x="5080231" y="3046007"/>
                  <a:pt x="5085288" y="3015763"/>
                </a:cubicBezTo>
                <a:lnTo>
                  <a:pt x="5085828" y="3009073"/>
                </a:lnTo>
                <a:cubicBezTo>
                  <a:pt x="5085997" y="3009068"/>
                  <a:pt x="5086166" y="3009063"/>
                  <a:pt x="5086334" y="3009010"/>
                </a:cubicBezTo>
                <a:cubicBezTo>
                  <a:pt x="5136610" y="2656144"/>
                  <a:pt x="5417649" y="2375367"/>
                  <a:pt x="5776501" y="2315969"/>
                </a:cubicBezTo>
                <a:lnTo>
                  <a:pt x="5776617" y="2314821"/>
                </a:lnTo>
                <a:cubicBezTo>
                  <a:pt x="5781926" y="2313811"/>
                  <a:pt x="5787253" y="2312863"/>
                  <a:pt x="5792829" y="2313282"/>
                </a:cubicBezTo>
                <a:cubicBezTo>
                  <a:pt x="5824013" y="2307725"/>
                  <a:pt x="5855905" y="2304744"/>
                  <a:pt x="5888291" y="2304217"/>
                </a:cubicBezTo>
                <a:close/>
                <a:moveTo>
                  <a:pt x="4235979" y="2302594"/>
                </a:moveTo>
                <a:lnTo>
                  <a:pt x="4253065" y="2304217"/>
                </a:lnTo>
                <a:cubicBezTo>
                  <a:pt x="4285451" y="2304744"/>
                  <a:pt x="4317343" y="2307725"/>
                  <a:pt x="4348528" y="2313282"/>
                </a:cubicBezTo>
                <a:cubicBezTo>
                  <a:pt x="4354104" y="2312863"/>
                  <a:pt x="4359431" y="2313811"/>
                  <a:pt x="4364739" y="2314821"/>
                </a:cubicBezTo>
                <a:lnTo>
                  <a:pt x="4364856" y="2315969"/>
                </a:lnTo>
                <a:cubicBezTo>
                  <a:pt x="4723707" y="2375367"/>
                  <a:pt x="5004746" y="2656144"/>
                  <a:pt x="5055022" y="3009010"/>
                </a:cubicBezTo>
                <a:cubicBezTo>
                  <a:pt x="5055190" y="3009063"/>
                  <a:pt x="5055359" y="3009068"/>
                  <a:pt x="5055528" y="3009073"/>
                </a:cubicBezTo>
                <a:lnTo>
                  <a:pt x="5056068" y="3015763"/>
                </a:lnTo>
                <a:cubicBezTo>
                  <a:pt x="5061125" y="3046007"/>
                  <a:pt x="5063574" y="3076892"/>
                  <a:pt x="5063532" y="3108220"/>
                </a:cubicBezTo>
                <a:cubicBezTo>
                  <a:pt x="5064844" y="3113850"/>
                  <a:pt x="5064903" y="3119519"/>
                  <a:pt x="5064903" y="3125201"/>
                </a:cubicBezTo>
                <a:cubicBezTo>
                  <a:pt x="5064903" y="3129023"/>
                  <a:pt x="5064876" y="3132839"/>
                  <a:pt x="5064310" y="3136641"/>
                </a:cubicBezTo>
                <a:lnTo>
                  <a:pt x="5063811" y="3136608"/>
                </a:lnTo>
                <a:lnTo>
                  <a:pt x="5063785" y="3137103"/>
                </a:lnTo>
                <a:lnTo>
                  <a:pt x="5046666" y="3135477"/>
                </a:lnTo>
                <a:cubicBezTo>
                  <a:pt x="5014292" y="3134950"/>
                  <a:pt x="4982412" y="3131969"/>
                  <a:pt x="4951241" y="3126415"/>
                </a:cubicBezTo>
                <a:cubicBezTo>
                  <a:pt x="4945663" y="3126834"/>
                  <a:pt x="4940334" y="3125886"/>
                  <a:pt x="4935023" y="3124875"/>
                </a:cubicBezTo>
                <a:lnTo>
                  <a:pt x="4934907" y="3123727"/>
                </a:lnTo>
                <a:cubicBezTo>
                  <a:pt x="4576056" y="3064328"/>
                  <a:pt x="4295017" y="2783551"/>
                  <a:pt x="4244741" y="2430686"/>
                </a:cubicBezTo>
                <a:cubicBezTo>
                  <a:pt x="4244574" y="2430633"/>
                  <a:pt x="4244405" y="2430628"/>
                  <a:pt x="4244236" y="2430623"/>
                </a:cubicBezTo>
                <a:lnTo>
                  <a:pt x="4243697" y="2423947"/>
                </a:lnTo>
                <a:cubicBezTo>
                  <a:pt x="4238639" y="2393697"/>
                  <a:pt x="4236188" y="2362806"/>
                  <a:pt x="4236230" y="2331471"/>
                </a:cubicBezTo>
                <a:cubicBezTo>
                  <a:pt x="4234918" y="2325843"/>
                  <a:pt x="4234860" y="2320176"/>
                  <a:pt x="4234860" y="2314495"/>
                </a:cubicBezTo>
                <a:lnTo>
                  <a:pt x="4235454" y="2303055"/>
                </a:lnTo>
                <a:lnTo>
                  <a:pt x="4235952" y="2303088"/>
                </a:lnTo>
                <a:close/>
                <a:moveTo>
                  <a:pt x="4213227" y="2302594"/>
                </a:moveTo>
                <a:lnTo>
                  <a:pt x="4213253" y="2303088"/>
                </a:lnTo>
                <a:lnTo>
                  <a:pt x="4213751" y="2303055"/>
                </a:lnTo>
                <a:lnTo>
                  <a:pt x="4214345" y="2314495"/>
                </a:lnTo>
                <a:cubicBezTo>
                  <a:pt x="4214345" y="2320176"/>
                  <a:pt x="4214286" y="2325843"/>
                  <a:pt x="4212974" y="2331471"/>
                </a:cubicBezTo>
                <a:cubicBezTo>
                  <a:pt x="4213016" y="2362806"/>
                  <a:pt x="4210566" y="2393697"/>
                  <a:pt x="4205507" y="2423947"/>
                </a:cubicBezTo>
                <a:lnTo>
                  <a:pt x="4204969" y="2430623"/>
                </a:lnTo>
                <a:cubicBezTo>
                  <a:pt x="4204799" y="2430628"/>
                  <a:pt x="4204631" y="2430633"/>
                  <a:pt x="4204463" y="2430686"/>
                </a:cubicBezTo>
                <a:cubicBezTo>
                  <a:pt x="4154188" y="2783551"/>
                  <a:pt x="3873149" y="3064328"/>
                  <a:pt x="3514297" y="3123727"/>
                </a:cubicBezTo>
                <a:lnTo>
                  <a:pt x="3514181" y="3124875"/>
                </a:lnTo>
                <a:cubicBezTo>
                  <a:pt x="3508871" y="3125886"/>
                  <a:pt x="3503542" y="3126834"/>
                  <a:pt x="3497965" y="3126415"/>
                </a:cubicBezTo>
                <a:cubicBezTo>
                  <a:pt x="3466793" y="3131969"/>
                  <a:pt x="3434912" y="3134950"/>
                  <a:pt x="3402538" y="3135477"/>
                </a:cubicBezTo>
                <a:lnTo>
                  <a:pt x="3385420" y="3137103"/>
                </a:lnTo>
                <a:lnTo>
                  <a:pt x="3385394" y="3136608"/>
                </a:lnTo>
                <a:lnTo>
                  <a:pt x="3384895" y="3136641"/>
                </a:lnTo>
                <a:cubicBezTo>
                  <a:pt x="3384329" y="3132839"/>
                  <a:pt x="3384302" y="3129023"/>
                  <a:pt x="3384302" y="3125201"/>
                </a:cubicBezTo>
                <a:cubicBezTo>
                  <a:pt x="3384302" y="3119519"/>
                  <a:pt x="3384360" y="3113850"/>
                  <a:pt x="3385672" y="3108220"/>
                </a:cubicBezTo>
                <a:cubicBezTo>
                  <a:pt x="3385630" y="3076892"/>
                  <a:pt x="3388080" y="3046007"/>
                  <a:pt x="3393136" y="3015763"/>
                </a:cubicBezTo>
                <a:lnTo>
                  <a:pt x="3393677" y="3009073"/>
                </a:lnTo>
                <a:cubicBezTo>
                  <a:pt x="3393845" y="3009068"/>
                  <a:pt x="3394015" y="3009063"/>
                  <a:pt x="3394182" y="3009010"/>
                </a:cubicBezTo>
                <a:cubicBezTo>
                  <a:pt x="3444459" y="2656144"/>
                  <a:pt x="3725498" y="2375367"/>
                  <a:pt x="4084348" y="2315969"/>
                </a:cubicBezTo>
                <a:lnTo>
                  <a:pt x="4084465" y="2314821"/>
                </a:lnTo>
                <a:cubicBezTo>
                  <a:pt x="4089774" y="2313811"/>
                  <a:pt x="4095102" y="2312863"/>
                  <a:pt x="4100678" y="2313282"/>
                </a:cubicBezTo>
                <a:cubicBezTo>
                  <a:pt x="4131861" y="2307725"/>
                  <a:pt x="4163754" y="2304744"/>
                  <a:pt x="4196139" y="2304217"/>
                </a:cubicBezTo>
                <a:close/>
                <a:moveTo>
                  <a:pt x="2543827" y="2302594"/>
                </a:moveTo>
                <a:lnTo>
                  <a:pt x="2560914" y="2304217"/>
                </a:lnTo>
                <a:cubicBezTo>
                  <a:pt x="2593300" y="2304744"/>
                  <a:pt x="2625192" y="2307725"/>
                  <a:pt x="2656376" y="2313282"/>
                </a:cubicBezTo>
                <a:cubicBezTo>
                  <a:pt x="2661952" y="2312863"/>
                  <a:pt x="2667280" y="2313811"/>
                  <a:pt x="2672588" y="2314821"/>
                </a:cubicBezTo>
                <a:lnTo>
                  <a:pt x="2672706" y="2315969"/>
                </a:lnTo>
                <a:cubicBezTo>
                  <a:pt x="3031556" y="2375367"/>
                  <a:pt x="3312595" y="2656144"/>
                  <a:pt x="3362871" y="3009010"/>
                </a:cubicBezTo>
                <a:cubicBezTo>
                  <a:pt x="3363039" y="3009063"/>
                  <a:pt x="3363208" y="3009068"/>
                  <a:pt x="3363377" y="3009073"/>
                </a:cubicBezTo>
                <a:lnTo>
                  <a:pt x="3363917" y="3015763"/>
                </a:lnTo>
                <a:cubicBezTo>
                  <a:pt x="3368974" y="3046007"/>
                  <a:pt x="3371423" y="3076892"/>
                  <a:pt x="3371381" y="3108220"/>
                </a:cubicBezTo>
                <a:cubicBezTo>
                  <a:pt x="3372693" y="3113850"/>
                  <a:pt x="3372752" y="3119519"/>
                  <a:pt x="3372752" y="3125201"/>
                </a:cubicBezTo>
                <a:cubicBezTo>
                  <a:pt x="3372752" y="3129023"/>
                  <a:pt x="3372725" y="3132839"/>
                  <a:pt x="3372159" y="3136641"/>
                </a:cubicBezTo>
                <a:lnTo>
                  <a:pt x="3371660" y="3136608"/>
                </a:lnTo>
                <a:lnTo>
                  <a:pt x="3371634" y="3137103"/>
                </a:lnTo>
                <a:lnTo>
                  <a:pt x="3354515" y="3135477"/>
                </a:lnTo>
                <a:cubicBezTo>
                  <a:pt x="3322141" y="3134950"/>
                  <a:pt x="3290261" y="3131969"/>
                  <a:pt x="3259089" y="3126415"/>
                </a:cubicBezTo>
                <a:cubicBezTo>
                  <a:pt x="3253512" y="3126834"/>
                  <a:pt x="3248183" y="3125886"/>
                  <a:pt x="3242872" y="3124875"/>
                </a:cubicBezTo>
                <a:lnTo>
                  <a:pt x="3242756" y="3123727"/>
                </a:lnTo>
                <a:cubicBezTo>
                  <a:pt x="2883905" y="3064328"/>
                  <a:pt x="2602866" y="2783551"/>
                  <a:pt x="2552590" y="2430686"/>
                </a:cubicBezTo>
                <a:cubicBezTo>
                  <a:pt x="2552423" y="2430633"/>
                  <a:pt x="2552254" y="2430628"/>
                  <a:pt x="2552085" y="2430623"/>
                </a:cubicBezTo>
                <a:lnTo>
                  <a:pt x="2551547" y="2423947"/>
                </a:lnTo>
                <a:cubicBezTo>
                  <a:pt x="2546488" y="2393697"/>
                  <a:pt x="2544037" y="2362806"/>
                  <a:pt x="2544079" y="2331471"/>
                </a:cubicBezTo>
                <a:cubicBezTo>
                  <a:pt x="2542767" y="2325843"/>
                  <a:pt x="2542709" y="2320176"/>
                  <a:pt x="2542709" y="2314495"/>
                </a:cubicBezTo>
                <a:lnTo>
                  <a:pt x="2543303" y="2303055"/>
                </a:lnTo>
                <a:lnTo>
                  <a:pt x="2543801" y="2303088"/>
                </a:lnTo>
                <a:close/>
                <a:moveTo>
                  <a:pt x="2521076" y="2302594"/>
                </a:moveTo>
                <a:lnTo>
                  <a:pt x="2521102" y="2303088"/>
                </a:lnTo>
                <a:lnTo>
                  <a:pt x="2521600" y="2303055"/>
                </a:lnTo>
                <a:lnTo>
                  <a:pt x="2522194" y="2314495"/>
                </a:lnTo>
                <a:cubicBezTo>
                  <a:pt x="2522194" y="2320176"/>
                  <a:pt x="2522135" y="2325843"/>
                  <a:pt x="2520823" y="2331471"/>
                </a:cubicBezTo>
                <a:cubicBezTo>
                  <a:pt x="2520865" y="2362806"/>
                  <a:pt x="2518415" y="2393697"/>
                  <a:pt x="2513356" y="2423947"/>
                </a:cubicBezTo>
                <a:lnTo>
                  <a:pt x="2512818" y="2430623"/>
                </a:lnTo>
                <a:cubicBezTo>
                  <a:pt x="2512648" y="2430628"/>
                  <a:pt x="2512480" y="2430633"/>
                  <a:pt x="2512312" y="2430686"/>
                </a:cubicBezTo>
                <a:cubicBezTo>
                  <a:pt x="2462037" y="2783551"/>
                  <a:pt x="2180998" y="3064328"/>
                  <a:pt x="1822147" y="3123727"/>
                </a:cubicBezTo>
                <a:lnTo>
                  <a:pt x="1822030" y="3124875"/>
                </a:lnTo>
                <a:cubicBezTo>
                  <a:pt x="1816720" y="3125886"/>
                  <a:pt x="1811391" y="3126834"/>
                  <a:pt x="1805814" y="3126415"/>
                </a:cubicBezTo>
                <a:cubicBezTo>
                  <a:pt x="1774642" y="3131969"/>
                  <a:pt x="1742762" y="3134950"/>
                  <a:pt x="1710387" y="3135477"/>
                </a:cubicBezTo>
                <a:lnTo>
                  <a:pt x="1693269" y="3137103"/>
                </a:lnTo>
                <a:lnTo>
                  <a:pt x="1693243" y="3136608"/>
                </a:lnTo>
                <a:lnTo>
                  <a:pt x="1692744" y="3136641"/>
                </a:lnTo>
                <a:cubicBezTo>
                  <a:pt x="1692178" y="3132839"/>
                  <a:pt x="1692151" y="3129023"/>
                  <a:pt x="1692151" y="3125201"/>
                </a:cubicBezTo>
                <a:cubicBezTo>
                  <a:pt x="1692151" y="3119519"/>
                  <a:pt x="1692209" y="3113850"/>
                  <a:pt x="1693521" y="3108220"/>
                </a:cubicBezTo>
                <a:cubicBezTo>
                  <a:pt x="1693479" y="3076892"/>
                  <a:pt x="1695929" y="3046007"/>
                  <a:pt x="1700985" y="3015763"/>
                </a:cubicBezTo>
                <a:lnTo>
                  <a:pt x="1701526" y="3009073"/>
                </a:lnTo>
                <a:cubicBezTo>
                  <a:pt x="1701694" y="3009068"/>
                  <a:pt x="1701864" y="3009063"/>
                  <a:pt x="1702031" y="3009010"/>
                </a:cubicBezTo>
                <a:cubicBezTo>
                  <a:pt x="1752308" y="2656144"/>
                  <a:pt x="2033347" y="2375367"/>
                  <a:pt x="2392197" y="2315969"/>
                </a:cubicBezTo>
                <a:lnTo>
                  <a:pt x="2392314" y="2314821"/>
                </a:lnTo>
                <a:cubicBezTo>
                  <a:pt x="2397623" y="2313811"/>
                  <a:pt x="2402951" y="2312863"/>
                  <a:pt x="2408527" y="2313282"/>
                </a:cubicBezTo>
                <a:cubicBezTo>
                  <a:pt x="2439710" y="2307725"/>
                  <a:pt x="2471603" y="2304744"/>
                  <a:pt x="2503988" y="2304217"/>
                </a:cubicBezTo>
                <a:close/>
                <a:moveTo>
                  <a:pt x="851676" y="2302594"/>
                </a:moveTo>
                <a:lnTo>
                  <a:pt x="868763" y="2304217"/>
                </a:lnTo>
                <a:cubicBezTo>
                  <a:pt x="901149" y="2304744"/>
                  <a:pt x="933041" y="2307725"/>
                  <a:pt x="964225" y="2313282"/>
                </a:cubicBezTo>
                <a:cubicBezTo>
                  <a:pt x="969801" y="2312863"/>
                  <a:pt x="975129" y="2313811"/>
                  <a:pt x="980437" y="2314821"/>
                </a:cubicBezTo>
                <a:lnTo>
                  <a:pt x="980555" y="2315969"/>
                </a:lnTo>
                <a:cubicBezTo>
                  <a:pt x="1339405" y="2375367"/>
                  <a:pt x="1620444" y="2656144"/>
                  <a:pt x="1670720" y="3009010"/>
                </a:cubicBezTo>
                <a:cubicBezTo>
                  <a:pt x="1670888" y="3009063"/>
                  <a:pt x="1671057" y="3009068"/>
                  <a:pt x="1671226" y="3009073"/>
                </a:cubicBezTo>
                <a:lnTo>
                  <a:pt x="1671766" y="3015763"/>
                </a:lnTo>
                <a:cubicBezTo>
                  <a:pt x="1676823" y="3046007"/>
                  <a:pt x="1679272" y="3076892"/>
                  <a:pt x="1679230" y="3108220"/>
                </a:cubicBezTo>
                <a:cubicBezTo>
                  <a:pt x="1680542" y="3113850"/>
                  <a:pt x="1680601" y="3119519"/>
                  <a:pt x="1680601" y="3125201"/>
                </a:cubicBezTo>
                <a:cubicBezTo>
                  <a:pt x="1680601" y="3129023"/>
                  <a:pt x="1680574" y="3132839"/>
                  <a:pt x="1680008" y="3136641"/>
                </a:cubicBezTo>
                <a:lnTo>
                  <a:pt x="1679509" y="3136608"/>
                </a:lnTo>
                <a:lnTo>
                  <a:pt x="1679483" y="3137103"/>
                </a:lnTo>
                <a:lnTo>
                  <a:pt x="1662364" y="3135477"/>
                </a:lnTo>
                <a:cubicBezTo>
                  <a:pt x="1629990" y="3134950"/>
                  <a:pt x="1598110" y="3131969"/>
                  <a:pt x="1566938" y="3126415"/>
                </a:cubicBezTo>
                <a:cubicBezTo>
                  <a:pt x="1561361" y="3126834"/>
                  <a:pt x="1556032" y="3125886"/>
                  <a:pt x="1550721" y="3124875"/>
                </a:cubicBezTo>
                <a:lnTo>
                  <a:pt x="1550605" y="3123727"/>
                </a:lnTo>
                <a:cubicBezTo>
                  <a:pt x="1191754" y="3064328"/>
                  <a:pt x="910715" y="2783551"/>
                  <a:pt x="860439" y="2430686"/>
                </a:cubicBezTo>
                <a:cubicBezTo>
                  <a:pt x="860272" y="2430633"/>
                  <a:pt x="860103" y="2430628"/>
                  <a:pt x="859934" y="2430623"/>
                </a:cubicBezTo>
                <a:lnTo>
                  <a:pt x="859396" y="2423947"/>
                </a:lnTo>
                <a:cubicBezTo>
                  <a:pt x="854337" y="2393697"/>
                  <a:pt x="851886" y="2362806"/>
                  <a:pt x="851928" y="2331471"/>
                </a:cubicBezTo>
                <a:cubicBezTo>
                  <a:pt x="850616" y="2325843"/>
                  <a:pt x="850558" y="2320176"/>
                  <a:pt x="850558" y="2314495"/>
                </a:cubicBezTo>
                <a:lnTo>
                  <a:pt x="851152" y="2303055"/>
                </a:lnTo>
                <a:lnTo>
                  <a:pt x="851650" y="2303088"/>
                </a:lnTo>
                <a:close/>
                <a:moveTo>
                  <a:pt x="828925" y="2302594"/>
                </a:moveTo>
                <a:lnTo>
                  <a:pt x="828951" y="2303088"/>
                </a:lnTo>
                <a:lnTo>
                  <a:pt x="829449" y="2303055"/>
                </a:lnTo>
                <a:lnTo>
                  <a:pt x="830043" y="2314495"/>
                </a:lnTo>
                <a:cubicBezTo>
                  <a:pt x="830043" y="2320176"/>
                  <a:pt x="829984" y="2325843"/>
                  <a:pt x="828672" y="2331471"/>
                </a:cubicBezTo>
                <a:cubicBezTo>
                  <a:pt x="828714" y="2362806"/>
                  <a:pt x="826264" y="2393697"/>
                  <a:pt x="821205" y="2423947"/>
                </a:cubicBezTo>
                <a:lnTo>
                  <a:pt x="820667" y="2430623"/>
                </a:lnTo>
                <a:cubicBezTo>
                  <a:pt x="820497" y="2430628"/>
                  <a:pt x="820329" y="2430633"/>
                  <a:pt x="820161" y="2430686"/>
                </a:cubicBezTo>
                <a:cubicBezTo>
                  <a:pt x="769886" y="2783551"/>
                  <a:pt x="488847" y="3064328"/>
                  <a:pt x="129995" y="3123727"/>
                </a:cubicBezTo>
                <a:lnTo>
                  <a:pt x="129879" y="3124875"/>
                </a:lnTo>
                <a:cubicBezTo>
                  <a:pt x="124569" y="3125886"/>
                  <a:pt x="119240" y="3126834"/>
                  <a:pt x="113663" y="3126415"/>
                </a:cubicBezTo>
                <a:cubicBezTo>
                  <a:pt x="82491" y="3131969"/>
                  <a:pt x="50611" y="3134950"/>
                  <a:pt x="18236" y="3135477"/>
                </a:cubicBezTo>
                <a:lnTo>
                  <a:pt x="1118" y="3137103"/>
                </a:lnTo>
                <a:lnTo>
                  <a:pt x="1092" y="3136608"/>
                </a:lnTo>
                <a:lnTo>
                  <a:pt x="593" y="3136641"/>
                </a:lnTo>
                <a:cubicBezTo>
                  <a:pt x="27" y="3132839"/>
                  <a:pt x="0" y="3129023"/>
                  <a:pt x="0" y="3125201"/>
                </a:cubicBezTo>
                <a:cubicBezTo>
                  <a:pt x="0" y="3119519"/>
                  <a:pt x="58" y="3113850"/>
                  <a:pt x="1370" y="3108220"/>
                </a:cubicBezTo>
                <a:cubicBezTo>
                  <a:pt x="1328" y="3076892"/>
                  <a:pt x="3778" y="3046007"/>
                  <a:pt x="8835" y="3015763"/>
                </a:cubicBezTo>
                <a:lnTo>
                  <a:pt x="9375" y="3009073"/>
                </a:lnTo>
                <a:cubicBezTo>
                  <a:pt x="9543" y="3009068"/>
                  <a:pt x="9713" y="3009063"/>
                  <a:pt x="9880" y="3009010"/>
                </a:cubicBezTo>
                <a:cubicBezTo>
                  <a:pt x="60157" y="2656144"/>
                  <a:pt x="341196" y="2375367"/>
                  <a:pt x="700046" y="2315969"/>
                </a:cubicBezTo>
                <a:lnTo>
                  <a:pt x="700163" y="2314821"/>
                </a:lnTo>
                <a:cubicBezTo>
                  <a:pt x="705472" y="2313811"/>
                  <a:pt x="710800" y="2312863"/>
                  <a:pt x="716376" y="2313282"/>
                </a:cubicBezTo>
                <a:cubicBezTo>
                  <a:pt x="747559" y="2307725"/>
                  <a:pt x="779452" y="2304744"/>
                  <a:pt x="811837" y="2304217"/>
                </a:cubicBezTo>
                <a:close/>
                <a:moveTo>
                  <a:pt x="8305836" y="1608087"/>
                </a:moveTo>
                <a:cubicBezTo>
                  <a:pt x="8030646" y="1666766"/>
                  <a:pt x="7815802" y="1879876"/>
                  <a:pt x="7762527" y="2148655"/>
                </a:cubicBezTo>
                <a:cubicBezTo>
                  <a:pt x="8037717" y="2089976"/>
                  <a:pt x="8252560" y="1876866"/>
                  <a:pt x="8305836" y="1608087"/>
                </a:cubicBezTo>
                <a:close/>
                <a:moveTo>
                  <a:pt x="6911971" y="1608087"/>
                </a:moveTo>
                <a:cubicBezTo>
                  <a:pt x="6965247" y="1876866"/>
                  <a:pt x="7180090" y="2089976"/>
                  <a:pt x="7455280" y="2148655"/>
                </a:cubicBezTo>
                <a:cubicBezTo>
                  <a:pt x="7402005" y="1879876"/>
                  <a:pt x="7187161" y="1666766"/>
                  <a:pt x="6911971" y="1608087"/>
                </a:cubicBezTo>
                <a:close/>
                <a:moveTo>
                  <a:pt x="6613685" y="1608087"/>
                </a:moveTo>
                <a:cubicBezTo>
                  <a:pt x="6338495" y="1666766"/>
                  <a:pt x="6123651" y="1879876"/>
                  <a:pt x="6070376" y="2148655"/>
                </a:cubicBezTo>
                <a:cubicBezTo>
                  <a:pt x="6345566" y="2089976"/>
                  <a:pt x="6560409" y="1876866"/>
                  <a:pt x="6613685" y="1608087"/>
                </a:cubicBezTo>
                <a:close/>
                <a:moveTo>
                  <a:pt x="5219820" y="1608087"/>
                </a:moveTo>
                <a:cubicBezTo>
                  <a:pt x="5273096" y="1876866"/>
                  <a:pt x="5487939" y="2089976"/>
                  <a:pt x="5763129" y="2148655"/>
                </a:cubicBezTo>
                <a:cubicBezTo>
                  <a:pt x="5709854" y="1879876"/>
                  <a:pt x="5495010" y="1666766"/>
                  <a:pt x="5219820" y="1608087"/>
                </a:cubicBezTo>
                <a:close/>
                <a:moveTo>
                  <a:pt x="4921534" y="1608087"/>
                </a:moveTo>
                <a:cubicBezTo>
                  <a:pt x="4646344" y="1666766"/>
                  <a:pt x="4431500" y="1879876"/>
                  <a:pt x="4378225" y="2148655"/>
                </a:cubicBezTo>
                <a:cubicBezTo>
                  <a:pt x="4653415" y="2089976"/>
                  <a:pt x="4868259" y="1876866"/>
                  <a:pt x="4921534" y="1608087"/>
                </a:cubicBezTo>
                <a:close/>
                <a:moveTo>
                  <a:pt x="3527669" y="1608087"/>
                </a:moveTo>
                <a:cubicBezTo>
                  <a:pt x="3580945" y="1876866"/>
                  <a:pt x="3795788" y="2089976"/>
                  <a:pt x="4070978" y="2148655"/>
                </a:cubicBezTo>
                <a:cubicBezTo>
                  <a:pt x="4017703" y="1879876"/>
                  <a:pt x="3802859" y="1666766"/>
                  <a:pt x="3527669" y="1608087"/>
                </a:cubicBezTo>
                <a:close/>
                <a:moveTo>
                  <a:pt x="3229383" y="1608087"/>
                </a:moveTo>
                <a:cubicBezTo>
                  <a:pt x="2954193" y="1666766"/>
                  <a:pt x="2739349" y="1879876"/>
                  <a:pt x="2686074" y="2148655"/>
                </a:cubicBezTo>
                <a:cubicBezTo>
                  <a:pt x="2961264" y="2089976"/>
                  <a:pt x="3176107" y="1876866"/>
                  <a:pt x="3229383" y="1608087"/>
                </a:cubicBezTo>
                <a:close/>
                <a:moveTo>
                  <a:pt x="1835518" y="1608087"/>
                </a:moveTo>
                <a:cubicBezTo>
                  <a:pt x="1888794" y="1876866"/>
                  <a:pt x="2103637" y="2089976"/>
                  <a:pt x="2378827" y="2148655"/>
                </a:cubicBezTo>
                <a:cubicBezTo>
                  <a:pt x="2325552" y="1879876"/>
                  <a:pt x="2110708" y="1666766"/>
                  <a:pt x="1835518" y="1608087"/>
                </a:cubicBezTo>
                <a:close/>
                <a:moveTo>
                  <a:pt x="1537232" y="1608087"/>
                </a:moveTo>
                <a:cubicBezTo>
                  <a:pt x="1262042" y="1666766"/>
                  <a:pt x="1047198" y="1879876"/>
                  <a:pt x="993923" y="2148655"/>
                </a:cubicBezTo>
                <a:cubicBezTo>
                  <a:pt x="1269113" y="2089976"/>
                  <a:pt x="1483956" y="1876866"/>
                  <a:pt x="1537232" y="1608087"/>
                </a:cubicBezTo>
                <a:close/>
                <a:moveTo>
                  <a:pt x="143367" y="1608087"/>
                </a:moveTo>
                <a:cubicBezTo>
                  <a:pt x="196643" y="1876866"/>
                  <a:pt x="411486" y="2089976"/>
                  <a:pt x="686676" y="2148655"/>
                </a:cubicBezTo>
                <a:cubicBezTo>
                  <a:pt x="633401" y="1879876"/>
                  <a:pt x="418557" y="1666766"/>
                  <a:pt x="143367" y="1608087"/>
                </a:cubicBezTo>
                <a:close/>
                <a:moveTo>
                  <a:pt x="8461873" y="1464394"/>
                </a:moveTo>
                <a:lnTo>
                  <a:pt x="8478960" y="1466004"/>
                </a:lnTo>
                <a:cubicBezTo>
                  <a:pt x="8511346" y="1466527"/>
                  <a:pt x="8543239" y="1469485"/>
                  <a:pt x="8574422" y="1474998"/>
                </a:cubicBezTo>
                <a:cubicBezTo>
                  <a:pt x="8579998" y="1474582"/>
                  <a:pt x="8585326" y="1475523"/>
                  <a:pt x="8590635" y="1476525"/>
                </a:cubicBezTo>
                <a:lnTo>
                  <a:pt x="8590752" y="1477664"/>
                </a:lnTo>
                <a:cubicBezTo>
                  <a:pt x="8815033" y="1514497"/>
                  <a:pt x="9008920" y="1637126"/>
                  <a:pt x="9135069" y="1809390"/>
                </a:cubicBezTo>
                <a:lnTo>
                  <a:pt x="9139239" y="1816149"/>
                </a:lnTo>
                <a:lnTo>
                  <a:pt x="9139239" y="2119309"/>
                </a:lnTo>
                <a:lnTo>
                  <a:pt x="9120077" y="2050665"/>
                </a:lnTo>
                <a:cubicBezTo>
                  <a:pt x="9039502" y="1829012"/>
                  <a:pt x="8844913" y="1659431"/>
                  <a:pt x="8604122" y="1608087"/>
                </a:cubicBezTo>
                <a:cubicBezTo>
                  <a:pt x="8650738" y="1843269"/>
                  <a:pt x="8821055" y="2035829"/>
                  <a:pt x="9047261" y="2119605"/>
                </a:cubicBezTo>
                <a:lnTo>
                  <a:pt x="9139239" y="2146279"/>
                </a:lnTo>
                <a:lnTo>
                  <a:pt x="9139239" y="2273778"/>
                </a:lnTo>
                <a:lnTo>
                  <a:pt x="9030179" y="2246972"/>
                </a:lnTo>
                <a:cubicBezTo>
                  <a:pt x="8735297" y="2149386"/>
                  <a:pt x="8514628" y="1897812"/>
                  <a:pt x="8470637" y="1591480"/>
                </a:cubicBezTo>
                <a:cubicBezTo>
                  <a:pt x="8470469" y="1591427"/>
                  <a:pt x="8470301" y="1591423"/>
                  <a:pt x="8470131" y="1591418"/>
                </a:cubicBezTo>
                <a:lnTo>
                  <a:pt x="8469593" y="1584794"/>
                </a:lnTo>
                <a:cubicBezTo>
                  <a:pt x="8464534" y="1554782"/>
                  <a:pt x="8462083" y="1524133"/>
                  <a:pt x="8462126" y="1493044"/>
                </a:cubicBezTo>
                <a:cubicBezTo>
                  <a:pt x="8460814" y="1487460"/>
                  <a:pt x="8460755" y="1481838"/>
                  <a:pt x="8460755" y="1476202"/>
                </a:cubicBezTo>
                <a:lnTo>
                  <a:pt x="8461349" y="1464852"/>
                </a:lnTo>
                <a:lnTo>
                  <a:pt x="8461847" y="1464884"/>
                </a:lnTo>
                <a:close/>
                <a:moveTo>
                  <a:pt x="8448085" y="1464394"/>
                </a:moveTo>
                <a:lnTo>
                  <a:pt x="8448111" y="1464884"/>
                </a:lnTo>
                <a:lnTo>
                  <a:pt x="8448609" y="1464852"/>
                </a:lnTo>
                <a:lnTo>
                  <a:pt x="8449203" y="1476202"/>
                </a:lnTo>
                <a:cubicBezTo>
                  <a:pt x="8449203" y="1481838"/>
                  <a:pt x="8449144" y="1487460"/>
                  <a:pt x="8447832" y="1493044"/>
                </a:cubicBezTo>
                <a:cubicBezTo>
                  <a:pt x="8447875" y="1524133"/>
                  <a:pt x="8445424" y="1554782"/>
                  <a:pt x="8440365" y="1584794"/>
                </a:cubicBezTo>
                <a:lnTo>
                  <a:pt x="8439827" y="1591418"/>
                </a:lnTo>
                <a:cubicBezTo>
                  <a:pt x="8439657" y="1591423"/>
                  <a:pt x="8439489" y="1591427"/>
                  <a:pt x="8439321" y="1591480"/>
                </a:cubicBezTo>
                <a:cubicBezTo>
                  <a:pt x="8389046" y="1941574"/>
                  <a:pt x="8108007" y="2220146"/>
                  <a:pt x="7749156" y="2279078"/>
                </a:cubicBezTo>
                <a:lnTo>
                  <a:pt x="7749040" y="2280217"/>
                </a:lnTo>
                <a:cubicBezTo>
                  <a:pt x="7743729" y="2281220"/>
                  <a:pt x="7738400" y="2282161"/>
                  <a:pt x="7732823" y="2281745"/>
                </a:cubicBezTo>
                <a:cubicBezTo>
                  <a:pt x="7701651" y="2287255"/>
                  <a:pt x="7669771" y="2290213"/>
                  <a:pt x="7637396" y="2290736"/>
                </a:cubicBezTo>
                <a:lnTo>
                  <a:pt x="7620278" y="2292349"/>
                </a:lnTo>
                <a:lnTo>
                  <a:pt x="7620252" y="2291858"/>
                </a:lnTo>
                <a:lnTo>
                  <a:pt x="7619753" y="2291891"/>
                </a:lnTo>
                <a:cubicBezTo>
                  <a:pt x="7619187" y="2288119"/>
                  <a:pt x="7619160" y="2284333"/>
                  <a:pt x="7619160" y="2280541"/>
                </a:cubicBezTo>
                <a:cubicBezTo>
                  <a:pt x="7619160" y="2274903"/>
                  <a:pt x="7619219" y="2269279"/>
                  <a:pt x="7620531" y="2263693"/>
                </a:cubicBezTo>
                <a:cubicBezTo>
                  <a:pt x="7620488" y="2232611"/>
                  <a:pt x="7622938" y="2201969"/>
                  <a:pt x="7627995" y="2171962"/>
                </a:cubicBezTo>
                <a:lnTo>
                  <a:pt x="7628535" y="2165325"/>
                </a:lnTo>
                <a:cubicBezTo>
                  <a:pt x="7628704" y="2165320"/>
                  <a:pt x="7628873" y="2165315"/>
                  <a:pt x="7629040" y="2165262"/>
                </a:cubicBezTo>
                <a:cubicBezTo>
                  <a:pt x="7679317" y="1815167"/>
                  <a:pt x="7960356" y="1536596"/>
                  <a:pt x="8319206" y="1477664"/>
                </a:cubicBezTo>
                <a:lnTo>
                  <a:pt x="8319323" y="1476525"/>
                </a:lnTo>
                <a:cubicBezTo>
                  <a:pt x="8324632" y="1475523"/>
                  <a:pt x="8329960" y="1474582"/>
                  <a:pt x="8335536" y="1474998"/>
                </a:cubicBezTo>
                <a:cubicBezTo>
                  <a:pt x="8366719" y="1469485"/>
                  <a:pt x="8398612" y="1466527"/>
                  <a:pt x="8430998" y="1466004"/>
                </a:cubicBezTo>
                <a:close/>
                <a:moveTo>
                  <a:pt x="6769722" y="1464394"/>
                </a:moveTo>
                <a:lnTo>
                  <a:pt x="6786810" y="1466004"/>
                </a:lnTo>
                <a:cubicBezTo>
                  <a:pt x="6819195" y="1466527"/>
                  <a:pt x="6851088" y="1469485"/>
                  <a:pt x="6882271" y="1474998"/>
                </a:cubicBezTo>
                <a:cubicBezTo>
                  <a:pt x="6887847" y="1474582"/>
                  <a:pt x="6893175" y="1475523"/>
                  <a:pt x="6898484" y="1476525"/>
                </a:cubicBezTo>
                <a:lnTo>
                  <a:pt x="6898601" y="1477664"/>
                </a:lnTo>
                <a:cubicBezTo>
                  <a:pt x="7257451" y="1536596"/>
                  <a:pt x="7538490" y="1815167"/>
                  <a:pt x="7588766" y="2165262"/>
                </a:cubicBezTo>
                <a:cubicBezTo>
                  <a:pt x="7588934" y="2165315"/>
                  <a:pt x="7589103" y="2165320"/>
                  <a:pt x="7589272" y="2165325"/>
                </a:cubicBezTo>
                <a:lnTo>
                  <a:pt x="7589812" y="2171962"/>
                </a:lnTo>
                <a:cubicBezTo>
                  <a:pt x="7594869" y="2201969"/>
                  <a:pt x="7597319" y="2232611"/>
                  <a:pt x="7597276" y="2263693"/>
                </a:cubicBezTo>
                <a:cubicBezTo>
                  <a:pt x="7598588" y="2269279"/>
                  <a:pt x="7598647" y="2274903"/>
                  <a:pt x="7598647" y="2280541"/>
                </a:cubicBezTo>
                <a:cubicBezTo>
                  <a:pt x="7598647" y="2284333"/>
                  <a:pt x="7598620" y="2288119"/>
                  <a:pt x="7598054" y="2291891"/>
                </a:cubicBezTo>
                <a:lnTo>
                  <a:pt x="7597555" y="2291858"/>
                </a:lnTo>
                <a:lnTo>
                  <a:pt x="7597529" y="2292349"/>
                </a:lnTo>
                <a:lnTo>
                  <a:pt x="7580411" y="2290736"/>
                </a:lnTo>
                <a:cubicBezTo>
                  <a:pt x="7548036" y="2290213"/>
                  <a:pt x="7516156" y="2287255"/>
                  <a:pt x="7484984" y="2281745"/>
                </a:cubicBezTo>
                <a:cubicBezTo>
                  <a:pt x="7479407" y="2282161"/>
                  <a:pt x="7474078" y="2281220"/>
                  <a:pt x="7468767" y="2280217"/>
                </a:cubicBezTo>
                <a:lnTo>
                  <a:pt x="7468651" y="2279078"/>
                </a:lnTo>
                <a:cubicBezTo>
                  <a:pt x="7109800" y="2220146"/>
                  <a:pt x="6828761" y="1941574"/>
                  <a:pt x="6778486" y="1591480"/>
                </a:cubicBezTo>
                <a:cubicBezTo>
                  <a:pt x="6778318" y="1591427"/>
                  <a:pt x="6778150" y="1591423"/>
                  <a:pt x="6777980" y="1591418"/>
                </a:cubicBezTo>
                <a:lnTo>
                  <a:pt x="6777442" y="1584794"/>
                </a:lnTo>
                <a:cubicBezTo>
                  <a:pt x="6772383" y="1554782"/>
                  <a:pt x="6769933" y="1524133"/>
                  <a:pt x="6769975" y="1493044"/>
                </a:cubicBezTo>
                <a:cubicBezTo>
                  <a:pt x="6768663" y="1487460"/>
                  <a:pt x="6768604" y="1481838"/>
                  <a:pt x="6768604" y="1476202"/>
                </a:cubicBezTo>
                <a:lnTo>
                  <a:pt x="6769198" y="1464852"/>
                </a:lnTo>
                <a:lnTo>
                  <a:pt x="6769696" y="1464884"/>
                </a:lnTo>
                <a:close/>
                <a:moveTo>
                  <a:pt x="6755934" y="1464394"/>
                </a:moveTo>
                <a:lnTo>
                  <a:pt x="6755960" y="1464884"/>
                </a:lnTo>
                <a:lnTo>
                  <a:pt x="6756458" y="1464852"/>
                </a:lnTo>
                <a:lnTo>
                  <a:pt x="6757052" y="1476202"/>
                </a:lnTo>
                <a:cubicBezTo>
                  <a:pt x="6757052" y="1481838"/>
                  <a:pt x="6756994" y="1487460"/>
                  <a:pt x="6755682" y="1493044"/>
                </a:cubicBezTo>
                <a:cubicBezTo>
                  <a:pt x="6755724" y="1524133"/>
                  <a:pt x="6753273" y="1554782"/>
                  <a:pt x="6748215" y="1584794"/>
                </a:cubicBezTo>
                <a:lnTo>
                  <a:pt x="6747676" y="1591418"/>
                </a:lnTo>
                <a:cubicBezTo>
                  <a:pt x="6747507" y="1591423"/>
                  <a:pt x="6747338" y="1591427"/>
                  <a:pt x="6747171" y="1591480"/>
                </a:cubicBezTo>
                <a:cubicBezTo>
                  <a:pt x="6696895" y="1941574"/>
                  <a:pt x="6415856" y="2220146"/>
                  <a:pt x="6057005" y="2279078"/>
                </a:cubicBezTo>
                <a:lnTo>
                  <a:pt x="6056889" y="2280217"/>
                </a:lnTo>
                <a:cubicBezTo>
                  <a:pt x="6051578" y="2281220"/>
                  <a:pt x="6046249" y="2282161"/>
                  <a:pt x="6040672" y="2281745"/>
                </a:cubicBezTo>
                <a:cubicBezTo>
                  <a:pt x="6009500" y="2287255"/>
                  <a:pt x="5977620" y="2290213"/>
                  <a:pt x="5945246" y="2290736"/>
                </a:cubicBezTo>
                <a:lnTo>
                  <a:pt x="5928127" y="2292349"/>
                </a:lnTo>
                <a:lnTo>
                  <a:pt x="5928101" y="2291858"/>
                </a:lnTo>
                <a:lnTo>
                  <a:pt x="5927602" y="2291891"/>
                </a:lnTo>
                <a:cubicBezTo>
                  <a:pt x="5927036" y="2288119"/>
                  <a:pt x="5927009" y="2284333"/>
                  <a:pt x="5927009" y="2280541"/>
                </a:cubicBezTo>
                <a:cubicBezTo>
                  <a:pt x="5927009" y="2274903"/>
                  <a:pt x="5927068" y="2269279"/>
                  <a:pt x="5928380" y="2263693"/>
                </a:cubicBezTo>
                <a:cubicBezTo>
                  <a:pt x="5928338" y="2232611"/>
                  <a:pt x="5930787" y="2201969"/>
                  <a:pt x="5935844" y="2171962"/>
                </a:cubicBezTo>
                <a:lnTo>
                  <a:pt x="5936384" y="2165325"/>
                </a:lnTo>
                <a:cubicBezTo>
                  <a:pt x="5936553" y="2165320"/>
                  <a:pt x="5936722" y="2165315"/>
                  <a:pt x="5936890" y="2165262"/>
                </a:cubicBezTo>
                <a:cubicBezTo>
                  <a:pt x="5987166" y="1815167"/>
                  <a:pt x="6268205" y="1536596"/>
                  <a:pt x="6627056" y="1477664"/>
                </a:cubicBezTo>
                <a:lnTo>
                  <a:pt x="6627173" y="1476525"/>
                </a:lnTo>
                <a:cubicBezTo>
                  <a:pt x="6632481" y="1475523"/>
                  <a:pt x="6637809" y="1474582"/>
                  <a:pt x="6643385" y="1474998"/>
                </a:cubicBezTo>
                <a:cubicBezTo>
                  <a:pt x="6674569" y="1469485"/>
                  <a:pt x="6706461" y="1466527"/>
                  <a:pt x="6738847" y="1466004"/>
                </a:cubicBezTo>
                <a:close/>
                <a:moveTo>
                  <a:pt x="5077571" y="1464394"/>
                </a:moveTo>
                <a:lnTo>
                  <a:pt x="5094659" y="1466004"/>
                </a:lnTo>
                <a:cubicBezTo>
                  <a:pt x="5127044" y="1466527"/>
                  <a:pt x="5158937" y="1469485"/>
                  <a:pt x="5190120" y="1474998"/>
                </a:cubicBezTo>
                <a:cubicBezTo>
                  <a:pt x="5195696" y="1474582"/>
                  <a:pt x="5201024" y="1475523"/>
                  <a:pt x="5206334" y="1476525"/>
                </a:cubicBezTo>
                <a:lnTo>
                  <a:pt x="5206450" y="1477664"/>
                </a:lnTo>
                <a:cubicBezTo>
                  <a:pt x="5565300" y="1536596"/>
                  <a:pt x="5846339" y="1815167"/>
                  <a:pt x="5896616" y="2165262"/>
                </a:cubicBezTo>
                <a:cubicBezTo>
                  <a:pt x="5896783" y="2165315"/>
                  <a:pt x="5896953" y="2165320"/>
                  <a:pt x="5897121" y="2165325"/>
                </a:cubicBezTo>
                <a:lnTo>
                  <a:pt x="5897662" y="2171962"/>
                </a:lnTo>
                <a:cubicBezTo>
                  <a:pt x="5902718" y="2201969"/>
                  <a:pt x="5905168" y="2232611"/>
                  <a:pt x="5905126" y="2263693"/>
                </a:cubicBezTo>
                <a:cubicBezTo>
                  <a:pt x="5906438" y="2269279"/>
                  <a:pt x="5906496" y="2274903"/>
                  <a:pt x="5906496" y="2280541"/>
                </a:cubicBezTo>
                <a:cubicBezTo>
                  <a:pt x="5906496" y="2284333"/>
                  <a:pt x="5906469" y="2288119"/>
                  <a:pt x="5905903" y="2291891"/>
                </a:cubicBezTo>
                <a:lnTo>
                  <a:pt x="5905404" y="2291858"/>
                </a:lnTo>
                <a:lnTo>
                  <a:pt x="5905378" y="2292349"/>
                </a:lnTo>
                <a:lnTo>
                  <a:pt x="5888260" y="2290736"/>
                </a:lnTo>
                <a:cubicBezTo>
                  <a:pt x="5855886" y="2290213"/>
                  <a:pt x="5824005" y="2287255"/>
                  <a:pt x="5792833" y="2281745"/>
                </a:cubicBezTo>
                <a:cubicBezTo>
                  <a:pt x="5787256" y="2282161"/>
                  <a:pt x="5781927" y="2281220"/>
                  <a:pt x="5776617" y="2280217"/>
                </a:cubicBezTo>
                <a:lnTo>
                  <a:pt x="5776501" y="2279078"/>
                </a:lnTo>
                <a:cubicBezTo>
                  <a:pt x="5417649" y="2220146"/>
                  <a:pt x="5136610" y="1941574"/>
                  <a:pt x="5086335" y="1591480"/>
                </a:cubicBezTo>
                <a:cubicBezTo>
                  <a:pt x="5086167" y="1591427"/>
                  <a:pt x="5085999" y="1591423"/>
                  <a:pt x="5085830" y="1591418"/>
                </a:cubicBezTo>
                <a:lnTo>
                  <a:pt x="5085291" y="1584794"/>
                </a:lnTo>
                <a:cubicBezTo>
                  <a:pt x="5080233" y="1554782"/>
                  <a:pt x="5077782" y="1524133"/>
                  <a:pt x="5077824" y="1493044"/>
                </a:cubicBezTo>
                <a:cubicBezTo>
                  <a:pt x="5076512" y="1487460"/>
                  <a:pt x="5076453" y="1481838"/>
                  <a:pt x="5076453" y="1476202"/>
                </a:cubicBezTo>
                <a:lnTo>
                  <a:pt x="5077047" y="1464852"/>
                </a:lnTo>
                <a:lnTo>
                  <a:pt x="5077545" y="1464884"/>
                </a:lnTo>
                <a:close/>
                <a:moveTo>
                  <a:pt x="5063783" y="1464394"/>
                </a:moveTo>
                <a:lnTo>
                  <a:pt x="5063809" y="1464884"/>
                </a:lnTo>
                <a:lnTo>
                  <a:pt x="5064307" y="1464852"/>
                </a:lnTo>
                <a:lnTo>
                  <a:pt x="5064902" y="1476202"/>
                </a:lnTo>
                <a:cubicBezTo>
                  <a:pt x="5064902" y="1481838"/>
                  <a:pt x="5064842" y="1487460"/>
                  <a:pt x="5063530" y="1493044"/>
                </a:cubicBezTo>
                <a:cubicBezTo>
                  <a:pt x="5063572" y="1524133"/>
                  <a:pt x="5061122" y="1554782"/>
                  <a:pt x="5056063" y="1584794"/>
                </a:cubicBezTo>
                <a:lnTo>
                  <a:pt x="5055525" y="1591418"/>
                </a:lnTo>
                <a:cubicBezTo>
                  <a:pt x="5055355" y="1591423"/>
                  <a:pt x="5055187" y="1591427"/>
                  <a:pt x="5055019" y="1591480"/>
                </a:cubicBezTo>
                <a:cubicBezTo>
                  <a:pt x="5004744" y="1941574"/>
                  <a:pt x="4723705" y="2220146"/>
                  <a:pt x="4364853" y="2279078"/>
                </a:cubicBezTo>
                <a:lnTo>
                  <a:pt x="4364737" y="2280217"/>
                </a:lnTo>
                <a:cubicBezTo>
                  <a:pt x="4359427" y="2281220"/>
                  <a:pt x="4354098" y="2282161"/>
                  <a:pt x="4348521" y="2281745"/>
                </a:cubicBezTo>
                <a:cubicBezTo>
                  <a:pt x="4317350" y="2287255"/>
                  <a:pt x="4285468" y="2290213"/>
                  <a:pt x="4253094" y="2290736"/>
                </a:cubicBezTo>
                <a:lnTo>
                  <a:pt x="4235976" y="2292349"/>
                </a:lnTo>
                <a:lnTo>
                  <a:pt x="4235950" y="2291858"/>
                </a:lnTo>
                <a:lnTo>
                  <a:pt x="4235451" y="2291891"/>
                </a:lnTo>
                <a:cubicBezTo>
                  <a:pt x="4234885" y="2288119"/>
                  <a:pt x="4234858" y="2284333"/>
                  <a:pt x="4234858" y="2280541"/>
                </a:cubicBezTo>
                <a:cubicBezTo>
                  <a:pt x="4234858" y="2274903"/>
                  <a:pt x="4234916" y="2269279"/>
                  <a:pt x="4236228" y="2263693"/>
                </a:cubicBezTo>
                <a:cubicBezTo>
                  <a:pt x="4236186" y="2232611"/>
                  <a:pt x="4238636" y="2201969"/>
                  <a:pt x="4243692" y="2171962"/>
                </a:cubicBezTo>
                <a:lnTo>
                  <a:pt x="4244233" y="2165325"/>
                </a:lnTo>
                <a:cubicBezTo>
                  <a:pt x="4244401" y="2165320"/>
                  <a:pt x="4244571" y="2165315"/>
                  <a:pt x="4244738" y="2165262"/>
                </a:cubicBezTo>
                <a:cubicBezTo>
                  <a:pt x="4295015" y="1815167"/>
                  <a:pt x="4576054" y="1536596"/>
                  <a:pt x="4934904" y="1477664"/>
                </a:cubicBezTo>
                <a:lnTo>
                  <a:pt x="4935021" y="1476525"/>
                </a:lnTo>
                <a:cubicBezTo>
                  <a:pt x="4940330" y="1475523"/>
                  <a:pt x="4945658" y="1474582"/>
                  <a:pt x="4951234" y="1474998"/>
                </a:cubicBezTo>
                <a:cubicBezTo>
                  <a:pt x="4982417" y="1469485"/>
                  <a:pt x="5014310" y="1466527"/>
                  <a:pt x="5046695" y="1466004"/>
                </a:cubicBezTo>
                <a:close/>
                <a:moveTo>
                  <a:pt x="3385420" y="1464394"/>
                </a:moveTo>
                <a:lnTo>
                  <a:pt x="3402507" y="1466004"/>
                </a:lnTo>
                <a:cubicBezTo>
                  <a:pt x="3434893" y="1466527"/>
                  <a:pt x="3466785" y="1469485"/>
                  <a:pt x="3497969" y="1474998"/>
                </a:cubicBezTo>
                <a:cubicBezTo>
                  <a:pt x="3503545" y="1474582"/>
                  <a:pt x="3508873" y="1475523"/>
                  <a:pt x="3514181" y="1476525"/>
                </a:cubicBezTo>
                <a:lnTo>
                  <a:pt x="3514298" y="1477664"/>
                </a:lnTo>
                <a:cubicBezTo>
                  <a:pt x="3873149" y="1536596"/>
                  <a:pt x="4154188" y="1815167"/>
                  <a:pt x="4204464" y="2165262"/>
                </a:cubicBezTo>
                <a:cubicBezTo>
                  <a:pt x="4204632" y="2165315"/>
                  <a:pt x="4204801" y="2165320"/>
                  <a:pt x="4204970" y="2165325"/>
                </a:cubicBezTo>
                <a:lnTo>
                  <a:pt x="4205510" y="2171962"/>
                </a:lnTo>
                <a:cubicBezTo>
                  <a:pt x="4210567" y="2201969"/>
                  <a:pt x="4213016" y="2232611"/>
                  <a:pt x="4212974" y="2263693"/>
                </a:cubicBezTo>
                <a:cubicBezTo>
                  <a:pt x="4214286" y="2269279"/>
                  <a:pt x="4214345" y="2274903"/>
                  <a:pt x="4214345" y="2280541"/>
                </a:cubicBezTo>
                <a:cubicBezTo>
                  <a:pt x="4214345" y="2284333"/>
                  <a:pt x="4214318" y="2288119"/>
                  <a:pt x="4213752" y="2291891"/>
                </a:cubicBezTo>
                <a:lnTo>
                  <a:pt x="4213253" y="2291858"/>
                </a:lnTo>
                <a:lnTo>
                  <a:pt x="4213227" y="2292349"/>
                </a:lnTo>
                <a:lnTo>
                  <a:pt x="4196108" y="2290736"/>
                </a:lnTo>
                <a:cubicBezTo>
                  <a:pt x="4163734" y="2290213"/>
                  <a:pt x="4131854" y="2287255"/>
                  <a:pt x="4100682" y="2281745"/>
                </a:cubicBezTo>
                <a:cubicBezTo>
                  <a:pt x="4095105" y="2282161"/>
                  <a:pt x="4089776" y="2281220"/>
                  <a:pt x="4084465" y="2280217"/>
                </a:cubicBezTo>
                <a:lnTo>
                  <a:pt x="4084349" y="2279078"/>
                </a:lnTo>
                <a:cubicBezTo>
                  <a:pt x="3725498" y="2220146"/>
                  <a:pt x="3444459" y="1941574"/>
                  <a:pt x="3394183" y="1591480"/>
                </a:cubicBezTo>
                <a:cubicBezTo>
                  <a:pt x="3394016" y="1591427"/>
                  <a:pt x="3393847" y="1591423"/>
                  <a:pt x="3393678" y="1591418"/>
                </a:cubicBezTo>
                <a:lnTo>
                  <a:pt x="3393139" y="1584794"/>
                </a:lnTo>
                <a:cubicBezTo>
                  <a:pt x="3388081" y="1554782"/>
                  <a:pt x="3385630" y="1524133"/>
                  <a:pt x="3385672" y="1493044"/>
                </a:cubicBezTo>
                <a:cubicBezTo>
                  <a:pt x="3384360" y="1487460"/>
                  <a:pt x="3384302" y="1481838"/>
                  <a:pt x="3384302" y="1476202"/>
                </a:cubicBezTo>
                <a:lnTo>
                  <a:pt x="3384896" y="1464852"/>
                </a:lnTo>
                <a:lnTo>
                  <a:pt x="3385394" y="1464884"/>
                </a:lnTo>
                <a:close/>
                <a:moveTo>
                  <a:pt x="3371632" y="1464394"/>
                </a:moveTo>
                <a:lnTo>
                  <a:pt x="3371658" y="1464884"/>
                </a:lnTo>
                <a:lnTo>
                  <a:pt x="3372156" y="1464852"/>
                </a:lnTo>
                <a:lnTo>
                  <a:pt x="3372750" y="1476202"/>
                </a:lnTo>
                <a:cubicBezTo>
                  <a:pt x="3372750" y="1481838"/>
                  <a:pt x="3372691" y="1487460"/>
                  <a:pt x="3371379" y="1493044"/>
                </a:cubicBezTo>
                <a:cubicBezTo>
                  <a:pt x="3371421" y="1524133"/>
                  <a:pt x="3368971" y="1554782"/>
                  <a:pt x="3363912" y="1584794"/>
                </a:cubicBezTo>
                <a:lnTo>
                  <a:pt x="3363374" y="1591418"/>
                </a:lnTo>
                <a:cubicBezTo>
                  <a:pt x="3363204" y="1591423"/>
                  <a:pt x="3363036" y="1591427"/>
                  <a:pt x="3362868" y="1591480"/>
                </a:cubicBezTo>
                <a:cubicBezTo>
                  <a:pt x="3312593" y="1941574"/>
                  <a:pt x="3031554" y="2220146"/>
                  <a:pt x="2672703" y="2279078"/>
                </a:cubicBezTo>
                <a:lnTo>
                  <a:pt x="2672586" y="2280217"/>
                </a:lnTo>
                <a:cubicBezTo>
                  <a:pt x="2667276" y="2281220"/>
                  <a:pt x="2661947" y="2282161"/>
                  <a:pt x="2656370" y="2281745"/>
                </a:cubicBezTo>
                <a:cubicBezTo>
                  <a:pt x="2625198" y="2287255"/>
                  <a:pt x="2593318" y="2290213"/>
                  <a:pt x="2560943" y="2290736"/>
                </a:cubicBezTo>
                <a:lnTo>
                  <a:pt x="2543825" y="2292349"/>
                </a:lnTo>
                <a:lnTo>
                  <a:pt x="2543799" y="2291858"/>
                </a:lnTo>
                <a:lnTo>
                  <a:pt x="2543300" y="2291891"/>
                </a:lnTo>
                <a:cubicBezTo>
                  <a:pt x="2542734" y="2288119"/>
                  <a:pt x="2542707" y="2284333"/>
                  <a:pt x="2542707" y="2280541"/>
                </a:cubicBezTo>
                <a:cubicBezTo>
                  <a:pt x="2542707" y="2274903"/>
                  <a:pt x="2542765" y="2269279"/>
                  <a:pt x="2544077" y="2263693"/>
                </a:cubicBezTo>
                <a:cubicBezTo>
                  <a:pt x="2544035" y="2232611"/>
                  <a:pt x="2546485" y="2201969"/>
                  <a:pt x="2551541" y="2171962"/>
                </a:cubicBezTo>
                <a:lnTo>
                  <a:pt x="2552082" y="2165325"/>
                </a:lnTo>
                <a:cubicBezTo>
                  <a:pt x="2552250" y="2165320"/>
                  <a:pt x="2552420" y="2165315"/>
                  <a:pt x="2552587" y="2165262"/>
                </a:cubicBezTo>
                <a:cubicBezTo>
                  <a:pt x="2602864" y="1815167"/>
                  <a:pt x="2883903" y="1536596"/>
                  <a:pt x="3242753" y="1477664"/>
                </a:cubicBezTo>
                <a:lnTo>
                  <a:pt x="3242870" y="1476525"/>
                </a:lnTo>
                <a:cubicBezTo>
                  <a:pt x="3248179" y="1475523"/>
                  <a:pt x="3253507" y="1474582"/>
                  <a:pt x="3259083" y="1474998"/>
                </a:cubicBezTo>
                <a:cubicBezTo>
                  <a:pt x="3290266" y="1469485"/>
                  <a:pt x="3322159" y="1466527"/>
                  <a:pt x="3354544" y="1466004"/>
                </a:cubicBezTo>
                <a:close/>
                <a:moveTo>
                  <a:pt x="1693269" y="1464394"/>
                </a:moveTo>
                <a:lnTo>
                  <a:pt x="1710356" y="1466004"/>
                </a:lnTo>
                <a:cubicBezTo>
                  <a:pt x="1742742" y="1466527"/>
                  <a:pt x="1774634" y="1469485"/>
                  <a:pt x="1805818" y="1474998"/>
                </a:cubicBezTo>
                <a:cubicBezTo>
                  <a:pt x="1811394" y="1474582"/>
                  <a:pt x="1816722" y="1475523"/>
                  <a:pt x="1822030" y="1476525"/>
                </a:cubicBezTo>
                <a:lnTo>
                  <a:pt x="1822148" y="1477664"/>
                </a:lnTo>
                <a:cubicBezTo>
                  <a:pt x="2180998" y="1536596"/>
                  <a:pt x="2462037" y="1815167"/>
                  <a:pt x="2512313" y="2165262"/>
                </a:cubicBezTo>
                <a:cubicBezTo>
                  <a:pt x="2512481" y="2165315"/>
                  <a:pt x="2512650" y="2165320"/>
                  <a:pt x="2512819" y="2165325"/>
                </a:cubicBezTo>
                <a:lnTo>
                  <a:pt x="2513359" y="2171962"/>
                </a:lnTo>
                <a:cubicBezTo>
                  <a:pt x="2518416" y="2201969"/>
                  <a:pt x="2520865" y="2232611"/>
                  <a:pt x="2520823" y="2263693"/>
                </a:cubicBezTo>
                <a:cubicBezTo>
                  <a:pt x="2522135" y="2269279"/>
                  <a:pt x="2522194" y="2274903"/>
                  <a:pt x="2522194" y="2280541"/>
                </a:cubicBezTo>
                <a:cubicBezTo>
                  <a:pt x="2522194" y="2284333"/>
                  <a:pt x="2522167" y="2288119"/>
                  <a:pt x="2521601" y="2291891"/>
                </a:cubicBezTo>
                <a:lnTo>
                  <a:pt x="2521102" y="2291858"/>
                </a:lnTo>
                <a:lnTo>
                  <a:pt x="2521076" y="2292349"/>
                </a:lnTo>
                <a:lnTo>
                  <a:pt x="2503957" y="2290736"/>
                </a:lnTo>
                <a:cubicBezTo>
                  <a:pt x="2471583" y="2290213"/>
                  <a:pt x="2439703" y="2287255"/>
                  <a:pt x="2408531" y="2281745"/>
                </a:cubicBezTo>
                <a:cubicBezTo>
                  <a:pt x="2402954" y="2282161"/>
                  <a:pt x="2397625" y="2281220"/>
                  <a:pt x="2392314" y="2280217"/>
                </a:cubicBezTo>
                <a:lnTo>
                  <a:pt x="2392198" y="2279078"/>
                </a:lnTo>
                <a:cubicBezTo>
                  <a:pt x="2033347" y="2220146"/>
                  <a:pt x="1752308" y="1941574"/>
                  <a:pt x="1702032" y="1591480"/>
                </a:cubicBezTo>
                <a:cubicBezTo>
                  <a:pt x="1701865" y="1591427"/>
                  <a:pt x="1701696" y="1591423"/>
                  <a:pt x="1701527" y="1591418"/>
                </a:cubicBezTo>
                <a:lnTo>
                  <a:pt x="1700989" y="1584794"/>
                </a:lnTo>
                <a:cubicBezTo>
                  <a:pt x="1695930" y="1554782"/>
                  <a:pt x="1693479" y="1524133"/>
                  <a:pt x="1693521" y="1493044"/>
                </a:cubicBezTo>
                <a:cubicBezTo>
                  <a:pt x="1692209" y="1487460"/>
                  <a:pt x="1692151" y="1481838"/>
                  <a:pt x="1692151" y="1476202"/>
                </a:cubicBezTo>
                <a:lnTo>
                  <a:pt x="1692745" y="1464852"/>
                </a:lnTo>
                <a:lnTo>
                  <a:pt x="1693243" y="1464884"/>
                </a:lnTo>
                <a:close/>
                <a:moveTo>
                  <a:pt x="1679481" y="1464394"/>
                </a:moveTo>
                <a:lnTo>
                  <a:pt x="1679507" y="1464884"/>
                </a:lnTo>
                <a:lnTo>
                  <a:pt x="1680005" y="1464852"/>
                </a:lnTo>
                <a:lnTo>
                  <a:pt x="1680599" y="1476202"/>
                </a:lnTo>
                <a:cubicBezTo>
                  <a:pt x="1680599" y="1481838"/>
                  <a:pt x="1680540" y="1487460"/>
                  <a:pt x="1679228" y="1493044"/>
                </a:cubicBezTo>
                <a:cubicBezTo>
                  <a:pt x="1679270" y="1524133"/>
                  <a:pt x="1676820" y="1554782"/>
                  <a:pt x="1671761" y="1584794"/>
                </a:cubicBezTo>
                <a:lnTo>
                  <a:pt x="1671223" y="1591418"/>
                </a:lnTo>
                <a:cubicBezTo>
                  <a:pt x="1671053" y="1591423"/>
                  <a:pt x="1670885" y="1591427"/>
                  <a:pt x="1670717" y="1591480"/>
                </a:cubicBezTo>
                <a:cubicBezTo>
                  <a:pt x="1620442" y="1941574"/>
                  <a:pt x="1339403" y="2220146"/>
                  <a:pt x="980552" y="2279078"/>
                </a:cubicBezTo>
                <a:lnTo>
                  <a:pt x="980435" y="2280217"/>
                </a:lnTo>
                <a:cubicBezTo>
                  <a:pt x="975125" y="2281220"/>
                  <a:pt x="969796" y="2282161"/>
                  <a:pt x="964219" y="2281745"/>
                </a:cubicBezTo>
                <a:cubicBezTo>
                  <a:pt x="933047" y="2287255"/>
                  <a:pt x="901167" y="2290213"/>
                  <a:pt x="868792" y="2290736"/>
                </a:cubicBezTo>
                <a:lnTo>
                  <a:pt x="851674" y="2292349"/>
                </a:lnTo>
                <a:lnTo>
                  <a:pt x="851648" y="2291858"/>
                </a:lnTo>
                <a:lnTo>
                  <a:pt x="851149" y="2291891"/>
                </a:lnTo>
                <a:cubicBezTo>
                  <a:pt x="850583" y="2288119"/>
                  <a:pt x="850556" y="2284333"/>
                  <a:pt x="850556" y="2280541"/>
                </a:cubicBezTo>
                <a:cubicBezTo>
                  <a:pt x="850556" y="2274903"/>
                  <a:pt x="850614" y="2269279"/>
                  <a:pt x="851926" y="2263693"/>
                </a:cubicBezTo>
                <a:cubicBezTo>
                  <a:pt x="851884" y="2232611"/>
                  <a:pt x="854334" y="2201969"/>
                  <a:pt x="859390" y="2171962"/>
                </a:cubicBezTo>
                <a:lnTo>
                  <a:pt x="859931" y="2165325"/>
                </a:lnTo>
                <a:cubicBezTo>
                  <a:pt x="860099" y="2165320"/>
                  <a:pt x="860269" y="2165315"/>
                  <a:pt x="860436" y="2165262"/>
                </a:cubicBezTo>
                <a:cubicBezTo>
                  <a:pt x="910713" y="1815167"/>
                  <a:pt x="1191752" y="1536596"/>
                  <a:pt x="1550602" y="1477664"/>
                </a:cubicBezTo>
                <a:lnTo>
                  <a:pt x="1550719" y="1476525"/>
                </a:lnTo>
                <a:cubicBezTo>
                  <a:pt x="1556028" y="1475523"/>
                  <a:pt x="1561356" y="1474582"/>
                  <a:pt x="1566932" y="1474998"/>
                </a:cubicBezTo>
                <a:cubicBezTo>
                  <a:pt x="1598115" y="1469485"/>
                  <a:pt x="1630008" y="1466527"/>
                  <a:pt x="1662393" y="1466004"/>
                </a:cubicBezTo>
                <a:close/>
                <a:moveTo>
                  <a:pt x="1118" y="1464394"/>
                </a:moveTo>
                <a:lnTo>
                  <a:pt x="18205" y="1466004"/>
                </a:lnTo>
                <a:cubicBezTo>
                  <a:pt x="50591" y="1466527"/>
                  <a:pt x="82483" y="1469485"/>
                  <a:pt x="113667" y="1474998"/>
                </a:cubicBezTo>
                <a:cubicBezTo>
                  <a:pt x="119243" y="1474582"/>
                  <a:pt x="124571" y="1475523"/>
                  <a:pt x="129879" y="1476525"/>
                </a:cubicBezTo>
                <a:lnTo>
                  <a:pt x="129997" y="1477664"/>
                </a:lnTo>
                <a:cubicBezTo>
                  <a:pt x="488847" y="1536596"/>
                  <a:pt x="769886" y="1815167"/>
                  <a:pt x="820162" y="2165262"/>
                </a:cubicBezTo>
                <a:cubicBezTo>
                  <a:pt x="820330" y="2165315"/>
                  <a:pt x="820499" y="2165320"/>
                  <a:pt x="820668" y="2165325"/>
                </a:cubicBezTo>
                <a:lnTo>
                  <a:pt x="821208" y="2171962"/>
                </a:lnTo>
                <a:cubicBezTo>
                  <a:pt x="826265" y="2201969"/>
                  <a:pt x="828714" y="2232611"/>
                  <a:pt x="828672" y="2263693"/>
                </a:cubicBezTo>
                <a:cubicBezTo>
                  <a:pt x="829984" y="2269279"/>
                  <a:pt x="830043" y="2274903"/>
                  <a:pt x="830043" y="2280541"/>
                </a:cubicBezTo>
                <a:cubicBezTo>
                  <a:pt x="830043" y="2284333"/>
                  <a:pt x="830016" y="2288119"/>
                  <a:pt x="829450" y="2291891"/>
                </a:cubicBezTo>
                <a:lnTo>
                  <a:pt x="828951" y="2291858"/>
                </a:lnTo>
                <a:lnTo>
                  <a:pt x="828925" y="2292349"/>
                </a:lnTo>
                <a:lnTo>
                  <a:pt x="811806" y="2290736"/>
                </a:lnTo>
                <a:cubicBezTo>
                  <a:pt x="779432" y="2290213"/>
                  <a:pt x="747552" y="2287255"/>
                  <a:pt x="716380" y="2281745"/>
                </a:cubicBezTo>
                <a:cubicBezTo>
                  <a:pt x="710803" y="2282161"/>
                  <a:pt x="705474" y="2281220"/>
                  <a:pt x="700163" y="2280217"/>
                </a:cubicBezTo>
                <a:lnTo>
                  <a:pt x="700047" y="2279078"/>
                </a:lnTo>
                <a:cubicBezTo>
                  <a:pt x="341196" y="2220146"/>
                  <a:pt x="60157" y="1941574"/>
                  <a:pt x="9881" y="1591480"/>
                </a:cubicBezTo>
                <a:cubicBezTo>
                  <a:pt x="9714" y="1591427"/>
                  <a:pt x="9545" y="1591423"/>
                  <a:pt x="9376" y="1591418"/>
                </a:cubicBezTo>
                <a:lnTo>
                  <a:pt x="8837" y="1584794"/>
                </a:lnTo>
                <a:cubicBezTo>
                  <a:pt x="3779" y="1554782"/>
                  <a:pt x="1328" y="1524133"/>
                  <a:pt x="1370" y="1493044"/>
                </a:cubicBezTo>
                <a:cubicBezTo>
                  <a:pt x="58" y="1487460"/>
                  <a:pt x="0" y="1481838"/>
                  <a:pt x="0" y="1476202"/>
                </a:cubicBezTo>
                <a:lnTo>
                  <a:pt x="594" y="1464852"/>
                </a:lnTo>
                <a:lnTo>
                  <a:pt x="1092" y="1464884"/>
                </a:lnTo>
                <a:close/>
                <a:moveTo>
                  <a:pt x="7762529" y="750600"/>
                </a:moveTo>
                <a:cubicBezTo>
                  <a:pt x="7815805" y="1021506"/>
                  <a:pt x="8030648" y="1236303"/>
                  <a:pt x="8305838" y="1295446"/>
                </a:cubicBezTo>
                <a:cubicBezTo>
                  <a:pt x="8252563" y="1024540"/>
                  <a:pt x="8037719" y="809743"/>
                  <a:pt x="7762529" y="750600"/>
                </a:cubicBezTo>
                <a:close/>
                <a:moveTo>
                  <a:pt x="7455280" y="750600"/>
                </a:moveTo>
                <a:cubicBezTo>
                  <a:pt x="7180090" y="809743"/>
                  <a:pt x="6965246" y="1024540"/>
                  <a:pt x="6911971" y="1295446"/>
                </a:cubicBezTo>
                <a:cubicBezTo>
                  <a:pt x="7187161" y="1236303"/>
                  <a:pt x="7402004" y="1021506"/>
                  <a:pt x="7455280" y="750600"/>
                </a:cubicBezTo>
                <a:close/>
                <a:moveTo>
                  <a:pt x="6070378" y="750600"/>
                </a:moveTo>
                <a:cubicBezTo>
                  <a:pt x="6123654" y="1021506"/>
                  <a:pt x="6338497" y="1236303"/>
                  <a:pt x="6613687" y="1295446"/>
                </a:cubicBezTo>
                <a:cubicBezTo>
                  <a:pt x="6560412" y="1024540"/>
                  <a:pt x="6345568" y="809743"/>
                  <a:pt x="6070378" y="750600"/>
                </a:cubicBezTo>
                <a:close/>
                <a:moveTo>
                  <a:pt x="5763129" y="750600"/>
                </a:moveTo>
                <a:cubicBezTo>
                  <a:pt x="5487939" y="809743"/>
                  <a:pt x="5273095" y="1024540"/>
                  <a:pt x="5219820" y="1295446"/>
                </a:cubicBezTo>
                <a:cubicBezTo>
                  <a:pt x="5495010" y="1236303"/>
                  <a:pt x="5709853" y="1021506"/>
                  <a:pt x="5763129" y="750600"/>
                </a:cubicBezTo>
                <a:close/>
                <a:moveTo>
                  <a:pt x="4378227" y="750600"/>
                </a:moveTo>
                <a:cubicBezTo>
                  <a:pt x="4431503" y="1021506"/>
                  <a:pt x="4646346" y="1236303"/>
                  <a:pt x="4921536" y="1295446"/>
                </a:cubicBezTo>
                <a:cubicBezTo>
                  <a:pt x="4868261" y="1024540"/>
                  <a:pt x="4653417" y="809743"/>
                  <a:pt x="4378227" y="750600"/>
                </a:cubicBezTo>
                <a:close/>
                <a:moveTo>
                  <a:pt x="4070978" y="750600"/>
                </a:moveTo>
                <a:cubicBezTo>
                  <a:pt x="3795788" y="809743"/>
                  <a:pt x="3580944" y="1024540"/>
                  <a:pt x="3527669" y="1295446"/>
                </a:cubicBezTo>
                <a:cubicBezTo>
                  <a:pt x="3802859" y="1236303"/>
                  <a:pt x="4017702" y="1021506"/>
                  <a:pt x="4070978" y="750600"/>
                </a:cubicBezTo>
                <a:close/>
                <a:moveTo>
                  <a:pt x="2686076" y="750600"/>
                </a:moveTo>
                <a:cubicBezTo>
                  <a:pt x="2739352" y="1021506"/>
                  <a:pt x="2954195" y="1236303"/>
                  <a:pt x="3229385" y="1295446"/>
                </a:cubicBezTo>
                <a:cubicBezTo>
                  <a:pt x="3176110" y="1024540"/>
                  <a:pt x="2961266" y="809743"/>
                  <a:pt x="2686076" y="750600"/>
                </a:cubicBezTo>
                <a:close/>
                <a:moveTo>
                  <a:pt x="2378827" y="750600"/>
                </a:moveTo>
                <a:cubicBezTo>
                  <a:pt x="2103637" y="809743"/>
                  <a:pt x="1888793" y="1024540"/>
                  <a:pt x="1835518" y="1295446"/>
                </a:cubicBezTo>
                <a:cubicBezTo>
                  <a:pt x="2110708" y="1236303"/>
                  <a:pt x="2325551" y="1021506"/>
                  <a:pt x="2378827" y="750600"/>
                </a:cubicBezTo>
                <a:close/>
                <a:moveTo>
                  <a:pt x="993925" y="750600"/>
                </a:moveTo>
                <a:cubicBezTo>
                  <a:pt x="1047201" y="1021506"/>
                  <a:pt x="1262044" y="1236303"/>
                  <a:pt x="1537234" y="1295446"/>
                </a:cubicBezTo>
                <a:cubicBezTo>
                  <a:pt x="1483959" y="1024540"/>
                  <a:pt x="1269115" y="809743"/>
                  <a:pt x="993925" y="750600"/>
                </a:cubicBezTo>
                <a:close/>
                <a:moveTo>
                  <a:pt x="686676" y="750600"/>
                </a:moveTo>
                <a:cubicBezTo>
                  <a:pt x="411486" y="809743"/>
                  <a:pt x="196642" y="1024540"/>
                  <a:pt x="143367" y="1295446"/>
                </a:cubicBezTo>
                <a:cubicBezTo>
                  <a:pt x="418557" y="1236303"/>
                  <a:pt x="633400" y="1021506"/>
                  <a:pt x="686676" y="750600"/>
                </a:cubicBezTo>
                <a:close/>
                <a:moveTo>
                  <a:pt x="9139239" y="624486"/>
                </a:moveTo>
                <a:lnTo>
                  <a:pt x="9139239" y="752995"/>
                </a:lnTo>
                <a:lnTo>
                  <a:pt x="9047261" y="779881"/>
                </a:lnTo>
                <a:cubicBezTo>
                  <a:pt x="8821055" y="864319"/>
                  <a:pt x="8650738" y="1058403"/>
                  <a:pt x="8604122" y="1295446"/>
                </a:cubicBezTo>
                <a:cubicBezTo>
                  <a:pt x="8844913" y="1243696"/>
                  <a:pt x="9039501" y="1072773"/>
                  <a:pt x="9120077" y="849365"/>
                </a:cubicBezTo>
                <a:lnTo>
                  <a:pt x="9139239" y="780178"/>
                </a:lnTo>
                <a:lnTo>
                  <a:pt x="9139239" y="1085737"/>
                </a:lnTo>
                <a:lnTo>
                  <a:pt x="9135069" y="1092549"/>
                </a:lnTo>
                <a:cubicBezTo>
                  <a:pt x="9008919" y="1266178"/>
                  <a:pt x="8815033" y="1389778"/>
                  <a:pt x="8590751" y="1426902"/>
                </a:cubicBezTo>
                <a:lnTo>
                  <a:pt x="8590635" y="1428050"/>
                </a:lnTo>
                <a:cubicBezTo>
                  <a:pt x="8585324" y="1429061"/>
                  <a:pt x="8579995" y="1430009"/>
                  <a:pt x="8574418" y="1429590"/>
                </a:cubicBezTo>
                <a:cubicBezTo>
                  <a:pt x="8543246" y="1435144"/>
                  <a:pt x="8511366" y="1438125"/>
                  <a:pt x="8478991" y="1438652"/>
                </a:cubicBezTo>
                <a:lnTo>
                  <a:pt x="8461873" y="1440278"/>
                </a:lnTo>
                <a:lnTo>
                  <a:pt x="8461847" y="1439783"/>
                </a:lnTo>
                <a:lnTo>
                  <a:pt x="8461348" y="1439816"/>
                </a:lnTo>
                <a:cubicBezTo>
                  <a:pt x="8460782" y="1436014"/>
                  <a:pt x="8460755" y="1432198"/>
                  <a:pt x="8460755" y="1428376"/>
                </a:cubicBezTo>
                <a:cubicBezTo>
                  <a:pt x="8460755" y="1422694"/>
                  <a:pt x="8460814" y="1417025"/>
                  <a:pt x="8462126" y="1411395"/>
                </a:cubicBezTo>
                <a:cubicBezTo>
                  <a:pt x="8462083" y="1380067"/>
                  <a:pt x="8464533" y="1349182"/>
                  <a:pt x="8469590" y="1318938"/>
                </a:cubicBezTo>
                <a:lnTo>
                  <a:pt x="8470130" y="1312248"/>
                </a:lnTo>
                <a:cubicBezTo>
                  <a:pt x="8470299" y="1312243"/>
                  <a:pt x="8470468" y="1312238"/>
                  <a:pt x="8470636" y="1312185"/>
                </a:cubicBezTo>
                <a:cubicBezTo>
                  <a:pt x="8514628" y="1003427"/>
                  <a:pt x="8735297" y="749863"/>
                  <a:pt x="9030178" y="651504"/>
                </a:cubicBezTo>
                <a:close/>
                <a:moveTo>
                  <a:pt x="7620280" y="605769"/>
                </a:moveTo>
                <a:lnTo>
                  <a:pt x="7637367" y="607392"/>
                </a:lnTo>
                <a:cubicBezTo>
                  <a:pt x="7669753" y="607919"/>
                  <a:pt x="7701646" y="610900"/>
                  <a:pt x="7732829" y="616457"/>
                </a:cubicBezTo>
                <a:cubicBezTo>
                  <a:pt x="7738405" y="616038"/>
                  <a:pt x="7743733" y="616986"/>
                  <a:pt x="7749042" y="617996"/>
                </a:cubicBezTo>
                <a:lnTo>
                  <a:pt x="7749159" y="619144"/>
                </a:lnTo>
                <a:cubicBezTo>
                  <a:pt x="8108009" y="678542"/>
                  <a:pt x="8389048" y="959319"/>
                  <a:pt x="8439324" y="1312185"/>
                </a:cubicBezTo>
                <a:cubicBezTo>
                  <a:pt x="8439492" y="1312238"/>
                  <a:pt x="8439661" y="1312243"/>
                  <a:pt x="8439830" y="1312248"/>
                </a:cubicBezTo>
                <a:lnTo>
                  <a:pt x="8440370" y="1318938"/>
                </a:lnTo>
                <a:cubicBezTo>
                  <a:pt x="8445427" y="1349182"/>
                  <a:pt x="8447877" y="1380067"/>
                  <a:pt x="8447834" y="1411395"/>
                </a:cubicBezTo>
                <a:cubicBezTo>
                  <a:pt x="8449146" y="1417025"/>
                  <a:pt x="8449205" y="1422694"/>
                  <a:pt x="8449205" y="1428376"/>
                </a:cubicBezTo>
                <a:cubicBezTo>
                  <a:pt x="8449205" y="1432198"/>
                  <a:pt x="8449178" y="1436014"/>
                  <a:pt x="8448612" y="1439816"/>
                </a:cubicBezTo>
                <a:lnTo>
                  <a:pt x="8448113" y="1439783"/>
                </a:lnTo>
                <a:lnTo>
                  <a:pt x="8448087" y="1440278"/>
                </a:lnTo>
                <a:lnTo>
                  <a:pt x="8430969" y="1438652"/>
                </a:lnTo>
                <a:cubicBezTo>
                  <a:pt x="8398594" y="1438125"/>
                  <a:pt x="8366714" y="1435144"/>
                  <a:pt x="8335542" y="1429590"/>
                </a:cubicBezTo>
                <a:cubicBezTo>
                  <a:pt x="8329965" y="1430009"/>
                  <a:pt x="8324636" y="1429061"/>
                  <a:pt x="8319325" y="1428050"/>
                </a:cubicBezTo>
                <a:lnTo>
                  <a:pt x="8319209" y="1426902"/>
                </a:lnTo>
                <a:cubicBezTo>
                  <a:pt x="7960358" y="1367503"/>
                  <a:pt x="7679319" y="1086726"/>
                  <a:pt x="7629044" y="733861"/>
                </a:cubicBezTo>
                <a:cubicBezTo>
                  <a:pt x="7628876" y="733808"/>
                  <a:pt x="7628708" y="733803"/>
                  <a:pt x="7628538" y="733798"/>
                </a:cubicBezTo>
                <a:lnTo>
                  <a:pt x="7628000" y="727122"/>
                </a:lnTo>
                <a:cubicBezTo>
                  <a:pt x="7622941" y="696872"/>
                  <a:pt x="7620490" y="665981"/>
                  <a:pt x="7620533" y="634646"/>
                </a:cubicBezTo>
                <a:cubicBezTo>
                  <a:pt x="7619221" y="629018"/>
                  <a:pt x="7619162" y="623351"/>
                  <a:pt x="7619162" y="617670"/>
                </a:cubicBezTo>
                <a:lnTo>
                  <a:pt x="7619756" y="606230"/>
                </a:lnTo>
                <a:lnTo>
                  <a:pt x="7620254" y="606263"/>
                </a:lnTo>
                <a:close/>
                <a:moveTo>
                  <a:pt x="7597529" y="605769"/>
                </a:moveTo>
                <a:lnTo>
                  <a:pt x="7597555" y="606263"/>
                </a:lnTo>
                <a:lnTo>
                  <a:pt x="7598053" y="606230"/>
                </a:lnTo>
                <a:lnTo>
                  <a:pt x="7598647" y="617670"/>
                </a:lnTo>
                <a:cubicBezTo>
                  <a:pt x="7598647" y="623351"/>
                  <a:pt x="7598588" y="629018"/>
                  <a:pt x="7597276" y="634646"/>
                </a:cubicBezTo>
                <a:cubicBezTo>
                  <a:pt x="7597319" y="665981"/>
                  <a:pt x="7594868" y="696872"/>
                  <a:pt x="7589809" y="727122"/>
                </a:cubicBezTo>
                <a:lnTo>
                  <a:pt x="7589271" y="733798"/>
                </a:lnTo>
                <a:cubicBezTo>
                  <a:pt x="7589101" y="733803"/>
                  <a:pt x="7588933" y="733808"/>
                  <a:pt x="7588765" y="733861"/>
                </a:cubicBezTo>
                <a:cubicBezTo>
                  <a:pt x="7538490" y="1086726"/>
                  <a:pt x="7257451" y="1367503"/>
                  <a:pt x="6898600" y="1426902"/>
                </a:cubicBezTo>
                <a:lnTo>
                  <a:pt x="6898484" y="1428050"/>
                </a:lnTo>
                <a:cubicBezTo>
                  <a:pt x="6893173" y="1429061"/>
                  <a:pt x="6887844" y="1430009"/>
                  <a:pt x="6882267" y="1429590"/>
                </a:cubicBezTo>
                <a:cubicBezTo>
                  <a:pt x="6851095" y="1435144"/>
                  <a:pt x="6819215" y="1438125"/>
                  <a:pt x="6786841" y="1438652"/>
                </a:cubicBezTo>
                <a:lnTo>
                  <a:pt x="6769722" y="1440278"/>
                </a:lnTo>
                <a:lnTo>
                  <a:pt x="6769696" y="1439783"/>
                </a:lnTo>
                <a:lnTo>
                  <a:pt x="6769197" y="1439816"/>
                </a:lnTo>
                <a:cubicBezTo>
                  <a:pt x="6768631" y="1436014"/>
                  <a:pt x="6768604" y="1432198"/>
                  <a:pt x="6768604" y="1428376"/>
                </a:cubicBezTo>
                <a:cubicBezTo>
                  <a:pt x="6768604" y="1422694"/>
                  <a:pt x="6768663" y="1417025"/>
                  <a:pt x="6769975" y="1411395"/>
                </a:cubicBezTo>
                <a:cubicBezTo>
                  <a:pt x="6769933" y="1380067"/>
                  <a:pt x="6772382" y="1349182"/>
                  <a:pt x="6777439" y="1318938"/>
                </a:cubicBezTo>
                <a:lnTo>
                  <a:pt x="6777979" y="1312248"/>
                </a:lnTo>
                <a:cubicBezTo>
                  <a:pt x="6778148" y="1312243"/>
                  <a:pt x="6778317" y="1312238"/>
                  <a:pt x="6778485" y="1312185"/>
                </a:cubicBezTo>
                <a:cubicBezTo>
                  <a:pt x="6828761" y="959319"/>
                  <a:pt x="7109800" y="678542"/>
                  <a:pt x="7468650" y="619144"/>
                </a:cubicBezTo>
                <a:lnTo>
                  <a:pt x="7468767" y="617996"/>
                </a:lnTo>
                <a:cubicBezTo>
                  <a:pt x="7474076" y="616986"/>
                  <a:pt x="7479404" y="616038"/>
                  <a:pt x="7484980" y="616457"/>
                </a:cubicBezTo>
                <a:cubicBezTo>
                  <a:pt x="7516163" y="610900"/>
                  <a:pt x="7548056" y="607919"/>
                  <a:pt x="7580442" y="607392"/>
                </a:cubicBezTo>
                <a:close/>
                <a:moveTo>
                  <a:pt x="5928129" y="605769"/>
                </a:moveTo>
                <a:lnTo>
                  <a:pt x="5945217" y="607392"/>
                </a:lnTo>
                <a:cubicBezTo>
                  <a:pt x="5977602" y="607919"/>
                  <a:pt x="6009495" y="610900"/>
                  <a:pt x="6040678" y="616457"/>
                </a:cubicBezTo>
                <a:cubicBezTo>
                  <a:pt x="6046254" y="616038"/>
                  <a:pt x="6051582" y="616986"/>
                  <a:pt x="6056891" y="617996"/>
                </a:cubicBezTo>
                <a:lnTo>
                  <a:pt x="6057008" y="619144"/>
                </a:lnTo>
                <a:cubicBezTo>
                  <a:pt x="6415858" y="678542"/>
                  <a:pt x="6696897" y="959319"/>
                  <a:pt x="6747174" y="1312185"/>
                </a:cubicBezTo>
                <a:cubicBezTo>
                  <a:pt x="6747341" y="1312238"/>
                  <a:pt x="6747511" y="1312243"/>
                  <a:pt x="6747679" y="1312248"/>
                </a:cubicBezTo>
                <a:lnTo>
                  <a:pt x="6748220" y="1318938"/>
                </a:lnTo>
                <a:cubicBezTo>
                  <a:pt x="6753276" y="1349182"/>
                  <a:pt x="6755726" y="1380067"/>
                  <a:pt x="6755684" y="1411395"/>
                </a:cubicBezTo>
                <a:cubicBezTo>
                  <a:pt x="6756996" y="1417025"/>
                  <a:pt x="6757054" y="1422694"/>
                  <a:pt x="6757054" y="1428376"/>
                </a:cubicBezTo>
                <a:cubicBezTo>
                  <a:pt x="6757054" y="1432198"/>
                  <a:pt x="6757027" y="1436014"/>
                  <a:pt x="6756461" y="1439816"/>
                </a:cubicBezTo>
                <a:lnTo>
                  <a:pt x="6755962" y="1439783"/>
                </a:lnTo>
                <a:lnTo>
                  <a:pt x="6755936" y="1440278"/>
                </a:lnTo>
                <a:lnTo>
                  <a:pt x="6738818" y="1438652"/>
                </a:lnTo>
                <a:cubicBezTo>
                  <a:pt x="6706444" y="1438125"/>
                  <a:pt x="6674563" y="1435144"/>
                  <a:pt x="6643391" y="1429590"/>
                </a:cubicBezTo>
                <a:cubicBezTo>
                  <a:pt x="6637814" y="1430009"/>
                  <a:pt x="6632485" y="1429061"/>
                  <a:pt x="6627175" y="1428050"/>
                </a:cubicBezTo>
                <a:lnTo>
                  <a:pt x="6627059" y="1426902"/>
                </a:lnTo>
                <a:cubicBezTo>
                  <a:pt x="6268207" y="1367503"/>
                  <a:pt x="5987168" y="1086726"/>
                  <a:pt x="5936893" y="733861"/>
                </a:cubicBezTo>
                <a:cubicBezTo>
                  <a:pt x="5936725" y="733808"/>
                  <a:pt x="5936557" y="733803"/>
                  <a:pt x="5936387" y="733798"/>
                </a:cubicBezTo>
                <a:lnTo>
                  <a:pt x="5935849" y="727122"/>
                </a:lnTo>
                <a:cubicBezTo>
                  <a:pt x="5930790" y="696872"/>
                  <a:pt x="5928340" y="665981"/>
                  <a:pt x="5928382" y="634646"/>
                </a:cubicBezTo>
                <a:cubicBezTo>
                  <a:pt x="5927070" y="629018"/>
                  <a:pt x="5927011" y="623351"/>
                  <a:pt x="5927011" y="617670"/>
                </a:cubicBezTo>
                <a:lnTo>
                  <a:pt x="5927605" y="606230"/>
                </a:lnTo>
                <a:lnTo>
                  <a:pt x="5928103" y="606263"/>
                </a:lnTo>
                <a:close/>
                <a:moveTo>
                  <a:pt x="5905378" y="605769"/>
                </a:moveTo>
                <a:lnTo>
                  <a:pt x="5905404" y="606263"/>
                </a:lnTo>
                <a:lnTo>
                  <a:pt x="5905902" y="606230"/>
                </a:lnTo>
                <a:lnTo>
                  <a:pt x="5906496" y="617670"/>
                </a:lnTo>
                <a:cubicBezTo>
                  <a:pt x="5906496" y="623351"/>
                  <a:pt x="5906438" y="629018"/>
                  <a:pt x="5905126" y="634646"/>
                </a:cubicBezTo>
                <a:cubicBezTo>
                  <a:pt x="5905168" y="665981"/>
                  <a:pt x="5902717" y="696872"/>
                  <a:pt x="5897659" y="727122"/>
                </a:cubicBezTo>
                <a:lnTo>
                  <a:pt x="5897120" y="733798"/>
                </a:lnTo>
                <a:cubicBezTo>
                  <a:pt x="5896951" y="733803"/>
                  <a:pt x="5896782" y="733808"/>
                  <a:pt x="5896615" y="733861"/>
                </a:cubicBezTo>
                <a:cubicBezTo>
                  <a:pt x="5846339" y="1086726"/>
                  <a:pt x="5565300" y="1367503"/>
                  <a:pt x="5206449" y="1426902"/>
                </a:cubicBezTo>
                <a:lnTo>
                  <a:pt x="5206334" y="1428050"/>
                </a:lnTo>
                <a:cubicBezTo>
                  <a:pt x="5201022" y="1429061"/>
                  <a:pt x="5195693" y="1430009"/>
                  <a:pt x="5190116" y="1429590"/>
                </a:cubicBezTo>
                <a:cubicBezTo>
                  <a:pt x="5158944" y="1435144"/>
                  <a:pt x="5127065" y="1438125"/>
                  <a:pt x="5094690" y="1438652"/>
                </a:cubicBezTo>
                <a:lnTo>
                  <a:pt x="5077571" y="1440278"/>
                </a:lnTo>
                <a:lnTo>
                  <a:pt x="5077545" y="1439783"/>
                </a:lnTo>
                <a:lnTo>
                  <a:pt x="5077046" y="1439816"/>
                </a:lnTo>
                <a:cubicBezTo>
                  <a:pt x="5076480" y="1436014"/>
                  <a:pt x="5076453" y="1432198"/>
                  <a:pt x="5076453" y="1428376"/>
                </a:cubicBezTo>
                <a:cubicBezTo>
                  <a:pt x="5076453" y="1422694"/>
                  <a:pt x="5076512" y="1417025"/>
                  <a:pt x="5077824" y="1411395"/>
                </a:cubicBezTo>
                <a:cubicBezTo>
                  <a:pt x="5077782" y="1380067"/>
                  <a:pt x="5080231" y="1349182"/>
                  <a:pt x="5085288" y="1318938"/>
                </a:cubicBezTo>
                <a:lnTo>
                  <a:pt x="5085828" y="1312248"/>
                </a:lnTo>
                <a:cubicBezTo>
                  <a:pt x="5085997" y="1312243"/>
                  <a:pt x="5086166" y="1312238"/>
                  <a:pt x="5086334" y="1312185"/>
                </a:cubicBezTo>
                <a:cubicBezTo>
                  <a:pt x="5136610" y="959319"/>
                  <a:pt x="5417649" y="678542"/>
                  <a:pt x="5776501" y="619144"/>
                </a:cubicBezTo>
                <a:lnTo>
                  <a:pt x="5776617" y="617996"/>
                </a:lnTo>
                <a:cubicBezTo>
                  <a:pt x="5781926" y="616986"/>
                  <a:pt x="5787253" y="616038"/>
                  <a:pt x="5792829" y="616457"/>
                </a:cubicBezTo>
                <a:cubicBezTo>
                  <a:pt x="5824013" y="610900"/>
                  <a:pt x="5855905" y="607919"/>
                  <a:pt x="5888291" y="607392"/>
                </a:cubicBezTo>
                <a:close/>
                <a:moveTo>
                  <a:pt x="4235979" y="605769"/>
                </a:moveTo>
                <a:lnTo>
                  <a:pt x="4253065" y="607392"/>
                </a:lnTo>
                <a:cubicBezTo>
                  <a:pt x="4285451" y="607919"/>
                  <a:pt x="4317343" y="610900"/>
                  <a:pt x="4348528" y="616457"/>
                </a:cubicBezTo>
                <a:cubicBezTo>
                  <a:pt x="4354104" y="616038"/>
                  <a:pt x="4359431" y="616986"/>
                  <a:pt x="4364739" y="617996"/>
                </a:cubicBezTo>
                <a:lnTo>
                  <a:pt x="4364856" y="619144"/>
                </a:lnTo>
                <a:cubicBezTo>
                  <a:pt x="4723707" y="678542"/>
                  <a:pt x="5004746" y="959319"/>
                  <a:pt x="5055022" y="1312185"/>
                </a:cubicBezTo>
                <a:cubicBezTo>
                  <a:pt x="5055190" y="1312238"/>
                  <a:pt x="5055359" y="1312243"/>
                  <a:pt x="5055528" y="1312248"/>
                </a:cubicBezTo>
                <a:lnTo>
                  <a:pt x="5056068" y="1318938"/>
                </a:lnTo>
                <a:cubicBezTo>
                  <a:pt x="5061125" y="1349182"/>
                  <a:pt x="5063574" y="1380067"/>
                  <a:pt x="5063532" y="1411395"/>
                </a:cubicBezTo>
                <a:cubicBezTo>
                  <a:pt x="5064844" y="1417025"/>
                  <a:pt x="5064903" y="1422694"/>
                  <a:pt x="5064903" y="1428376"/>
                </a:cubicBezTo>
                <a:cubicBezTo>
                  <a:pt x="5064903" y="1432198"/>
                  <a:pt x="5064876" y="1436014"/>
                  <a:pt x="5064310" y="1439816"/>
                </a:cubicBezTo>
                <a:lnTo>
                  <a:pt x="5063811" y="1439783"/>
                </a:lnTo>
                <a:lnTo>
                  <a:pt x="5063785" y="1440278"/>
                </a:lnTo>
                <a:lnTo>
                  <a:pt x="5046666" y="1438652"/>
                </a:lnTo>
                <a:cubicBezTo>
                  <a:pt x="5014292" y="1438125"/>
                  <a:pt x="4982412" y="1435144"/>
                  <a:pt x="4951241" y="1429590"/>
                </a:cubicBezTo>
                <a:cubicBezTo>
                  <a:pt x="4945663" y="1430009"/>
                  <a:pt x="4940334" y="1429061"/>
                  <a:pt x="4935023" y="1428050"/>
                </a:cubicBezTo>
                <a:lnTo>
                  <a:pt x="4934907" y="1426902"/>
                </a:lnTo>
                <a:cubicBezTo>
                  <a:pt x="4576056" y="1367503"/>
                  <a:pt x="4295017" y="1086726"/>
                  <a:pt x="4244741" y="733861"/>
                </a:cubicBezTo>
                <a:cubicBezTo>
                  <a:pt x="4244574" y="733808"/>
                  <a:pt x="4244405" y="733803"/>
                  <a:pt x="4244236" y="733798"/>
                </a:cubicBezTo>
                <a:lnTo>
                  <a:pt x="4243697" y="727122"/>
                </a:lnTo>
                <a:cubicBezTo>
                  <a:pt x="4238639" y="696872"/>
                  <a:pt x="4236188" y="665981"/>
                  <a:pt x="4236230" y="634646"/>
                </a:cubicBezTo>
                <a:cubicBezTo>
                  <a:pt x="4234918" y="629018"/>
                  <a:pt x="4234860" y="623351"/>
                  <a:pt x="4234860" y="617670"/>
                </a:cubicBezTo>
                <a:lnTo>
                  <a:pt x="4235454" y="606230"/>
                </a:lnTo>
                <a:lnTo>
                  <a:pt x="4235952" y="606263"/>
                </a:lnTo>
                <a:close/>
                <a:moveTo>
                  <a:pt x="4213227" y="605769"/>
                </a:moveTo>
                <a:lnTo>
                  <a:pt x="4213253" y="606263"/>
                </a:lnTo>
                <a:lnTo>
                  <a:pt x="4213751" y="606230"/>
                </a:lnTo>
                <a:lnTo>
                  <a:pt x="4214345" y="617670"/>
                </a:lnTo>
                <a:cubicBezTo>
                  <a:pt x="4214345" y="623351"/>
                  <a:pt x="4214286" y="629018"/>
                  <a:pt x="4212974" y="634646"/>
                </a:cubicBezTo>
                <a:cubicBezTo>
                  <a:pt x="4213016" y="665981"/>
                  <a:pt x="4210566" y="696872"/>
                  <a:pt x="4205507" y="727122"/>
                </a:cubicBezTo>
                <a:lnTo>
                  <a:pt x="4204969" y="733798"/>
                </a:lnTo>
                <a:cubicBezTo>
                  <a:pt x="4204799" y="733803"/>
                  <a:pt x="4204631" y="733808"/>
                  <a:pt x="4204463" y="733861"/>
                </a:cubicBezTo>
                <a:cubicBezTo>
                  <a:pt x="4154188" y="1086726"/>
                  <a:pt x="3873149" y="1367503"/>
                  <a:pt x="3514297" y="1426902"/>
                </a:cubicBezTo>
                <a:lnTo>
                  <a:pt x="3514181" y="1428050"/>
                </a:lnTo>
                <a:cubicBezTo>
                  <a:pt x="3508871" y="1429061"/>
                  <a:pt x="3503542" y="1430009"/>
                  <a:pt x="3497965" y="1429590"/>
                </a:cubicBezTo>
                <a:cubicBezTo>
                  <a:pt x="3466793" y="1435144"/>
                  <a:pt x="3434912" y="1438125"/>
                  <a:pt x="3402538" y="1438652"/>
                </a:cubicBezTo>
                <a:lnTo>
                  <a:pt x="3385420" y="1440278"/>
                </a:lnTo>
                <a:lnTo>
                  <a:pt x="3385394" y="1439783"/>
                </a:lnTo>
                <a:lnTo>
                  <a:pt x="3384895" y="1439816"/>
                </a:lnTo>
                <a:cubicBezTo>
                  <a:pt x="3384329" y="1436014"/>
                  <a:pt x="3384302" y="1432198"/>
                  <a:pt x="3384302" y="1428376"/>
                </a:cubicBezTo>
                <a:cubicBezTo>
                  <a:pt x="3384302" y="1422694"/>
                  <a:pt x="3384360" y="1417025"/>
                  <a:pt x="3385672" y="1411395"/>
                </a:cubicBezTo>
                <a:cubicBezTo>
                  <a:pt x="3385630" y="1380067"/>
                  <a:pt x="3388080" y="1349182"/>
                  <a:pt x="3393136" y="1318938"/>
                </a:cubicBezTo>
                <a:lnTo>
                  <a:pt x="3393677" y="1312248"/>
                </a:lnTo>
                <a:cubicBezTo>
                  <a:pt x="3393845" y="1312243"/>
                  <a:pt x="3394015" y="1312238"/>
                  <a:pt x="3394182" y="1312185"/>
                </a:cubicBezTo>
                <a:cubicBezTo>
                  <a:pt x="3444459" y="959319"/>
                  <a:pt x="3725498" y="678542"/>
                  <a:pt x="4084348" y="619144"/>
                </a:cubicBezTo>
                <a:lnTo>
                  <a:pt x="4084465" y="617996"/>
                </a:lnTo>
                <a:cubicBezTo>
                  <a:pt x="4089774" y="616986"/>
                  <a:pt x="4095102" y="616038"/>
                  <a:pt x="4100678" y="616457"/>
                </a:cubicBezTo>
                <a:cubicBezTo>
                  <a:pt x="4131861" y="610900"/>
                  <a:pt x="4163754" y="607919"/>
                  <a:pt x="4196139" y="607392"/>
                </a:cubicBezTo>
                <a:close/>
                <a:moveTo>
                  <a:pt x="2543827" y="605769"/>
                </a:moveTo>
                <a:lnTo>
                  <a:pt x="2560914" y="607392"/>
                </a:lnTo>
                <a:cubicBezTo>
                  <a:pt x="2593300" y="607919"/>
                  <a:pt x="2625192" y="610900"/>
                  <a:pt x="2656376" y="616457"/>
                </a:cubicBezTo>
                <a:cubicBezTo>
                  <a:pt x="2661952" y="616038"/>
                  <a:pt x="2667280" y="616986"/>
                  <a:pt x="2672588" y="617996"/>
                </a:cubicBezTo>
                <a:lnTo>
                  <a:pt x="2672706" y="619144"/>
                </a:lnTo>
                <a:cubicBezTo>
                  <a:pt x="3031556" y="678542"/>
                  <a:pt x="3312595" y="959319"/>
                  <a:pt x="3362871" y="1312185"/>
                </a:cubicBezTo>
                <a:cubicBezTo>
                  <a:pt x="3363039" y="1312238"/>
                  <a:pt x="3363208" y="1312243"/>
                  <a:pt x="3363377" y="1312248"/>
                </a:cubicBezTo>
                <a:lnTo>
                  <a:pt x="3363917" y="1318938"/>
                </a:lnTo>
                <a:cubicBezTo>
                  <a:pt x="3368974" y="1349182"/>
                  <a:pt x="3371423" y="1380067"/>
                  <a:pt x="3371381" y="1411395"/>
                </a:cubicBezTo>
                <a:cubicBezTo>
                  <a:pt x="3372693" y="1417025"/>
                  <a:pt x="3372752" y="1422694"/>
                  <a:pt x="3372752" y="1428376"/>
                </a:cubicBezTo>
                <a:cubicBezTo>
                  <a:pt x="3372752" y="1432198"/>
                  <a:pt x="3372725" y="1436014"/>
                  <a:pt x="3372159" y="1439816"/>
                </a:cubicBezTo>
                <a:lnTo>
                  <a:pt x="3371660" y="1439783"/>
                </a:lnTo>
                <a:lnTo>
                  <a:pt x="3371634" y="1440278"/>
                </a:lnTo>
                <a:lnTo>
                  <a:pt x="3354515" y="1438652"/>
                </a:lnTo>
                <a:cubicBezTo>
                  <a:pt x="3322141" y="1438125"/>
                  <a:pt x="3290261" y="1435144"/>
                  <a:pt x="3259089" y="1429590"/>
                </a:cubicBezTo>
                <a:cubicBezTo>
                  <a:pt x="3253512" y="1430009"/>
                  <a:pt x="3248183" y="1429061"/>
                  <a:pt x="3242872" y="1428050"/>
                </a:cubicBezTo>
                <a:lnTo>
                  <a:pt x="3242756" y="1426902"/>
                </a:lnTo>
                <a:cubicBezTo>
                  <a:pt x="2883905" y="1367503"/>
                  <a:pt x="2602866" y="1086726"/>
                  <a:pt x="2552590" y="733861"/>
                </a:cubicBezTo>
                <a:cubicBezTo>
                  <a:pt x="2552423" y="733808"/>
                  <a:pt x="2552254" y="733803"/>
                  <a:pt x="2552085" y="733798"/>
                </a:cubicBezTo>
                <a:lnTo>
                  <a:pt x="2551547" y="727122"/>
                </a:lnTo>
                <a:cubicBezTo>
                  <a:pt x="2546488" y="696872"/>
                  <a:pt x="2544037" y="665981"/>
                  <a:pt x="2544079" y="634646"/>
                </a:cubicBezTo>
                <a:cubicBezTo>
                  <a:pt x="2542767" y="629018"/>
                  <a:pt x="2542709" y="623351"/>
                  <a:pt x="2542709" y="617670"/>
                </a:cubicBezTo>
                <a:lnTo>
                  <a:pt x="2543303" y="606230"/>
                </a:lnTo>
                <a:lnTo>
                  <a:pt x="2543801" y="606263"/>
                </a:lnTo>
                <a:close/>
                <a:moveTo>
                  <a:pt x="2521076" y="605769"/>
                </a:moveTo>
                <a:lnTo>
                  <a:pt x="2521102" y="606263"/>
                </a:lnTo>
                <a:lnTo>
                  <a:pt x="2521600" y="606230"/>
                </a:lnTo>
                <a:lnTo>
                  <a:pt x="2522194" y="617670"/>
                </a:lnTo>
                <a:cubicBezTo>
                  <a:pt x="2522194" y="623351"/>
                  <a:pt x="2522135" y="629018"/>
                  <a:pt x="2520823" y="634646"/>
                </a:cubicBezTo>
                <a:cubicBezTo>
                  <a:pt x="2520865" y="665981"/>
                  <a:pt x="2518415" y="696872"/>
                  <a:pt x="2513356" y="727122"/>
                </a:cubicBezTo>
                <a:lnTo>
                  <a:pt x="2512818" y="733798"/>
                </a:lnTo>
                <a:cubicBezTo>
                  <a:pt x="2512648" y="733803"/>
                  <a:pt x="2512480" y="733808"/>
                  <a:pt x="2512312" y="733861"/>
                </a:cubicBezTo>
                <a:cubicBezTo>
                  <a:pt x="2462037" y="1086726"/>
                  <a:pt x="2180998" y="1367503"/>
                  <a:pt x="1822147" y="1426902"/>
                </a:cubicBezTo>
                <a:lnTo>
                  <a:pt x="1822030" y="1428050"/>
                </a:lnTo>
                <a:cubicBezTo>
                  <a:pt x="1816720" y="1429061"/>
                  <a:pt x="1811391" y="1430009"/>
                  <a:pt x="1805814" y="1429590"/>
                </a:cubicBezTo>
                <a:cubicBezTo>
                  <a:pt x="1774642" y="1435144"/>
                  <a:pt x="1742762" y="1438125"/>
                  <a:pt x="1710387" y="1438652"/>
                </a:cubicBezTo>
                <a:lnTo>
                  <a:pt x="1693269" y="1440278"/>
                </a:lnTo>
                <a:lnTo>
                  <a:pt x="1693243" y="1439783"/>
                </a:lnTo>
                <a:lnTo>
                  <a:pt x="1692744" y="1439816"/>
                </a:lnTo>
                <a:cubicBezTo>
                  <a:pt x="1692178" y="1436014"/>
                  <a:pt x="1692151" y="1432198"/>
                  <a:pt x="1692151" y="1428376"/>
                </a:cubicBezTo>
                <a:cubicBezTo>
                  <a:pt x="1692151" y="1422694"/>
                  <a:pt x="1692209" y="1417025"/>
                  <a:pt x="1693521" y="1411395"/>
                </a:cubicBezTo>
                <a:cubicBezTo>
                  <a:pt x="1693479" y="1380067"/>
                  <a:pt x="1695929" y="1349182"/>
                  <a:pt x="1700985" y="1318938"/>
                </a:cubicBezTo>
                <a:lnTo>
                  <a:pt x="1701526" y="1312248"/>
                </a:lnTo>
                <a:cubicBezTo>
                  <a:pt x="1701694" y="1312243"/>
                  <a:pt x="1701864" y="1312238"/>
                  <a:pt x="1702031" y="1312185"/>
                </a:cubicBezTo>
                <a:cubicBezTo>
                  <a:pt x="1752308" y="959319"/>
                  <a:pt x="2033347" y="678542"/>
                  <a:pt x="2392197" y="619144"/>
                </a:cubicBezTo>
                <a:lnTo>
                  <a:pt x="2392314" y="617996"/>
                </a:lnTo>
                <a:cubicBezTo>
                  <a:pt x="2397623" y="616986"/>
                  <a:pt x="2402951" y="616038"/>
                  <a:pt x="2408527" y="616457"/>
                </a:cubicBezTo>
                <a:cubicBezTo>
                  <a:pt x="2439710" y="610900"/>
                  <a:pt x="2471603" y="607919"/>
                  <a:pt x="2503988" y="607392"/>
                </a:cubicBezTo>
                <a:close/>
                <a:moveTo>
                  <a:pt x="851676" y="605769"/>
                </a:moveTo>
                <a:lnTo>
                  <a:pt x="868763" y="607392"/>
                </a:lnTo>
                <a:cubicBezTo>
                  <a:pt x="901149" y="607919"/>
                  <a:pt x="933041" y="610900"/>
                  <a:pt x="964225" y="616457"/>
                </a:cubicBezTo>
                <a:cubicBezTo>
                  <a:pt x="969801" y="616038"/>
                  <a:pt x="975129" y="616986"/>
                  <a:pt x="980437" y="617996"/>
                </a:cubicBezTo>
                <a:lnTo>
                  <a:pt x="980555" y="619144"/>
                </a:lnTo>
                <a:cubicBezTo>
                  <a:pt x="1339405" y="678542"/>
                  <a:pt x="1620444" y="959319"/>
                  <a:pt x="1670720" y="1312185"/>
                </a:cubicBezTo>
                <a:cubicBezTo>
                  <a:pt x="1670888" y="1312238"/>
                  <a:pt x="1671057" y="1312243"/>
                  <a:pt x="1671226" y="1312248"/>
                </a:cubicBezTo>
                <a:lnTo>
                  <a:pt x="1671766" y="1318938"/>
                </a:lnTo>
                <a:cubicBezTo>
                  <a:pt x="1676823" y="1349182"/>
                  <a:pt x="1679272" y="1380067"/>
                  <a:pt x="1679230" y="1411395"/>
                </a:cubicBezTo>
                <a:cubicBezTo>
                  <a:pt x="1680542" y="1417025"/>
                  <a:pt x="1680601" y="1422694"/>
                  <a:pt x="1680601" y="1428376"/>
                </a:cubicBezTo>
                <a:cubicBezTo>
                  <a:pt x="1680601" y="1432198"/>
                  <a:pt x="1680574" y="1436014"/>
                  <a:pt x="1680008" y="1439816"/>
                </a:cubicBezTo>
                <a:lnTo>
                  <a:pt x="1679509" y="1439783"/>
                </a:lnTo>
                <a:lnTo>
                  <a:pt x="1679483" y="1440278"/>
                </a:lnTo>
                <a:lnTo>
                  <a:pt x="1662364" y="1438652"/>
                </a:lnTo>
                <a:cubicBezTo>
                  <a:pt x="1629990" y="1438125"/>
                  <a:pt x="1598110" y="1435144"/>
                  <a:pt x="1566938" y="1429590"/>
                </a:cubicBezTo>
                <a:cubicBezTo>
                  <a:pt x="1561361" y="1430009"/>
                  <a:pt x="1556032" y="1429061"/>
                  <a:pt x="1550721" y="1428050"/>
                </a:cubicBezTo>
                <a:lnTo>
                  <a:pt x="1550605" y="1426902"/>
                </a:lnTo>
                <a:cubicBezTo>
                  <a:pt x="1191754" y="1367503"/>
                  <a:pt x="910715" y="1086726"/>
                  <a:pt x="860439" y="733861"/>
                </a:cubicBezTo>
                <a:cubicBezTo>
                  <a:pt x="860272" y="733808"/>
                  <a:pt x="860103" y="733803"/>
                  <a:pt x="859934" y="733798"/>
                </a:cubicBezTo>
                <a:lnTo>
                  <a:pt x="859396" y="727122"/>
                </a:lnTo>
                <a:cubicBezTo>
                  <a:pt x="854337" y="696872"/>
                  <a:pt x="851886" y="665981"/>
                  <a:pt x="851928" y="634646"/>
                </a:cubicBezTo>
                <a:cubicBezTo>
                  <a:pt x="850616" y="629018"/>
                  <a:pt x="850558" y="623351"/>
                  <a:pt x="850558" y="617670"/>
                </a:cubicBezTo>
                <a:lnTo>
                  <a:pt x="851152" y="606230"/>
                </a:lnTo>
                <a:lnTo>
                  <a:pt x="851650" y="606263"/>
                </a:lnTo>
                <a:close/>
                <a:moveTo>
                  <a:pt x="828925" y="605769"/>
                </a:moveTo>
                <a:lnTo>
                  <a:pt x="828951" y="606263"/>
                </a:lnTo>
                <a:lnTo>
                  <a:pt x="829449" y="606230"/>
                </a:lnTo>
                <a:lnTo>
                  <a:pt x="830043" y="617670"/>
                </a:lnTo>
                <a:cubicBezTo>
                  <a:pt x="830043" y="623351"/>
                  <a:pt x="829984" y="629018"/>
                  <a:pt x="828672" y="634646"/>
                </a:cubicBezTo>
                <a:cubicBezTo>
                  <a:pt x="828714" y="665981"/>
                  <a:pt x="826264" y="696872"/>
                  <a:pt x="821205" y="727122"/>
                </a:cubicBezTo>
                <a:lnTo>
                  <a:pt x="820667" y="733798"/>
                </a:lnTo>
                <a:cubicBezTo>
                  <a:pt x="820497" y="733803"/>
                  <a:pt x="820329" y="733808"/>
                  <a:pt x="820161" y="733861"/>
                </a:cubicBezTo>
                <a:cubicBezTo>
                  <a:pt x="769886" y="1086726"/>
                  <a:pt x="488847" y="1367503"/>
                  <a:pt x="129995" y="1426902"/>
                </a:cubicBezTo>
                <a:lnTo>
                  <a:pt x="129879" y="1428050"/>
                </a:lnTo>
                <a:cubicBezTo>
                  <a:pt x="124569" y="1429061"/>
                  <a:pt x="119240" y="1430009"/>
                  <a:pt x="113663" y="1429590"/>
                </a:cubicBezTo>
                <a:cubicBezTo>
                  <a:pt x="82491" y="1435144"/>
                  <a:pt x="50611" y="1438125"/>
                  <a:pt x="18236" y="1438652"/>
                </a:cubicBezTo>
                <a:lnTo>
                  <a:pt x="1118" y="1440278"/>
                </a:lnTo>
                <a:lnTo>
                  <a:pt x="1092" y="1439783"/>
                </a:lnTo>
                <a:lnTo>
                  <a:pt x="593" y="1439816"/>
                </a:lnTo>
                <a:cubicBezTo>
                  <a:pt x="27" y="1436014"/>
                  <a:pt x="0" y="1432198"/>
                  <a:pt x="0" y="1428376"/>
                </a:cubicBezTo>
                <a:cubicBezTo>
                  <a:pt x="0" y="1422694"/>
                  <a:pt x="58" y="1417025"/>
                  <a:pt x="1370" y="1411395"/>
                </a:cubicBezTo>
                <a:cubicBezTo>
                  <a:pt x="1328" y="1380067"/>
                  <a:pt x="3778" y="1349182"/>
                  <a:pt x="8835" y="1318938"/>
                </a:cubicBezTo>
                <a:lnTo>
                  <a:pt x="9375" y="1312248"/>
                </a:lnTo>
                <a:cubicBezTo>
                  <a:pt x="9543" y="1312243"/>
                  <a:pt x="9713" y="1312238"/>
                  <a:pt x="9880" y="1312185"/>
                </a:cubicBezTo>
                <a:cubicBezTo>
                  <a:pt x="60157" y="959319"/>
                  <a:pt x="341196" y="678542"/>
                  <a:pt x="700046" y="619144"/>
                </a:cubicBezTo>
                <a:lnTo>
                  <a:pt x="700163" y="617996"/>
                </a:lnTo>
                <a:cubicBezTo>
                  <a:pt x="705472" y="616986"/>
                  <a:pt x="710800" y="616038"/>
                  <a:pt x="716376" y="616457"/>
                </a:cubicBezTo>
                <a:cubicBezTo>
                  <a:pt x="747559" y="610900"/>
                  <a:pt x="779452" y="607919"/>
                  <a:pt x="811837" y="607392"/>
                </a:cubicBezTo>
                <a:close/>
                <a:moveTo>
                  <a:pt x="8824701" y="0"/>
                </a:moveTo>
                <a:lnTo>
                  <a:pt x="9033411" y="0"/>
                </a:lnTo>
                <a:cubicBezTo>
                  <a:pt x="9066347" y="30426"/>
                  <a:pt x="9096640" y="63469"/>
                  <a:pt x="9123965" y="98781"/>
                </a:cubicBezTo>
                <a:lnTo>
                  <a:pt x="9139239" y="122382"/>
                </a:lnTo>
                <a:lnTo>
                  <a:pt x="9139239" y="425734"/>
                </a:lnTo>
                <a:lnTo>
                  <a:pt x="9104305" y="314451"/>
                </a:lnTo>
                <a:cubicBezTo>
                  <a:pt x="9046997" y="183490"/>
                  <a:pt x="8948803" y="73504"/>
                  <a:pt x="8824701" y="0"/>
                </a:cubicBezTo>
                <a:close/>
                <a:moveTo>
                  <a:pt x="8494877" y="0"/>
                </a:moveTo>
                <a:lnTo>
                  <a:pt x="8628893" y="0"/>
                </a:lnTo>
                <a:cubicBezTo>
                  <a:pt x="8697052" y="198004"/>
                  <a:pt x="8856086" y="355591"/>
                  <a:pt x="9058275" y="426756"/>
                </a:cubicBezTo>
                <a:lnTo>
                  <a:pt x="9139239" y="449526"/>
                </a:lnTo>
                <a:lnTo>
                  <a:pt x="9139239" y="577136"/>
                </a:lnTo>
                <a:lnTo>
                  <a:pt x="9043252" y="554355"/>
                </a:lnTo>
                <a:cubicBezTo>
                  <a:pt x="8776836" y="470904"/>
                  <a:pt x="8569058" y="262348"/>
                  <a:pt x="8494877" y="0"/>
                </a:cubicBezTo>
                <a:close/>
                <a:moveTo>
                  <a:pt x="7876547" y="0"/>
                </a:moveTo>
                <a:lnTo>
                  <a:pt x="8085257" y="0"/>
                </a:lnTo>
                <a:cubicBezTo>
                  <a:pt x="7919787" y="98005"/>
                  <a:pt x="7800378" y="260867"/>
                  <a:pt x="7762527" y="451830"/>
                </a:cubicBezTo>
                <a:cubicBezTo>
                  <a:pt x="8006579" y="399791"/>
                  <a:pt x="8203169" y="226290"/>
                  <a:pt x="8281065" y="0"/>
                </a:cubicBezTo>
                <a:lnTo>
                  <a:pt x="8415081" y="0"/>
                </a:lnTo>
                <a:cubicBezTo>
                  <a:pt x="8330303" y="299826"/>
                  <a:pt x="8071031" y="529393"/>
                  <a:pt x="7749156" y="582253"/>
                </a:cubicBezTo>
                <a:lnTo>
                  <a:pt x="7749040" y="583392"/>
                </a:lnTo>
                <a:cubicBezTo>
                  <a:pt x="7743729" y="584395"/>
                  <a:pt x="7738400" y="585336"/>
                  <a:pt x="7732823" y="584920"/>
                </a:cubicBezTo>
                <a:cubicBezTo>
                  <a:pt x="7701651" y="590430"/>
                  <a:pt x="7669771" y="593388"/>
                  <a:pt x="7637396" y="593911"/>
                </a:cubicBezTo>
                <a:lnTo>
                  <a:pt x="7620278" y="595524"/>
                </a:lnTo>
                <a:lnTo>
                  <a:pt x="7620252" y="595033"/>
                </a:lnTo>
                <a:lnTo>
                  <a:pt x="7619753" y="595066"/>
                </a:lnTo>
                <a:cubicBezTo>
                  <a:pt x="7619187" y="591293"/>
                  <a:pt x="7619160" y="587507"/>
                  <a:pt x="7619160" y="583715"/>
                </a:cubicBezTo>
                <a:cubicBezTo>
                  <a:pt x="7619160" y="578078"/>
                  <a:pt x="7619219" y="572454"/>
                  <a:pt x="7620531" y="566868"/>
                </a:cubicBezTo>
                <a:cubicBezTo>
                  <a:pt x="7620488" y="535786"/>
                  <a:pt x="7622938" y="505143"/>
                  <a:pt x="7627995" y="475137"/>
                </a:cubicBezTo>
                <a:lnTo>
                  <a:pt x="7628535" y="468500"/>
                </a:lnTo>
                <a:cubicBezTo>
                  <a:pt x="7628704" y="468495"/>
                  <a:pt x="7628873" y="468490"/>
                  <a:pt x="7629040" y="468437"/>
                </a:cubicBezTo>
                <a:cubicBezTo>
                  <a:pt x="7655343" y="285283"/>
                  <a:pt x="7744803" y="121704"/>
                  <a:pt x="7876547" y="0"/>
                </a:cubicBezTo>
                <a:close/>
                <a:moveTo>
                  <a:pt x="6802727" y="0"/>
                </a:moveTo>
                <a:lnTo>
                  <a:pt x="6936742" y="0"/>
                </a:lnTo>
                <a:cubicBezTo>
                  <a:pt x="7014638" y="226290"/>
                  <a:pt x="7211228" y="399791"/>
                  <a:pt x="7455280" y="451830"/>
                </a:cubicBezTo>
                <a:cubicBezTo>
                  <a:pt x="7417429" y="260867"/>
                  <a:pt x="7298020" y="98005"/>
                  <a:pt x="7132550" y="0"/>
                </a:cubicBezTo>
                <a:lnTo>
                  <a:pt x="7341259" y="0"/>
                </a:lnTo>
                <a:cubicBezTo>
                  <a:pt x="7473003" y="121704"/>
                  <a:pt x="7562464" y="285283"/>
                  <a:pt x="7588766" y="468437"/>
                </a:cubicBezTo>
                <a:cubicBezTo>
                  <a:pt x="7588934" y="468490"/>
                  <a:pt x="7589103" y="468495"/>
                  <a:pt x="7589272" y="468500"/>
                </a:cubicBezTo>
                <a:lnTo>
                  <a:pt x="7589812" y="475137"/>
                </a:lnTo>
                <a:cubicBezTo>
                  <a:pt x="7594869" y="505143"/>
                  <a:pt x="7597319" y="535786"/>
                  <a:pt x="7597276" y="566868"/>
                </a:cubicBezTo>
                <a:cubicBezTo>
                  <a:pt x="7598588" y="572454"/>
                  <a:pt x="7598647" y="578078"/>
                  <a:pt x="7598647" y="583715"/>
                </a:cubicBezTo>
                <a:cubicBezTo>
                  <a:pt x="7598647" y="587507"/>
                  <a:pt x="7598620" y="591293"/>
                  <a:pt x="7598054" y="595066"/>
                </a:cubicBezTo>
                <a:lnTo>
                  <a:pt x="7597555" y="595033"/>
                </a:lnTo>
                <a:lnTo>
                  <a:pt x="7597529" y="595524"/>
                </a:lnTo>
                <a:lnTo>
                  <a:pt x="7580411" y="593911"/>
                </a:lnTo>
                <a:cubicBezTo>
                  <a:pt x="7548036" y="593388"/>
                  <a:pt x="7516156" y="590430"/>
                  <a:pt x="7484984" y="584920"/>
                </a:cubicBezTo>
                <a:cubicBezTo>
                  <a:pt x="7479407" y="585336"/>
                  <a:pt x="7474078" y="584395"/>
                  <a:pt x="7468767" y="583392"/>
                </a:cubicBezTo>
                <a:lnTo>
                  <a:pt x="7468651" y="582253"/>
                </a:lnTo>
                <a:cubicBezTo>
                  <a:pt x="7146776" y="529393"/>
                  <a:pt x="6887504" y="299826"/>
                  <a:pt x="6802727" y="0"/>
                </a:cubicBezTo>
                <a:close/>
                <a:moveTo>
                  <a:pt x="6184397" y="0"/>
                </a:moveTo>
                <a:lnTo>
                  <a:pt x="6393106" y="0"/>
                </a:lnTo>
                <a:cubicBezTo>
                  <a:pt x="6227636" y="98005"/>
                  <a:pt x="6108227" y="260867"/>
                  <a:pt x="6070376" y="451830"/>
                </a:cubicBezTo>
                <a:cubicBezTo>
                  <a:pt x="6314429" y="399791"/>
                  <a:pt x="6511018" y="226290"/>
                  <a:pt x="6588914" y="0"/>
                </a:cubicBezTo>
                <a:lnTo>
                  <a:pt x="6722931" y="0"/>
                </a:lnTo>
                <a:cubicBezTo>
                  <a:pt x="6638152" y="299826"/>
                  <a:pt x="6378880" y="529393"/>
                  <a:pt x="6057005" y="582253"/>
                </a:cubicBezTo>
                <a:lnTo>
                  <a:pt x="6056889" y="583392"/>
                </a:lnTo>
                <a:cubicBezTo>
                  <a:pt x="6051578" y="584395"/>
                  <a:pt x="6046249" y="585336"/>
                  <a:pt x="6040672" y="584920"/>
                </a:cubicBezTo>
                <a:cubicBezTo>
                  <a:pt x="6009500" y="590430"/>
                  <a:pt x="5977620" y="593388"/>
                  <a:pt x="5945246" y="593911"/>
                </a:cubicBezTo>
                <a:lnTo>
                  <a:pt x="5928127" y="595524"/>
                </a:lnTo>
                <a:lnTo>
                  <a:pt x="5928101" y="595033"/>
                </a:lnTo>
                <a:lnTo>
                  <a:pt x="5927602" y="595066"/>
                </a:lnTo>
                <a:cubicBezTo>
                  <a:pt x="5927036" y="591293"/>
                  <a:pt x="5927009" y="587507"/>
                  <a:pt x="5927009" y="583715"/>
                </a:cubicBezTo>
                <a:cubicBezTo>
                  <a:pt x="5927009" y="578078"/>
                  <a:pt x="5927068" y="572454"/>
                  <a:pt x="5928380" y="566868"/>
                </a:cubicBezTo>
                <a:cubicBezTo>
                  <a:pt x="5928338" y="535786"/>
                  <a:pt x="5930787" y="505143"/>
                  <a:pt x="5935844" y="475137"/>
                </a:cubicBezTo>
                <a:lnTo>
                  <a:pt x="5936384" y="468500"/>
                </a:lnTo>
                <a:cubicBezTo>
                  <a:pt x="5936553" y="468495"/>
                  <a:pt x="5936722" y="468490"/>
                  <a:pt x="5936890" y="468437"/>
                </a:cubicBezTo>
                <a:cubicBezTo>
                  <a:pt x="5963192" y="285283"/>
                  <a:pt x="6052653" y="121703"/>
                  <a:pt x="6184397" y="0"/>
                </a:cubicBezTo>
                <a:close/>
                <a:moveTo>
                  <a:pt x="5110576" y="0"/>
                </a:moveTo>
                <a:lnTo>
                  <a:pt x="5244592" y="0"/>
                </a:lnTo>
                <a:cubicBezTo>
                  <a:pt x="5322488" y="226290"/>
                  <a:pt x="5519077" y="399791"/>
                  <a:pt x="5763129" y="451830"/>
                </a:cubicBezTo>
                <a:cubicBezTo>
                  <a:pt x="5725278" y="260867"/>
                  <a:pt x="5605869" y="98005"/>
                  <a:pt x="5440399" y="0"/>
                </a:cubicBezTo>
                <a:lnTo>
                  <a:pt x="5649109" y="0"/>
                </a:lnTo>
                <a:cubicBezTo>
                  <a:pt x="5780853" y="121704"/>
                  <a:pt x="5870314" y="285283"/>
                  <a:pt x="5896616" y="468437"/>
                </a:cubicBezTo>
                <a:cubicBezTo>
                  <a:pt x="5896783" y="468490"/>
                  <a:pt x="5896953" y="468495"/>
                  <a:pt x="5897121" y="468500"/>
                </a:cubicBezTo>
                <a:lnTo>
                  <a:pt x="5897662" y="475137"/>
                </a:lnTo>
                <a:cubicBezTo>
                  <a:pt x="5902718" y="505143"/>
                  <a:pt x="5905168" y="535786"/>
                  <a:pt x="5905126" y="566868"/>
                </a:cubicBezTo>
                <a:cubicBezTo>
                  <a:pt x="5906438" y="572454"/>
                  <a:pt x="5906496" y="578078"/>
                  <a:pt x="5906496" y="583715"/>
                </a:cubicBezTo>
                <a:cubicBezTo>
                  <a:pt x="5906496" y="587507"/>
                  <a:pt x="5906469" y="591293"/>
                  <a:pt x="5905903" y="595066"/>
                </a:cubicBezTo>
                <a:lnTo>
                  <a:pt x="5905404" y="595033"/>
                </a:lnTo>
                <a:lnTo>
                  <a:pt x="5905378" y="595524"/>
                </a:lnTo>
                <a:lnTo>
                  <a:pt x="5888260" y="593911"/>
                </a:lnTo>
                <a:cubicBezTo>
                  <a:pt x="5855886" y="593388"/>
                  <a:pt x="5824005" y="590430"/>
                  <a:pt x="5792833" y="584920"/>
                </a:cubicBezTo>
                <a:cubicBezTo>
                  <a:pt x="5787256" y="585336"/>
                  <a:pt x="5781927" y="584395"/>
                  <a:pt x="5776617" y="583392"/>
                </a:cubicBezTo>
                <a:lnTo>
                  <a:pt x="5776501" y="582253"/>
                </a:lnTo>
                <a:cubicBezTo>
                  <a:pt x="5454626" y="529393"/>
                  <a:pt x="5195354" y="299826"/>
                  <a:pt x="5110576" y="0"/>
                </a:cubicBezTo>
                <a:close/>
                <a:moveTo>
                  <a:pt x="4492246" y="0"/>
                </a:moveTo>
                <a:lnTo>
                  <a:pt x="4700955" y="0"/>
                </a:lnTo>
                <a:cubicBezTo>
                  <a:pt x="4535485" y="98005"/>
                  <a:pt x="4416076" y="260867"/>
                  <a:pt x="4378225" y="451830"/>
                </a:cubicBezTo>
                <a:cubicBezTo>
                  <a:pt x="4622279" y="399791"/>
                  <a:pt x="4818867" y="226290"/>
                  <a:pt x="4896763" y="0"/>
                </a:cubicBezTo>
                <a:lnTo>
                  <a:pt x="5030779" y="0"/>
                </a:lnTo>
                <a:cubicBezTo>
                  <a:pt x="4946001" y="299826"/>
                  <a:pt x="4686729" y="529393"/>
                  <a:pt x="4364853" y="582253"/>
                </a:cubicBezTo>
                <a:lnTo>
                  <a:pt x="4364737" y="583392"/>
                </a:lnTo>
                <a:cubicBezTo>
                  <a:pt x="4359427" y="584395"/>
                  <a:pt x="4354098" y="585336"/>
                  <a:pt x="4348521" y="584920"/>
                </a:cubicBezTo>
                <a:cubicBezTo>
                  <a:pt x="4317350" y="590430"/>
                  <a:pt x="4285468" y="593388"/>
                  <a:pt x="4253094" y="593911"/>
                </a:cubicBezTo>
                <a:lnTo>
                  <a:pt x="4235976" y="595524"/>
                </a:lnTo>
                <a:lnTo>
                  <a:pt x="4235950" y="595033"/>
                </a:lnTo>
                <a:lnTo>
                  <a:pt x="4235451" y="595066"/>
                </a:lnTo>
                <a:cubicBezTo>
                  <a:pt x="4234885" y="591293"/>
                  <a:pt x="4234858" y="587507"/>
                  <a:pt x="4234858" y="583715"/>
                </a:cubicBezTo>
                <a:cubicBezTo>
                  <a:pt x="4234858" y="578078"/>
                  <a:pt x="4234916" y="572454"/>
                  <a:pt x="4236228" y="566868"/>
                </a:cubicBezTo>
                <a:cubicBezTo>
                  <a:pt x="4236186" y="535786"/>
                  <a:pt x="4238636" y="505143"/>
                  <a:pt x="4243692" y="475137"/>
                </a:cubicBezTo>
                <a:lnTo>
                  <a:pt x="4244233" y="468500"/>
                </a:lnTo>
                <a:cubicBezTo>
                  <a:pt x="4244401" y="468495"/>
                  <a:pt x="4244571" y="468490"/>
                  <a:pt x="4244738" y="468437"/>
                </a:cubicBezTo>
                <a:cubicBezTo>
                  <a:pt x="4271041" y="285283"/>
                  <a:pt x="4360502" y="121704"/>
                  <a:pt x="4492246" y="0"/>
                </a:cubicBezTo>
                <a:close/>
                <a:moveTo>
                  <a:pt x="3418424" y="0"/>
                </a:moveTo>
                <a:lnTo>
                  <a:pt x="3552441" y="0"/>
                </a:lnTo>
                <a:cubicBezTo>
                  <a:pt x="3630337" y="226291"/>
                  <a:pt x="3826926" y="399791"/>
                  <a:pt x="4070978" y="451830"/>
                </a:cubicBezTo>
                <a:cubicBezTo>
                  <a:pt x="4033127" y="260867"/>
                  <a:pt x="3913719" y="98005"/>
                  <a:pt x="3748249" y="0"/>
                </a:cubicBezTo>
                <a:lnTo>
                  <a:pt x="3956957" y="0"/>
                </a:lnTo>
                <a:cubicBezTo>
                  <a:pt x="4088702" y="121703"/>
                  <a:pt x="4178162" y="285283"/>
                  <a:pt x="4204464" y="468437"/>
                </a:cubicBezTo>
                <a:cubicBezTo>
                  <a:pt x="4204632" y="468490"/>
                  <a:pt x="4204801" y="468495"/>
                  <a:pt x="4204970" y="468499"/>
                </a:cubicBezTo>
                <a:lnTo>
                  <a:pt x="4205510" y="475137"/>
                </a:lnTo>
                <a:cubicBezTo>
                  <a:pt x="4210567" y="505143"/>
                  <a:pt x="4213016" y="535786"/>
                  <a:pt x="4212974" y="566868"/>
                </a:cubicBezTo>
                <a:cubicBezTo>
                  <a:pt x="4214286" y="572454"/>
                  <a:pt x="4214345" y="578078"/>
                  <a:pt x="4214345" y="583715"/>
                </a:cubicBezTo>
                <a:cubicBezTo>
                  <a:pt x="4214345" y="587508"/>
                  <a:pt x="4214318" y="591293"/>
                  <a:pt x="4213752" y="595066"/>
                </a:cubicBezTo>
                <a:lnTo>
                  <a:pt x="4213253" y="595033"/>
                </a:lnTo>
                <a:lnTo>
                  <a:pt x="4213227" y="595524"/>
                </a:lnTo>
                <a:lnTo>
                  <a:pt x="4196108" y="593911"/>
                </a:lnTo>
                <a:cubicBezTo>
                  <a:pt x="4163734" y="593388"/>
                  <a:pt x="4131854" y="590430"/>
                  <a:pt x="4100682" y="584920"/>
                </a:cubicBezTo>
                <a:cubicBezTo>
                  <a:pt x="4095105" y="585336"/>
                  <a:pt x="4089776" y="584395"/>
                  <a:pt x="4084465" y="583392"/>
                </a:cubicBezTo>
                <a:lnTo>
                  <a:pt x="4084349" y="582253"/>
                </a:lnTo>
                <a:cubicBezTo>
                  <a:pt x="3762475" y="529393"/>
                  <a:pt x="3503203" y="299826"/>
                  <a:pt x="3418424" y="0"/>
                </a:cubicBezTo>
                <a:close/>
                <a:moveTo>
                  <a:pt x="2800095" y="0"/>
                </a:moveTo>
                <a:lnTo>
                  <a:pt x="3008804" y="0"/>
                </a:lnTo>
                <a:cubicBezTo>
                  <a:pt x="2843334" y="98005"/>
                  <a:pt x="2723925" y="260867"/>
                  <a:pt x="2686074" y="451830"/>
                </a:cubicBezTo>
                <a:cubicBezTo>
                  <a:pt x="2930126" y="399791"/>
                  <a:pt x="3126716" y="226291"/>
                  <a:pt x="3204612" y="0"/>
                </a:cubicBezTo>
                <a:lnTo>
                  <a:pt x="3338628" y="0"/>
                </a:lnTo>
                <a:cubicBezTo>
                  <a:pt x="3253850" y="299826"/>
                  <a:pt x="2994578" y="529393"/>
                  <a:pt x="2672703" y="582253"/>
                </a:cubicBezTo>
                <a:lnTo>
                  <a:pt x="2672586" y="583392"/>
                </a:lnTo>
                <a:cubicBezTo>
                  <a:pt x="2667276" y="584395"/>
                  <a:pt x="2661947" y="585336"/>
                  <a:pt x="2656370" y="584920"/>
                </a:cubicBezTo>
                <a:cubicBezTo>
                  <a:pt x="2625198" y="590430"/>
                  <a:pt x="2593318" y="593388"/>
                  <a:pt x="2560943" y="593911"/>
                </a:cubicBezTo>
                <a:lnTo>
                  <a:pt x="2543825" y="595524"/>
                </a:lnTo>
                <a:lnTo>
                  <a:pt x="2543799" y="595033"/>
                </a:lnTo>
                <a:lnTo>
                  <a:pt x="2543300" y="595066"/>
                </a:lnTo>
                <a:cubicBezTo>
                  <a:pt x="2542734" y="591293"/>
                  <a:pt x="2542707" y="587507"/>
                  <a:pt x="2542707" y="583715"/>
                </a:cubicBezTo>
                <a:cubicBezTo>
                  <a:pt x="2542707" y="578078"/>
                  <a:pt x="2542765" y="572454"/>
                  <a:pt x="2544077" y="566868"/>
                </a:cubicBezTo>
                <a:cubicBezTo>
                  <a:pt x="2544035" y="535786"/>
                  <a:pt x="2546485" y="505143"/>
                  <a:pt x="2551541" y="475137"/>
                </a:cubicBezTo>
                <a:lnTo>
                  <a:pt x="2552082" y="468499"/>
                </a:lnTo>
                <a:cubicBezTo>
                  <a:pt x="2552250" y="468495"/>
                  <a:pt x="2552420" y="468490"/>
                  <a:pt x="2552587" y="468437"/>
                </a:cubicBezTo>
                <a:cubicBezTo>
                  <a:pt x="2578890" y="285283"/>
                  <a:pt x="2668350" y="121703"/>
                  <a:pt x="2800095" y="0"/>
                </a:cubicBezTo>
                <a:close/>
                <a:moveTo>
                  <a:pt x="1726273" y="0"/>
                </a:moveTo>
                <a:lnTo>
                  <a:pt x="1860290" y="0"/>
                </a:lnTo>
                <a:cubicBezTo>
                  <a:pt x="1938186" y="226291"/>
                  <a:pt x="2134775" y="399791"/>
                  <a:pt x="2378827" y="451830"/>
                </a:cubicBezTo>
                <a:cubicBezTo>
                  <a:pt x="2340976" y="260867"/>
                  <a:pt x="2221567" y="98005"/>
                  <a:pt x="2056098" y="0"/>
                </a:cubicBezTo>
                <a:lnTo>
                  <a:pt x="2264806" y="0"/>
                </a:lnTo>
                <a:cubicBezTo>
                  <a:pt x="2396551" y="121703"/>
                  <a:pt x="2486011" y="285283"/>
                  <a:pt x="2512313" y="468437"/>
                </a:cubicBezTo>
                <a:cubicBezTo>
                  <a:pt x="2512481" y="468490"/>
                  <a:pt x="2512650" y="468495"/>
                  <a:pt x="2512819" y="468499"/>
                </a:cubicBezTo>
                <a:lnTo>
                  <a:pt x="2513359" y="475137"/>
                </a:lnTo>
                <a:cubicBezTo>
                  <a:pt x="2518416" y="505143"/>
                  <a:pt x="2520865" y="535786"/>
                  <a:pt x="2520823" y="566868"/>
                </a:cubicBezTo>
                <a:cubicBezTo>
                  <a:pt x="2522135" y="572454"/>
                  <a:pt x="2522194" y="578078"/>
                  <a:pt x="2522194" y="583715"/>
                </a:cubicBezTo>
                <a:cubicBezTo>
                  <a:pt x="2522194" y="587508"/>
                  <a:pt x="2522167" y="591293"/>
                  <a:pt x="2521601" y="595066"/>
                </a:cubicBezTo>
                <a:lnTo>
                  <a:pt x="2521102" y="595033"/>
                </a:lnTo>
                <a:lnTo>
                  <a:pt x="2521076" y="595524"/>
                </a:lnTo>
                <a:lnTo>
                  <a:pt x="2503957" y="593911"/>
                </a:lnTo>
                <a:cubicBezTo>
                  <a:pt x="2471583" y="593388"/>
                  <a:pt x="2439703" y="590430"/>
                  <a:pt x="2408531" y="584920"/>
                </a:cubicBezTo>
                <a:cubicBezTo>
                  <a:pt x="2402954" y="585336"/>
                  <a:pt x="2397625" y="584395"/>
                  <a:pt x="2392314" y="583392"/>
                </a:cubicBezTo>
                <a:lnTo>
                  <a:pt x="2392198" y="582253"/>
                </a:lnTo>
                <a:cubicBezTo>
                  <a:pt x="2070324" y="529393"/>
                  <a:pt x="1811051" y="299826"/>
                  <a:pt x="1726273" y="0"/>
                </a:cubicBezTo>
                <a:close/>
                <a:moveTo>
                  <a:pt x="1107944" y="0"/>
                </a:moveTo>
                <a:lnTo>
                  <a:pt x="1316652" y="0"/>
                </a:lnTo>
                <a:cubicBezTo>
                  <a:pt x="1151183" y="98005"/>
                  <a:pt x="1031774" y="260867"/>
                  <a:pt x="993923" y="451830"/>
                </a:cubicBezTo>
                <a:cubicBezTo>
                  <a:pt x="1237975" y="399791"/>
                  <a:pt x="1434564" y="226291"/>
                  <a:pt x="1512461" y="0"/>
                </a:cubicBezTo>
                <a:lnTo>
                  <a:pt x="1646477" y="0"/>
                </a:lnTo>
                <a:cubicBezTo>
                  <a:pt x="1561699" y="299826"/>
                  <a:pt x="1302427" y="529393"/>
                  <a:pt x="980552" y="582253"/>
                </a:cubicBezTo>
                <a:lnTo>
                  <a:pt x="980435" y="583392"/>
                </a:lnTo>
                <a:cubicBezTo>
                  <a:pt x="975125" y="584395"/>
                  <a:pt x="969796" y="585336"/>
                  <a:pt x="964219" y="584920"/>
                </a:cubicBezTo>
                <a:cubicBezTo>
                  <a:pt x="933047" y="590430"/>
                  <a:pt x="901167" y="593388"/>
                  <a:pt x="868792" y="593911"/>
                </a:cubicBezTo>
                <a:lnTo>
                  <a:pt x="851674" y="595524"/>
                </a:lnTo>
                <a:lnTo>
                  <a:pt x="851648" y="595033"/>
                </a:lnTo>
                <a:lnTo>
                  <a:pt x="851149" y="595066"/>
                </a:lnTo>
                <a:cubicBezTo>
                  <a:pt x="850583" y="591293"/>
                  <a:pt x="850556" y="587507"/>
                  <a:pt x="850556" y="583715"/>
                </a:cubicBezTo>
                <a:cubicBezTo>
                  <a:pt x="850556" y="578078"/>
                  <a:pt x="850614" y="572454"/>
                  <a:pt x="851926" y="566868"/>
                </a:cubicBezTo>
                <a:cubicBezTo>
                  <a:pt x="851884" y="535786"/>
                  <a:pt x="854334" y="505143"/>
                  <a:pt x="859390" y="475137"/>
                </a:cubicBezTo>
                <a:lnTo>
                  <a:pt x="859931" y="468499"/>
                </a:lnTo>
                <a:cubicBezTo>
                  <a:pt x="860099" y="468495"/>
                  <a:pt x="860269" y="468490"/>
                  <a:pt x="860436" y="468437"/>
                </a:cubicBezTo>
                <a:cubicBezTo>
                  <a:pt x="886739" y="285283"/>
                  <a:pt x="976199" y="121704"/>
                  <a:pt x="1107944" y="0"/>
                </a:cubicBezTo>
                <a:close/>
                <a:moveTo>
                  <a:pt x="34122" y="0"/>
                </a:moveTo>
                <a:lnTo>
                  <a:pt x="168138" y="0"/>
                </a:lnTo>
                <a:cubicBezTo>
                  <a:pt x="246034" y="226290"/>
                  <a:pt x="442624" y="399791"/>
                  <a:pt x="686676" y="451830"/>
                </a:cubicBezTo>
                <a:cubicBezTo>
                  <a:pt x="648825" y="260867"/>
                  <a:pt x="529416" y="98005"/>
                  <a:pt x="363946" y="0"/>
                </a:cubicBezTo>
                <a:lnTo>
                  <a:pt x="572655" y="0"/>
                </a:lnTo>
                <a:cubicBezTo>
                  <a:pt x="704400" y="121703"/>
                  <a:pt x="793860" y="285283"/>
                  <a:pt x="820162" y="468437"/>
                </a:cubicBezTo>
                <a:cubicBezTo>
                  <a:pt x="820330" y="468490"/>
                  <a:pt x="820499" y="468495"/>
                  <a:pt x="820668" y="468500"/>
                </a:cubicBezTo>
                <a:lnTo>
                  <a:pt x="821208" y="475137"/>
                </a:lnTo>
                <a:cubicBezTo>
                  <a:pt x="826265" y="505143"/>
                  <a:pt x="828714" y="535786"/>
                  <a:pt x="828672" y="566868"/>
                </a:cubicBezTo>
                <a:cubicBezTo>
                  <a:pt x="829984" y="572454"/>
                  <a:pt x="830043" y="578078"/>
                  <a:pt x="830043" y="583715"/>
                </a:cubicBezTo>
                <a:cubicBezTo>
                  <a:pt x="830043" y="587508"/>
                  <a:pt x="830016" y="591293"/>
                  <a:pt x="829450" y="595066"/>
                </a:cubicBezTo>
                <a:lnTo>
                  <a:pt x="828951" y="595033"/>
                </a:lnTo>
                <a:lnTo>
                  <a:pt x="828925" y="595524"/>
                </a:lnTo>
                <a:lnTo>
                  <a:pt x="811806" y="593911"/>
                </a:lnTo>
                <a:cubicBezTo>
                  <a:pt x="779432" y="593388"/>
                  <a:pt x="747552" y="590430"/>
                  <a:pt x="716380" y="584920"/>
                </a:cubicBezTo>
                <a:cubicBezTo>
                  <a:pt x="710803" y="585336"/>
                  <a:pt x="705474" y="584395"/>
                  <a:pt x="700163" y="583392"/>
                </a:cubicBezTo>
                <a:lnTo>
                  <a:pt x="700047" y="582253"/>
                </a:lnTo>
                <a:cubicBezTo>
                  <a:pt x="378172" y="529393"/>
                  <a:pt x="118900" y="299826"/>
                  <a:pt x="3412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960137"/>
            <a:ext cx="5829300" cy="1463040"/>
          </a:xfrm>
        </p:spPr>
        <p:txBody>
          <a:bodyPr anchor="ctr">
            <a:normAutofit/>
          </a:bodyPr>
          <a:lstStyle>
            <a:lvl1pPr algn="r">
              <a:defRPr sz="4400" b="0" spc="20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57950" y="4960137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7C34C-8C09-4064-9120-B499BBE39BB2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784711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8096" y="2286000"/>
            <a:ext cx="356616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1990" y="2286000"/>
            <a:ext cx="356616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93061-662A-4B08-A75D-7D6F296B9CA7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62665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6147D-2D44-4330-8498-C991ED0F099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B7B8A-480B-40E7-9C04-01D1E237679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76761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096" y="2179636"/>
            <a:ext cx="356616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2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8096" y="2967788"/>
            <a:ext cx="3566160" cy="33415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91990" y="2179636"/>
            <a:ext cx="356616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2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1990" y="2967788"/>
            <a:ext cx="3566160" cy="33415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6B36E-84C2-4814-AB48-D182AE040380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40411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A2539-984D-46BB-93C4-CFA58A3C8BBA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222388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00C3E-212D-44EC-A2F1-671855ED82D5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425775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768096" y="471509"/>
            <a:ext cx="329184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6250" y="822960"/>
            <a:ext cx="4258818" cy="518464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8096" y="2257506"/>
            <a:ext cx="329184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50AE5-9FBE-4022-96BA-47F1B5227673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66900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960138"/>
            <a:ext cx="5829300" cy="1463040"/>
          </a:xfrm>
        </p:spPr>
        <p:txBody>
          <a:bodyPr anchor="ctr">
            <a:normAutofit/>
          </a:bodyPr>
          <a:lstStyle>
            <a:lvl1pPr algn="r">
              <a:defRPr sz="4400" spc="20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9141714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57950" y="4960138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66D8D-FFD6-41D5-90DA-5158D741384A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768369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EF0F9-3CCF-4ED0-9280-D2536B3B7DEF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750659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762000"/>
            <a:ext cx="1971675" cy="5410200"/>
          </a:xfrm>
        </p:spPr>
        <p:txBody>
          <a:bodyPr vert="eaVert" lIns="45720" tIns="91440" rIns="45720" bIns="91440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42951" y="762000"/>
            <a:ext cx="5686425" cy="54102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267BE-4495-4BF2-B7CC-A0A3EBE963DD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7543800" y="173563"/>
            <a:ext cx="0" cy="6858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28195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6147D-2D44-4330-8498-C991ED0F099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B7B8A-480B-40E7-9C04-01D1E237679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20426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image" Target="../media/image1.emf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96147D-2D44-4330-8498-C991ED0F099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2B7B8A-480B-40E7-9C04-01D1E237679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19105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  <p:sldLayoutId id="2147483797" r:id="rId10"/>
    <p:sldLayoutId id="214748379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433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/>
          </a:p>
        </p:txBody>
      </p:sp>
      <p:sp>
        <p:nvSpPr>
          <p:cNvPr id="1433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/>
          </a:p>
        </p:txBody>
      </p:sp>
      <p:sp>
        <p:nvSpPr>
          <p:cNvPr id="1433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29B8E6C-C863-4059-BE8B-9A904D56A051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0700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56" r:id="rId1"/>
    <p:sldLayoutId id="2147484257" r:id="rId2"/>
    <p:sldLayoutId id="2147484258" r:id="rId3"/>
    <p:sldLayoutId id="2147484259" r:id="rId4"/>
    <p:sldLayoutId id="2147484260" r:id="rId5"/>
    <p:sldLayoutId id="2147484261" r:id="rId6"/>
    <p:sldLayoutId id="2147484262" r:id="rId7"/>
    <p:sldLayoutId id="2147484263" r:id="rId8"/>
    <p:sldLayoutId id="2147484264" r:id="rId9"/>
    <p:sldLayoutId id="2147484265" r:id="rId10"/>
    <p:sldLayoutId id="2147484266" r:id="rId11"/>
    <p:sldLayoutId id="2147484267" r:id="rId12"/>
    <p:sldLayoutId id="2147484268" r:id="rId13"/>
    <p:sldLayoutId id="2147484269" r:id="rId14"/>
    <p:sldLayoutId id="2147484270" r:id="rId15"/>
    <p:sldLayoutId id="2147484271" r:id="rId1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1387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88" r:id="rId1"/>
    <p:sldLayoutId id="2147484289" r:id="rId2"/>
    <p:sldLayoutId id="2147484290" r:id="rId3"/>
    <p:sldLayoutId id="2147484291" r:id="rId4"/>
    <p:sldLayoutId id="2147484292" r:id="rId5"/>
    <p:sldLayoutId id="2147484293" r:id="rId6"/>
    <p:sldLayoutId id="2147484294" r:id="rId7"/>
    <p:sldLayoutId id="2147484295" r:id="rId8"/>
    <p:sldLayoutId id="2147484296" r:id="rId9"/>
    <p:sldLayoutId id="2147484297" r:id="rId10"/>
    <p:sldLayoutId id="2147484298" r:id="rId11"/>
    <p:sldLayoutId id="2147484299" r:id="rId12"/>
    <p:sldLayoutId id="2147484300" r:id="rId13"/>
    <p:sldLayoutId id="2147484301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 cstate="print">
            <a:alphaModFix amt="30000"/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stile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4384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900" b="1">
                <a:solidFill>
                  <a:srgbClr val="A4A7A6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/>
              <a:t>Luogo 00/00/10</a:t>
            </a:r>
            <a:endParaRPr lang="it-IT" sz="110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39750" y="6248400"/>
            <a:ext cx="259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900" b="1">
                <a:solidFill>
                  <a:srgbClr val="CD0921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/>
              <a:t>TITOLO PRESENTAZIONE</a:t>
            </a:r>
            <a:endParaRPr lang="it-IT" sz="1100"/>
          </a:p>
        </p:txBody>
      </p:sp>
      <p:sp>
        <p:nvSpPr>
          <p:cNvPr id="517380" name="Rectangle 1284"/>
          <p:cNvSpPr>
            <a:spLocks noGrp="1" noChangeArrowheads="1"/>
          </p:cNvSpPr>
          <p:nvPr userDrawn="1">
            <p:ph type="sldNum" sz="quarter" idx="4"/>
          </p:nvPr>
        </p:nvSpPr>
        <p:spPr bwMode="auto">
          <a:xfrm>
            <a:off x="280988" y="6248400"/>
            <a:ext cx="433387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900" b="1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126271B-99EA-4BBD-879F-68B47C696124}" type="slidenum">
              <a:rPr lang="it-IT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it-IT" sz="14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524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08" r:id="rId1"/>
    <p:sldLayoutId id="2147484609" r:id="rId2"/>
    <p:sldLayoutId id="2147484610" r:id="rId3"/>
    <p:sldLayoutId id="2147484611" r:id="rId4"/>
    <p:sldLayoutId id="2147484612" r:id="rId5"/>
    <p:sldLayoutId id="2147484613" r:id="rId6"/>
    <p:sldLayoutId id="2147484614" r:id="rId7"/>
    <p:sldLayoutId id="2147484615" r:id="rId8"/>
    <p:sldLayoutId id="2147484616" r:id="rId9"/>
    <p:sldLayoutId id="2147484617" r:id="rId10"/>
    <p:sldLayoutId id="2147484618" r:id="rId11"/>
    <p:sldLayoutId id="2147484619" r:id="rId12"/>
  </p:sldLayoutIdLst>
  <p:hf sldNum="0"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itchFamily="3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5123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BFF1CEC5-4CF3-4A1E-8709-B38D86767868}" type="datetimeFigureOut">
              <a:rPr lang="ru-RU"/>
              <a:pPr>
                <a:defRPr/>
              </a:pPr>
              <a:t>28.02.2021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04FC738C-A0FA-4D49-A95D-2777AC77741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5796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71" r:id="rId1"/>
    <p:sldLayoutId id="2147484672" r:id="rId2"/>
    <p:sldLayoutId id="2147484673" r:id="rId3"/>
    <p:sldLayoutId id="2147484674" r:id="rId4"/>
    <p:sldLayoutId id="2147484675" r:id="rId5"/>
    <p:sldLayoutId id="2147484676" r:id="rId6"/>
    <p:sldLayoutId id="2147484677" r:id="rId7"/>
    <p:sldLayoutId id="2147484678" r:id="rId8"/>
    <p:sldLayoutId id="2147484679" r:id="rId9"/>
    <p:sldLayoutId id="2147484680" r:id="rId10"/>
    <p:sldLayoutId id="214748468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1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149352" y="638840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3B97357D-9FB4-4794-BCB3-80B7D42C73F3}" type="datetimeFigureOut">
              <a:rPr lang="ru-RU" smtClean="0"/>
              <a:pPr/>
              <a:t>28.02.2021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01C4E26A-F8D4-4373-93BB-EEE5A30157BB}" type="slidenum">
              <a:rPr lang="ru-RU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4876102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08" r:id="rId1"/>
    <p:sldLayoutId id="2147484709" r:id="rId2"/>
    <p:sldLayoutId id="2147484710" r:id="rId3"/>
    <p:sldLayoutId id="2147484711" r:id="rId4"/>
    <p:sldLayoutId id="2147484712" r:id="rId5"/>
    <p:sldLayoutId id="2147484713" r:id="rId6"/>
    <p:sldLayoutId id="2147484714" r:id="rId7"/>
    <p:sldLayoutId id="2147484715" r:id="rId8"/>
    <p:sldLayoutId id="2147484716" r:id="rId9"/>
    <p:sldLayoutId id="2147484717" r:id="rId10"/>
    <p:sldLayoutId id="2147484718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096" y="2286000"/>
            <a:ext cx="7290055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8097" y="6470704"/>
            <a:ext cx="161560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F896147D-2D44-4330-8498-C991ED0F099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2200" y="6470704"/>
            <a:ext cx="4426094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28000" y="6470704"/>
            <a:ext cx="73025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D32B7B8A-480B-40E7-9C04-01D1E237679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5715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6218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20" r:id="rId1"/>
    <p:sldLayoutId id="2147484721" r:id="rId2"/>
    <p:sldLayoutId id="2147484722" r:id="rId3"/>
    <p:sldLayoutId id="2147484723" r:id="rId4"/>
    <p:sldLayoutId id="2147484724" r:id="rId5"/>
    <p:sldLayoutId id="2147484725" r:id="rId6"/>
    <p:sldLayoutId id="2147484726" r:id="rId7"/>
    <p:sldLayoutId id="2147484727" r:id="rId8"/>
    <p:sldLayoutId id="2147484728" r:id="rId9"/>
    <p:sldLayoutId id="2147484729" r:id="rId10"/>
    <p:sldLayoutId id="2147484730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44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7.xml"/><Relationship Id="rId4" Type="http://schemas.openxmlformats.org/officeDocument/2006/relationships/image" Target="../media/image59.emf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6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6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6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6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wmf"/><Relationship Id="rId1" Type="http://schemas.openxmlformats.org/officeDocument/2006/relationships/slideLayout" Target="../slideLayouts/slideLayout7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81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hyperlink" Target="http://ru.wikipedia.org/wiki/%D0%A2%D1%80%D0%BE%D0%BC%D0%B1%D0%BE%D1%86%D0%B8%D1%82%D1%8B" TargetMode="External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81.xml"/><Relationship Id="rId4" Type="http://schemas.openxmlformats.org/officeDocument/2006/relationships/hyperlink" Target="http://ru.wikipedia.org/wiki/%D0%9F%D0%BB%D0%B0%D0%B7%D0%BC%D0%B0_%D0%BA%D1%80%D0%BE%D0%B2%D0%B8" TargetMode="Externa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6.xml"/><Relationship Id="rId4" Type="http://schemas.openxmlformats.org/officeDocument/2006/relationships/image" Target="../media/image72.jpeg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7.xml"/></Relationships>
</file>

<file path=ppt/slides/_rels/slide1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3.bin"/><Relationship Id="rId3" Type="http://schemas.openxmlformats.org/officeDocument/2006/relationships/image" Target="../media/image77.png"/><Relationship Id="rId7" Type="http://schemas.openxmlformats.org/officeDocument/2006/relationships/image" Target="../media/image80.jpe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79.jpeg"/><Relationship Id="rId5" Type="http://schemas.openxmlformats.org/officeDocument/2006/relationships/image" Target="../media/image21.wmf"/><Relationship Id="rId10" Type="http://schemas.openxmlformats.org/officeDocument/2006/relationships/image" Target="../media/image82.png"/><Relationship Id="rId4" Type="http://schemas.openxmlformats.org/officeDocument/2006/relationships/image" Target="../media/image78.wmf"/><Relationship Id="rId9" Type="http://schemas.openxmlformats.org/officeDocument/2006/relationships/image" Target="../media/image81.png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7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7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61.pn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oleObject" Target="../embeddings/oleObject24.bin"/><Relationship Id="rId1" Type="http://schemas.openxmlformats.org/officeDocument/2006/relationships/slideLayout" Target="../slideLayouts/slideLayout7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wmf"/><Relationship Id="rId1" Type="http://schemas.openxmlformats.org/officeDocument/2006/relationships/slideLayout" Target="../slideLayouts/slideLayout77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7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slideLayout" Target="../slideLayouts/slideLayout7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wmf"/><Relationship Id="rId1" Type="http://schemas.openxmlformats.org/officeDocument/2006/relationships/slideLayout" Target="../slideLayouts/slideLayout7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wmf"/><Relationship Id="rId1" Type="http://schemas.openxmlformats.org/officeDocument/2006/relationships/slideLayout" Target="../slideLayouts/slideLayout7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wmf"/><Relationship Id="rId1" Type="http://schemas.openxmlformats.org/officeDocument/2006/relationships/slideLayout" Target="../slideLayouts/slideLayout7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wmf"/><Relationship Id="rId1" Type="http://schemas.openxmlformats.org/officeDocument/2006/relationships/slideLayout" Target="../slideLayouts/slideLayout7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wmf"/><Relationship Id="rId1" Type="http://schemas.openxmlformats.org/officeDocument/2006/relationships/slideLayout" Target="../slideLayouts/slideLayout7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wmf"/><Relationship Id="rId1" Type="http://schemas.openxmlformats.org/officeDocument/2006/relationships/slideLayout" Target="../slideLayouts/slideLayout7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wmf"/><Relationship Id="rId1" Type="http://schemas.openxmlformats.org/officeDocument/2006/relationships/slideLayout" Target="../slideLayouts/slideLayout7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wmf"/><Relationship Id="rId1" Type="http://schemas.openxmlformats.org/officeDocument/2006/relationships/slideLayout" Target="../slideLayouts/slideLayout8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wmf"/><Relationship Id="rId1" Type="http://schemas.openxmlformats.org/officeDocument/2006/relationships/slideLayout" Target="../slideLayouts/slideLayout7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wmf"/><Relationship Id="rId1" Type="http://schemas.openxmlformats.org/officeDocument/2006/relationships/slideLayout" Target="../slideLayouts/slideLayout7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wmf"/><Relationship Id="rId1" Type="http://schemas.openxmlformats.org/officeDocument/2006/relationships/slideLayout" Target="../slideLayouts/slideLayout7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wmf"/><Relationship Id="rId1" Type="http://schemas.openxmlformats.org/officeDocument/2006/relationships/slideLayout" Target="../slideLayouts/slideLayout7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wmf"/><Relationship Id="rId1" Type="http://schemas.openxmlformats.org/officeDocument/2006/relationships/slideLayout" Target="../slideLayouts/slideLayout7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wmf"/><Relationship Id="rId1" Type="http://schemas.openxmlformats.org/officeDocument/2006/relationships/slideLayout" Target="../slideLayouts/slideLayout7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.bin"/><Relationship Id="rId3" Type="http://schemas.openxmlformats.org/officeDocument/2006/relationships/image" Target="../media/image33.wmf"/><Relationship Id="rId7" Type="http://schemas.openxmlformats.org/officeDocument/2006/relationships/oleObject" Target="../embeddings/oleObject12.bin"/><Relationship Id="rId2" Type="http://schemas.openxmlformats.org/officeDocument/2006/relationships/oleObject" Target="../embeddings/oleObject9.bin"/><Relationship Id="rId1" Type="http://schemas.openxmlformats.org/officeDocument/2006/relationships/slideLayout" Target="../slideLayouts/slideLayout77.xml"/><Relationship Id="rId6" Type="http://schemas.openxmlformats.org/officeDocument/2006/relationships/oleObject" Target="../embeddings/oleObject11.bin"/><Relationship Id="rId5" Type="http://schemas.openxmlformats.org/officeDocument/2006/relationships/image" Target="../media/image34.wmf"/><Relationship Id="rId4" Type="http://schemas.openxmlformats.org/officeDocument/2006/relationships/oleObject" Target="../embeddings/oleObject10.bin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5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40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8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2" Type="http://schemas.openxmlformats.org/officeDocument/2006/relationships/oleObject" Target="../embeddings/oleObject14.bin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4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9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9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9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9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49.pn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8.bin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50.png"/><Relationship Id="rId2" Type="http://schemas.openxmlformats.org/officeDocument/2006/relationships/slideLayout" Target="../slideLayouts/slideLayout59.xml"/><Relationship Id="rId1" Type="http://schemas.openxmlformats.org/officeDocument/2006/relationships/tags" Target="../tags/tag9.xml"/><Relationship Id="rId6" Type="http://schemas.openxmlformats.org/officeDocument/2006/relationships/oleObject" Target="../embeddings/oleObject17.bin"/><Relationship Id="rId5" Type="http://schemas.openxmlformats.org/officeDocument/2006/relationships/image" Target="../media/image2.emf"/><Relationship Id="rId4" Type="http://schemas.openxmlformats.org/officeDocument/2006/relationships/oleObject" Target="../embeddings/oleObject16.bin"/><Relationship Id="rId9" Type="http://schemas.openxmlformats.org/officeDocument/2006/relationships/image" Target="../media/image5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53.png"/><Relationship Id="rId5" Type="http://schemas.openxmlformats.org/officeDocument/2006/relationships/oleObject" Target="../embeddings/oleObject20.bin"/><Relationship Id="rId4" Type="http://schemas.openxmlformats.org/officeDocument/2006/relationships/image" Target="../media/image52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9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oleObject" Target="../embeddings/oleObject21.bin"/><Relationship Id="rId1" Type="http://schemas.openxmlformats.org/officeDocument/2006/relationships/slideLayout" Target="../slideLayouts/slideLayout7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1700808"/>
            <a:ext cx="7772400" cy="1974081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ru-RU" sz="4000" b="1" i="1" dirty="0">
                <a:solidFill>
                  <a:srgbClr val="7030A0"/>
                </a:solidFill>
                <a:ea typeface="Calibri"/>
                <a:cs typeface="Times New Roman"/>
              </a:rPr>
              <a:t>Хронический средний отит, показания к оперативному лечению </a:t>
            </a:r>
            <a:endParaRPr lang="ru-RU" sz="4000" b="1" i="1" dirty="0">
              <a:solidFill>
                <a:srgbClr val="7030A0"/>
              </a:solidFill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4852" y="177032"/>
            <a:ext cx="1187624" cy="840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907704" y="4889543"/>
            <a:ext cx="6594772" cy="90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EB3C8"/>
              </a:buClr>
              <a:buSzPct val="75000"/>
              <a:buFontTx/>
              <a:buNone/>
              <a:tabLst/>
              <a:defRPr/>
            </a:pPr>
            <a:r>
              <a:rPr kumimoji="1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ahoma"/>
              </a:rPr>
              <a:t>Торопова Л. А., доцент, к.м.н.  </a:t>
            </a: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EB3C8"/>
              </a:buClr>
              <a:buSzPct val="75000"/>
              <a:buFontTx/>
              <a:buNone/>
              <a:tabLst/>
              <a:defRPr/>
            </a:pPr>
            <a:r>
              <a:rPr kumimoji="1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ahoma"/>
              </a:rPr>
              <a:t>кафедры ЛОР-болезней с курсом ПО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79512" y="188640"/>
            <a:ext cx="71353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EB3C8"/>
              </a:buClr>
              <a:buSzPct val="75000"/>
              <a:defRPr/>
            </a:pPr>
            <a:r>
              <a:rPr kumimoji="1" lang="ru-RU" sz="2400" kern="0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/>
              </a:rPr>
              <a:t>КрасГМУ</a:t>
            </a:r>
            <a:r>
              <a:rPr kumimoji="1" lang="ru-RU" sz="2400" kern="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/>
              </a:rPr>
              <a:t> им. проф. В. Ф. </a:t>
            </a:r>
            <a:r>
              <a:rPr kumimoji="1" lang="ru-RU" sz="2400" kern="0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/>
              </a:rPr>
              <a:t>Войно-Ясенецкого</a:t>
            </a:r>
            <a:r>
              <a:rPr kumimoji="1" lang="ru-RU" sz="2400" kern="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/>
              </a:rPr>
              <a:t> </a:t>
            </a:r>
            <a:endParaRPr lang="ru-RU" sz="2400" kern="0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55776" y="6381328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Красноярск- 2021</a:t>
            </a:r>
          </a:p>
        </p:txBody>
      </p:sp>
    </p:spTree>
    <p:extLst>
      <p:ext uri="{BB962C8B-B14F-4D97-AF65-F5344CB8AC3E}">
        <p14:creationId xmlns:p14="http://schemas.microsoft.com/office/powerpoint/2010/main" val="9254975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ru-RU" sz="3600" dirty="0"/>
              <a:t>       </a:t>
            </a:r>
            <a:r>
              <a:rPr lang="ru-RU" sz="3200" b="1" dirty="0">
                <a:solidFill>
                  <a:srgbClr val="C00000"/>
                </a:solidFill>
              </a:rPr>
              <a:t>Осложнения  острого и</a:t>
            </a:r>
            <a:br>
              <a:rPr lang="ru-RU" sz="3200" b="1" dirty="0">
                <a:solidFill>
                  <a:srgbClr val="C00000"/>
                </a:solidFill>
              </a:rPr>
            </a:br>
            <a:r>
              <a:rPr lang="ru-RU" sz="3200" b="1" dirty="0">
                <a:solidFill>
                  <a:srgbClr val="C00000"/>
                </a:solidFill>
              </a:rPr>
              <a:t>          хронического отита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ru-RU" sz="2800"/>
              <a:t>Холестеатома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 sz="2800"/>
              <a:t>Лабиринтит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 sz="2800"/>
              <a:t>Отогенный парез лицевого нерва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 sz="2800"/>
              <a:t>Кариес височной кости,полипы,грануляции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 sz="2800"/>
              <a:t>Мастоидит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 sz="2800"/>
              <a:t>Отогенный менингит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 sz="2800"/>
              <a:t>Абсцесс мозга и мозжечка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 sz="2800"/>
              <a:t>Тромбоз сигмовидного синуса(сепсис)</a:t>
            </a:r>
          </a:p>
          <a:p>
            <a:pPr eaLnBrk="1" hangingPunct="1">
              <a:lnSpc>
                <a:spcPct val="90000"/>
              </a:lnSpc>
              <a:defRPr/>
            </a:pPr>
            <a:endParaRPr lang="ru-RU" sz="2800"/>
          </a:p>
        </p:txBody>
      </p:sp>
    </p:spTree>
    <p:extLst>
      <p:ext uri="{BB962C8B-B14F-4D97-AF65-F5344CB8AC3E}">
        <p14:creationId xmlns:p14="http://schemas.microsoft.com/office/powerpoint/2010/main" val="1739840221"/>
      </p:ext>
    </p:extLst>
  </p:cSld>
  <p:clrMapOvr>
    <a:masterClrMapping/>
  </p:clrMapOvr>
  <p:transition/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13721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9933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</a:endParaRPr>
          </a:p>
        </p:txBody>
      </p:sp>
      <p:graphicFrame>
        <p:nvGraphicFramePr>
          <p:cNvPr id="99333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99445328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Слайд" r:id="rId3" imgW="4572139" imgH="3429123" progId="PowerPoint.Slide.8">
                  <p:embed/>
                </p:oleObj>
              </mc:Choice>
              <mc:Fallback>
                <p:oleObj name="Слайд" r:id="rId3" imgW="4572139" imgH="3429123" progId="PowerPoint.Slide.8">
                  <p:embed/>
                  <p:pic>
                    <p:nvPicPr>
                      <p:cNvPr id="0" name="Picture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Скругленный прямоугольник 4"/>
          <p:cNvSpPr/>
          <p:nvPr/>
        </p:nvSpPr>
        <p:spPr bwMode="auto">
          <a:xfrm>
            <a:off x="683568" y="1268760"/>
            <a:ext cx="2304256" cy="36933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76200" cap="flat" cmpd="tri" algn="ctr">
            <a:solidFill>
              <a:srgbClr val="99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 bwMode="auto">
          <a:xfrm>
            <a:off x="4572000" y="4221088"/>
            <a:ext cx="576064" cy="0"/>
          </a:xfrm>
          <a:prstGeom prst="line">
            <a:avLst/>
          </a:prstGeom>
          <a:noFill/>
          <a:ln w="28575" cap="flat" cmpd="tri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Прямая соединительная линия 9"/>
          <p:cNvCxnSpPr/>
          <p:nvPr/>
        </p:nvCxnSpPr>
        <p:spPr bwMode="auto">
          <a:xfrm>
            <a:off x="5148064" y="4221088"/>
            <a:ext cx="720080" cy="360040"/>
          </a:xfrm>
          <a:prstGeom prst="line">
            <a:avLst/>
          </a:prstGeom>
          <a:noFill/>
          <a:ln w="76200" cap="flat" cmpd="tri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Прямая соединительная линия 11"/>
          <p:cNvCxnSpPr/>
          <p:nvPr/>
        </p:nvCxnSpPr>
        <p:spPr bwMode="auto">
          <a:xfrm>
            <a:off x="5868144" y="4581128"/>
            <a:ext cx="1224136" cy="0"/>
          </a:xfrm>
          <a:prstGeom prst="line">
            <a:avLst/>
          </a:prstGeom>
          <a:noFill/>
          <a:ln w="76200" cap="flat" cmpd="tri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Прямая соединительная линия 16"/>
          <p:cNvCxnSpPr/>
          <p:nvPr/>
        </p:nvCxnSpPr>
        <p:spPr bwMode="auto">
          <a:xfrm>
            <a:off x="7092280" y="4581128"/>
            <a:ext cx="648072" cy="792088"/>
          </a:xfrm>
          <a:prstGeom prst="line">
            <a:avLst/>
          </a:prstGeom>
          <a:noFill/>
          <a:ln w="76200" cap="flat" cmpd="tri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" name="Прямая соединительная линия 18"/>
          <p:cNvCxnSpPr/>
          <p:nvPr/>
        </p:nvCxnSpPr>
        <p:spPr bwMode="auto">
          <a:xfrm>
            <a:off x="7740352" y="5373216"/>
            <a:ext cx="288032" cy="576064"/>
          </a:xfrm>
          <a:prstGeom prst="line">
            <a:avLst/>
          </a:prstGeom>
          <a:noFill/>
          <a:ln w="76200" cap="flat" cmpd="tri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" name="Прямая соединительная линия 21"/>
          <p:cNvCxnSpPr/>
          <p:nvPr/>
        </p:nvCxnSpPr>
        <p:spPr bwMode="auto">
          <a:xfrm>
            <a:off x="4572000" y="3645024"/>
            <a:ext cx="1908212" cy="0"/>
          </a:xfrm>
          <a:prstGeom prst="line">
            <a:avLst/>
          </a:prstGeom>
          <a:noFill/>
          <a:ln w="76200" cap="flat" cmpd="tri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" name="Прямая соединительная линия 23"/>
          <p:cNvCxnSpPr/>
          <p:nvPr/>
        </p:nvCxnSpPr>
        <p:spPr bwMode="auto">
          <a:xfrm>
            <a:off x="6480212" y="3645024"/>
            <a:ext cx="1260140" cy="576064"/>
          </a:xfrm>
          <a:prstGeom prst="line">
            <a:avLst/>
          </a:prstGeom>
          <a:noFill/>
          <a:ln w="76200" cap="flat" cmpd="tri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6" name="Прямая соединительная линия 25"/>
          <p:cNvCxnSpPr/>
          <p:nvPr/>
        </p:nvCxnSpPr>
        <p:spPr bwMode="auto">
          <a:xfrm>
            <a:off x="7740352" y="4221088"/>
            <a:ext cx="288032" cy="1080120"/>
          </a:xfrm>
          <a:prstGeom prst="line">
            <a:avLst/>
          </a:prstGeom>
          <a:noFill/>
          <a:ln w="76200" cap="flat" cmpd="tri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8" name="Прямая соединительная линия 27"/>
          <p:cNvCxnSpPr/>
          <p:nvPr/>
        </p:nvCxnSpPr>
        <p:spPr bwMode="auto">
          <a:xfrm>
            <a:off x="4572000" y="3356992"/>
            <a:ext cx="1296144" cy="0"/>
          </a:xfrm>
          <a:prstGeom prst="line">
            <a:avLst/>
          </a:prstGeom>
          <a:noFill/>
          <a:ln w="38100" cap="flat" cmpd="tri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" name="Прямая соединительная линия 29"/>
          <p:cNvCxnSpPr/>
          <p:nvPr/>
        </p:nvCxnSpPr>
        <p:spPr bwMode="auto">
          <a:xfrm>
            <a:off x="5868144" y="3356992"/>
            <a:ext cx="612068" cy="144016"/>
          </a:xfrm>
          <a:prstGeom prst="line">
            <a:avLst/>
          </a:prstGeom>
          <a:noFill/>
          <a:ln w="28575" cap="flat" cmpd="tri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9328" name="Прямая соединительная линия 99327"/>
          <p:cNvCxnSpPr/>
          <p:nvPr/>
        </p:nvCxnSpPr>
        <p:spPr bwMode="auto">
          <a:xfrm flipV="1">
            <a:off x="6480212" y="3356992"/>
            <a:ext cx="630070" cy="144016"/>
          </a:xfrm>
          <a:prstGeom prst="line">
            <a:avLst/>
          </a:prstGeom>
          <a:noFill/>
          <a:ln w="28575" cap="flat" cmpd="tri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9330" name="Прямая соединительная линия 99329"/>
          <p:cNvCxnSpPr/>
          <p:nvPr/>
        </p:nvCxnSpPr>
        <p:spPr bwMode="auto">
          <a:xfrm>
            <a:off x="7092280" y="3356992"/>
            <a:ext cx="648072" cy="288032"/>
          </a:xfrm>
          <a:prstGeom prst="line">
            <a:avLst/>
          </a:prstGeom>
          <a:noFill/>
          <a:ln w="76200" cap="flat" cmpd="tri" algn="ctr">
            <a:solidFill>
              <a:schemeClr val="accent2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9334" name="Прямая соединительная линия 99333"/>
          <p:cNvCxnSpPr/>
          <p:nvPr/>
        </p:nvCxnSpPr>
        <p:spPr bwMode="auto">
          <a:xfrm>
            <a:off x="7740352" y="3645024"/>
            <a:ext cx="288032" cy="936104"/>
          </a:xfrm>
          <a:prstGeom prst="line">
            <a:avLst/>
          </a:prstGeom>
          <a:noFill/>
          <a:ln w="76200" cap="flat" cmpd="tri" algn="ctr">
            <a:solidFill>
              <a:srgbClr val="0070C0"/>
            </a:solidFill>
            <a:prstDash val="dash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9336" name="Прямая соединительная линия 99335"/>
          <p:cNvCxnSpPr/>
          <p:nvPr/>
        </p:nvCxnSpPr>
        <p:spPr bwMode="auto">
          <a:xfrm>
            <a:off x="7740352" y="3645024"/>
            <a:ext cx="288032" cy="936104"/>
          </a:xfrm>
          <a:prstGeom prst="line">
            <a:avLst/>
          </a:prstGeom>
          <a:noFill/>
          <a:ln w="76200" cap="flat" cmpd="tri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9338" name="Прямая соединительная линия 99337"/>
          <p:cNvCxnSpPr/>
          <p:nvPr/>
        </p:nvCxnSpPr>
        <p:spPr bwMode="auto">
          <a:xfrm>
            <a:off x="8028384" y="4581128"/>
            <a:ext cx="0" cy="396044"/>
          </a:xfrm>
          <a:prstGeom prst="line">
            <a:avLst/>
          </a:prstGeom>
          <a:noFill/>
          <a:ln w="76200" cap="flat" cmpd="tri" algn="ctr">
            <a:solidFill>
              <a:schemeClr val="accent2"/>
            </a:solidFill>
            <a:prstDash val="dash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9340" name="Прямая соединительная линия 99339"/>
          <p:cNvCxnSpPr/>
          <p:nvPr/>
        </p:nvCxnSpPr>
        <p:spPr bwMode="auto">
          <a:xfrm>
            <a:off x="4572000" y="3429000"/>
            <a:ext cx="1296144" cy="0"/>
          </a:xfrm>
          <a:prstGeom prst="line">
            <a:avLst/>
          </a:prstGeom>
          <a:noFill/>
          <a:ln w="28575" cap="flat" cmpd="tri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9342" name="Прямая соединительная линия 99341"/>
          <p:cNvCxnSpPr/>
          <p:nvPr/>
        </p:nvCxnSpPr>
        <p:spPr bwMode="auto">
          <a:xfrm>
            <a:off x="5868144" y="3429000"/>
            <a:ext cx="1800200" cy="792088"/>
          </a:xfrm>
          <a:prstGeom prst="line">
            <a:avLst/>
          </a:prstGeom>
          <a:noFill/>
          <a:ln w="28575" cap="flat" cmpd="tri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9344" name="Прямая соединительная линия 99343"/>
          <p:cNvCxnSpPr/>
          <p:nvPr/>
        </p:nvCxnSpPr>
        <p:spPr bwMode="auto">
          <a:xfrm>
            <a:off x="7668344" y="4221088"/>
            <a:ext cx="216024" cy="1080120"/>
          </a:xfrm>
          <a:prstGeom prst="line">
            <a:avLst/>
          </a:prstGeom>
          <a:noFill/>
          <a:ln w="38100" cap="flat" cmpd="tri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453214412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C00000"/>
                </a:solidFill>
              </a:rPr>
              <a:t>Полный протез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В анамнезе</a:t>
            </a:r>
          </a:p>
          <a:p>
            <a:pPr marL="0" indent="0">
              <a:buNone/>
            </a:pPr>
            <a:r>
              <a:rPr lang="ru-RU" dirty="0"/>
              <a:t>по 2</a:t>
            </a:r>
          </a:p>
          <a:p>
            <a:pPr marL="0" indent="0">
              <a:buNone/>
            </a:pPr>
            <a:r>
              <a:rPr lang="ru-RU" dirty="0"/>
              <a:t>операции</a:t>
            </a:r>
          </a:p>
          <a:p>
            <a:pPr marL="0" indent="0">
              <a:buNone/>
            </a:pPr>
            <a:r>
              <a:rPr lang="ru-RU" dirty="0"/>
              <a:t>с обеих </a:t>
            </a:r>
          </a:p>
          <a:p>
            <a:pPr marL="0" indent="0">
              <a:buNone/>
            </a:pPr>
            <a:r>
              <a:rPr lang="ru-RU" dirty="0"/>
              <a:t>сторон</a:t>
            </a:r>
          </a:p>
          <a:p>
            <a:pPr marL="0" indent="0">
              <a:buNone/>
            </a:pPr>
            <a:r>
              <a:rPr lang="ru-RU" dirty="0"/>
              <a:t> </a:t>
            </a:r>
          </a:p>
        </p:txBody>
      </p:sp>
      <p:pic>
        <p:nvPicPr>
          <p:cNvPr id="1026" name="Picture 2" descr="C:\Users\1D1D~1\AppData\Local\Temp\Rar$DI44.664\аудиограмма Канин Д., 16 лет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928" y="963551"/>
            <a:ext cx="5184648" cy="5503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135624" y="4328160"/>
            <a:ext cx="46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3333FF"/>
                </a:solidFill>
              </a:rPr>
              <a:t>05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4531" y="2511744"/>
            <a:ext cx="1857099" cy="309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475656" y="6381328"/>
            <a:ext cx="6840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/>
              <a:t>По материалам КМДБ №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4, 2016</a:t>
            </a:r>
          </a:p>
        </p:txBody>
      </p:sp>
    </p:spTree>
    <p:extLst>
      <p:ext uri="{BB962C8B-B14F-4D97-AF65-F5344CB8AC3E}">
        <p14:creationId xmlns:p14="http://schemas.microsoft.com/office/powerpoint/2010/main" val="2472279540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C00000"/>
                </a:solidFill>
              </a:rPr>
              <a:t>Шунт на головку стремечка</a:t>
            </a:r>
          </a:p>
        </p:txBody>
      </p:sp>
      <p:pic>
        <p:nvPicPr>
          <p:cNvPr id="2050" name="Picture 2" descr="C:\Users\1D1D~1\AppData\Local\Temp\Rar$DI42.368\аудиограмма Коротки К., 15 лет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6544" y="1383076"/>
            <a:ext cx="4572000" cy="4893744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307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313" y="3512930"/>
            <a:ext cx="484674" cy="634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563888" y="6276820"/>
            <a:ext cx="54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/>
            <a:r>
              <a:rPr lang="ru-RU" dirty="0">
                <a:solidFill>
                  <a:prstClr val="black"/>
                </a:solidFill>
              </a:rPr>
              <a:t>По материалам КМДБ № </a:t>
            </a: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4, 2016</a:t>
            </a:r>
          </a:p>
        </p:txBody>
      </p:sp>
    </p:spTree>
    <p:extLst>
      <p:ext uri="{BB962C8B-B14F-4D97-AF65-F5344CB8AC3E}">
        <p14:creationId xmlns:p14="http://schemas.microsoft.com/office/powerpoint/2010/main" val="1091554257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C00000"/>
                </a:solidFill>
              </a:rPr>
              <a:t>Частичный протез</a:t>
            </a:r>
          </a:p>
        </p:txBody>
      </p:sp>
      <p:pic>
        <p:nvPicPr>
          <p:cNvPr id="3074" name="Picture 2" descr="C:\Users\1D1D~1\AppData\Local\Temp\Rar$DI35.368\аудиограмма Кустоиц С, 14 лет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145697"/>
            <a:ext cx="5184648" cy="5349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779008" y="4133088"/>
            <a:ext cx="896112" cy="41452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prstClr val="white"/>
                </a:solidFill>
              </a:rPr>
              <a:t>29.07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779008" y="4133089"/>
            <a:ext cx="1170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29.07.2015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843016" y="3389376"/>
            <a:ext cx="1106424" cy="43118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43016" y="3389376"/>
            <a:ext cx="1207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B0F0"/>
                </a:solidFill>
              </a:rPr>
              <a:t>6.02.2016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7032" y="1792309"/>
            <a:ext cx="1298641" cy="2190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067944" y="6495419"/>
            <a:ext cx="4896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/>
            <a:r>
              <a:rPr lang="ru-RU" dirty="0">
                <a:solidFill>
                  <a:prstClr val="black"/>
                </a:solidFill>
              </a:rPr>
              <a:t>По материалам КМДБ № </a:t>
            </a: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4, 2016</a:t>
            </a:r>
          </a:p>
        </p:txBody>
      </p:sp>
    </p:spTree>
    <p:extLst>
      <p:ext uri="{BB962C8B-B14F-4D97-AF65-F5344CB8AC3E}">
        <p14:creationId xmlns:p14="http://schemas.microsoft.com/office/powerpoint/2010/main" val="581375360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>
                <a:solidFill>
                  <a:srgbClr val="C00000"/>
                </a:solidFill>
              </a:rPr>
              <a:t>По </a:t>
            </a:r>
            <a:r>
              <a:rPr lang="ru-RU" sz="3200" dirty="0" err="1">
                <a:solidFill>
                  <a:srgbClr val="C00000"/>
                </a:solidFill>
              </a:rPr>
              <a:t>Плестеру</a:t>
            </a:r>
            <a:endParaRPr lang="ru-RU" sz="3200" dirty="0">
              <a:solidFill>
                <a:srgbClr val="C00000"/>
              </a:solidFill>
            </a:endParaRPr>
          </a:p>
        </p:txBody>
      </p:sp>
      <p:pic>
        <p:nvPicPr>
          <p:cNvPr id="4098" name="Picture 2" descr="C:\Users\1D1D~1\AppData\Local\Temp\Rar$DI14.368\аудиограмма Непомнящих К., 17 лет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652" y="1566672"/>
            <a:ext cx="4727852" cy="5041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8682" y="2833034"/>
            <a:ext cx="1855370" cy="2508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932040" y="6309320"/>
            <a:ext cx="3960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/>
            <a:r>
              <a:rPr lang="ru-RU" dirty="0">
                <a:solidFill>
                  <a:prstClr val="black"/>
                </a:solidFill>
              </a:rPr>
              <a:t>По материалам КМДБ № </a:t>
            </a: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4, 2016</a:t>
            </a:r>
          </a:p>
        </p:txBody>
      </p:sp>
    </p:spTree>
    <p:extLst>
      <p:ext uri="{BB962C8B-B14F-4D97-AF65-F5344CB8AC3E}">
        <p14:creationId xmlns:p14="http://schemas.microsoft.com/office/powerpoint/2010/main" val="2480107093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3"/>
          <p:cNvSpPr>
            <a:spLocks noGrp="1" noChangeArrowheads="1"/>
          </p:cNvSpPr>
          <p:nvPr>
            <p:ph idx="1"/>
          </p:nvPr>
        </p:nvSpPr>
        <p:spPr>
          <a:xfrm>
            <a:off x="5292080" y="2564904"/>
            <a:ext cx="3394720" cy="3096196"/>
          </a:xfrm>
          <a:solidFill>
            <a:srgbClr val="FFEBAB"/>
          </a:solidFill>
        </p:spPr>
        <p:txBody>
          <a:bodyPr/>
          <a:lstStyle/>
          <a:p>
            <a:pPr>
              <a:lnSpc>
                <a:spcPct val="80000"/>
              </a:lnSpc>
            </a:pPr>
            <a:r>
              <a:rPr lang="ru-RU" sz="2400" dirty="0"/>
              <a:t>Полость после санирующей операции. </a:t>
            </a:r>
          </a:p>
        </p:txBody>
      </p:sp>
      <p:pic>
        <p:nvPicPr>
          <p:cNvPr id="2970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556792"/>
            <a:ext cx="4706938" cy="4686300"/>
          </a:xfrm>
          <a:prstGeom prst="rect">
            <a:avLst/>
          </a:prstGeom>
          <a:noFill/>
          <a:ln w="76200" cmpd="tri">
            <a:solidFill>
              <a:srgbClr val="99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7547461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47864" y="274638"/>
            <a:ext cx="5338936" cy="1143000"/>
          </a:xfrm>
        </p:spPr>
        <p:txBody>
          <a:bodyPr>
            <a:normAutofit/>
          </a:bodyPr>
          <a:lstStyle/>
          <a:p>
            <a:r>
              <a:rPr lang="ru-RU" sz="3600" dirty="0" err="1">
                <a:solidFill>
                  <a:srgbClr val="0070C0"/>
                </a:solidFill>
              </a:rPr>
              <a:t>отофаг</a:t>
            </a:r>
            <a:endParaRPr lang="ru-RU" sz="3600" dirty="0">
              <a:solidFill>
                <a:srgbClr val="0070C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11560" y="1997839"/>
            <a:ext cx="7992888" cy="4247317"/>
          </a:xfrm>
          <a:prstGeom prst="rect">
            <a:avLst/>
          </a:prstGeom>
          <a:solidFill>
            <a:srgbClr val="FFEBAB"/>
          </a:solidFill>
        </p:spPr>
        <p:txBody>
          <a:bodyPr wrap="square">
            <a:spAutoFit/>
          </a:bodyPr>
          <a:lstStyle/>
          <a:p>
            <a:endParaRPr lang="ru-RU" dirty="0">
              <a:solidFill>
                <a:prstClr val="black"/>
              </a:solidFill>
              <a:latin typeface="Verdana"/>
            </a:endParaRPr>
          </a:p>
          <a:p>
            <a:endParaRPr lang="ru-RU" dirty="0">
              <a:solidFill>
                <a:prstClr val="black"/>
              </a:solidFill>
              <a:latin typeface="Verdana"/>
            </a:endParaRPr>
          </a:p>
          <a:p>
            <a:endParaRPr lang="ru-RU" dirty="0">
              <a:solidFill>
                <a:prstClr val="black"/>
              </a:solidFill>
              <a:latin typeface="Verdana"/>
            </a:endParaRPr>
          </a:p>
          <a:p>
            <a:endParaRPr lang="ru-RU" dirty="0">
              <a:solidFill>
                <a:prstClr val="black"/>
              </a:solidFill>
              <a:latin typeface="Verdana"/>
            </a:endParaRPr>
          </a:p>
          <a:p>
            <a:endParaRPr lang="ru-RU" dirty="0">
              <a:solidFill>
                <a:prstClr val="black"/>
              </a:solidFill>
              <a:latin typeface="Verdana"/>
            </a:endParaRPr>
          </a:p>
          <a:p>
            <a:r>
              <a:rPr lang="ru-RU" dirty="0">
                <a:solidFill>
                  <a:prstClr val="black"/>
                </a:solidFill>
                <a:latin typeface="Verdana"/>
              </a:rPr>
              <a:t>Состав: </a:t>
            </a:r>
            <a:r>
              <a:rPr lang="ru-RU" dirty="0">
                <a:solidFill>
                  <a:srgbClr val="585858"/>
                </a:solidFill>
                <a:latin typeface="Verdana"/>
              </a:rPr>
              <a:t>Бактериофаги:. </a:t>
            </a:r>
            <a:r>
              <a:rPr lang="en-US" dirty="0">
                <a:solidFill>
                  <a:srgbClr val="585858"/>
                </a:solidFill>
                <a:latin typeface="Verdana"/>
              </a:rPr>
              <a:t>Staphylococcus </a:t>
            </a:r>
            <a:r>
              <a:rPr lang="en-US" dirty="0" err="1">
                <a:solidFill>
                  <a:srgbClr val="585858"/>
                </a:solidFill>
                <a:latin typeface="Verdana"/>
              </a:rPr>
              <a:t>aureus</a:t>
            </a:r>
            <a:r>
              <a:rPr lang="en-US" dirty="0">
                <a:solidFill>
                  <a:srgbClr val="585858"/>
                </a:solidFill>
                <a:latin typeface="Verdana"/>
              </a:rPr>
              <a:t> </a:t>
            </a:r>
            <a:r>
              <a:rPr lang="en-US" dirty="0" err="1">
                <a:solidFill>
                  <a:srgbClr val="585858"/>
                </a:solidFill>
                <a:latin typeface="Verdana"/>
              </a:rPr>
              <a:t>spp</a:t>
            </a:r>
            <a:r>
              <a:rPr lang="en-US" dirty="0">
                <a:solidFill>
                  <a:srgbClr val="585858"/>
                </a:solidFill>
                <a:latin typeface="Verdana"/>
              </a:rPr>
              <a:t>,  Pseudomonas </a:t>
            </a:r>
            <a:r>
              <a:rPr lang="en-US" dirty="0" err="1">
                <a:solidFill>
                  <a:srgbClr val="585858"/>
                </a:solidFill>
                <a:latin typeface="Verdana"/>
              </a:rPr>
              <a:t>aeruginosa</a:t>
            </a:r>
            <a:r>
              <a:rPr lang="en-US" dirty="0">
                <a:solidFill>
                  <a:srgbClr val="585858"/>
                </a:solidFill>
                <a:latin typeface="Verdana"/>
              </a:rPr>
              <a:t> </a:t>
            </a:r>
            <a:r>
              <a:rPr lang="en-US" dirty="0" err="1">
                <a:solidFill>
                  <a:srgbClr val="585858"/>
                </a:solidFill>
                <a:latin typeface="Verdana"/>
              </a:rPr>
              <a:t>spp</a:t>
            </a:r>
            <a:r>
              <a:rPr lang="en-US" dirty="0">
                <a:solidFill>
                  <a:srgbClr val="585858"/>
                </a:solidFill>
                <a:latin typeface="Verdana"/>
              </a:rPr>
              <a:t>, </a:t>
            </a:r>
            <a:r>
              <a:rPr lang="en-US" dirty="0" err="1">
                <a:solidFill>
                  <a:srgbClr val="585858"/>
                </a:solidFill>
                <a:latin typeface="Verdana"/>
              </a:rPr>
              <a:t>Morganella</a:t>
            </a:r>
            <a:r>
              <a:rPr lang="en-US" dirty="0">
                <a:solidFill>
                  <a:srgbClr val="585858"/>
                </a:solidFill>
                <a:latin typeface="Verdana"/>
              </a:rPr>
              <a:t> </a:t>
            </a:r>
            <a:r>
              <a:rPr lang="en-US" dirty="0" err="1">
                <a:solidFill>
                  <a:srgbClr val="585858"/>
                </a:solidFill>
                <a:latin typeface="Verdana"/>
              </a:rPr>
              <a:t>morganii</a:t>
            </a:r>
            <a:r>
              <a:rPr lang="en-US" dirty="0">
                <a:solidFill>
                  <a:srgbClr val="585858"/>
                </a:solidFill>
                <a:latin typeface="Verdana"/>
              </a:rPr>
              <a:t>, Proteus vulgaris </a:t>
            </a:r>
            <a:r>
              <a:rPr lang="en-US" dirty="0" err="1">
                <a:solidFill>
                  <a:srgbClr val="585858"/>
                </a:solidFill>
                <a:latin typeface="Verdana"/>
              </a:rPr>
              <a:t>spp</a:t>
            </a:r>
            <a:r>
              <a:rPr lang="en-US" dirty="0">
                <a:solidFill>
                  <a:srgbClr val="585858"/>
                </a:solidFill>
                <a:latin typeface="Verdana"/>
              </a:rPr>
              <a:t>, Streptococcus </a:t>
            </a:r>
            <a:r>
              <a:rPr lang="en-US" dirty="0" err="1">
                <a:solidFill>
                  <a:srgbClr val="585858"/>
                </a:solidFill>
                <a:latin typeface="Verdana"/>
              </a:rPr>
              <a:t>pyogenes</a:t>
            </a:r>
            <a:r>
              <a:rPr lang="en-US" dirty="0">
                <a:solidFill>
                  <a:srgbClr val="585858"/>
                </a:solidFill>
                <a:latin typeface="Verdana"/>
              </a:rPr>
              <a:t> </a:t>
            </a:r>
            <a:r>
              <a:rPr lang="en-US" dirty="0" err="1">
                <a:solidFill>
                  <a:srgbClr val="585858"/>
                </a:solidFill>
                <a:latin typeface="Verdana"/>
              </a:rPr>
              <a:t>spp</a:t>
            </a:r>
            <a:r>
              <a:rPr lang="en-US" dirty="0">
                <a:solidFill>
                  <a:srgbClr val="585858"/>
                </a:solidFill>
                <a:latin typeface="Verdana"/>
              </a:rPr>
              <a:t>, </a:t>
            </a:r>
            <a:r>
              <a:rPr lang="en-US" dirty="0" err="1">
                <a:solidFill>
                  <a:srgbClr val="585858"/>
                </a:solidFill>
                <a:latin typeface="Verdana"/>
              </a:rPr>
              <a:t>Haemophilus</a:t>
            </a:r>
            <a:r>
              <a:rPr lang="en-US" dirty="0">
                <a:solidFill>
                  <a:srgbClr val="585858"/>
                </a:solidFill>
                <a:latin typeface="Verdana"/>
              </a:rPr>
              <a:t> </a:t>
            </a:r>
            <a:r>
              <a:rPr lang="en-US" dirty="0" err="1">
                <a:solidFill>
                  <a:srgbClr val="585858"/>
                </a:solidFill>
                <a:latin typeface="Verdana"/>
              </a:rPr>
              <a:t>influenzae</a:t>
            </a:r>
            <a:r>
              <a:rPr lang="en-US" dirty="0">
                <a:solidFill>
                  <a:srgbClr val="585858"/>
                </a:solidFill>
                <a:latin typeface="Verdana"/>
              </a:rPr>
              <a:t> </a:t>
            </a:r>
            <a:r>
              <a:rPr lang="en-US" dirty="0" err="1">
                <a:solidFill>
                  <a:srgbClr val="585858"/>
                </a:solidFill>
                <a:latin typeface="Verdana"/>
              </a:rPr>
              <a:t>spp</a:t>
            </a:r>
            <a:r>
              <a:rPr lang="en-US" dirty="0">
                <a:solidFill>
                  <a:srgbClr val="585858"/>
                </a:solidFill>
                <a:latin typeface="Verdana"/>
              </a:rPr>
              <a:t>, </a:t>
            </a:r>
            <a:r>
              <a:rPr lang="en-US" dirty="0" err="1">
                <a:solidFill>
                  <a:srgbClr val="585858"/>
                </a:solidFill>
                <a:latin typeface="Verdana"/>
              </a:rPr>
              <a:t>Bacteroides</a:t>
            </a:r>
            <a:r>
              <a:rPr lang="en-US" dirty="0">
                <a:solidFill>
                  <a:srgbClr val="585858"/>
                </a:solidFill>
                <a:latin typeface="Verdana"/>
              </a:rPr>
              <a:t> spp., Moraxella </a:t>
            </a:r>
            <a:r>
              <a:rPr lang="en-US" dirty="0" err="1">
                <a:solidFill>
                  <a:srgbClr val="585858"/>
                </a:solidFill>
                <a:latin typeface="Verdana"/>
              </a:rPr>
              <a:t>catarrhalis</a:t>
            </a:r>
            <a:r>
              <a:rPr lang="en-US" dirty="0">
                <a:solidFill>
                  <a:srgbClr val="585858"/>
                </a:solidFill>
                <a:latin typeface="Verdana"/>
              </a:rPr>
              <a:t>, Escherichia  coli </a:t>
            </a:r>
            <a:r>
              <a:rPr lang="en-US" dirty="0" err="1">
                <a:solidFill>
                  <a:srgbClr val="585858"/>
                </a:solidFill>
                <a:latin typeface="Verdana"/>
              </a:rPr>
              <a:t>spp</a:t>
            </a:r>
            <a:r>
              <a:rPr lang="en-US" dirty="0">
                <a:solidFill>
                  <a:srgbClr val="585858"/>
                </a:solidFill>
                <a:latin typeface="Verdana"/>
              </a:rPr>
              <a:t>, </a:t>
            </a:r>
            <a:r>
              <a:rPr lang="en-US" dirty="0" err="1">
                <a:solidFill>
                  <a:srgbClr val="585858"/>
                </a:solidFill>
                <a:latin typeface="Verdana"/>
              </a:rPr>
              <a:t>Klebsiella</a:t>
            </a:r>
            <a:r>
              <a:rPr lang="en-US" dirty="0">
                <a:solidFill>
                  <a:srgbClr val="585858"/>
                </a:solidFill>
                <a:latin typeface="Verdana"/>
              </a:rPr>
              <a:t> </a:t>
            </a:r>
            <a:r>
              <a:rPr lang="en-US" dirty="0" err="1">
                <a:solidFill>
                  <a:srgbClr val="585858"/>
                </a:solidFill>
                <a:latin typeface="Verdana"/>
              </a:rPr>
              <a:t>spp</a:t>
            </a:r>
            <a:r>
              <a:rPr lang="en-US" dirty="0">
                <a:solidFill>
                  <a:srgbClr val="585858"/>
                </a:solidFill>
                <a:latin typeface="Verdana"/>
              </a:rPr>
              <a:t>,  </a:t>
            </a:r>
            <a:r>
              <a:rPr lang="en-US" dirty="0" err="1">
                <a:solidFill>
                  <a:srgbClr val="585858"/>
                </a:solidFill>
                <a:latin typeface="Verdana"/>
              </a:rPr>
              <a:t>Providencia</a:t>
            </a:r>
            <a:r>
              <a:rPr lang="en-US" dirty="0">
                <a:solidFill>
                  <a:srgbClr val="585858"/>
                </a:solidFill>
                <a:latin typeface="Verdana"/>
              </a:rPr>
              <a:t> </a:t>
            </a:r>
            <a:r>
              <a:rPr lang="en-US" dirty="0" err="1">
                <a:solidFill>
                  <a:srgbClr val="585858"/>
                </a:solidFill>
                <a:latin typeface="Verdana"/>
              </a:rPr>
              <a:t>rettgeri</a:t>
            </a:r>
            <a:r>
              <a:rPr lang="en-US" dirty="0">
                <a:solidFill>
                  <a:srgbClr val="585858"/>
                </a:solidFill>
                <a:latin typeface="Verdana"/>
              </a:rPr>
              <a:t> </a:t>
            </a:r>
            <a:r>
              <a:rPr lang="en-US" dirty="0" err="1">
                <a:solidFill>
                  <a:srgbClr val="585858"/>
                </a:solidFill>
                <a:latin typeface="Verdana"/>
              </a:rPr>
              <a:t>spp</a:t>
            </a:r>
            <a:r>
              <a:rPr lang="en-US" dirty="0">
                <a:solidFill>
                  <a:srgbClr val="585858"/>
                </a:solidFill>
                <a:latin typeface="Verdana"/>
              </a:rPr>
              <a:t>, Neisseria spp.</a:t>
            </a:r>
            <a:endParaRPr lang="ru-RU" dirty="0">
              <a:solidFill>
                <a:srgbClr val="585858"/>
              </a:solidFill>
              <a:latin typeface="Verdana"/>
            </a:endParaRPr>
          </a:p>
          <a:p>
            <a:r>
              <a:rPr lang="ru-RU" dirty="0">
                <a:solidFill>
                  <a:prstClr val="black"/>
                </a:solidFill>
                <a:latin typeface="Verdana"/>
              </a:rPr>
              <a:t>Применение:</a:t>
            </a:r>
            <a:r>
              <a:rPr lang="ru-RU" dirty="0">
                <a:solidFill>
                  <a:srgbClr val="585858"/>
                </a:solidFill>
                <a:latin typeface="Verdana"/>
              </a:rPr>
              <a:t> </a:t>
            </a:r>
            <a:r>
              <a:rPr lang="ru-RU" b="1" dirty="0">
                <a:solidFill>
                  <a:srgbClr val="7030A0"/>
                </a:solidFill>
                <a:latin typeface="Verdana"/>
              </a:rPr>
              <a:t>Стерильный гель с бактериофагами "</a:t>
            </a:r>
            <a:r>
              <a:rPr lang="ru-RU" b="1" dirty="0" err="1">
                <a:solidFill>
                  <a:srgbClr val="7030A0"/>
                </a:solidFill>
                <a:latin typeface="Verdana"/>
              </a:rPr>
              <a:t>Отофаг</a:t>
            </a:r>
            <a:r>
              <a:rPr lang="ru-RU" dirty="0">
                <a:solidFill>
                  <a:srgbClr val="585858"/>
                </a:solidFill>
                <a:latin typeface="Verdana"/>
              </a:rPr>
              <a:t>" используется для лечения и профилактики гнойно-воспалительных заболеваний носа (гайморит, ринит), глотки (фарингит, абсцессы), миндалин (ангина, хронический тонзиллит), уха (наружный и средний отиты).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7170" name="Picture 2" descr="ОТОФАГ ГЕЛЬ 30МЛ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124744"/>
            <a:ext cx="1838325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23928" y="2420888"/>
            <a:ext cx="43204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202020"/>
                </a:solidFill>
                <a:latin typeface="Arial"/>
              </a:rPr>
              <a:t>Производитель: АИЗ С-П</a:t>
            </a: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9965961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03848" y="1421904"/>
            <a:ext cx="5389216" cy="1143000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rgbClr val="C00000"/>
                </a:solidFill>
              </a:rPr>
              <a:t>Плазма, обогащенная тромбоцитами</a:t>
            </a:r>
          </a:p>
        </p:txBody>
      </p:sp>
      <p:pic>
        <p:nvPicPr>
          <p:cNvPr id="77826" name="Picture 2" descr="pl box 20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0" y="1052737"/>
            <a:ext cx="2807778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39552" y="3212976"/>
            <a:ext cx="7920880" cy="3139321"/>
          </a:xfrm>
          <a:prstGeom prst="rect">
            <a:avLst/>
          </a:prstGeom>
          <a:solidFill>
            <a:srgbClr val="FFEBAB"/>
          </a:solidFill>
        </p:spPr>
        <p:txBody>
          <a:bodyPr wrap="square">
            <a:spAutoFit/>
          </a:bodyPr>
          <a:lstStyle/>
          <a:p>
            <a:endParaRPr lang="ru-RU" dirty="0">
              <a:solidFill>
                <a:srgbClr val="000000"/>
              </a:solidFill>
              <a:latin typeface="Arial"/>
            </a:endParaRPr>
          </a:p>
          <a:p>
            <a:r>
              <a:rPr lang="ru-RU" sz="2000" dirty="0">
                <a:solidFill>
                  <a:srgbClr val="000000"/>
                </a:solidFill>
                <a:latin typeface="Arial"/>
              </a:rPr>
              <a:t> метода инъекционного введения в ткани организма богатой </a:t>
            </a:r>
            <a:r>
              <a:rPr lang="ru-RU" sz="2000" dirty="0">
                <a:solidFill>
                  <a:srgbClr val="0B0080"/>
                </a:solidFill>
                <a:latin typeface="Arial"/>
                <a:hlinkClick r:id="rId3" tooltip="Тромбоциты"/>
              </a:rPr>
              <a:t>тромбоцитами</a:t>
            </a:r>
            <a:r>
              <a:rPr lang="ru-RU" sz="2000" dirty="0">
                <a:solidFill>
                  <a:srgbClr val="000000"/>
                </a:solidFill>
                <a:latin typeface="Arial"/>
              </a:rPr>
              <a:t> </a:t>
            </a:r>
            <a:r>
              <a:rPr lang="ru-RU" sz="2000" dirty="0">
                <a:solidFill>
                  <a:srgbClr val="0B0080"/>
                </a:solidFill>
                <a:latin typeface="Arial"/>
                <a:hlinkClick r:id="rId4" tooltip="Плазма крови"/>
              </a:rPr>
              <a:t>плазмы</a:t>
            </a:r>
            <a:r>
              <a:rPr lang="ru-RU" sz="2000" dirty="0">
                <a:solidFill>
                  <a:srgbClr val="000000"/>
                </a:solidFill>
                <a:latin typeface="Arial"/>
              </a:rPr>
              <a:t>, полученной из крови самого пациента</a:t>
            </a:r>
          </a:p>
          <a:p>
            <a:endParaRPr lang="ru-RU" sz="2000" dirty="0">
              <a:solidFill>
                <a:srgbClr val="000000"/>
              </a:solidFill>
              <a:latin typeface="Arial"/>
            </a:endParaRPr>
          </a:p>
          <a:p>
            <a:endParaRPr lang="ru-RU" sz="2000" dirty="0">
              <a:solidFill>
                <a:srgbClr val="000000"/>
              </a:solidFill>
              <a:latin typeface="Arial"/>
            </a:endParaRPr>
          </a:p>
          <a:p>
            <a:endParaRPr lang="ru-RU" sz="2000" dirty="0">
              <a:solidFill>
                <a:srgbClr val="000000"/>
              </a:solidFill>
              <a:latin typeface="Arial"/>
            </a:endParaRPr>
          </a:p>
          <a:p>
            <a:r>
              <a:rPr lang="ru-RU" sz="2000" dirty="0">
                <a:solidFill>
                  <a:srgbClr val="000000"/>
                </a:solidFill>
                <a:latin typeface="Arial"/>
              </a:rPr>
              <a:t>Разработчиками методики являются российские врачи: профессор, д.м.н. Ренат </a:t>
            </a:r>
            <a:r>
              <a:rPr lang="ru-RU" sz="2000" dirty="0" err="1">
                <a:solidFill>
                  <a:srgbClr val="000000"/>
                </a:solidFill>
                <a:latin typeface="Arial"/>
              </a:rPr>
              <a:t>Рашитович</a:t>
            </a:r>
            <a:r>
              <a:rPr lang="ru-RU" sz="2000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Arial"/>
              </a:rPr>
              <a:t>Ахмеров</a:t>
            </a:r>
            <a:r>
              <a:rPr lang="ru-RU" sz="2000" dirty="0">
                <a:solidFill>
                  <a:srgbClr val="000000"/>
                </a:solidFill>
                <a:latin typeface="Arial"/>
              </a:rPr>
              <a:t> и к.м.н. Роман Феликсович </a:t>
            </a:r>
            <a:r>
              <a:rPr lang="ru-RU" sz="2000" dirty="0" err="1">
                <a:solidFill>
                  <a:srgbClr val="000000"/>
                </a:solidFill>
                <a:latin typeface="Arial"/>
              </a:rPr>
              <a:t>Зарудий</a:t>
            </a:r>
            <a:r>
              <a:rPr lang="ru-RU" sz="2000" dirty="0">
                <a:solidFill>
                  <a:srgbClr val="000000"/>
                </a:solidFill>
                <a:latin typeface="Arial"/>
              </a:rPr>
              <a:t>. </a:t>
            </a:r>
            <a:endParaRPr lang="ru-RU" sz="2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1190686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5662"/>
            <a:ext cx="8136904" cy="4139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7" y="3331877"/>
            <a:ext cx="3096344" cy="3841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Изображение 3" descr="фото 5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05692">
            <a:off x="4076981" y="3719467"/>
            <a:ext cx="3585592" cy="3366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404382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2271648"/>
            <a:ext cx="5112568" cy="3859277"/>
          </a:xfrm>
        </p:spPr>
        <p:txBody>
          <a:bodyPr/>
          <a:lstStyle/>
          <a:p>
            <a:r>
              <a:rPr lang="ru-RU" sz="2400" dirty="0"/>
              <a:t>Барабанная перепонка и слуховые косточки</a:t>
            </a:r>
          </a:p>
          <a:p>
            <a:r>
              <a:rPr lang="ru-RU" sz="2400" dirty="0"/>
              <a:t> 1 — головка молоточка;</a:t>
            </a:r>
          </a:p>
          <a:p>
            <a:r>
              <a:rPr lang="ru-RU" sz="2400" dirty="0"/>
              <a:t> 2 — короткая ножка наковальни;</a:t>
            </a:r>
          </a:p>
          <a:p>
            <a:r>
              <a:rPr lang="ru-RU" sz="2400" dirty="0"/>
              <a:t> 3 — длинная ножка наковальни;</a:t>
            </a:r>
          </a:p>
          <a:p>
            <a:r>
              <a:rPr lang="ru-RU" sz="2400" dirty="0"/>
              <a:t> 4 — рукоятка молоточка;</a:t>
            </a:r>
          </a:p>
          <a:p>
            <a:r>
              <a:rPr lang="ru-RU" sz="2400" dirty="0"/>
              <a:t> 5 — слуховая труба;</a:t>
            </a:r>
          </a:p>
          <a:p>
            <a:r>
              <a:rPr lang="ru-RU" sz="2400" dirty="0"/>
              <a:t> 6 — барабанная перепонка</a:t>
            </a: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348880"/>
            <a:ext cx="333375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27584" y="332656"/>
            <a:ext cx="794226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C00000"/>
                </a:solidFill>
              </a:rPr>
              <a:t>Помните!</a:t>
            </a:r>
          </a:p>
          <a:p>
            <a:pPr algn="ctr"/>
            <a:r>
              <a:rPr lang="ru-RU" sz="3600" b="1" dirty="0">
                <a:solidFill>
                  <a:srgbClr val="C00000"/>
                </a:solidFill>
              </a:rPr>
              <a:t>Лучше и легче сохранить, чем восстановить!</a:t>
            </a:r>
          </a:p>
        </p:txBody>
      </p:sp>
    </p:spTree>
    <p:extLst>
      <p:ext uri="{BB962C8B-B14F-4D97-AF65-F5344CB8AC3E}">
        <p14:creationId xmlns:p14="http://schemas.microsoft.com/office/powerpoint/2010/main" val="15166840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3D1323-F7A3-4C20-A797-029E272791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</a:rPr>
              <a:t>Классификация холестеатомы</a:t>
            </a:r>
            <a:br>
              <a:rPr lang="ru-RU" sz="3200" b="1" dirty="0">
                <a:solidFill>
                  <a:srgbClr val="C00000"/>
                </a:solidFill>
              </a:rPr>
            </a:br>
            <a:r>
              <a:rPr lang="ru-RU" sz="3200" b="1" dirty="0">
                <a:solidFill>
                  <a:srgbClr val="C00000"/>
                </a:solidFill>
              </a:rPr>
              <a:t>2017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39A13E9-8AA4-4D9F-BB37-01FDA7EE5BD9}"/>
              </a:ext>
            </a:extLst>
          </p:cNvPr>
          <p:cNvSpPr txBox="1"/>
          <p:nvPr/>
        </p:nvSpPr>
        <p:spPr>
          <a:xfrm>
            <a:off x="3531475" y="2063312"/>
            <a:ext cx="2049518" cy="415498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100" b="1" dirty="0"/>
              <a:t>Холестеатома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70E1F7B-AAB9-4FAF-8E43-765D8D22CF59}"/>
              </a:ext>
            </a:extLst>
          </p:cNvPr>
          <p:cNvSpPr txBox="1"/>
          <p:nvPr/>
        </p:nvSpPr>
        <p:spPr>
          <a:xfrm>
            <a:off x="1182415" y="2851023"/>
            <a:ext cx="1489841" cy="3693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/>
              <a:t>Врожденная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495A43C-4323-449F-BAD0-0AB0C1803961}"/>
              </a:ext>
            </a:extLst>
          </p:cNvPr>
          <p:cNvSpPr txBox="1"/>
          <p:nvPr/>
        </p:nvSpPr>
        <p:spPr>
          <a:xfrm>
            <a:off x="6172199" y="2851023"/>
            <a:ext cx="2473221" cy="369332"/>
          </a:xfrm>
          <a:prstGeom prst="rect">
            <a:avLst/>
          </a:prstGeom>
          <a:noFill/>
          <a:ln w="28575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 err="1"/>
              <a:t>Неклассифицируемая</a:t>
            </a:r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D27DC2-FEF4-4AF7-BEBD-7F48115FD00F}"/>
              </a:ext>
            </a:extLst>
          </p:cNvPr>
          <p:cNvSpPr txBox="1"/>
          <p:nvPr/>
        </p:nvSpPr>
        <p:spPr>
          <a:xfrm>
            <a:off x="3663502" y="3022241"/>
            <a:ext cx="1851474" cy="3693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/>
              <a:t>Приобретенная</a:t>
            </a:r>
          </a:p>
        </p:txBody>
      </p:sp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id="{7A7B0A6D-519C-4E0B-8447-C84201B0534A}"/>
              </a:ext>
            </a:extLst>
          </p:cNvPr>
          <p:cNvCxnSpPr/>
          <p:nvPr/>
        </p:nvCxnSpPr>
        <p:spPr>
          <a:xfrm flipH="1">
            <a:off x="2467304" y="2567809"/>
            <a:ext cx="819807" cy="19706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id="{8FB910BD-F6FE-4029-8B35-BD975A995BD3}"/>
              </a:ext>
            </a:extLst>
          </p:cNvPr>
          <p:cNvCxnSpPr/>
          <p:nvPr/>
        </p:nvCxnSpPr>
        <p:spPr>
          <a:xfrm>
            <a:off x="5809593" y="2599340"/>
            <a:ext cx="811925" cy="17342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5A13C6A1-7A4D-4236-8D4D-7700AE9547F7}"/>
              </a:ext>
            </a:extLst>
          </p:cNvPr>
          <p:cNvCxnSpPr>
            <a:cxnSpLocks/>
          </p:cNvCxnSpPr>
          <p:nvPr/>
        </p:nvCxnSpPr>
        <p:spPr>
          <a:xfrm>
            <a:off x="4572000" y="2575692"/>
            <a:ext cx="0" cy="37837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17BE1F9A-3FF6-404A-8354-6A869267EE55}"/>
              </a:ext>
            </a:extLst>
          </p:cNvPr>
          <p:cNvSpPr txBox="1"/>
          <p:nvPr/>
        </p:nvSpPr>
        <p:spPr>
          <a:xfrm>
            <a:off x="1828801" y="3590499"/>
            <a:ext cx="1570607" cy="50783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1350" b="1" dirty="0" err="1"/>
              <a:t>Ретракционная</a:t>
            </a:r>
            <a:endParaRPr lang="ru-RU" sz="1350" b="1" dirty="0"/>
          </a:p>
          <a:p>
            <a:r>
              <a:rPr lang="ru-RU" sz="1350" b="1" dirty="0"/>
              <a:t>холестеатома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D3E78ED-365F-4E2F-969F-BBB1FB0EFA71}"/>
              </a:ext>
            </a:extLst>
          </p:cNvPr>
          <p:cNvSpPr txBox="1"/>
          <p:nvPr/>
        </p:nvSpPr>
        <p:spPr>
          <a:xfrm>
            <a:off x="5965296" y="3498518"/>
            <a:ext cx="1775056" cy="50783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1350" b="1" dirty="0" err="1"/>
              <a:t>Неретракционная</a:t>
            </a:r>
            <a:endParaRPr lang="ru-RU" sz="1350" b="1" dirty="0"/>
          </a:p>
          <a:p>
            <a:r>
              <a:rPr lang="ru-RU" sz="1350" b="1" dirty="0"/>
              <a:t>холестеатома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558BB80-7B65-4A4B-AB1D-DBE11F8F3F74}"/>
              </a:ext>
            </a:extLst>
          </p:cNvPr>
          <p:cNvSpPr txBox="1"/>
          <p:nvPr/>
        </p:nvSpPr>
        <p:spPr>
          <a:xfrm>
            <a:off x="804041" y="4239529"/>
            <a:ext cx="1489841" cy="50783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1350" b="1" dirty="0"/>
              <a:t>Холестеатома </a:t>
            </a:r>
            <a:r>
              <a:rPr lang="en-US" sz="1350" b="1" dirty="0"/>
              <a:t>pars </a:t>
            </a:r>
            <a:r>
              <a:rPr lang="en-US" sz="1350" b="1" dirty="0" err="1"/>
              <a:t>flaccida</a:t>
            </a:r>
            <a:endParaRPr lang="ru-RU" sz="1350" b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EE79D47-943F-450E-85EE-C9725BD10AFC}"/>
              </a:ext>
            </a:extLst>
          </p:cNvPr>
          <p:cNvSpPr txBox="1"/>
          <p:nvPr/>
        </p:nvSpPr>
        <p:spPr>
          <a:xfrm>
            <a:off x="4745422" y="4516008"/>
            <a:ext cx="1539107" cy="92333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350" b="1" dirty="0"/>
              <a:t>Холестеатома</a:t>
            </a:r>
          </a:p>
          <a:p>
            <a:pPr algn="ctr"/>
            <a:r>
              <a:rPr lang="ru-RU" sz="1350" b="1" dirty="0"/>
              <a:t>вследствие</a:t>
            </a:r>
          </a:p>
          <a:p>
            <a:pPr algn="ctr"/>
            <a:r>
              <a:rPr lang="ru-RU" sz="1350" b="1" dirty="0"/>
              <a:t>перфорации БП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43AFA6D-1BF0-455A-A673-F7E357C32E49}"/>
              </a:ext>
            </a:extLst>
          </p:cNvPr>
          <p:cNvSpPr txBox="1"/>
          <p:nvPr/>
        </p:nvSpPr>
        <p:spPr>
          <a:xfrm>
            <a:off x="6550573" y="4516008"/>
            <a:ext cx="2185494" cy="71558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350" b="1" dirty="0"/>
              <a:t>Вследствие травмы или</a:t>
            </a:r>
          </a:p>
          <a:p>
            <a:pPr algn="ctr"/>
            <a:r>
              <a:rPr lang="ru-RU" sz="1350" b="1" dirty="0"/>
              <a:t>медицинской</a:t>
            </a:r>
          </a:p>
          <a:p>
            <a:pPr algn="ctr"/>
            <a:r>
              <a:rPr lang="ru-RU" sz="1350" b="1" dirty="0"/>
              <a:t>манипуляции</a:t>
            </a:r>
          </a:p>
        </p:txBody>
      </p:sp>
      <p:cxnSp>
        <p:nvCxnSpPr>
          <p:cNvPr id="21" name="Прямая со стрелкой 20">
            <a:extLst>
              <a:ext uri="{FF2B5EF4-FFF2-40B4-BE49-F238E27FC236}">
                <a16:creationId xmlns:a16="http://schemas.microsoft.com/office/drawing/2014/main" id="{55D96B8B-38D6-460A-B632-239837DE0E24}"/>
              </a:ext>
            </a:extLst>
          </p:cNvPr>
          <p:cNvCxnSpPr/>
          <p:nvPr/>
        </p:nvCxnSpPr>
        <p:spPr>
          <a:xfrm flipH="1">
            <a:off x="5809593" y="4239527"/>
            <a:ext cx="362607" cy="20437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>
            <a:extLst>
              <a:ext uri="{FF2B5EF4-FFF2-40B4-BE49-F238E27FC236}">
                <a16:creationId xmlns:a16="http://schemas.microsoft.com/office/drawing/2014/main" id="{5DB21524-0914-46FF-91C3-D5259227C87E}"/>
              </a:ext>
            </a:extLst>
          </p:cNvPr>
          <p:cNvCxnSpPr/>
          <p:nvPr/>
        </p:nvCxnSpPr>
        <p:spPr>
          <a:xfrm>
            <a:off x="7007773" y="4239527"/>
            <a:ext cx="528145" cy="20437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>
            <a:extLst>
              <a:ext uri="{FF2B5EF4-FFF2-40B4-BE49-F238E27FC236}">
                <a16:creationId xmlns:a16="http://schemas.microsoft.com/office/drawing/2014/main" id="{DB63DDAF-12DB-4690-B16E-FD5B3AEEFFB6}"/>
              </a:ext>
            </a:extLst>
          </p:cNvPr>
          <p:cNvCxnSpPr/>
          <p:nvPr/>
        </p:nvCxnSpPr>
        <p:spPr>
          <a:xfrm>
            <a:off x="5687406" y="3294865"/>
            <a:ext cx="449317" cy="17799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>
            <a:extLst>
              <a:ext uri="{FF2B5EF4-FFF2-40B4-BE49-F238E27FC236}">
                <a16:creationId xmlns:a16="http://schemas.microsoft.com/office/drawing/2014/main" id="{A9E2591D-B470-48B7-BE3E-9F166EB2FA85}"/>
              </a:ext>
            </a:extLst>
          </p:cNvPr>
          <p:cNvCxnSpPr>
            <a:cxnSpLocks/>
          </p:cNvCxnSpPr>
          <p:nvPr/>
        </p:nvCxnSpPr>
        <p:spPr>
          <a:xfrm flipH="1">
            <a:off x="2944219" y="3364733"/>
            <a:ext cx="512378" cy="16303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40862053-2EED-41C1-9553-30B0DA9EA6ED}"/>
              </a:ext>
            </a:extLst>
          </p:cNvPr>
          <p:cNvSpPr txBox="1"/>
          <p:nvPr/>
        </p:nvSpPr>
        <p:spPr>
          <a:xfrm>
            <a:off x="1521404" y="4754869"/>
            <a:ext cx="1570608" cy="71558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1350" b="1" dirty="0"/>
              <a:t>Холестеатома </a:t>
            </a:r>
            <a:r>
              <a:rPr lang="en-US" sz="1350" b="1" dirty="0"/>
              <a:t>pars</a:t>
            </a:r>
            <a:endParaRPr lang="ru-RU" sz="1350" b="1" dirty="0"/>
          </a:p>
          <a:p>
            <a:r>
              <a:rPr lang="en-US" sz="1350" b="1" dirty="0" err="1"/>
              <a:t>tensa</a:t>
            </a:r>
            <a:endParaRPr lang="en-US" sz="1350" b="1" dirty="0"/>
          </a:p>
        </p:txBody>
      </p:sp>
      <p:cxnSp>
        <p:nvCxnSpPr>
          <p:cNvPr id="32" name="Прямая со стрелкой 31">
            <a:extLst>
              <a:ext uri="{FF2B5EF4-FFF2-40B4-BE49-F238E27FC236}">
                <a16:creationId xmlns:a16="http://schemas.microsoft.com/office/drawing/2014/main" id="{0951CD60-451E-4010-8AE4-D7FAA56B0707}"/>
              </a:ext>
            </a:extLst>
          </p:cNvPr>
          <p:cNvCxnSpPr>
            <a:cxnSpLocks/>
          </p:cNvCxnSpPr>
          <p:nvPr/>
        </p:nvCxnSpPr>
        <p:spPr>
          <a:xfrm flipH="1">
            <a:off x="1742090" y="4106780"/>
            <a:ext cx="441434" cy="5575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>
            <a:extLst>
              <a:ext uri="{FF2B5EF4-FFF2-40B4-BE49-F238E27FC236}">
                <a16:creationId xmlns:a16="http://schemas.microsoft.com/office/drawing/2014/main" id="{B4C7E64D-C2EA-4238-9388-886D4BD428E1}"/>
              </a:ext>
            </a:extLst>
          </p:cNvPr>
          <p:cNvCxnSpPr>
            <a:cxnSpLocks/>
          </p:cNvCxnSpPr>
          <p:nvPr/>
        </p:nvCxnSpPr>
        <p:spPr>
          <a:xfrm>
            <a:off x="2554014" y="4239528"/>
            <a:ext cx="0" cy="46450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BFC36C62-B2E8-468A-B55F-EAB0D8CF564F}"/>
              </a:ext>
            </a:extLst>
          </p:cNvPr>
          <p:cNvSpPr txBox="1"/>
          <p:nvPr/>
        </p:nvSpPr>
        <p:spPr>
          <a:xfrm>
            <a:off x="3027969" y="5439338"/>
            <a:ext cx="1639610" cy="92333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1350" b="1" dirty="0"/>
              <a:t>Холестеатома </a:t>
            </a:r>
            <a:r>
              <a:rPr lang="en-US" sz="1350" b="1" dirty="0"/>
              <a:t>pars</a:t>
            </a:r>
            <a:endParaRPr lang="ru-RU" sz="1350" b="1" dirty="0"/>
          </a:p>
          <a:p>
            <a:r>
              <a:rPr lang="en-US" sz="1350" b="1" dirty="0" err="1"/>
              <a:t>tensa</a:t>
            </a:r>
            <a:r>
              <a:rPr lang="ru-RU" sz="1350" b="1" dirty="0"/>
              <a:t> и</a:t>
            </a:r>
            <a:r>
              <a:rPr lang="en-US" sz="1350" b="1" dirty="0"/>
              <a:t> pars </a:t>
            </a:r>
            <a:r>
              <a:rPr lang="en-US" sz="1350" b="1" dirty="0" err="1"/>
              <a:t>flaccida</a:t>
            </a:r>
            <a:endParaRPr lang="ru-RU" sz="1350" b="1" dirty="0"/>
          </a:p>
        </p:txBody>
      </p:sp>
      <p:cxnSp>
        <p:nvCxnSpPr>
          <p:cNvPr id="38" name="Прямая со стрелкой 37">
            <a:extLst>
              <a:ext uri="{FF2B5EF4-FFF2-40B4-BE49-F238E27FC236}">
                <a16:creationId xmlns:a16="http://schemas.microsoft.com/office/drawing/2014/main" id="{287EFDFD-5176-4A4A-9426-66388A29AE2E}"/>
              </a:ext>
            </a:extLst>
          </p:cNvPr>
          <p:cNvCxnSpPr>
            <a:cxnSpLocks/>
          </p:cNvCxnSpPr>
          <p:nvPr/>
        </p:nvCxnSpPr>
        <p:spPr>
          <a:xfrm flipH="1">
            <a:off x="3153105" y="4219534"/>
            <a:ext cx="16750" cy="92651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5991770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712968" cy="1080120"/>
          </a:xfrm>
        </p:spPr>
        <p:txBody>
          <a:bodyPr/>
          <a:lstStyle/>
          <a:p>
            <a:r>
              <a:rPr lang="ru-RU" dirty="0">
                <a:solidFill>
                  <a:srgbClr val="7030A0"/>
                </a:solidFill>
              </a:rPr>
              <a:t>Чему будут рады пациенты???</a:t>
            </a: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756791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ru-RU" sz="7200" i="1" dirty="0">
                <a:solidFill>
                  <a:srgbClr val="FF0000"/>
                </a:solidFill>
              </a:rPr>
              <a:t>Это зависит от НАС!</a:t>
            </a:r>
          </a:p>
        </p:txBody>
      </p:sp>
      <p:pic>
        <p:nvPicPr>
          <p:cNvPr id="6" name="Рисунок 5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504" y="3356991"/>
            <a:ext cx="3456383" cy="35010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/>
          <p:nvPr/>
        </p:nvPicPr>
        <p:blipFill>
          <a:blip r:embed="rId3"/>
          <a:srcRect t="10787" b="1015"/>
          <a:stretch>
            <a:fillRect/>
          </a:stretch>
        </p:blipFill>
        <p:spPr bwMode="auto">
          <a:xfrm>
            <a:off x="5580112" y="3356992"/>
            <a:ext cx="3384376" cy="35010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54589741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1285860"/>
            <a:ext cx="8229600" cy="4525963"/>
          </a:xfrm>
        </p:spPr>
        <p:txBody>
          <a:bodyPr>
            <a:normAutofit fontScale="77500" lnSpcReduction="20000"/>
          </a:bodyPr>
          <a:lstStyle/>
          <a:p>
            <a:pPr algn="ctr">
              <a:buNone/>
            </a:pPr>
            <a:r>
              <a:rPr lang="ru-RU" b="1" u="sng" dirty="0"/>
              <a:t>ХГСО</a:t>
            </a:r>
          </a:p>
          <a:p>
            <a:pPr algn="ctr">
              <a:buNone/>
            </a:pPr>
            <a:endParaRPr lang="ru-RU" dirty="0"/>
          </a:p>
          <a:p>
            <a:pPr algn="ctr">
              <a:buNone/>
            </a:pPr>
            <a:r>
              <a:rPr lang="ru-RU" b="1" dirty="0" err="1"/>
              <a:t>Ретракционная</a:t>
            </a:r>
            <a:endParaRPr lang="ru-RU" dirty="0"/>
          </a:p>
          <a:p>
            <a:pPr algn="ctr">
              <a:buNone/>
            </a:pPr>
            <a:r>
              <a:rPr lang="ru-RU" b="1" dirty="0" err="1"/>
              <a:t>холестеатама</a:t>
            </a:r>
            <a:endParaRPr lang="ru-RU" dirty="0"/>
          </a:p>
          <a:p>
            <a:pPr algn="ctr">
              <a:buNone/>
            </a:pPr>
            <a:r>
              <a:rPr lang="ru-RU" b="1" dirty="0" err="1"/>
              <a:t>Ретракционные</a:t>
            </a:r>
            <a:r>
              <a:rPr lang="ru-RU" b="1" dirty="0"/>
              <a:t> карманы</a:t>
            </a:r>
            <a:endParaRPr lang="ru-RU" dirty="0"/>
          </a:p>
          <a:p>
            <a:pPr algn="ctr">
              <a:buNone/>
            </a:pPr>
            <a:r>
              <a:rPr lang="ru-RU" b="1" dirty="0"/>
              <a:t>барабанной перепонки</a:t>
            </a:r>
            <a:endParaRPr lang="ru-RU" dirty="0"/>
          </a:p>
          <a:p>
            <a:pPr algn="ctr">
              <a:buNone/>
            </a:pPr>
            <a:r>
              <a:rPr lang="ru-RU" b="1" dirty="0"/>
              <a:t>Экссудативный</a:t>
            </a:r>
            <a:endParaRPr lang="ru-RU" dirty="0"/>
          </a:p>
          <a:p>
            <a:pPr algn="ctr">
              <a:buNone/>
            </a:pPr>
            <a:r>
              <a:rPr lang="ru-RU" b="1" dirty="0"/>
              <a:t>средний отит</a:t>
            </a:r>
            <a:endParaRPr lang="ru-RU" dirty="0"/>
          </a:p>
          <a:p>
            <a:pPr algn="ctr">
              <a:buNone/>
            </a:pPr>
            <a:r>
              <a:rPr lang="ru-RU" b="1" dirty="0">
                <a:solidFill>
                  <a:srgbClr val="FF0000"/>
                </a:solidFill>
              </a:rPr>
              <a:t>Хроническая</a:t>
            </a:r>
            <a:endParaRPr lang="ru-RU" dirty="0">
              <a:solidFill>
                <a:srgbClr val="FF0000"/>
              </a:solidFill>
            </a:endParaRPr>
          </a:p>
          <a:p>
            <a:pPr algn="ctr">
              <a:buNone/>
            </a:pPr>
            <a:r>
              <a:rPr lang="ru-RU" b="1" dirty="0" err="1">
                <a:solidFill>
                  <a:srgbClr val="FF0000"/>
                </a:solidFill>
              </a:rPr>
              <a:t>тубарная</a:t>
            </a:r>
            <a:r>
              <a:rPr lang="ru-RU" b="1" dirty="0">
                <a:solidFill>
                  <a:srgbClr val="FF0000"/>
                </a:solidFill>
              </a:rPr>
              <a:t> дисфункция</a:t>
            </a:r>
            <a:endParaRPr lang="ru-RU" dirty="0">
              <a:solidFill>
                <a:srgbClr val="FF0000"/>
              </a:solidFill>
            </a:endParaRPr>
          </a:p>
          <a:p>
            <a:pPr algn="ctr">
              <a:buNone/>
            </a:pPr>
            <a:r>
              <a:rPr lang="ru-RU" b="1" dirty="0"/>
              <a:t>Рецидивирующие ОРВИ</a:t>
            </a:r>
            <a:endParaRPr lang="ru-RU" dirty="0"/>
          </a:p>
          <a:p>
            <a:pPr algn="ctr">
              <a:buNone/>
            </a:pPr>
            <a:r>
              <a:rPr lang="ru-RU" b="1" dirty="0"/>
              <a:t>Гиперплазия лимфаденоидной</a:t>
            </a:r>
            <a:endParaRPr lang="ru-RU" dirty="0"/>
          </a:p>
          <a:p>
            <a:pPr algn="ctr">
              <a:buNone/>
            </a:pPr>
            <a:r>
              <a:rPr lang="ru-RU" b="1" dirty="0"/>
              <a:t>ткани носоглотки</a:t>
            </a:r>
            <a:endParaRPr lang="ru-RU" dirty="0"/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4143372" y="1714488"/>
            <a:ext cx="714380" cy="15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3071802" y="2571744"/>
            <a:ext cx="3000396" cy="15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3428992" y="3286124"/>
            <a:ext cx="2214578" cy="15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3000364" y="3929066"/>
            <a:ext cx="2928958" cy="15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2786050" y="4643446"/>
            <a:ext cx="3500462" cy="15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2643174" y="4929198"/>
            <a:ext cx="3857652" cy="1588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 rot="5400000">
            <a:off x="607191" y="1964521"/>
            <a:ext cx="5357850" cy="2428892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 rot="16200000" flipH="1">
            <a:off x="3143240" y="1857364"/>
            <a:ext cx="5357850" cy="2643206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>
            <a:off x="2071670" y="5857892"/>
            <a:ext cx="5072098" cy="1588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" name="Picture 2"/>
          <p:cNvPicPr>
            <a:picLocks noChangeAspect="1" noChangeArrowheads="1"/>
          </p:cNvPicPr>
          <p:nvPr/>
        </p:nvPicPr>
        <p:blipFill>
          <a:blip r:embed="rId2"/>
          <a:srcRect l="6930" t="11593" r="49172" b="23711"/>
          <a:stretch>
            <a:fillRect/>
          </a:stretch>
        </p:blipFill>
        <p:spPr bwMode="auto">
          <a:xfrm>
            <a:off x="1643042" y="3714752"/>
            <a:ext cx="928694" cy="85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15074" y="2928934"/>
            <a:ext cx="995353" cy="997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794" y="2214554"/>
            <a:ext cx="1000132" cy="1010359"/>
          </a:xfrm>
          <a:prstGeom prst="rect">
            <a:avLst/>
          </a:prstGeom>
          <a:noFill/>
          <a:ln w="76200" cmpd="tri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802" y="285728"/>
            <a:ext cx="1044579" cy="1055144"/>
          </a:xfrm>
          <a:prstGeom prst="rect">
            <a:avLst/>
          </a:prstGeom>
          <a:noFill/>
          <a:ln w="76200" cmpd="tri">
            <a:solidFill>
              <a:srgbClr val="99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" name="Picture 3"/>
          <p:cNvPicPr>
            <a:picLocks noChangeAspect="1" noChangeArrowheads="1"/>
          </p:cNvPicPr>
          <p:nvPr/>
        </p:nvPicPr>
        <p:blipFill>
          <a:blip r:embed="rId6" cstate="print"/>
          <a:srcRect l="8501" b="496"/>
          <a:stretch>
            <a:fillRect/>
          </a:stretch>
        </p:blipFill>
        <p:spPr>
          <a:xfrm>
            <a:off x="642910" y="5072074"/>
            <a:ext cx="1297126" cy="857256"/>
          </a:xfrm>
          <a:prstGeom prst="rect">
            <a:avLst/>
          </a:prstGeom>
          <a:noFill/>
        </p:spPr>
      </p:pic>
      <p:pic>
        <p:nvPicPr>
          <p:cNvPr id="52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00694" y="1428736"/>
            <a:ext cx="1000132" cy="1000132"/>
          </a:xfrm>
          <a:prstGeom prst="rect">
            <a:avLst/>
          </a:prstGeom>
          <a:noFill/>
          <a:ln w="76200" cmpd="tri">
            <a:solidFill>
              <a:srgbClr val="993300"/>
            </a:solidFill>
            <a:miter lim="800000"/>
            <a:headEnd/>
            <a:tailEnd/>
          </a:ln>
        </p:spPr>
      </p:pic>
      <p:graphicFrame>
        <p:nvGraphicFramePr>
          <p:cNvPr id="24580" name="Object 8"/>
          <p:cNvGraphicFramePr>
            <a:graphicFrameLocks noChangeAspect="1"/>
          </p:cNvGraphicFramePr>
          <p:nvPr/>
        </p:nvGraphicFramePr>
        <p:xfrm>
          <a:off x="7358082" y="4071942"/>
          <a:ext cx="712772" cy="1127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8" imgW="1428949" imgH="1428949" progId="">
                  <p:embed/>
                </p:oleObj>
              </mc:Choice>
              <mc:Fallback>
                <p:oleObj r:id="rId8" imgW="1428949" imgH="1428949" progId="">
                  <p:embed/>
                  <p:pic>
                    <p:nvPicPr>
                      <p:cNvPr id="2458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61288" b="38667"/>
                      <a:stretch>
                        <a:fillRect/>
                      </a:stretch>
                    </p:blipFill>
                    <p:spPr bwMode="auto">
                      <a:xfrm>
                        <a:off x="7358082" y="4071942"/>
                        <a:ext cx="712772" cy="1127363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4F81BD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EEECE1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5" name="Рисунок 54" descr="Картинки по запросу картинки орви и грипп"/>
          <p:cNvPicPr/>
          <p:nvPr/>
        </p:nvPicPr>
        <p:blipFill>
          <a:blip r:embed="rId10"/>
          <a:srcRect l="66461" t="30892" r="8223" b="8968"/>
          <a:stretch>
            <a:fillRect/>
          </a:stretch>
        </p:blipFill>
        <p:spPr bwMode="auto">
          <a:xfrm>
            <a:off x="6715140" y="4286256"/>
            <a:ext cx="555108" cy="720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332656"/>
            <a:ext cx="8352928" cy="6264696"/>
          </a:xfrm>
        </p:spPr>
        <p:txBody>
          <a:bodyPr>
            <a:normAutofit fontScale="55000" lnSpcReduction="20000"/>
          </a:bodyPr>
          <a:lstStyle/>
          <a:p>
            <a:r>
              <a:rPr lang="ru-RU" sz="5100" dirty="0"/>
              <a:t>Худшие результаты </a:t>
            </a:r>
            <a:r>
              <a:rPr lang="ru-RU" sz="5100" dirty="0" err="1"/>
              <a:t>тимпанопластики</a:t>
            </a:r>
            <a:r>
              <a:rPr lang="ru-RU" sz="5100" dirty="0"/>
              <a:t> отмечены при </a:t>
            </a:r>
            <a:r>
              <a:rPr lang="ru-RU" sz="5100" dirty="0" err="1"/>
              <a:t>холестеатоме</a:t>
            </a:r>
            <a:r>
              <a:rPr lang="ru-RU" sz="5100" dirty="0"/>
              <a:t> барабанной полости и катаральном воспалении слизистой оболочки (</a:t>
            </a:r>
            <a:r>
              <a:rPr lang="ru-RU" sz="5100" dirty="0" err="1"/>
              <a:t>мукозите</a:t>
            </a:r>
            <a:r>
              <a:rPr lang="ru-RU" sz="5100" dirty="0"/>
              <a:t>) в зависимости от его выраженности [2].</a:t>
            </a:r>
          </a:p>
          <a:p>
            <a:r>
              <a:rPr lang="ru-RU" sz="5100" i="1" dirty="0"/>
              <a:t>Принцип ранней хирургии ХГСО позволяет лучше санировать очаг воспаления, сохранить слуховую функцию, исходную анатомию среднего уха, сократить сроки реабилитации.</a:t>
            </a:r>
            <a:endParaRPr lang="ru-RU" sz="5100" dirty="0"/>
          </a:p>
          <a:p>
            <a:r>
              <a:rPr lang="ru-RU" sz="5100" dirty="0"/>
              <a:t> </a:t>
            </a:r>
          </a:p>
          <a:p>
            <a:r>
              <a:rPr lang="ru-RU" sz="5100" dirty="0"/>
              <a:t>При наличии </a:t>
            </a:r>
            <a:r>
              <a:rPr lang="ru-RU" sz="5100" dirty="0" err="1"/>
              <a:t>холестеатомы</a:t>
            </a:r>
            <a:r>
              <a:rPr lang="ru-RU" sz="5100" dirty="0"/>
              <a:t> через 6-12 месяцев после выполнения санирующей операции с </a:t>
            </a:r>
            <a:r>
              <a:rPr lang="ru-RU" sz="5100" dirty="0" err="1"/>
              <a:t>тимпанопластикой</a:t>
            </a:r>
            <a:r>
              <a:rPr lang="ru-RU" sz="5100" dirty="0"/>
              <a:t> рекомендуется выполнять ревизионную операцию (“</a:t>
            </a:r>
            <a:r>
              <a:rPr lang="ru-RU" sz="5100" dirty="0" err="1"/>
              <a:t>second</a:t>
            </a:r>
            <a:r>
              <a:rPr lang="ru-RU" sz="5100" dirty="0"/>
              <a:t> </a:t>
            </a:r>
            <a:r>
              <a:rPr lang="ru-RU" sz="5100" dirty="0" err="1"/>
              <a:t>look</a:t>
            </a:r>
            <a:r>
              <a:rPr lang="ru-RU" sz="5100" dirty="0"/>
              <a:t>») с целью исключения рецидива </a:t>
            </a:r>
            <a:r>
              <a:rPr lang="ru-RU" sz="5100" dirty="0" err="1"/>
              <a:t>холестеатомы</a:t>
            </a:r>
            <a:endParaRPr lang="ru-RU" sz="5100" dirty="0"/>
          </a:p>
          <a:p>
            <a:r>
              <a:rPr lang="ru-RU" sz="2800" dirty="0"/>
              <a:t> (</a:t>
            </a:r>
            <a:r>
              <a:rPr lang="ru-RU" sz="1600" dirty="0"/>
              <a:t>Оториноларингология: национальное руководство / под ред. В.Т. </a:t>
            </a:r>
            <a:r>
              <a:rPr lang="ru-RU" sz="1600" dirty="0" err="1"/>
              <a:t>Пальчуна</a:t>
            </a:r>
            <a:r>
              <a:rPr lang="ru-RU" sz="1600" dirty="0"/>
              <a:t>. М.: </a:t>
            </a:r>
            <a:r>
              <a:rPr lang="ru-RU" sz="1600" dirty="0" err="1"/>
              <a:t>ГЭОТАР-Медиа</a:t>
            </a:r>
            <a:r>
              <a:rPr lang="ru-RU" sz="1600" dirty="0"/>
              <a:t>, 2008; с. 571-577. </a:t>
            </a:r>
          </a:p>
          <a:p>
            <a:r>
              <a:rPr lang="ru-RU" sz="1600" dirty="0" err="1"/>
              <a:t>Тос</a:t>
            </a:r>
            <a:r>
              <a:rPr lang="ru-RU" sz="1600" dirty="0"/>
              <a:t> М. Руководство по хирургии среднего уха. – Том 2. Томск: </a:t>
            </a:r>
            <a:r>
              <a:rPr lang="ru-RU" sz="1600" dirty="0" err="1"/>
              <a:t>Thime</a:t>
            </a:r>
            <a:r>
              <a:rPr lang="ru-RU" sz="1600" dirty="0"/>
              <a:t> </a:t>
            </a:r>
            <a:r>
              <a:rPr lang="ru-RU" sz="1600" dirty="0" err="1"/>
              <a:t>Verlag</a:t>
            </a:r>
            <a:r>
              <a:rPr lang="ru-RU" sz="1600" dirty="0"/>
              <a:t>, 2005; 399 с. </a:t>
            </a:r>
          </a:p>
          <a:p>
            <a:r>
              <a:rPr lang="ru-RU" sz="1600" dirty="0"/>
              <a:t>Косяков С.Я. Избранные вопросы практической </a:t>
            </a:r>
            <a:r>
              <a:rPr lang="ru-RU" sz="1600" dirty="0" err="1"/>
              <a:t>отохирургии</a:t>
            </a:r>
            <a:r>
              <a:rPr lang="ru-RU" sz="1600" dirty="0"/>
              <a:t>. М</a:t>
            </a:r>
            <a:r>
              <a:rPr lang="en-US" sz="1600" dirty="0"/>
              <a:t>.: </a:t>
            </a:r>
            <a:r>
              <a:rPr lang="ru-RU" sz="1600" dirty="0"/>
              <a:t>МЦФЭР</a:t>
            </a:r>
            <a:r>
              <a:rPr lang="en-US" sz="1600" dirty="0"/>
              <a:t>, 2012; 224 </a:t>
            </a:r>
            <a:r>
              <a:rPr lang="ru-RU" sz="1600" dirty="0"/>
              <a:t>с</a:t>
            </a:r>
            <a:r>
              <a:rPr lang="en-US" sz="1600" dirty="0"/>
              <a:t>. </a:t>
            </a:r>
            <a:endParaRPr lang="ru-RU" sz="1600" dirty="0"/>
          </a:p>
          <a:p>
            <a:r>
              <a:rPr lang="en-US" sz="1600" dirty="0" err="1"/>
              <a:t>Fisch</a:t>
            </a:r>
            <a:r>
              <a:rPr lang="en-US" sz="1600" dirty="0"/>
              <a:t> U. </a:t>
            </a:r>
            <a:r>
              <a:rPr lang="en-US" sz="1600" dirty="0" err="1"/>
              <a:t>Tympanoplasty</a:t>
            </a:r>
            <a:r>
              <a:rPr lang="en-US" sz="1600" dirty="0"/>
              <a:t>, </a:t>
            </a:r>
            <a:r>
              <a:rPr lang="en-US" sz="1600" dirty="0" err="1"/>
              <a:t>Mastoide</a:t>
            </a:r>
            <a:r>
              <a:rPr lang="ru-RU" sz="1600" dirty="0"/>
              <a:t>с</a:t>
            </a:r>
            <a:r>
              <a:rPr lang="en-US" sz="1600" dirty="0" err="1"/>
              <a:t>tomy</a:t>
            </a:r>
            <a:r>
              <a:rPr lang="en-US" sz="1600" dirty="0"/>
              <a:t> and Stapes Surgery. Stuttgart - New York: </a:t>
            </a:r>
            <a:r>
              <a:rPr lang="en-US" sz="1600" dirty="0" err="1"/>
              <a:t>Thieme</a:t>
            </a:r>
            <a:r>
              <a:rPr lang="en-US" sz="1600" dirty="0"/>
              <a:t> </a:t>
            </a:r>
            <a:r>
              <a:rPr lang="en-US" sz="1600" dirty="0" err="1"/>
              <a:t>Verlag</a:t>
            </a:r>
            <a:r>
              <a:rPr lang="en-US" sz="1600" dirty="0"/>
              <a:t>, 1994; 292.</a:t>
            </a:r>
            <a:r>
              <a:rPr lang="ru-RU" sz="1600" dirty="0"/>
              <a:t>)</a:t>
            </a:r>
            <a:r>
              <a:rPr lang="en-US" sz="1600" dirty="0"/>
              <a:t> </a:t>
            </a:r>
            <a:endParaRPr lang="ru-RU" sz="1600" dirty="0"/>
          </a:p>
          <a:p>
            <a:endParaRPr lang="ru-RU" dirty="0"/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332656"/>
            <a:ext cx="8208912" cy="6192688"/>
          </a:xfrm>
        </p:spPr>
        <p:txBody>
          <a:bodyPr>
            <a:normAutofit fontScale="92500" lnSpcReduction="20000"/>
          </a:bodyPr>
          <a:lstStyle/>
          <a:p>
            <a:r>
              <a:rPr lang="ru-RU" sz="3200" i="1" dirty="0"/>
              <a:t>Данная категория больных должна наблюдаться квалифицированным специалистом амбулаторно-поликлинического звена с частотой 1 раз в 6 месяцев и при подозрении на осложнения заболевания незамедлительно направляться в </a:t>
            </a:r>
            <a:r>
              <a:rPr lang="ru-RU" sz="3200" i="1" dirty="0" err="1"/>
              <a:t>лор-стационар</a:t>
            </a:r>
            <a:r>
              <a:rPr lang="ru-RU" sz="3200" dirty="0"/>
              <a:t>. </a:t>
            </a:r>
          </a:p>
          <a:p>
            <a:r>
              <a:rPr lang="ru-RU" sz="3200" dirty="0"/>
              <a:t> Рекомендовано пациентов после </a:t>
            </a:r>
            <a:r>
              <a:rPr lang="ru-RU" sz="3200" dirty="0" err="1"/>
              <a:t>тимпанопластики</a:t>
            </a:r>
            <a:r>
              <a:rPr lang="ru-RU" sz="3200" dirty="0"/>
              <a:t>, санирующих операций закрытого типа наблюдать с частотой посещения 1 раз в год врачом амбулаторно-поликлинического звена и </a:t>
            </a:r>
            <a:r>
              <a:rPr lang="ru-RU" sz="3200" dirty="0" err="1"/>
              <a:t>отохирургом</a:t>
            </a:r>
            <a:r>
              <a:rPr lang="ru-RU" sz="3200" dirty="0"/>
              <a:t> учреждения, где была проведена операция минимум до 5 лет с момента операции [1, 8, 9, 20]. </a:t>
            </a:r>
          </a:p>
          <a:p>
            <a:r>
              <a:rPr lang="ru-RU" sz="3200" b="1" dirty="0"/>
              <a:t>Уровень убедительности рекомендаций C </a:t>
            </a:r>
            <a:r>
              <a:rPr lang="ru-RU" sz="3200" dirty="0"/>
              <a:t>(уровень достоверности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71600" y="764704"/>
            <a:ext cx="7086551" cy="5544656"/>
          </a:xfrm>
        </p:spPr>
        <p:txBody>
          <a:bodyPr>
            <a:noAutofit/>
          </a:bodyPr>
          <a:lstStyle/>
          <a:p>
            <a:r>
              <a:rPr lang="ru-RU" sz="3200" dirty="0"/>
              <a:t>Пациенты, подвергшиеся оперативному лечению, должны знать, сколько времени действуют основные ограничения в образе жизни: 3 месяца избегать физических нагрузок, 6 месяцев – </a:t>
            </a:r>
            <a:r>
              <a:rPr lang="ru-RU" sz="3200" dirty="0" err="1"/>
              <a:t>авиаперелетов</a:t>
            </a:r>
            <a:r>
              <a:rPr lang="ru-RU" sz="3200" dirty="0"/>
              <a:t>, ухо беречь от воды до момента завершения реабилитационного периода.</a:t>
            </a:r>
          </a:p>
          <a:p>
            <a:r>
              <a:rPr lang="ru-RU" sz="3200" dirty="0"/>
              <a:t>Клин. рек.</a:t>
            </a: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83568" y="476672"/>
            <a:ext cx="7848872" cy="5832688"/>
          </a:xfrm>
        </p:spPr>
        <p:txBody>
          <a:bodyPr>
            <a:normAutofit/>
          </a:bodyPr>
          <a:lstStyle/>
          <a:p>
            <a:r>
              <a:rPr lang="ru-RU" sz="3200" dirty="0"/>
              <a:t>За рубежом (США, Европа, Азия) -основной метод лечения ХГСО– хирургический!</a:t>
            </a:r>
          </a:p>
          <a:p>
            <a:r>
              <a:rPr lang="ru-RU" sz="3200" i="1" dirty="0"/>
              <a:t>Хирургическое лечение в РФ в настоящее время  </a:t>
            </a:r>
            <a:r>
              <a:rPr lang="ru-RU" sz="3200" i="1" dirty="0" err="1"/>
              <a:t>приследует</a:t>
            </a:r>
            <a:r>
              <a:rPr lang="ru-RU" sz="3200" i="1" dirty="0"/>
              <a:t> не только санацию среднего уха, но и выполнение реконструктивных (</a:t>
            </a:r>
            <a:r>
              <a:rPr lang="ru-RU" sz="3200" i="1" dirty="0" err="1"/>
              <a:t>тимпанопластика</a:t>
            </a:r>
            <a:r>
              <a:rPr lang="ru-RU" sz="3200" i="1" dirty="0"/>
              <a:t> и т.д.) этапов для восстановления /сохранения слуховой функции. </a:t>
            </a:r>
          </a:p>
          <a:p>
            <a:r>
              <a:rPr lang="ru-RU" sz="3200" b="1" i="1" dirty="0">
                <a:solidFill>
                  <a:srgbClr val="C00000"/>
                </a:solidFill>
              </a:rPr>
              <a:t>Чем раньше пациент с ХГСО обратиться за помощью, тем меньше будет </a:t>
            </a:r>
            <a:r>
              <a:rPr lang="ru-RU" sz="3200" b="1" i="1" dirty="0" err="1">
                <a:solidFill>
                  <a:srgbClr val="C00000"/>
                </a:solidFill>
              </a:rPr>
              <a:t>объѐм </a:t>
            </a:r>
            <a:r>
              <a:rPr lang="ru-RU" sz="3200" b="1" i="1" dirty="0">
                <a:solidFill>
                  <a:srgbClr val="C00000"/>
                </a:solidFill>
              </a:rPr>
              <a:t>операции и выше его эффективность.</a:t>
            </a:r>
            <a:endParaRPr lang="ru-RU" sz="3200" b="1" dirty="0">
              <a:solidFill>
                <a:srgbClr val="C00000"/>
              </a:solidFill>
            </a:endParaRPr>
          </a:p>
          <a:p>
            <a:endParaRPr lang="ru-RU" sz="3200" dirty="0"/>
          </a:p>
          <a:p>
            <a:endParaRPr lang="ru-RU" dirty="0"/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654296"/>
          </a:xfrm>
        </p:spPr>
        <p:txBody>
          <a:bodyPr>
            <a:normAutofit fontScale="90000"/>
          </a:bodyPr>
          <a:lstStyle/>
          <a:p>
            <a:r>
              <a:rPr lang="ru-RU" sz="3600" b="1" dirty="0">
                <a:solidFill>
                  <a:srgbClr val="C00000"/>
                </a:solidFill>
              </a:rPr>
              <a:t>Клинический случай 1</a:t>
            </a:r>
            <a:br>
              <a:rPr lang="ru-RU" sz="2400" dirty="0"/>
            </a:br>
            <a:r>
              <a:rPr lang="ru-RU" sz="2400" dirty="0"/>
              <a:t>К. И., 10 лет, проживает в г. </a:t>
            </a:r>
            <a:r>
              <a:rPr lang="ru-RU" sz="2400" dirty="0" err="1"/>
              <a:t>Иланске</a:t>
            </a:r>
            <a:r>
              <a:rPr lang="ru-RU" sz="2400" dirty="0"/>
              <a:t>. </a:t>
            </a:r>
            <a:br>
              <a:rPr lang="ru-RU" sz="2400" dirty="0"/>
            </a:br>
            <a:r>
              <a:rPr lang="ru-RU" sz="2400" dirty="0"/>
              <a:t>Поступил в ЛОР отделение 25.09.19. Жалобы на снижение слуха справа, периодически отделяемое из уха, заложенность носа.</a:t>
            </a:r>
            <a:br>
              <a:rPr lang="ru-RU" sz="2400" dirty="0"/>
            </a:br>
            <a:r>
              <a:rPr lang="ru-RU" sz="2400" dirty="0"/>
              <a:t>В августе 2019 операция- удаление грануляций.</a:t>
            </a:r>
            <a:br>
              <a:rPr lang="ru-RU" sz="2400" dirty="0"/>
            </a:br>
            <a:r>
              <a:rPr lang="ru-RU" sz="2400" dirty="0" err="1"/>
              <a:t>Лор</a:t>
            </a:r>
            <a:r>
              <a:rPr lang="ru-RU" sz="2400" dirty="0"/>
              <a:t> статус: носовые раковины отечны, отделяемого нет. Справа </a:t>
            </a:r>
            <a:r>
              <a:rPr lang="ru-RU" sz="2400" dirty="0" err="1"/>
              <a:t>субтотальный</a:t>
            </a:r>
            <a:r>
              <a:rPr lang="ru-RU" sz="2400" dirty="0"/>
              <a:t> дефект барабанной перепонки, </a:t>
            </a:r>
            <a:r>
              <a:rPr lang="ru-RU" sz="2400" dirty="0" err="1"/>
              <a:t>холестеатома</a:t>
            </a:r>
            <a:r>
              <a:rPr lang="ru-RU" sz="2400" dirty="0"/>
              <a:t>. </a:t>
            </a:r>
          </a:p>
        </p:txBody>
      </p:sp>
      <p:pic>
        <p:nvPicPr>
          <p:cNvPr id="4915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5220072" y="2636912"/>
            <a:ext cx="2906581" cy="402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58" y="3429000"/>
            <a:ext cx="2820976" cy="2838712"/>
          </a:xfrm>
          <a:prstGeom prst="rect">
            <a:avLst/>
          </a:prstGeom>
          <a:noFill/>
          <a:ln w="76200" cmpd="tri">
            <a:solidFill>
              <a:srgbClr val="99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214942" y="1214422"/>
            <a:ext cx="350825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214290"/>
            <a:ext cx="4832901" cy="6443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7" name="Прямая со стрелкой 6"/>
          <p:cNvCxnSpPr/>
          <p:nvPr/>
        </p:nvCxnSpPr>
        <p:spPr>
          <a:xfrm rot="10800000" flipV="1">
            <a:off x="2571736" y="500042"/>
            <a:ext cx="3286148" cy="2357454"/>
          </a:xfrm>
          <a:prstGeom prst="straightConnector1">
            <a:avLst/>
          </a:prstGeom>
          <a:ln w="28575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857884" y="285728"/>
            <a:ext cx="4286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1</a:t>
            </a:r>
          </a:p>
        </p:txBody>
      </p:sp>
      <p:cxnSp>
        <p:nvCxnSpPr>
          <p:cNvPr id="11" name="Прямая со стрелкой 10"/>
          <p:cNvCxnSpPr/>
          <p:nvPr/>
        </p:nvCxnSpPr>
        <p:spPr>
          <a:xfrm rot="10800000">
            <a:off x="1357290" y="4643446"/>
            <a:ext cx="4429156" cy="1643074"/>
          </a:xfrm>
          <a:prstGeom prst="straightConnector1">
            <a:avLst/>
          </a:prstGeom>
          <a:ln w="28575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786446" y="6143644"/>
            <a:ext cx="2857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2</a:t>
            </a: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</p:nvPr>
        </p:nvGraphicFramePr>
        <p:xfrm>
          <a:off x="214283" y="428605"/>
          <a:ext cx="8358277" cy="5499159"/>
        </p:xfrm>
        <a:graphic>
          <a:graphicData uri="http://schemas.openxmlformats.org/drawingml/2006/table">
            <a:tbl>
              <a:tblPr/>
              <a:tblGrid>
                <a:gridCol w="83582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0301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rebuchet MS" pitchFamily="34" charset="0"/>
                        <a:ea typeface="Calibri" pitchFamily="34" charset="0"/>
                        <a:cs typeface="Calibri" pitchFamily="34" charset="0"/>
                      </a:endParaRPr>
                    </a:p>
                  </a:txBody>
                  <a:tcPr marL="68581" marR="68581"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26272">
                <a:tc>
                  <a:txBody>
                    <a:bodyPr/>
                    <a:lstStyle/>
                    <a:p>
                      <a:pPr marL="285750" marR="0" lvl="0" indent="-285750" algn="l" defTabSz="4572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endParaRPr kumimoji="0" lang="ru-RU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pitchFamily="34" charset="0"/>
                      </a:endParaRPr>
                    </a:p>
                    <a:p>
                      <a:pPr marL="285750" marR="0" lvl="0" indent="-285750" algn="l" defTabSz="4572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endParaRPr kumimoji="0" lang="ru-RU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pitchFamily="34" charset="0"/>
                      </a:endParaRPr>
                    </a:p>
                    <a:p>
                      <a:pPr marL="285750" marR="0" lvl="0" indent="-285750" algn="l" defTabSz="4572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ru-RU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L="68581" marR="68581"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EC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23243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88" y="1143000"/>
            <a:ext cx="1643062" cy="237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3244" name="Рисунок 6"/>
          <p:cNvPicPr>
            <a:picLocks noChangeAspect="1"/>
          </p:cNvPicPr>
          <p:nvPr/>
        </p:nvPicPr>
        <p:blipFill>
          <a:blip r:embed="rId3"/>
          <a:srcRect l="11929" r="21930" b="7368"/>
          <a:stretch>
            <a:fillRect/>
          </a:stretch>
        </p:blipFill>
        <p:spPr bwMode="auto">
          <a:xfrm>
            <a:off x="2286000" y="1214438"/>
            <a:ext cx="1695450" cy="237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3245" name="Рисунок 8"/>
          <p:cNvPicPr>
            <a:picLocks noChangeAspect="1"/>
          </p:cNvPicPr>
          <p:nvPr/>
        </p:nvPicPr>
        <p:blipFill>
          <a:blip r:embed="rId4" cstate="print"/>
          <a:srcRect t="19737"/>
          <a:stretch>
            <a:fillRect/>
          </a:stretch>
        </p:blipFill>
        <p:spPr bwMode="auto">
          <a:xfrm>
            <a:off x="4429125" y="1214438"/>
            <a:ext cx="1665288" cy="237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3246" name="Рисунок 10"/>
          <p:cNvPicPr>
            <a:picLocks noChangeAspect="1"/>
          </p:cNvPicPr>
          <p:nvPr/>
        </p:nvPicPr>
        <p:blipFill>
          <a:blip r:embed="rId5"/>
          <a:srcRect t="18097"/>
          <a:stretch>
            <a:fillRect/>
          </a:stretch>
        </p:blipFill>
        <p:spPr bwMode="auto">
          <a:xfrm>
            <a:off x="6643688" y="1214438"/>
            <a:ext cx="1631950" cy="237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989747">
            <a:off x="3374121" y="3535500"/>
            <a:ext cx="1621294" cy="270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74638"/>
            <a:ext cx="8715436" cy="3011486"/>
          </a:xfrm>
        </p:spPr>
        <p:txBody>
          <a:bodyPr>
            <a:normAutofit fontScale="90000"/>
          </a:bodyPr>
          <a:lstStyle/>
          <a:p>
            <a:pPr algn="l"/>
            <a:br>
              <a:rPr lang="ru-RU" sz="2400" dirty="0"/>
            </a:br>
            <a:r>
              <a:rPr lang="ru-RU" sz="2400" b="1" dirty="0">
                <a:solidFill>
                  <a:srgbClr val="C00000"/>
                </a:solidFill>
              </a:rPr>
              <a:t> </a:t>
            </a:r>
            <a:r>
              <a:rPr lang="ru-RU" sz="3600" b="1" dirty="0">
                <a:solidFill>
                  <a:srgbClr val="C00000"/>
                </a:solidFill>
              </a:rPr>
              <a:t>Клинический случай 2 </a:t>
            </a:r>
            <a:br>
              <a:rPr lang="ru-RU" sz="2400" dirty="0"/>
            </a:br>
            <a:r>
              <a:rPr lang="ru-RU" sz="2400" dirty="0"/>
              <a:t>М.Ю., 6 лет., проживает в Березовке.</a:t>
            </a:r>
            <a:br>
              <a:rPr lang="ru-RU" sz="2400" dirty="0"/>
            </a:br>
            <a:r>
              <a:rPr lang="ru-RU" sz="2400" dirty="0"/>
              <a:t>Поступила в ЛОР отделение 29.10.19. </a:t>
            </a:r>
            <a:br>
              <a:rPr lang="en-US" sz="2400" dirty="0"/>
            </a:br>
            <a:r>
              <a:rPr lang="en-US" sz="2400" dirty="0"/>
              <a:t>DS</a:t>
            </a:r>
            <a:r>
              <a:rPr lang="ru-RU" sz="2400" dirty="0"/>
              <a:t>: Хр. правосторонний </a:t>
            </a:r>
            <a:r>
              <a:rPr lang="ru-RU" sz="2400" dirty="0" err="1"/>
              <a:t>мезотимпанит</a:t>
            </a:r>
            <a:r>
              <a:rPr lang="ru-RU" sz="2400" dirty="0"/>
              <a:t> с </a:t>
            </a:r>
            <a:r>
              <a:rPr lang="ru-RU" sz="2400" dirty="0" err="1"/>
              <a:t>грануляциями,холестеатомой</a:t>
            </a:r>
            <a:r>
              <a:rPr lang="ru-RU" sz="2400" dirty="0"/>
              <a:t>.</a:t>
            </a:r>
            <a:br>
              <a:rPr lang="ru-RU" sz="2400" dirty="0"/>
            </a:br>
            <a:br>
              <a:rPr lang="ru-RU" sz="2400" dirty="0"/>
            </a:br>
            <a:r>
              <a:rPr lang="ru-RU" sz="2400" dirty="0"/>
              <a:t>Жалобы на снижение слуха справа, 25.06.19г. было обострение, проведена </a:t>
            </a:r>
            <a:r>
              <a:rPr lang="ru-RU" sz="2400" dirty="0" err="1"/>
              <a:t>полипотомия</a:t>
            </a:r>
            <a:r>
              <a:rPr lang="ru-RU" sz="2400" dirty="0"/>
              <a:t> уха справа. В 2017г. </a:t>
            </a:r>
            <a:r>
              <a:rPr lang="ru-RU" sz="2400" dirty="0" err="1"/>
              <a:t>Аденотомия</a:t>
            </a:r>
            <a:r>
              <a:rPr lang="ru-RU" sz="2400" dirty="0"/>
              <a:t>.</a:t>
            </a:r>
            <a:br>
              <a:rPr lang="ru-RU" sz="2400" dirty="0"/>
            </a:br>
            <a:r>
              <a:rPr lang="ru-RU" sz="2400" dirty="0"/>
              <a:t>На момент поступления: Носовое дыхание достаточное. Отоскопия справа: барабанная перепонка серая, отделяемого нет центральная перфорация.</a:t>
            </a:r>
          </a:p>
        </p:txBody>
      </p:sp>
      <p:pic>
        <p:nvPicPr>
          <p:cNvPr id="4" name="Содержимое 3" descr="C:\Users\Людмила\AppData\Local\Microsoft\Windows\Temporary Internet Files\Content.Word\Маркова, аудиогр.jpg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 rot="5400000">
            <a:off x="4441005" y="3125667"/>
            <a:ext cx="2844554" cy="402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96" y="3714752"/>
            <a:ext cx="2535224" cy="2560866"/>
          </a:xfrm>
          <a:prstGeom prst="rect">
            <a:avLst/>
          </a:prstGeom>
          <a:noFill/>
          <a:ln w="76200" cmpd="tri">
            <a:solidFill>
              <a:srgbClr val="99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05262B-D8AF-4068-8D1F-0118050DD9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</a:rPr>
              <a:t>Классификация холестеатомы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F0A9CE-4FFF-4335-BF7D-5B1319E19B6A}"/>
              </a:ext>
            </a:extLst>
          </p:cNvPr>
          <p:cNvSpPr txBox="1"/>
          <p:nvPr/>
        </p:nvSpPr>
        <p:spPr>
          <a:xfrm>
            <a:off x="628650" y="2125266"/>
            <a:ext cx="774573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ru-RU" sz="2100" dirty="0" err="1"/>
              <a:t>ретракционный</a:t>
            </a:r>
            <a:r>
              <a:rPr lang="ru-RU" sz="2100" dirty="0"/>
              <a:t> карман может трансформироваться в приобретенную </a:t>
            </a:r>
            <a:r>
              <a:rPr lang="ru-RU" sz="2100" dirty="0" err="1"/>
              <a:t>холестеатому</a:t>
            </a:r>
            <a:r>
              <a:rPr lang="ru-RU" sz="2100" dirty="0"/>
              <a:t>, когда теряет способность к самоочищению – «</a:t>
            </a:r>
            <a:r>
              <a:rPr lang="ru-RU" sz="2100" dirty="0" err="1"/>
              <a:t>прехолестеатома</a:t>
            </a:r>
            <a:r>
              <a:rPr lang="ru-RU" sz="2100" dirty="0"/>
              <a:t>»;</a:t>
            </a:r>
          </a:p>
          <a:p>
            <a:pPr marL="342900" indent="-342900">
              <a:buFontTx/>
              <a:buChar char="-"/>
            </a:pPr>
            <a:endParaRPr lang="ru-RU" sz="2100" dirty="0"/>
          </a:p>
          <a:p>
            <a:pPr marL="214313" indent="-214313">
              <a:buFontTx/>
              <a:buChar char="-"/>
            </a:pPr>
            <a:r>
              <a:rPr lang="ru-RU" sz="2100" dirty="0"/>
              <a:t>врожденная холестеатома диагностируется в младенчестве или в раннем детстве без предшествующих </a:t>
            </a:r>
            <a:r>
              <a:rPr lang="ru-RU" sz="2100" dirty="0" err="1"/>
              <a:t>оторей</a:t>
            </a:r>
            <a:r>
              <a:rPr lang="ru-RU" sz="2100" dirty="0"/>
              <a:t>, перфорации или операции;</a:t>
            </a:r>
          </a:p>
          <a:p>
            <a:pPr marL="214313" indent="-214313">
              <a:buFontTx/>
              <a:buChar char="-"/>
            </a:pPr>
            <a:endParaRPr lang="ru-RU" sz="2100" dirty="0"/>
          </a:p>
          <a:p>
            <a:pPr marL="214313" indent="-214313">
              <a:buFontTx/>
              <a:buChar char="-"/>
            </a:pPr>
            <a:r>
              <a:rPr lang="ru-RU" sz="2100" dirty="0">
                <a:solidFill>
                  <a:srgbClr val="00B0F0"/>
                </a:solidFill>
              </a:rPr>
              <a:t>! </a:t>
            </a:r>
            <a:r>
              <a:rPr lang="ru-RU" sz="2100" dirty="0"/>
              <a:t> и наличие в анамнезе среднего или экссудативного отита не исключает врожденную </a:t>
            </a:r>
            <a:r>
              <a:rPr lang="ru-RU" sz="2100" dirty="0" err="1"/>
              <a:t>холестеатому</a:t>
            </a:r>
            <a:r>
              <a:rPr lang="ru-RU" sz="21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14965808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9" name="Rectangle 5"/>
          <p:cNvSpPr>
            <a:spLocks noGrp="1" noChangeArrowheads="1"/>
          </p:cNvSpPr>
          <p:nvPr>
            <p:ph type="title"/>
          </p:nvPr>
        </p:nvSpPr>
        <p:spPr>
          <a:xfrm>
            <a:off x="251520" y="188640"/>
            <a:ext cx="8435280" cy="108012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ru-RU" sz="4700" dirty="0" err="1">
                <a:solidFill>
                  <a:srgbClr val="7030A0"/>
                </a:solidFill>
              </a:rPr>
              <a:t>Оссикулопластика</a:t>
            </a:r>
            <a:endParaRPr lang="ru-RU" sz="4700" dirty="0">
              <a:solidFill>
                <a:srgbClr val="7030A0"/>
              </a:solidFill>
            </a:endParaRPr>
          </a:p>
        </p:txBody>
      </p:sp>
      <p:graphicFrame>
        <p:nvGraphicFramePr>
          <p:cNvPr id="98307" name="Object 4"/>
          <p:cNvGraphicFramePr>
            <a:graphicFrameLocks noGrp="1" noChangeAspect="1"/>
          </p:cNvGraphicFramePr>
          <p:nvPr>
            <p:ph idx="1"/>
          </p:nvPr>
        </p:nvGraphicFramePr>
        <p:xfrm>
          <a:off x="0" y="214313"/>
          <a:ext cx="7086600" cy="5314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Слайд" r:id="rId2" imgW="4572139" imgH="3429123" progId="PowerPoint.Slide.8">
                  <p:embed/>
                </p:oleObj>
              </mc:Choice>
              <mc:Fallback>
                <p:oleObj name="Слайд" r:id="rId2" imgW="4572139" imgH="3429123" progId="PowerPoint.Slide.8">
                  <p:embed/>
                  <p:pic>
                    <p:nvPicPr>
                      <p:cNvPr id="98307" name="Object 4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214313"/>
                        <a:ext cx="7086600" cy="53149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0" y="0"/>
            <a:ext cx="1142976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0" y="0"/>
            <a:ext cx="9144000" cy="12858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5929322" y="0"/>
            <a:ext cx="3214678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0" y="5000636"/>
            <a:ext cx="8929718" cy="18573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6143636" y="1428736"/>
            <a:ext cx="300036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FFFF00"/>
                </a:solidFill>
              </a:rPr>
              <a:t>Полный титановый вариационный протез фирмы</a:t>
            </a:r>
            <a:r>
              <a:rPr lang="en-US" sz="3200" b="1" dirty="0">
                <a:solidFill>
                  <a:srgbClr val="FFFF00"/>
                </a:solidFill>
              </a:rPr>
              <a:t> KURZ</a:t>
            </a:r>
            <a:r>
              <a:rPr lang="ru-RU" sz="3200" b="1" dirty="0">
                <a:solidFill>
                  <a:srgbClr val="FFFF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56248543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000">
                <a:solidFill>
                  <a:srgbClr val="996600"/>
                </a:solidFill>
              </a:rPr>
              <a:t>Левое ухо. Ателектаз </a:t>
            </a:r>
            <a:r>
              <a:rPr lang="en-US" sz="4000">
                <a:solidFill>
                  <a:srgbClr val="996600"/>
                </a:solidFill>
              </a:rPr>
              <a:t>IV </a:t>
            </a:r>
            <a:r>
              <a:rPr lang="ru-RU" sz="4000">
                <a:solidFill>
                  <a:srgbClr val="996600"/>
                </a:solidFill>
              </a:rPr>
              <a:t>степени.</a:t>
            </a:r>
          </a:p>
        </p:txBody>
      </p:sp>
      <p:pic>
        <p:nvPicPr>
          <p:cNvPr id="20483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1630" t="1604" r="652" b="2164"/>
          <a:stretch>
            <a:fillRect/>
          </a:stretch>
        </p:blipFill>
        <p:spPr>
          <a:xfrm>
            <a:off x="466725" y="2058988"/>
            <a:ext cx="4319588" cy="4322762"/>
          </a:xfrm>
          <a:noFill/>
          <a:ln w="76200" cap="flat" cmpd="tri">
            <a:solidFill>
              <a:srgbClr val="996600"/>
            </a:solidFill>
            <a:prstDash val="lgDash"/>
          </a:ln>
        </p:spPr>
      </p:pic>
      <p:sp>
        <p:nvSpPr>
          <p:cNvPr id="20484" name="Text Box 5"/>
          <p:cNvSpPr txBox="1">
            <a:spLocks noChangeArrowheads="1"/>
          </p:cNvSpPr>
          <p:nvPr/>
        </p:nvSpPr>
        <p:spPr bwMode="auto">
          <a:xfrm>
            <a:off x="5148263" y="1196975"/>
            <a:ext cx="3600450" cy="47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>
                <a:solidFill>
                  <a:srgbClr val="663300"/>
                </a:solidFill>
              </a:rPr>
              <a:t>Молоточек смещен медиально и прилежит к промонториуму. </a:t>
            </a:r>
          </a:p>
          <a:p>
            <a:pPr>
              <a:spcBef>
                <a:spcPct val="50000"/>
              </a:spcBef>
            </a:pPr>
            <a:r>
              <a:rPr lang="ru-RU" sz="2000">
                <a:solidFill>
                  <a:srgbClr val="663300"/>
                </a:solidFill>
              </a:rPr>
              <a:t>БП атрофирована. Кожный слой БП прилежит к наковальне-стременному сочленению,промонториуму и круглому окну. </a:t>
            </a:r>
          </a:p>
          <a:p>
            <a:pPr>
              <a:spcBef>
                <a:spcPct val="50000"/>
              </a:spcBef>
            </a:pPr>
            <a:r>
              <a:rPr lang="ru-RU" sz="2000">
                <a:solidFill>
                  <a:srgbClr val="663300"/>
                </a:solidFill>
              </a:rPr>
              <a:t>Также виден ретракционный карман, сообщающийся с отверстием слуховой трубы. В среднем ухе присутствует экссудат – показано шунтирование.</a:t>
            </a: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285720" y="285729"/>
          <a:ext cx="8572561" cy="6488132"/>
        </p:xfrm>
        <a:graphic>
          <a:graphicData uri="http://schemas.openxmlformats.org/drawingml/2006/table">
            <a:tbl>
              <a:tblPr/>
              <a:tblGrid>
                <a:gridCol w="20098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65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940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150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7273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1386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7273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1506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7273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1261340">
                <a:tc gridSpan="9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7030A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Дети, получавших лечение в условиях КМДБ №4 всего, в том числе по поводу аденоидов , </a:t>
                      </a:r>
                      <a:r>
                        <a:rPr lang="ru-RU" sz="2400" b="1" dirty="0" err="1">
                          <a:solidFill>
                            <a:srgbClr val="7030A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аденоидов</a:t>
                      </a:r>
                      <a:r>
                        <a:rPr lang="ru-RU" sz="2400" b="1" dirty="0">
                          <a:solidFill>
                            <a:srgbClr val="7030A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 + ЭСО</a:t>
                      </a:r>
                      <a:endParaRPr lang="ru-RU" sz="2400" dirty="0">
                        <a:solidFill>
                          <a:srgbClr val="7030A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507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latin typeface="Calibri"/>
                          <a:ea typeface="Times New Roman"/>
                          <a:cs typeface="Times New Roman"/>
                        </a:rPr>
                        <a:t>2015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latin typeface="Calibri"/>
                          <a:ea typeface="Times New Roman"/>
                          <a:cs typeface="Times New Roman"/>
                        </a:rPr>
                        <a:t>2016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latin typeface="Calibri"/>
                          <a:ea typeface="Times New Roman"/>
                          <a:cs typeface="Times New Roman"/>
                        </a:rPr>
                        <a:t>2017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Calibri"/>
                          <a:ea typeface="Times New Roman"/>
                          <a:cs typeface="Times New Roman"/>
                        </a:rPr>
                        <a:t>2018 (9 </a:t>
                      </a:r>
                      <a:r>
                        <a:rPr lang="ru-RU" sz="2000" dirty="0" err="1">
                          <a:latin typeface="Calibri"/>
                          <a:ea typeface="Times New Roman"/>
                          <a:cs typeface="Times New Roman"/>
                        </a:rPr>
                        <a:t>мес</a:t>
                      </a:r>
                      <a:r>
                        <a:rPr lang="ru-RU" sz="2400" dirty="0">
                          <a:latin typeface="Calibri"/>
                          <a:ea typeface="Times New Roman"/>
                          <a:cs typeface="Times New Roman"/>
                        </a:rPr>
                        <a:t>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2181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latin typeface="Calibri"/>
                          <a:ea typeface="Times New Roman"/>
                          <a:cs typeface="Times New Roman"/>
                        </a:rPr>
                        <a:t>Абс.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latin typeface="Calibri"/>
                          <a:ea typeface="Times New Roman"/>
                          <a:cs typeface="Times New Roman"/>
                        </a:rPr>
                        <a:t>число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latin typeface="Calibri"/>
                          <a:ea typeface="Times New Roman"/>
                          <a:cs typeface="Times New Roman"/>
                        </a:rPr>
                        <a:t>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latin typeface="Calibri"/>
                          <a:ea typeface="Times New Roman"/>
                          <a:cs typeface="Times New Roman"/>
                        </a:rPr>
                        <a:t>Абс.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latin typeface="Calibri"/>
                          <a:ea typeface="Times New Roman"/>
                          <a:cs typeface="Times New Roman"/>
                        </a:rPr>
                        <a:t>число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latin typeface="Calibri"/>
                          <a:ea typeface="Times New Roman"/>
                          <a:cs typeface="Times New Roman"/>
                        </a:rPr>
                        <a:t>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latin typeface="Calibri"/>
                          <a:ea typeface="Times New Roman"/>
                          <a:cs typeface="Times New Roman"/>
                        </a:rPr>
                        <a:t>Абс.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latin typeface="Calibri"/>
                          <a:ea typeface="Times New Roman"/>
                          <a:cs typeface="Times New Roman"/>
                        </a:rPr>
                        <a:t>число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latin typeface="Calibri"/>
                          <a:ea typeface="Times New Roman"/>
                          <a:cs typeface="Times New Roman"/>
                        </a:rPr>
                        <a:t>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latin typeface="Calibri"/>
                          <a:ea typeface="Times New Roman"/>
                          <a:cs typeface="Times New Roman"/>
                        </a:rPr>
                        <a:t>Абс.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latin typeface="Calibri"/>
                          <a:ea typeface="Times New Roman"/>
                          <a:cs typeface="Times New Roman"/>
                        </a:rPr>
                        <a:t>число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latin typeface="Calibri"/>
                          <a:ea typeface="Times New Roman"/>
                          <a:cs typeface="Times New Roman"/>
                        </a:rPr>
                        <a:t>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1555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latin typeface="Calibri"/>
                          <a:ea typeface="Times New Roman"/>
                          <a:cs typeface="Times New Roman"/>
                        </a:rPr>
                        <a:t>Выписано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latin typeface="Calibri"/>
                          <a:ea typeface="Times New Roman"/>
                          <a:cs typeface="Times New Roman"/>
                        </a:rPr>
                        <a:t>детей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Calibri"/>
                          <a:ea typeface="Times New Roman"/>
                          <a:cs typeface="Times New Roman"/>
                        </a:rPr>
                        <a:t>2718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latin typeface="Calibri"/>
                          <a:ea typeface="Times New Roman"/>
                          <a:cs typeface="Times New Roman"/>
                        </a:rPr>
                        <a:t>2718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latin typeface="Calibri"/>
                          <a:ea typeface="Times New Roman"/>
                          <a:cs typeface="Times New Roman"/>
                        </a:rPr>
                        <a:t>2495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latin typeface="Calibri"/>
                          <a:ea typeface="Times New Roman"/>
                          <a:cs typeface="Times New Roman"/>
                        </a:rPr>
                        <a:t>2100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1555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latin typeface="Calibri"/>
                          <a:ea typeface="Times New Roman"/>
                          <a:cs typeface="Times New Roman"/>
                        </a:rPr>
                        <a:t>J35/1-35/2</a:t>
                      </a:r>
                      <a:endParaRPr lang="ru-RU" sz="24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latin typeface="Calibri"/>
                          <a:ea typeface="Times New Roman"/>
                          <a:cs typeface="Times New Roman"/>
                        </a:rPr>
                        <a:t>Аденоиды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latin typeface="Calibri"/>
                          <a:ea typeface="Times New Roman"/>
                          <a:cs typeface="Times New Roman"/>
                        </a:rPr>
                        <a:t>1249</a:t>
                      </a:r>
                      <a:endParaRPr lang="ru-RU" sz="2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latin typeface="Calibri"/>
                          <a:ea typeface="Times New Roman"/>
                          <a:cs typeface="Times New Roman"/>
                        </a:rPr>
                        <a:t>50</a:t>
                      </a:r>
                      <a:endParaRPr lang="ru-RU" sz="2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latin typeface="Calibri"/>
                          <a:ea typeface="Times New Roman"/>
                          <a:cs typeface="Times New Roman"/>
                        </a:rPr>
                        <a:t>1313</a:t>
                      </a:r>
                      <a:endParaRPr lang="ru-RU" sz="2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latin typeface="Calibri"/>
                          <a:ea typeface="Times New Roman"/>
                          <a:cs typeface="Times New Roman"/>
                        </a:rPr>
                        <a:t>48</a:t>
                      </a:r>
                      <a:endParaRPr lang="ru-RU" sz="2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latin typeface="Calibri"/>
                          <a:ea typeface="Times New Roman"/>
                          <a:cs typeface="Times New Roman"/>
                        </a:rPr>
                        <a:t>1247</a:t>
                      </a:r>
                      <a:endParaRPr lang="ru-RU" sz="2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latin typeface="Calibri"/>
                          <a:ea typeface="Times New Roman"/>
                          <a:cs typeface="Times New Roman"/>
                        </a:rPr>
                        <a:t>50</a:t>
                      </a:r>
                      <a:endParaRPr lang="ru-RU" sz="2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latin typeface="Calibri"/>
                          <a:ea typeface="Times New Roman"/>
                          <a:cs typeface="Times New Roman"/>
                        </a:rPr>
                        <a:t>1008</a:t>
                      </a:r>
                      <a:endParaRPr lang="ru-RU" sz="2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latin typeface="Calibri"/>
                          <a:ea typeface="Times New Roman"/>
                          <a:cs typeface="Times New Roman"/>
                        </a:rPr>
                        <a:t>48</a:t>
                      </a:r>
                      <a:endParaRPr lang="ru-RU" sz="2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5879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latin typeface="Calibri"/>
                          <a:ea typeface="Times New Roman"/>
                          <a:cs typeface="Times New Roman"/>
                        </a:rPr>
                        <a:t>J35/1-35/2</a:t>
                      </a:r>
                      <a:endParaRPr lang="ru-RU" sz="24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latin typeface="Calibri"/>
                          <a:ea typeface="Times New Roman"/>
                          <a:cs typeface="Times New Roman"/>
                        </a:rPr>
                        <a:t>Аденоиды +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latin typeface="Calibri"/>
                          <a:ea typeface="Times New Roman"/>
                          <a:cs typeface="Times New Roman"/>
                        </a:rPr>
                        <a:t>Н 68.0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latin typeface="Calibri"/>
                          <a:ea typeface="Times New Roman"/>
                          <a:cs typeface="Times New Roman"/>
                        </a:rPr>
                        <a:t>ЭСО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latin typeface="Calibri"/>
                          <a:ea typeface="Times New Roman"/>
                          <a:cs typeface="Times New Roman"/>
                        </a:rPr>
                        <a:t>   664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latin typeface="Calibri"/>
                          <a:ea typeface="Times New Roman"/>
                          <a:cs typeface="Times New Roman"/>
                        </a:rPr>
                        <a:t>65</a:t>
                      </a:r>
                      <a:endParaRPr lang="ru-RU" sz="2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latin typeface="Calibri"/>
                          <a:ea typeface="Times New Roman"/>
                          <a:cs typeface="Times New Roman"/>
                        </a:rPr>
                        <a:t>  724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latin typeface="Calibri"/>
                          <a:ea typeface="Times New Roman"/>
                          <a:cs typeface="Times New Roman"/>
                        </a:rPr>
                        <a:t>64</a:t>
                      </a:r>
                      <a:endParaRPr lang="ru-RU" sz="2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latin typeface="Calibri"/>
                          <a:ea typeface="Times New Roman"/>
                          <a:cs typeface="Times New Roman"/>
                        </a:rPr>
                        <a:t>  773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latin typeface="Calibri"/>
                          <a:ea typeface="Times New Roman"/>
                          <a:cs typeface="Times New Roman"/>
                        </a:rPr>
                        <a:t>62</a:t>
                      </a:r>
                      <a:endParaRPr lang="ru-RU" sz="2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latin typeface="Calibri"/>
                          <a:ea typeface="Times New Roman"/>
                          <a:cs typeface="Times New Roman"/>
                        </a:rPr>
                        <a:t>   635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Calibri"/>
                          <a:ea typeface="Times New Roman"/>
                          <a:cs typeface="Times New Roman"/>
                        </a:rPr>
                        <a:t>63</a:t>
                      </a:r>
                      <a:endParaRPr lang="ru-RU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50881" name="Rectangle 1"/>
          <p:cNvSpPr>
            <a:spLocks noChangeArrowheads="1"/>
          </p:cNvSpPr>
          <p:nvPr/>
        </p:nvSpPr>
        <p:spPr bwMode="auto">
          <a:xfrm>
            <a:off x="0" y="0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630D029E-37D7-4228-8BBA-C7615EE85A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576" y="764704"/>
            <a:ext cx="7620328" cy="5544656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ru-RU" sz="9600" i="1" dirty="0">
                <a:solidFill>
                  <a:srgbClr val="C00000"/>
                </a:solidFill>
              </a:rPr>
              <a:t>Благодарю </a:t>
            </a:r>
          </a:p>
          <a:p>
            <a:pPr algn="ctr"/>
            <a:r>
              <a:rPr lang="ru-RU" sz="9600" i="1" dirty="0">
                <a:solidFill>
                  <a:srgbClr val="C00000"/>
                </a:solidFill>
              </a:rPr>
              <a:t>за </a:t>
            </a:r>
          </a:p>
          <a:p>
            <a:pPr algn="ctr"/>
            <a:r>
              <a:rPr lang="ru-RU" sz="9600" i="1" dirty="0">
                <a:solidFill>
                  <a:srgbClr val="C00000"/>
                </a:solidFill>
              </a:rPr>
              <a:t>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20414786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1081087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ru-RU" sz="3200" b="1" dirty="0" err="1">
                <a:solidFill>
                  <a:srgbClr val="C00000"/>
                </a:solidFill>
              </a:rPr>
              <a:t>Холестеатома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64515" name="Rectangle 3"/>
          <p:cNvSpPr>
            <a:spLocks noGrp="1" noChangeArrowheads="1"/>
          </p:cNvSpPr>
          <p:nvPr>
            <p:ph idx="1"/>
          </p:nvPr>
        </p:nvSpPr>
        <p:spPr>
          <a:xfrm>
            <a:off x="251520" y="980728"/>
            <a:ext cx="8892480" cy="5472460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150000"/>
              </a:lnSpc>
              <a:defRPr/>
            </a:pPr>
            <a:r>
              <a:rPr lang="ru-RU" sz="2800" dirty="0"/>
              <a:t>Представляет опухолевидное образование, состоящее из эпидермальных масс и продуктов их распада</a:t>
            </a:r>
          </a:p>
          <a:p>
            <a:pPr eaLnBrk="1" hangingPunct="1">
              <a:lnSpc>
                <a:spcPct val="150000"/>
              </a:lnSpc>
              <a:defRPr/>
            </a:pPr>
            <a:endParaRPr lang="ru-RU" sz="2800" dirty="0"/>
          </a:p>
          <a:p>
            <a:pPr eaLnBrk="1" hangingPunct="1">
              <a:lnSpc>
                <a:spcPct val="150000"/>
              </a:lnSpc>
              <a:defRPr/>
            </a:pPr>
            <a:r>
              <a:rPr lang="ru-RU" sz="2800" dirty="0"/>
              <a:t>Действует на костные стенки своими химическими компонентами, вызывает деструкцию. </a:t>
            </a:r>
          </a:p>
          <a:p>
            <a:pPr eaLnBrk="1" hangingPunct="1">
              <a:lnSpc>
                <a:spcPct val="150000"/>
              </a:lnSpc>
              <a:defRPr/>
            </a:pPr>
            <a:endParaRPr lang="ru-RU" sz="2800" dirty="0"/>
          </a:p>
          <a:p>
            <a:pPr eaLnBrk="1" hangingPunct="1">
              <a:lnSpc>
                <a:spcPct val="150000"/>
              </a:lnSpc>
              <a:defRPr/>
            </a:pPr>
            <a:r>
              <a:rPr lang="ru-RU" sz="2800" dirty="0"/>
              <a:t>Может привести к образованию свища (фистулы) в полукружных каналах, канале лицевого нерва</a:t>
            </a:r>
          </a:p>
        </p:txBody>
      </p:sp>
    </p:spTree>
    <p:extLst>
      <p:ext uri="{BB962C8B-B14F-4D97-AF65-F5344CB8AC3E}">
        <p14:creationId xmlns:p14="http://schemas.microsoft.com/office/powerpoint/2010/main" val="19895479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ru-RU" sz="3200" b="1" dirty="0">
                <a:solidFill>
                  <a:srgbClr val="C00000"/>
                </a:solidFill>
              </a:rPr>
              <a:t>Хронический средний отит</a:t>
            </a:r>
          </a:p>
        </p:txBody>
      </p:sp>
      <p:sp>
        <p:nvSpPr>
          <p:cNvPr id="91139" name="Rectangle 3"/>
          <p:cNvSpPr>
            <a:spLocks noGrp="1" noChangeArrowheads="1"/>
          </p:cNvSpPr>
          <p:nvPr>
            <p:ph idx="1"/>
          </p:nvPr>
        </p:nvSpPr>
        <p:spPr>
          <a:xfrm>
            <a:off x="774192" y="2084832"/>
            <a:ext cx="7290055" cy="4023360"/>
          </a:xfrm>
        </p:spPr>
        <p:txBody>
          <a:bodyPr>
            <a:normAutofit/>
          </a:bodyPr>
          <a:lstStyle/>
          <a:p>
            <a:pPr eaLnBrk="1" hangingPunct="1">
              <a:lnSpc>
                <a:spcPct val="150000"/>
              </a:lnSpc>
              <a:buFont typeface="Wingdings" pitchFamily="2" charset="2"/>
              <a:buNone/>
              <a:defRPr/>
            </a:pPr>
            <a:r>
              <a:rPr lang="ru-RU" sz="2800" dirty="0" err="1"/>
              <a:t>холестеатомы</a:t>
            </a:r>
            <a:r>
              <a:rPr lang="ru-RU" sz="2800" dirty="0"/>
              <a:t> подразделяются по локализации: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ru-RU" sz="2800" dirty="0"/>
              <a:t>аттиковые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ru-RU" sz="2800" dirty="0" err="1"/>
              <a:t>холестеатомы</a:t>
            </a:r>
            <a:r>
              <a:rPr lang="ru-RU" sz="2800" dirty="0"/>
              <a:t> синуса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ru-RU" sz="2800" dirty="0" err="1"/>
              <a:t>ретракционные</a:t>
            </a:r>
            <a:r>
              <a:rPr lang="ru-RU" sz="2800" dirty="0"/>
              <a:t> </a:t>
            </a:r>
            <a:r>
              <a:rPr lang="ru-RU" sz="2800" dirty="0" err="1"/>
              <a:t>холестеатомы</a:t>
            </a:r>
            <a:r>
              <a:rPr lang="ru-RU" sz="2800" dirty="0"/>
              <a:t> натянутой части</a:t>
            </a:r>
          </a:p>
        </p:txBody>
      </p:sp>
    </p:spTree>
    <p:extLst>
      <p:ext uri="{BB962C8B-B14F-4D97-AF65-F5344CB8AC3E}">
        <p14:creationId xmlns:p14="http://schemas.microsoft.com/office/powerpoint/2010/main" val="12617246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ru-RU" sz="3200" b="1" dirty="0">
                <a:solidFill>
                  <a:srgbClr val="C00000"/>
                </a:solidFill>
              </a:rPr>
              <a:t>Хронический средний отит</a:t>
            </a:r>
          </a:p>
        </p:txBody>
      </p:sp>
      <p:sp>
        <p:nvSpPr>
          <p:cNvPr id="92163" name="Rectangle 3"/>
          <p:cNvSpPr>
            <a:spLocks noGrp="1" noChangeArrowheads="1"/>
          </p:cNvSpPr>
          <p:nvPr>
            <p:ph idx="1"/>
          </p:nvPr>
        </p:nvSpPr>
        <p:spPr>
          <a:xfrm>
            <a:off x="768096" y="1772816"/>
            <a:ext cx="7290055" cy="4536544"/>
          </a:xfrm>
        </p:spPr>
        <p:txBody>
          <a:bodyPr>
            <a:normAutofit/>
          </a:bodyPr>
          <a:lstStyle/>
          <a:p>
            <a:pPr eaLnBrk="1" hangingPunct="1">
              <a:lnSpc>
                <a:spcPct val="150000"/>
              </a:lnSpc>
              <a:defRPr/>
            </a:pPr>
            <a:r>
              <a:rPr lang="ru-RU" sz="2800" dirty="0"/>
              <a:t>Аттиковые </a:t>
            </a:r>
            <a:r>
              <a:rPr lang="ru-RU" sz="2800" dirty="0" err="1"/>
              <a:t>холестеатомы</a:t>
            </a:r>
            <a:r>
              <a:rPr lang="ru-RU" sz="2800" dirty="0"/>
              <a:t> определяют по ретракции или перфорации в области ненатянутой части барабанной перепонки (</a:t>
            </a:r>
            <a:r>
              <a:rPr lang="en-US" sz="2800" dirty="0"/>
              <a:t>pars </a:t>
            </a:r>
            <a:r>
              <a:rPr lang="en-US" sz="2800" dirty="0" err="1"/>
              <a:t>flaccida</a:t>
            </a:r>
            <a:r>
              <a:rPr lang="en-US" sz="2800" dirty="0"/>
              <a:t>)</a:t>
            </a:r>
            <a:r>
              <a:rPr lang="ru-RU" sz="2800" dirty="0"/>
              <a:t>, распространяющиеся в аттик, </a:t>
            </a:r>
            <a:r>
              <a:rPr lang="ru-RU" sz="2800" dirty="0" err="1"/>
              <a:t>адитус</a:t>
            </a:r>
            <a:r>
              <a:rPr lang="ru-RU" sz="2800" dirty="0"/>
              <a:t> и иногда в </a:t>
            </a:r>
            <a:r>
              <a:rPr lang="ru-RU" sz="2800" dirty="0" err="1"/>
              <a:t>антрум</a:t>
            </a:r>
            <a:r>
              <a:rPr lang="ru-RU" sz="2800" dirty="0"/>
              <a:t>, сосцевидный отросток или барабанную полость</a:t>
            </a:r>
          </a:p>
        </p:txBody>
      </p:sp>
    </p:spTree>
    <p:extLst>
      <p:ext uri="{BB962C8B-B14F-4D97-AF65-F5344CB8AC3E}">
        <p14:creationId xmlns:p14="http://schemas.microsoft.com/office/powerpoint/2010/main" val="40690308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ru-RU" sz="3200" dirty="0">
                <a:solidFill>
                  <a:srgbClr val="C00000"/>
                </a:solidFill>
              </a:rPr>
              <a:t>Хронический средний отит</a:t>
            </a:r>
          </a:p>
        </p:txBody>
      </p:sp>
      <p:sp>
        <p:nvSpPr>
          <p:cNvPr id="93187" name="Rectangle 3"/>
          <p:cNvSpPr>
            <a:spLocks noGrp="1" noChangeArrowheads="1"/>
          </p:cNvSpPr>
          <p:nvPr>
            <p:ph idx="1"/>
          </p:nvPr>
        </p:nvSpPr>
        <p:spPr>
          <a:xfrm>
            <a:off x="768096" y="1700808"/>
            <a:ext cx="7290055" cy="4608552"/>
          </a:xfrm>
        </p:spPr>
        <p:txBody>
          <a:bodyPr>
            <a:normAutofit/>
          </a:bodyPr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ru-RU" sz="3200" dirty="0" err="1">
                <a:solidFill>
                  <a:srgbClr val="C00000"/>
                </a:solidFill>
              </a:rPr>
              <a:t>Холестеатомы</a:t>
            </a:r>
            <a:r>
              <a:rPr lang="ru-RU" sz="3200" dirty="0">
                <a:solidFill>
                  <a:srgbClr val="C00000"/>
                </a:solidFill>
              </a:rPr>
              <a:t> синуса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ru-RU" sz="2800" dirty="0"/>
              <a:t>выявляют при </a:t>
            </a:r>
            <a:r>
              <a:rPr lang="ru-RU" sz="2800" dirty="0" err="1"/>
              <a:t>задне</a:t>
            </a:r>
            <a:r>
              <a:rPr lang="ru-RU" sz="2800" dirty="0"/>
              <a:t>-верхних перфорациях или ретракциях натянутой части барабанной перепонки и распространяющиеся в тимпанальный синус и задние отделы барабанной полости и отсюда под наковальню и в аттик, </a:t>
            </a:r>
            <a:r>
              <a:rPr lang="ru-RU" sz="2800" dirty="0" err="1"/>
              <a:t>адитус</a:t>
            </a:r>
            <a:r>
              <a:rPr lang="ru-RU" sz="2800" dirty="0"/>
              <a:t> или </a:t>
            </a:r>
            <a:r>
              <a:rPr lang="ru-RU" sz="2800" dirty="0" err="1"/>
              <a:t>антрум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6578532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ru-RU" sz="3200" b="1" dirty="0" err="1">
                <a:solidFill>
                  <a:srgbClr val="C00000"/>
                </a:solidFill>
              </a:rPr>
              <a:t>Ретракционные</a:t>
            </a:r>
            <a:r>
              <a:rPr lang="ru-RU" sz="3200" b="1" dirty="0">
                <a:solidFill>
                  <a:srgbClr val="C00000"/>
                </a:solidFill>
              </a:rPr>
              <a:t> карманы – пути к </a:t>
            </a:r>
            <a:r>
              <a:rPr lang="ru-RU" sz="3200" b="1" dirty="0" err="1">
                <a:solidFill>
                  <a:srgbClr val="C00000"/>
                </a:solidFill>
              </a:rPr>
              <a:t>холестеатоме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94211" name="Rectangle 3"/>
          <p:cNvSpPr>
            <a:spLocks noGrp="1" noChangeArrowheads="1"/>
          </p:cNvSpPr>
          <p:nvPr>
            <p:ph idx="1"/>
          </p:nvPr>
        </p:nvSpPr>
        <p:spPr>
          <a:xfrm>
            <a:off x="683568" y="1772816"/>
            <a:ext cx="7848872" cy="4536544"/>
          </a:xfrm>
        </p:spPr>
        <p:txBody>
          <a:bodyPr>
            <a:noAutofit/>
          </a:bodyPr>
          <a:lstStyle/>
          <a:p>
            <a:pPr eaLnBrk="1" hangingPunct="1">
              <a:lnSpc>
                <a:spcPct val="150000"/>
              </a:lnSpc>
              <a:defRPr/>
            </a:pPr>
            <a:r>
              <a:rPr lang="ru-RU" sz="2800" dirty="0"/>
              <a:t>Во многих случаях </a:t>
            </a:r>
            <a:r>
              <a:rPr lang="ru-RU" sz="2800" dirty="0" err="1"/>
              <a:t>холестеатома</a:t>
            </a:r>
            <a:r>
              <a:rPr lang="ru-RU" sz="2800" dirty="0"/>
              <a:t> начинает развиваться из незначительного </a:t>
            </a:r>
            <a:r>
              <a:rPr lang="ru-RU" sz="2800" dirty="0" err="1"/>
              <a:t>ретракционного</a:t>
            </a:r>
            <a:r>
              <a:rPr lang="ru-RU" sz="2800" dirty="0"/>
              <a:t> кармана барабанной перепонки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ru-RU" sz="2800" dirty="0"/>
              <a:t>В отсутствии серьезных жалоб и снижения слуха больного трудно убедить в необходимости хирургического лечения и профилактика </a:t>
            </a:r>
            <a:r>
              <a:rPr lang="ru-RU" sz="2800" dirty="0" err="1"/>
              <a:t>холестеатомы</a:t>
            </a:r>
            <a:r>
              <a:rPr lang="ru-RU" sz="2800" dirty="0"/>
              <a:t> упущена</a:t>
            </a:r>
          </a:p>
        </p:txBody>
      </p:sp>
    </p:spTree>
    <p:extLst>
      <p:ext uri="{BB962C8B-B14F-4D97-AF65-F5344CB8AC3E}">
        <p14:creationId xmlns:p14="http://schemas.microsoft.com/office/powerpoint/2010/main" val="33975615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680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ru-RU" sz="3200" b="1" dirty="0">
                <a:solidFill>
                  <a:srgbClr val="C00000"/>
                </a:solidFill>
                <a:latin typeface="Bookman Old Style" pitchFamily="18" charset="0"/>
              </a:rPr>
              <a:t>Лечение </a:t>
            </a:r>
            <a:r>
              <a:rPr lang="ru-RU" sz="3200" b="1" dirty="0" err="1">
                <a:solidFill>
                  <a:srgbClr val="C00000"/>
                </a:solidFill>
                <a:latin typeface="Bookman Old Style" pitchFamily="18" charset="0"/>
              </a:rPr>
              <a:t>ретракционных</a:t>
            </a:r>
            <a:r>
              <a:rPr lang="ru-RU" sz="3200" b="1" dirty="0">
                <a:solidFill>
                  <a:srgbClr val="C00000"/>
                </a:solidFill>
                <a:latin typeface="Bookman Old Style" pitchFamily="18" charset="0"/>
              </a:rPr>
              <a:t> карманов 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ru-RU" sz="2400" b="1" dirty="0">
                <a:latin typeface="Arial" charset="0"/>
              </a:rPr>
              <a:t>Целью лечения является предотвращение прогрессирования процесса и предотвращение развития </a:t>
            </a:r>
            <a:r>
              <a:rPr lang="ru-RU" sz="2400" b="1" dirty="0" err="1">
                <a:latin typeface="Arial" charset="0"/>
              </a:rPr>
              <a:t>холестеатомы</a:t>
            </a:r>
            <a:r>
              <a:rPr lang="ru-RU" sz="2400" b="1" dirty="0">
                <a:latin typeface="Arial" charset="0"/>
              </a:rPr>
              <a:t>. На той стадии, когда </a:t>
            </a:r>
            <a:r>
              <a:rPr lang="ru-RU" sz="2400" b="1" dirty="0" err="1">
                <a:latin typeface="Arial" charset="0"/>
              </a:rPr>
              <a:t>ретракционные</a:t>
            </a:r>
            <a:r>
              <a:rPr lang="ru-RU" sz="2400" b="1" dirty="0">
                <a:latin typeface="Arial" charset="0"/>
              </a:rPr>
              <a:t> карманы не фиксированы, проводится медикаментозное лечение. На стадии фиксированных </a:t>
            </a:r>
            <a:r>
              <a:rPr lang="ru-RU" sz="2400" b="1" dirty="0" err="1">
                <a:latin typeface="Arial" charset="0"/>
              </a:rPr>
              <a:t>ретракционных</a:t>
            </a:r>
            <a:r>
              <a:rPr lang="ru-RU" sz="2400" b="1" dirty="0">
                <a:latin typeface="Arial" charset="0"/>
              </a:rPr>
              <a:t> карманов практически всегда необходимо хирургическое лечение:</a:t>
            </a:r>
          </a:p>
          <a:p>
            <a:pPr eaLnBrk="1" fontAlgn="base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</a:pPr>
            <a:r>
              <a:rPr lang="ru-RU" sz="2400" b="1" dirty="0">
                <a:latin typeface="Arial" charset="0"/>
              </a:rPr>
              <a:t>- наложение </a:t>
            </a:r>
            <a:r>
              <a:rPr lang="ru-RU" sz="2400" b="1" dirty="0" err="1">
                <a:latin typeface="Arial" charset="0"/>
              </a:rPr>
              <a:t>транстимпанических</a:t>
            </a:r>
            <a:r>
              <a:rPr lang="ru-RU" sz="2400" b="1" dirty="0">
                <a:latin typeface="Arial" charset="0"/>
              </a:rPr>
              <a:t> дренажей,</a:t>
            </a:r>
          </a:p>
          <a:p>
            <a:pPr eaLnBrk="1" fontAlgn="base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</a:pPr>
            <a:r>
              <a:rPr lang="ru-RU" sz="2400" b="1" dirty="0">
                <a:latin typeface="Arial" charset="0"/>
              </a:rPr>
              <a:t>- простая </a:t>
            </a:r>
            <a:r>
              <a:rPr lang="ru-RU" sz="2400" b="1" dirty="0" err="1">
                <a:latin typeface="Arial" charset="0"/>
              </a:rPr>
              <a:t>тимпанопластика</a:t>
            </a:r>
            <a:r>
              <a:rPr lang="ru-RU" sz="2400" b="1" dirty="0">
                <a:latin typeface="Arial" charset="0"/>
              </a:rPr>
              <a:t>,</a:t>
            </a:r>
          </a:p>
          <a:p>
            <a:pPr eaLnBrk="1" fontAlgn="base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</a:pPr>
            <a:r>
              <a:rPr lang="ru-RU" sz="2400" b="1" dirty="0">
                <a:latin typeface="Arial" charset="0"/>
              </a:rPr>
              <a:t>- пластика перепонки и слуховых косточек,</a:t>
            </a:r>
          </a:p>
          <a:p>
            <a:pPr eaLnBrk="1" fontAlgn="base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</a:pPr>
            <a:r>
              <a:rPr lang="ru-RU" sz="2400" b="1" dirty="0">
                <a:latin typeface="Arial" charset="0"/>
              </a:rPr>
              <a:t>- </a:t>
            </a:r>
            <a:r>
              <a:rPr lang="ru-RU" sz="2400" b="1" dirty="0" err="1">
                <a:latin typeface="Arial" charset="0"/>
              </a:rPr>
              <a:t>антро</a:t>
            </a:r>
            <a:r>
              <a:rPr lang="ru-RU" sz="2400" b="1" dirty="0">
                <a:latin typeface="Arial" charset="0"/>
              </a:rPr>
              <a:t>- </a:t>
            </a:r>
            <a:r>
              <a:rPr lang="ru-RU" sz="2400" b="1" dirty="0" err="1">
                <a:latin typeface="Arial" charset="0"/>
              </a:rPr>
              <a:t>аттикотомия</a:t>
            </a:r>
            <a:r>
              <a:rPr lang="ru-RU" sz="2400" b="1" dirty="0">
                <a:latin typeface="Arial" charset="0"/>
              </a:rPr>
              <a:t>,</a:t>
            </a:r>
          </a:p>
          <a:p>
            <a:pPr eaLnBrk="1" fontAlgn="base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</a:pPr>
            <a:r>
              <a:rPr lang="ru-RU" sz="2400" b="1" dirty="0">
                <a:latin typeface="Arial" charset="0"/>
              </a:rPr>
              <a:t>- </a:t>
            </a:r>
            <a:r>
              <a:rPr lang="ru-RU" sz="2400" b="1" dirty="0" err="1">
                <a:latin typeface="Arial" charset="0"/>
              </a:rPr>
              <a:t>мастоидэктомия</a:t>
            </a:r>
            <a:endParaRPr lang="ru-RU" sz="2400" b="1" dirty="0">
              <a:latin typeface="Arial" charset="0"/>
            </a:endParaRP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ru-RU" sz="2400" b="1" dirty="0">
                <a:latin typeface="Arial" charset="0"/>
              </a:rPr>
              <a:t>Эти вмешательства могут проводиться как изолированно, так и в различных сочетаниях.</a:t>
            </a:r>
          </a:p>
        </p:txBody>
      </p:sp>
    </p:spTree>
    <p:extLst>
      <p:ext uri="{BB962C8B-B14F-4D97-AF65-F5344CB8AC3E}">
        <p14:creationId xmlns:p14="http://schemas.microsoft.com/office/powerpoint/2010/main" val="1325349658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>
              <a:lnSpc>
                <a:spcPct val="75000"/>
              </a:lnSpc>
            </a:pPr>
            <a:r>
              <a:rPr lang="ru-RU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Правое ухо. </a:t>
            </a:r>
            <a:r>
              <a:rPr lang="ru-RU" sz="3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Эпитимпанический</a:t>
            </a:r>
            <a:r>
              <a:rPr lang="ru-RU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ru-RU" sz="3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ретракционный</a:t>
            </a:r>
            <a:r>
              <a:rPr lang="ru-RU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карман на ранней стадии формирования.</a:t>
            </a:r>
            <a:r>
              <a:rPr lang="ru-RU" sz="3200" dirty="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idx="1"/>
          </p:nvPr>
        </p:nvSpPr>
        <p:spPr>
          <a:xfrm>
            <a:off x="5111750" y="2133600"/>
            <a:ext cx="4032250" cy="4103688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ru-RU" sz="2000"/>
              <a:t>Ателектаз барабанной перепонки </a:t>
            </a:r>
            <a:r>
              <a:rPr lang="en-US" sz="2000"/>
              <a:t>I</a:t>
            </a:r>
            <a:r>
              <a:rPr lang="ru-RU" sz="2000"/>
              <a:t> степени. Среднее ухо заполнено экссудатом, придающим БП характерное желтоватое окрашивание. В передне-верхнем квадранте отчетливо видно отверстие слуховой трубы, в то время как длинный отросток наковальни виден в заднее-верхнем квадранте. В зоне светового конуса виден атрофированный участок БП как следствие  предыдущей миринготомии. 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160588"/>
            <a:ext cx="4968875" cy="4489450"/>
          </a:xfrm>
          <a:prstGeom prst="rect">
            <a:avLst/>
          </a:prstGeom>
          <a:noFill/>
          <a:ln w="76200" cmpd="tri">
            <a:solidFill>
              <a:srgbClr val="99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7968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507413" cy="120013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>
                <a:solidFill>
                  <a:srgbClr val="C00000"/>
                </a:solidFill>
              </a:rPr>
              <a:t>Стойкая перфорация и хронический гнойный средний отит</a:t>
            </a: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4209331"/>
          </a:xfrm>
        </p:spPr>
        <p:txBody>
          <a:bodyPr>
            <a:normAutofit lnSpcReduction="10000"/>
          </a:bodyPr>
          <a:lstStyle/>
          <a:p>
            <a:r>
              <a:rPr lang="ru-RU" sz="2800" dirty="0"/>
              <a:t>Клиническое </a:t>
            </a:r>
            <a:r>
              <a:rPr lang="ru-RU" sz="2800" dirty="0" err="1"/>
              <a:t>оперделение</a:t>
            </a:r>
            <a:r>
              <a:rPr lang="ru-RU" sz="2800" dirty="0"/>
              <a:t> хронического гнойного среднего отита (ВОЗ) </a:t>
            </a:r>
          </a:p>
          <a:p>
            <a:r>
              <a:rPr lang="ru-RU" sz="2800" dirty="0"/>
              <a:t>Наличие </a:t>
            </a:r>
            <a:r>
              <a:rPr lang="ru-RU" sz="2800" dirty="0">
                <a:solidFill>
                  <a:srgbClr val="0070C0"/>
                </a:solidFill>
              </a:rPr>
              <a:t>постоянного отделяемого из уха </a:t>
            </a:r>
            <a:r>
              <a:rPr lang="ru-RU" sz="2800" dirty="0"/>
              <a:t>через </a:t>
            </a:r>
            <a:r>
              <a:rPr lang="ru-RU" sz="2800" dirty="0">
                <a:solidFill>
                  <a:srgbClr val="0070C0"/>
                </a:solidFill>
              </a:rPr>
              <a:t>перфорацию</a:t>
            </a:r>
            <a:r>
              <a:rPr lang="ru-RU" sz="2800" dirty="0"/>
              <a:t> в барабанной</a:t>
            </a:r>
            <a:r>
              <a:rPr lang="ru-RU" sz="2800" dirty="0">
                <a:solidFill>
                  <a:schemeClr val="accent4"/>
                </a:solidFill>
              </a:rPr>
              <a:t> перепонке </a:t>
            </a:r>
            <a:r>
              <a:rPr lang="ru-RU" sz="2800" dirty="0">
                <a:solidFill>
                  <a:srgbClr val="0070C0"/>
                </a:solidFill>
              </a:rPr>
              <a:t>более 2 – </a:t>
            </a:r>
            <a:r>
              <a:rPr lang="ru-RU" sz="2800" dirty="0" err="1">
                <a:solidFill>
                  <a:srgbClr val="0070C0"/>
                </a:solidFill>
              </a:rPr>
              <a:t>х</a:t>
            </a:r>
            <a:r>
              <a:rPr lang="ru-RU" sz="2800" dirty="0">
                <a:solidFill>
                  <a:srgbClr val="0070C0"/>
                </a:solidFill>
              </a:rPr>
              <a:t> недель</a:t>
            </a:r>
          </a:p>
          <a:p>
            <a:endParaRPr lang="ru-RU" sz="2800" dirty="0"/>
          </a:p>
          <a:p>
            <a:pPr eaLnBrk="1" hangingPunct="1">
              <a:buFont typeface="Wingdings" pitchFamily="2" charset="2"/>
              <a:buNone/>
              <a:defRPr/>
            </a:pPr>
            <a:endParaRPr lang="ru-RU" sz="2400" b="1" dirty="0"/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sz="2400" b="1" dirty="0"/>
              <a:t>    Хронический гнойный средний отит остается </a:t>
            </a:r>
            <a:r>
              <a:rPr lang="ru-RU" sz="2400" b="1" dirty="0">
                <a:solidFill>
                  <a:srgbClr val="0070C0"/>
                </a:solidFill>
              </a:rPr>
              <a:t>основной причиной нарушений слуха, </a:t>
            </a:r>
            <a:r>
              <a:rPr lang="ru-RU" sz="2400" b="1" dirty="0"/>
              <a:t>несмотря на применение антимикробной терапии (ВОЗ, 1986).</a:t>
            </a:r>
          </a:p>
          <a:p>
            <a:endParaRPr lang="ru-RU" sz="2400" dirty="0"/>
          </a:p>
          <a:p>
            <a:endParaRPr lang="ru-RU" sz="2800" dirty="0"/>
          </a:p>
          <a:p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953607332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075240" cy="1143000"/>
          </a:xfrm>
        </p:spPr>
        <p:txBody>
          <a:bodyPr>
            <a:normAutofit/>
          </a:bodyPr>
          <a:lstStyle/>
          <a:p>
            <a:pPr algn="ctr"/>
            <a:r>
              <a:rPr lang="ru-RU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Правое ухо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>
          <a:xfrm>
            <a:off x="5435600" y="1628775"/>
            <a:ext cx="3529013" cy="45259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ru-RU"/>
              <a:t>Эпитимпанический ретракционный карман с участком склероза натянутой части барабанной перепонки. 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989138"/>
            <a:ext cx="5113337" cy="4638675"/>
          </a:xfrm>
          <a:prstGeom prst="rect">
            <a:avLst/>
          </a:prstGeom>
          <a:noFill/>
          <a:ln w="76200" cmpd="tri">
            <a:solidFill>
              <a:srgbClr val="99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11105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116632"/>
            <a:ext cx="8363272" cy="1152128"/>
          </a:xfrm>
        </p:spPr>
        <p:txBody>
          <a:bodyPr>
            <a:normAutofit/>
          </a:bodyPr>
          <a:lstStyle/>
          <a:p>
            <a:pPr algn="ctr"/>
            <a:r>
              <a:rPr lang="ru-RU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Правое ухо, схожий случай</a:t>
            </a:r>
            <a:r>
              <a:rPr lang="ru-RU" sz="3200" dirty="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>
          <a:xfrm>
            <a:off x="5508625" y="1600200"/>
            <a:ext cx="3178175" cy="4525963"/>
          </a:xfrm>
        </p:spPr>
        <p:txBody>
          <a:bodyPr/>
          <a:lstStyle/>
          <a:p>
            <a:r>
              <a:rPr lang="ru-RU"/>
              <a:t>Передние квадранты натянутой части втянуты и утолщены. </a:t>
            </a: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700213"/>
            <a:ext cx="4932362" cy="4953000"/>
          </a:xfrm>
          <a:prstGeom prst="rect">
            <a:avLst/>
          </a:prstGeom>
          <a:noFill/>
          <a:ln w="76200" cmpd="tri">
            <a:solidFill>
              <a:srgbClr val="99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4137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260648"/>
            <a:ext cx="8291264" cy="1224136"/>
          </a:xfrm>
        </p:spPr>
        <p:txBody>
          <a:bodyPr>
            <a:normAutofit/>
          </a:bodyPr>
          <a:lstStyle/>
          <a:p>
            <a:pPr algn="ctr"/>
            <a:r>
              <a:rPr lang="ru-RU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Правое ухо. </a:t>
            </a:r>
            <a:r>
              <a:rPr lang="ru-RU" sz="3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Эпитимпаническая</a:t>
            </a:r>
            <a:r>
              <a:rPr lang="ru-RU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ru-RU" sz="3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холестеатома</a:t>
            </a:r>
            <a:r>
              <a:rPr lang="ru-RU" sz="3200" dirty="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>
          <a:xfrm>
            <a:off x="5292725" y="1600200"/>
            <a:ext cx="3394075" cy="45259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ru-RU" sz="2400"/>
              <a:t>Пациент жаловался на истечение зловонного гноя из уха и периодические кровянистые выделения  в течение нескольких лет. Участок эпитимпанической эрозии окружает воспаленная ткань. </a:t>
            </a: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911350"/>
            <a:ext cx="5113338" cy="4694238"/>
          </a:xfrm>
          <a:prstGeom prst="rect">
            <a:avLst/>
          </a:prstGeom>
          <a:noFill/>
          <a:ln w="76200" cmpd="tri">
            <a:solidFill>
              <a:srgbClr val="99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42323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>
          <a:xfrm>
            <a:off x="4716463" y="1557338"/>
            <a:ext cx="4186237" cy="499745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ru-RU" sz="2800" dirty="0"/>
              <a:t>Т.к. до операции слух был нормальным (см. аудиограмму), была проведена одноэтапная </a:t>
            </a:r>
            <a:r>
              <a:rPr lang="ru-RU" sz="2800" dirty="0" err="1"/>
              <a:t>тимпанопластика</a:t>
            </a:r>
            <a:r>
              <a:rPr lang="ru-RU" sz="2800" dirty="0"/>
              <a:t> в форме усовершенствованной техники </a:t>
            </a:r>
            <a:r>
              <a:rPr lang="ru-RU" sz="2800" dirty="0" err="1"/>
              <a:t>Бонди</a:t>
            </a:r>
            <a:r>
              <a:rPr lang="ru-RU" sz="2800" dirty="0"/>
              <a:t>. Эта техника позволяет устранить </a:t>
            </a:r>
            <a:r>
              <a:rPr lang="ru-RU" sz="2800" dirty="0" err="1"/>
              <a:t>холестеатому</a:t>
            </a:r>
            <a:r>
              <a:rPr lang="ru-RU" sz="2800" dirty="0"/>
              <a:t>, а также сохранить слух. </a:t>
            </a:r>
          </a:p>
        </p:txBody>
      </p:sp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250825" y="260350"/>
            <a:ext cx="828161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Аудиограмма</a:t>
            </a:r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1124744"/>
            <a:ext cx="4229100" cy="4249738"/>
          </a:xfrm>
          <a:prstGeom prst="rect">
            <a:avLst/>
          </a:prstGeom>
          <a:noFill/>
          <a:ln w="76200" cmpd="tri">
            <a:solidFill>
              <a:srgbClr val="99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28644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188640"/>
            <a:ext cx="8291264" cy="1224136"/>
          </a:xfrm>
        </p:spPr>
        <p:txBody>
          <a:bodyPr>
            <a:normAutofit/>
          </a:bodyPr>
          <a:lstStyle/>
          <a:p>
            <a:pPr algn="ctr"/>
            <a:r>
              <a:rPr lang="ru-RU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Правое ухо. </a:t>
            </a:r>
            <a:r>
              <a:rPr lang="ru-RU" sz="3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Эпитимпаническая</a:t>
            </a:r>
            <a:r>
              <a:rPr lang="ru-RU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эрозия с </a:t>
            </a:r>
            <a:r>
              <a:rPr lang="ru-RU" sz="3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холестеатомой</a:t>
            </a:r>
            <a:r>
              <a:rPr lang="ru-RU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</a:t>
            </a:r>
            <a:r>
              <a:rPr lang="ru-RU" sz="3200" dirty="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>
          <a:xfrm>
            <a:off x="5219700" y="1600200"/>
            <a:ext cx="3744913" cy="452596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ru-RU" sz="2800" dirty="0"/>
              <a:t>Барабанная перепонка полностью </a:t>
            </a:r>
            <a:r>
              <a:rPr lang="ru-RU" sz="2800" dirty="0" err="1"/>
              <a:t>склерозирована</a:t>
            </a:r>
            <a:r>
              <a:rPr lang="ru-RU" sz="2800" dirty="0"/>
              <a:t>. Пациент не предъявлял жалоб на выделения из уха (сухая холестеатома). </a:t>
            </a: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773238"/>
            <a:ext cx="4786313" cy="4835525"/>
          </a:xfrm>
          <a:prstGeom prst="rect">
            <a:avLst/>
          </a:prstGeom>
          <a:noFill/>
          <a:ln w="76200" cmpd="tri">
            <a:solidFill>
              <a:srgbClr val="99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81299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88640"/>
            <a:ext cx="8219256" cy="936104"/>
          </a:xfrm>
        </p:spPr>
        <p:txBody>
          <a:bodyPr>
            <a:normAutofit/>
          </a:bodyPr>
          <a:lstStyle/>
          <a:p>
            <a:pPr algn="ctr"/>
            <a:r>
              <a:rPr lang="ru-RU" sz="3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Эпитимпаническая</a:t>
            </a:r>
            <a:r>
              <a:rPr lang="ru-RU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ru-RU" sz="3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холестеатома</a:t>
            </a:r>
            <a:endParaRPr lang="ru-RU" sz="3200" dirty="0">
              <a:solidFill>
                <a:srgbClr val="C0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5219700" y="1600200"/>
            <a:ext cx="3924300" cy="4525963"/>
          </a:xfrm>
        </p:spPr>
        <p:txBody>
          <a:bodyPr/>
          <a:lstStyle/>
          <a:p>
            <a:r>
              <a:rPr lang="ru-RU" sz="2800" dirty="0"/>
              <a:t>Небольшая </a:t>
            </a:r>
            <a:r>
              <a:rPr lang="ru-RU" sz="2800" dirty="0" err="1"/>
              <a:t>эпитимпаническая</a:t>
            </a:r>
            <a:r>
              <a:rPr lang="ru-RU" sz="2800" dirty="0"/>
              <a:t> эрозия с </a:t>
            </a:r>
            <a:r>
              <a:rPr lang="ru-RU" sz="2800" dirty="0" err="1"/>
              <a:t>холестеатомой</a:t>
            </a:r>
            <a:r>
              <a:rPr lang="ru-RU" sz="2800" dirty="0"/>
              <a:t>. Кожа, окружающая эрозию гиперемирована и как бы вывернута наизнанку.</a:t>
            </a:r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773238"/>
            <a:ext cx="4754563" cy="4841875"/>
          </a:xfrm>
          <a:prstGeom prst="rect">
            <a:avLst/>
          </a:prstGeom>
          <a:noFill/>
          <a:ln w="76200" cmpd="tri">
            <a:solidFill>
              <a:srgbClr val="99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16987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116632"/>
            <a:ext cx="8641655" cy="1584176"/>
          </a:xfrm>
        </p:spPr>
        <p:txBody>
          <a:bodyPr>
            <a:normAutofit/>
          </a:bodyPr>
          <a:lstStyle/>
          <a:p>
            <a:pPr algn="ctr">
              <a:lnSpc>
                <a:spcPct val="75000"/>
              </a:lnSpc>
            </a:pPr>
            <a:r>
              <a:rPr lang="ru-RU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Правое ухо 46-летней пациентки, страдающей двусторонней  </a:t>
            </a:r>
            <a:r>
              <a:rPr lang="ru-RU" sz="3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холестеатомой</a:t>
            </a:r>
            <a:r>
              <a:rPr lang="ru-RU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</a:t>
            </a:r>
            <a:r>
              <a:rPr lang="ru-RU" sz="3200" dirty="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>
          <a:xfrm>
            <a:off x="5219700" y="1844675"/>
            <a:ext cx="3467100" cy="4281488"/>
          </a:xfrm>
        </p:spPr>
        <p:txBody>
          <a:bodyPr>
            <a:normAutofit/>
          </a:bodyPr>
          <a:lstStyle/>
          <a:p>
            <a:r>
              <a:rPr lang="ru-RU" sz="2800" dirty="0"/>
              <a:t>На фото видна </a:t>
            </a:r>
            <a:r>
              <a:rPr lang="ru-RU" sz="2800" dirty="0" err="1"/>
              <a:t>эпитимпаническая</a:t>
            </a:r>
            <a:r>
              <a:rPr lang="ru-RU" sz="2800" dirty="0"/>
              <a:t> эрозия с </a:t>
            </a:r>
            <a:r>
              <a:rPr lang="ru-RU" sz="2800" dirty="0" err="1"/>
              <a:t>холестеатомой</a:t>
            </a:r>
            <a:r>
              <a:rPr lang="ru-RU" sz="2800" dirty="0"/>
              <a:t> и уровень жидкость-воздух в среднем ухе. </a:t>
            </a: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9" t="1425" r="67" b="1685"/>
          <a:stretch>
            <a:fillRect/>
          </a:stretch>
        </p:blipFill>
        <p:spPr bwMode="auto">
          <a:xfrm>
            <a:off x="250825" y="1844675"/>
            <a:ext cx="4613275" cy="4679950"/>
          </a:xfrm>
          <a:prstGeom prst="rect">
            <a:avLst/>
          </a:prstGeom>
          <a:noFill/>
          <a:ln w="76200" cmpd="tri">
            <a:solidFill>
              <a:srgbClr val="99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92192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16632"/>
            <a:ext cx="8219256" cy="1152128"/>
          </a:xfrm>
        </p:spPr>
        <p:txBody>
          <a:bodyPr>
            <a:noAutofit/>
          </a:bodyPr>
          <a:lstStyle/>
          <a:p>
            <a:pPr algn="ctr">
              <a:lnSpc>
                <a:spcPct val="75000"/>
              </a:lnSpc>
            </a:pPr>
            <a:r>
              <a:rPr lang="ru-RU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КТ демонстрирует распространение </a:t>
            </a:r>
            <a:r>
              <a:rPr lang="ru-RU" sz="3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холестеатомы</a:t>
            </a:r>
            <a:r>
              <a:rPr lang="ru-RU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в сосцевидный отросток</a:t>
            </a:r>
            <a:endParaRPr lang="ru-RU" sz="3200" dirty="0">
              <a:solidFill>
                <a:srgbClr val="C00000"/>
              </a:solidFill>
            </a:endParaRPr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>
          <a:xfrm>
            <a:off x="5148263" y="1600200"/>
            <a:ext cx="3538537" cy="4708525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ru-RU" sz="2000" dirty="0"/>
              <a:t>Во время операции была обнаружена фистула латерального полукружного канала и эрозия наковальни. Была произведена одноэтапная </a:t>
            </a:r>
            <a:r>
              <a:rPr lang="ru-RU" sz="2000" dirty="0" err="1"/>
              <a:t>тимпанопластика</a:t>
            </a:r>
            <a:r>
              <a:rPr lang="ru-RU" sz="2000" dirty="0"/>
              <a:t> с </a:t>
            </a:r>
            <a:r>
              <a:rPr lang="ru-RU" sz="2000" dirty="0" err="1"/>
              <a:t>аутологичной</a:t>
            </a:r>
            <a:r>
              <a:rPr lang="ru-RU" sz="2000" dirty="0"/>
              <a:t>  интерпозицией наковальни между рукояткой молоточка и головкой стремечка. У пациентов с двусторонней </a:t>
            </a:r>
            <a:r>
              <a:rPr lang="ru-RU" sz="2000" dirty="0" err="1"/>
              <a:t>холестеатомой</a:t>
            </a:r>
            <a:r>
              <a:rPr lang="ru-RU" sz="2000" dirty="0"/>
              <a:t> предпочтительна открытая техника. </a:t>
            </a:r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170" y="1700808"/>
            <a:ext cx="4813093" cy="4708526"/>
          </a:xfrm>
          <a:prstGeom prst="rect">
            <a:avLst/>
          </a:prstGeom>
          <a:noFill/>
          <a:ln w="76200" cmpd="tri">
            <a:solidFill>
              <a:srgbClr val="99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25997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147248" cy="1143000"/>
          </a:xfrm>
        </p:spPr>
        <p:txBody>
          <a:bodyPr>
            <a:normAutofit/>
          </a:bodyPr>
          <a:lstStyle/>
          <a:p>
            <a:pPr algn="ctr"/>
            <a:r>
              <a:rPr lang="ru-RU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Левое ухо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>
          <a:xfrm>
            <a:off x="5435600" y="1600200"/>
            <a:ext cx="3251200" cy="4525963"/>
          </a:xfrm>
        </p:spPr>
        <p:txBody>
          <a:bodyPr/>
          <a:lstStyle/>
          <a:p>
            <a:r>
              <a:rPr lang="ru-RU" sz="2800"/>
              <a:t>Обширная эпитимпаническая эрозия со зловонными выделениями из уха. Головка молоточка и тело наковальни разрушены.</a:t>
            </a:r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631950"/>
            <a:ext cx="5041900" cy="5032375"/>
          </a:xfrm>
          <a:prstGeom prst="rect">
            <a:avLst/>
          </a:prstGeom>
          <a:noFill/>
          <a:ln w="76200" cmpd="tri">
            <a:solidFill>
              <a:srgbClr val="99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65695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147248" cy="1143000"/>
          </a:xfrm>
        </p:spPr>
        <p:txBody>
          <a:bodyPr>
            <a:normAutofit/>
          </a:bodyPr>
          <a:lstStyle/>
          <a:p>
            <a:pPr algn="ctr"/>
            <a:r>
              <a:rPr lang="ru-RU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Правое ухо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>
          <a:xfrm>
            <a:off x="5435600" y="1600200"/>
            <a:ext cx="3251200" cy="4525963"/>
          </a:xfrm>
        </p:spPr>
        <p:txBody>
          <a:bodyPr/>
          <a:lstStyle/>
          <a:p>
            <a:r>
              <a:rPr lang="ru-RU" sz="2800"/>
              <a:t>Обширная эпитимпаническая эрозия с холестеатомой и полипозной тканью, покрывающей рукоятку молоточка. </a:t>
            </a:r>
            <a:r>
              <a:rPr lang="en-US" sz="2800"/>
              <a:t>P</a:t>
            </a:r>
            <a:r>
              <a:rPr lang="ru-RU" sz="2800"/>
              <a:t>ars tensa интактна.</a:t>
            </a:r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731963"/>
            <a:ext cx="4897438" cy="4887912"/>
          </a:xfrm>
          <a:prstGeom prst="rect">
            <a:avLst/>
          </a:prstGeom>
          <a:noFill/>
          <a:ln w="76200" cmpd="tri">
            <a:solidFill>
              <a:srgbClr val="99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89567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ru-RU" sz="3600" b="1" dirty="0">
                <a:solidFill>
                  <a:srgbClr val="C00000"/>
                </a:solidFill>
              </a:rPr>
              <a:t>Клинические формы ХГСО: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idx="1"/>
          </p:nvPr>
        </p:nvSpPr>
        <p:spPr>
          <a:xfrm>
            <a:off x="684213" y="2060575"/>
            <a:ext cx="8229600" cy="3600450"/>
          </a:xfrm>
        </p:spPr>
        <p:txBody>
          <a:bodyPr/>
          <a:lstStyle/>
          <a:p>
            <a:pPr eaLnBrk="1" hangingPunct="1">
              <a:defRPr/>
            </a:pPr>
            <a:r>
              <a:rPr lang="ru-RU" sz="4400"/>
              <a:t>Мезотимпанит</a:t>
            </a:r>
          </a:p>
          <a:p>
            <a:pPr eaLnBrk="1" hangingPunct="1">
              <a:defRPr/>
            </a:pPr>
            <a:endParaRPr lang="ru-RU" sz="4400"/>
          </a:p>
          <a:p>
            <a:pPr eaLnBrk="1" hangingPunct="1">
              <a:defRPr/>
            </a:pPr>
            <a:r>
              <a:rPr lang="ru-RU" sz="4400"/>
              <a:t>Эпитимпанит</a:t>
            </a:r>
          </a:p>
        </p:txBody>
      </p:sp>
    </p:spTree>
    <p:extLst>
      <p:ext uri="{BB962C8B-B14F-4D97-AF65-F5344CB8AC3E}">
        <p14:creationId xmlns:p14="http://schemas.microsoft.com/office/powerpoint/2010/main" val="24944348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59" y="260350"/>
            <a:ext cx="8086353" cy="647700"/>
          </a:xfrm>
        </p:spPr>
        <p:txBody>
          <a:bodyPr>
            <a:normAutofit/>
          </a:bodyPr>
          <a:lstStyle/>
          <a:p>
            <a:pPr algn="ctr"/>
            <a:r>
              <a:rPr lang="ru-RU" sz="3200" dirty="0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Левое ухо</a:t>
            </a:r>
          </a:p>
        </p:txBody>
      </p:sp>
      <p:pic>
        <p:nvPicPr>
          <p:cNvPr id="14340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1773238"/>
            <a:ext cx="4714875" cy="4813300"/>
          </a:xfrm>
          <a:noFill/>
          <a:ln w="76200" cmpd="tri">
            <a:solidFill>
              <a:srgbClr val="993300"/>
            </a:solidFill>
            <a:miter lim="800000"/>
            <a:headEnd/>
            <a:tailEnd/>
          </a:ln>
        </p:spPr>
      </p:pic>
      <p:sp>
        <p:nvSpPr>
          <p:cNvPr id="14341" name="Rectangle 5"/>
          <p:cNvSpPr>
            <a:spLocks noChangeArrowheads="1"/>
          </p:cNvSpPr>
          <p:nvPr/>
        </p:nvSpPr>
        <p:spPr bwMode="auto">
          <a:xfrm>
            <a:off x="5037138" y="908050"/>
            <a:ext cx="4106862" cy="556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>
                <a:solidFill>
                  <a:srgbClr val="000000"/>
                </a:solidFill>
              </a:rPr>
              <a:t>Обширная эпитимпаническая эрозия с холестеатомой. Этот 18-летний пациент не предъявляет жалоб на выделения из уха.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>
                <a:solidFill>
                  <a:srgbClr val="000000"/>
                </a:solidFill>
              </a:rPr>
              <a:t> Обширная эпитимпаническая эрозия с эпидермизацией аттика и заднего мезотимпанума. Холестеатома вызвала выпячивание БП в заднее-нижнем квадранте. Видна резорбция наковальни и головки молоточка.</a:t>
            </a:r>
            <a:r>
              <a:rPr lang="ru-RU" sz="2400">
                <a:solidFill>
                  <a:srgbClr val="99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058123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Rectangle 4"/>
          <p:cNvSpPr>
            <a:spLocks noGrp="1" noChangeArrowheads="1"/>
          </p:cNvSpPr>
          <p:nvPr>
            <p:ph type="title"/>
          </p:nvPr>
        </p:nvSpPr>
        <p:spPr>
          <a:xfrm>
            <a:off x="468313" y="188913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ru-RU" sz="3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Мезотимпаническая</a:t>
            </a:r>
            <a:r>
              <a:rPr lang="ru-RU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ru-RU" sz="3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холестеатома</a:t>
            </a:r>
            <a:endParaRPr lang="ru-RU" sz="3200" dirty="0">
              <a:solidFill>
                <a:srgbClr val="C0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5365" name="Text Box 5"/>
          <p:cNvSpPr txBox="1">
            <a:spLocks noChangeArrowheads="1"/>
          </p:cNvSpPr>
          <p:nvPr/>
        </p:nvSpPr>
        <p:spPr bwMode="auto">
          <a:xfrm>
            <a:off x="164187" y="1592772"/>
            <a:ext cx="22320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ru-RU" sz="2800">
                <a:solidFill>
                  <a:srgbClr val="99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Правое ухо</a:t>
            </a:r>
          </a:p>
        </p:txBody>
      </p:sp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276475"/>
            <a:ext cx="4392612" cy="4392613"/>
          </a:xfrm>
          <a:prstGeom prst="rect">
            <a:avLst/>
          </a:prstGeom>
          <a:noFill/>
          <a:ln w="76200" cmpd="tri">
            <a:solidFill>
              <a:srgbClr val="99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367" name="Rectangle 7"/>
          <p:cNvSpPr>
            <a:spLocks noChangeArrowheads="1"/>
          </p:cNvSpPr>
          <p:nvPr/>
        </p:nvSpPr>
        <p:spPr bwMode="auto">
          <a:xfrm>
            <a:off x="5003800" y="2205038"/>
            <a:ext cx="3937000" cy="301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>
                <a:solidFill>
                  <a:srgbClr val="000000"/>
                </a:solidFill>
              </a:rPr>
              <a:t>Через перфорацию позади молоточка видны эпителиальные чешуйки. Кпереди от молоточка беловатая БП выпячивается вперед. Весь объем среднего уха заполнен холестеатомой.</a:t>
            </a:r>
          </a:p>
        </p:txBody>
      </p:sp>
    </p:spTree>
    <p:extLst>
      <p:ext uri="{BB962C8B-B14F-4D97-AF65-F5344CB8AC3E}">
        <p14:creationId xmlns:p14="http://schemas.microsoft.com/office/powerpoint/2010/main" val="32163347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147248" cy="1143000"/>
          </a:xfrm>
        </p:spPr>
        <p:txBody>
          <a:bodyPr>
            <a:normAutofit/>
          </a:bodyPr>
          <a:lstStyle/>
          <a:p>
            <a:pPr algn="ctr"/>
            <a:r>
              <a:rPr lang="ru-RU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Правое ухо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5148263" y="1600200"/>
            <a:ext cx="3538537" cy="4525963"/>
          </a:xfrm>
        </p:spPr>
        <p:txBody>
          <a:bodyPr/>
          <a:lstStyle/>
          <a:p>
            <a:r>
              <a:rPr lang="ru-RU" dirty="0" err="1"/>
              <a:t>Мезотимпаническая</a:t>
            </a:r>
            <a:r>
              <a:rPr lang="ru-RU" dirty="0"/>
              <a:t> </a:t>
            </a:r>
            <a:r>
              <a:rPr lang="ru-RU" dirty="0" err="1"/>
              <a:t>холестеатома</a:t>
            </a:r>
            <a:r>
              <a:rPr lang="ru-RU" dirty="0"/>
              <a:t>, ассоциированная с полипом, видна на уровне овального окна. </a:t>
            </a:r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700213"/>
            <a:ext cx="4865687" cy="4914900"/>
          </a:xfrm>
          <a:prstGeom prst="rect">
            <a:avLst/>
          </a:prstGeom>
          <a:noFill/>
          <a:ln w="76200" cmpd="tri">
            <a:solidFill>
              <a:srgbClr val="99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91567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16632"/>
            <a:ext cx="8219256" cy="1152128"/>
          </a:xfrm>
        </p:spPr>
        <p:txBody>
          <a:bodyPr>
            <a:normAutofit/>
          </a:bodyPr>
          <a:lstStyle/>
          <a:p>
            <a:pPr algn="ctr"/>
            <a:r>
              <a:rPr lang="ru-RU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Правое ухо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>
          <a:xfrm>
            <a:off x="5173663" y="1341438"/>
            <a:ext cx="3970337" cy="500062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ru-RU" sz="2000"/>
              <a:t>Тотальная перфорация барабанной перепонки. Рукоятка молоточка отсутствует. Длинный отросток наковальни и часть стремечка покрыты холестеатомой, которая также захватывает промонториум. Круглое окно, гипотимпанические воздухоносные клетки и отверстие слуховой трубы не вовлечены в патологический процесс. В данном случае следует провести закрытую тимпанопластику.</a:t>
            </a:r>
            <a:r>
              <a:rPr lang="ru-RU" sz="2800"/>
              <a:t> </a:t>
            </a:r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1" y="1506191"/>
            <a:ext cx="4970462" cy="4908550"/>
          </a:xfrm>
          <a:prstGeom prst="rect">
            <a:avLst/>
          </a:prstGeom>
          <a:noFill/>
          <a:ln w="76200" cmpd="tri">
            <a:solidFill>
              <a:srgbClr val="99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410916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188640"/>
            <a:ext cx="8291264" cy="1080120"/>
          </a:xfrm>
        </p:spPr>
        <p:txBody>
          <a:bodyPr>
            <a:normAutofit/>
          </a:bodyPr>
          <a:lstStyle/>
          <a:p>
            <a:pPr algn="ctr"/>
            <a:r>
              <a:rPr lang="ru-RU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Правое ухо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>
          <a:xfrm>
            <a:off x="5508103" y="1044576"/>
            <a:ext cx="3385071" cy="5081587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ru-RU" sz="2800" dirty="0"/>
              <a:t>Тотальная перфорация барабанной перепонки. Холестеатома полностью покрывает рукоятку молоточка и сочленение молоточка с наковальней.</a:t>
            </a:r>
          </a:p>
        </p:txBody>
      </p:sp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557338"/>
            <a:ext cx="5049837" cy="5081587"/>
          </a:xfrm>
          <a:prstGeom prst="rect">
            <a:avLst/>
          </a:prstGeom>
          <a:noFill/>
          <a:ln w="76200" cmpd="tri">
            <a:solidFill>
              <a:srgbClr val="99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08087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4"/>
          <p:cNvSpPr>
            <a:spLocks noGrp="1" noChangeArrowheads="1"/>
          </p:cNvSpPr>
          <p:nvPr>
            <p:ph type="title"/>
          </p:nvPr>
        </p:nvSpPr>
        <p:spPr>
          <a:xfrm>
            <a:off x="467544" y="188640"/>
            <a:ext cx="8295456" cy="1080120"/>
          </a:xfrm>
        </p:spPr>
        <p:txBody>
          <a:bodyPr>
            <a:normAutofit/>
          </a:bodyPr>
          <a:lstStyle/>
          <a:p>
            <a:pPr algn="ctr"/>
            <a:r>
              <a:rPr lang="ru-RU" sz="3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Холестеатома</a:t>
            </a:r>
            <a:r>
              <a:rPr lang="ru-RU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 ассоциированная с ателектазом</a:t>
            </a:r>
          </a:p>
        </p:txBody>
      </p:sp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250825" y="1484313"/>
            <a:ext cx="244792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6200" cmpd="tri">
                <a:solidFill>
                  <a:srgbClr val="99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ru-RU" sz="2800">
                <a:solidFill>
                  <a:srgbClr val="000000"/>
                </a:solidFill>
              </a:rPr>
              <a:t>Левое ухо</a:t>
            </a:r>
          </a:p>
        </p:txBody>
      </p:sp>
      <p:sp>
        <p:nvSpPr>
          <p:cNvPr id="20486" name="Rectangle 6"/>
          <p:cNvSpPr>
            <a:spLocks noChangeArrowheads="1"/>
          </p:cNvSpPr>
          <p:nvPr/>
        </p:nvSpPr>
        <p:spPr bwMode="auto">
          <a:xfrm>
            <a:off x="5435600" y="1989138"/>
            <a:ext cx="3311525" cy="374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6200" cmpd="tri">
                <a:solidFill>
                  <a:srgbClr val="99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>
                <a:solidFill>
                  <a:srgbClr val="000000"/>
                </a:solidFill>
              </a:rPr>
              <a:t>Ателектаз БП 4 степени с заднее-верхним мезотимпаническис ретракционным карманом. Слизистая оболочка среднего уха видна из-за отсутствия эпителиального слоя. </a:t>
            </a:r>
          </a:p>
        </p:txBody>
      </p:sp>
      <p:pic>
        <p:nvPicPr>
          <p:cNvPr id="20487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205038"/>
            <a:ext cx="4405313" cy="4433887"/>
          </a:xfrm>
          <a:prstGeom prst="rect">
            <a:avLst/>
          </a:prstGeom>
          <a:noFill/>
          <a:ln w="76200" cmpd="tri">
            <a:solidFill>
              <a:srgbClr val="99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863216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116632"/>
            <a:ext cx="8435975" cy="864096"/>
          </a:xfrm>
        </p:spPr>
        <p:txBody>
          <a:bodyPr>
            <a:normAutofit/>
          </a:bodyPr>
          <a:lstStyle/>
          <a:p>
            <a:pPr algn="ctr"/>
            <a:r>
              <a:rPr lang="ru-RU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Левое ухо</a:t>
            </a:r>
            <a:r>
              <a:rPr lang="ru-RU" sz="3200" dirty="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>
          <a:xfrm>
            <a:off x="5364088" y="764704"/>
            <a:ext cx="3322712" cy="6093296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ru-RU" sz="2800" dirty="0" err="1"/>
              <a:t>Эпитимпаническая</a:t>
            </a:r>
            <a:r>
              <a:rPr lang="ru-RU" sz="2800" dirty="0"/>
              <a:t> эрозия, через которую видна холестеатома, заполняющая аттик и вызывающая эрозию головки молоточка. Виден ателектаз 4 степени с образованием грануляционной ткани в среднем ухе. Позади молоточка холестеатома выпячивает цепь слуховых косточек. </a:t>
            </a:r>
          </a:p>
        </p:txBody>
      </p:sp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916113"/>
            <a:ext cx="4849813" cy="4751387"/>
          </a:xfrm>
          <a:prstGeom prst="rect">
            <a:avLst/>
          </a:prstGeom>
          <a:noFill/>
          <a:ln w="76200" cmpd="tri">
            <a:solidFill>
              <a:srgbClr val="99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824450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16632"/>
            <a:ext cx="8219256" cy="1008112"/>
          </a:xfrm>
        </p:spPr>
        <p:txBody>
          <a:bodyPr>
            <a:normAutofit/>
          </a:bodyPr>
          <a:lstStyle/>
          <a:p>
            <a:pPr algn="ctr"/>
            <a:r>
              <a:rPr lang="ru-RU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Правое ухо</a:t>
            </a:r>
          </a:p>
        </p:txBody>
      </p:sp>
      <p:pic>
        <p:nvPicPr>
          <p:cNvPr id="23556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536" y="1454205"/>
            <a:ext cx="4783138" cy="4813300"/>
          </a:xfrm>
          <a:noFill/>
          <a:ln w="76200" cmpd="tri">
            <a:solidFill>
              <a:srgbClr val="993300"/>
            </a:solidFill>
            <a:miter lim="800000"/>
            <a:headEnd/>
            <a:tailEnd/>
          </a:ln>
        </p:spPr>
      </p:pic>
      <p:sp>
        <p:nvSpPr>
          <p:cNvPr id="23557" name="Rectangle 5"/>
          <p:cNvSpPr>
            <a:spLocks noChangeArrowheads="1"/>
          </p:cNvSpPr>
          <p:nvPr/>
        </p:nvSpPr>
        <p:spPr bwMode="auto">
          <a:xfrm>
            <a:off x="5292725" y="1426141"/>
            <a:ext cx="3600450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6200" cmpd="tri">
                <a:solidFill>
                  <a:srgbClr val="99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800" dirty="0" err="1">
                <a:solidFill>
                  <a:srgbClr val="000000"/>
                </a:solidFill>
              </a:rPr>
              <a:t>Эпитимпаническая</a:t>
            </a:r>
            <a:r>
              <a:rPr lang="ru-RU" sz="2800" dirty="0">
                <a:solidFill>
                  <a:srgbClr val="000000"/>
                </a:solidFill>
              </a:rPr>
              <a:t> холестеатома с полным ателектазом барабанной перепонки.</a:t>
            </a:r>
          </a:p>
        </p:txBody>
      </p:sp>
    </p:spTree>
    <p:extLst>
      <p:ext uri="{BB962C8B-B14F-4D97-AF65-F5344CB8AC3E}">
        <p14:creationId xmlns:p14="http://schemas.microsoft.com/office/powerpoint/2010/main" val="171261074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0"/>
            <a:ext cx="8507412" cy="1052736"/>
          </a:xfrm>
        </p:spPr>
        <p:txBody>
          <a:bodyPr>
            <a:normAutofit/>
          </a:bodyPr>
          <a:lstStyle/>
          <a:p>
            <a:pPr algn="ctr"/>
            <a:r>
              <a:rPr lang="ru-RU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КТ того же случая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idx="1"/>
          </p:nvPr>
        </p:nvSpPr>
        <p:spPr>
          <a:xfrm>
            <a:off x="5003800" y="1600200"/>
            <a:ext cx="3683000" cy="45259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ru-RU" sz="2800" dirty="0"/>
              <a:t>Видна </a:t>
            </a:r>
            <a:r>
              <a:rPr lang="ru-RU" sz="2800" dirty="0" err="1"/>
              <a:t>эпитимпаническая</a:t>
            </a:r>
            <a:r>
              <a:rPr lang="ru-RU" sz="2800" dirty="0"/>
              <a:t> холестеатома. </a:t>
            </a:r>
          </a:p>
          <a:p>
            <a:pPr>
              <a:lnSpc>
                <a:spcPct val="90000"/>
              </a:lnSpc>
            </a:pPr>
            <a:r>
              <a:rPr lang="ru-RU" sz="2800" dirty="0"/>
              <a:t>Можно увидеть спайки между барабанной перепонкой и </a:t>
            </a:r>
            <a:r>
              <a:rPr lang="ru-RU" sz="2800" dirty="0" err="1"/>
              <a:t>промонториумом</a:t>
            </a:r>
            <a:r>
              <a:rPr lang="ru-RU" sz="2800" dirty="0"/>
              <a:t>.</a:t>
            </a:r>
          </a:p>
          <a:p>
            <a:pPr>
              <a:lnSpc>
                <a:spcPct val="90000"/>
              </a:lnSpc>
            </a:pPr>
            <a:r>
              <a:rPr lang="ru-RU" sz="2800" dirty="0"/>
              <a:t>Сосцевидный отросток удален ранее.   </a:t>
            </a:r>
          </a:p>
        </p:txBody>
      </p:sp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24038"/>
            <a:ext cx="4824412" cy="4824412"/>
          </a:xfrm>
          <a:prstGeom prst="rect">
            <a:avLst/>
          </a:prstGeom>
          <a:noFill/>
          <a:ln w="76200" cmpd="tri">
            <a:solidFill>
              <a:srgbClr val="99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71580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42782"/>
            <a:ext cx="8291264" cy="1225978"/>
          </a:xfrm>
        </p:spPr>
        <p:txBody>
          <a:bodyPr>
            <a:normAutofit/>
          </a:bodyPr>
          <a:lstStyle/>
          <a:p>
            <a:pPr algn="ctr"/>
            <a:r>
              <a:rPr lang="ru-RU" sz="3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Холестеатома</a:t>
            </a:r>
            <a:r>
              <a:rPr lang="ru-RU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и осложнения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idx="1"/>
          </p:nvPr>
        </p:nvSpPr>
        <p:spPr>
          <a:xfrm>
            <a:off x="5076825" y="1600200"/>
            <a:ext cx="3609975" cy="452596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ru-RU" sz="2800" b="1" dirty="0"/>
              <a:t>Обширный полип, заполняющий НСП. Пациент жаловался на зловонные выделения из уха, снижение слуха и головокружения.</a:t>
            </a:r>
          </a:p>
          <a:p>
            <a:pPr>
              <a:lnSpc>
                <a:spcPct val="90000"/>
              </a:lnSpc>
            </a:pPr>
            <a:r>
              <a:rPr lang="ru-RU" sz="2800" b="1" dirty="0"/>
              <a:t>Назначена КТ височной кости высокого разрешения.</a:t>
            </a:r>
            <a:r>
              <a:rPr lang="ru-RU" sz="2800" dirty="0"/>
              <a:t> </a:t>
            </a:r>
          </a:p>
        </p:txBody>
      </p:sp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773238"/>
            <a:ext cx="4756150" cy="4765675"/>
          </a:xfrm>
          <a:prstGeom prst="rect">
            <a:avLst/>
          </a:prstGeom>
          <a:noFill/>
          <a:ln w="76200" cmpd="tri">
            <a:solidFill>
              <a:srgbClr val="99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39113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107950" y="0"/>
            <a:ext cx="9036050" cy="1417638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ru-RU" sz="3200" b="1" dirty="0">
                <a:solidFill>
                  <a:srgbClr val="C00000"/>
                </a:solidFill>
              </a:rPr>
              <a:t>Хронический гнойный </a:t>
            </a:r>
            <a:r>
              <a:rPr lang="ru-RU" sz="3200" b="1" dirty="0" err="1">
                <a:solidFill>
                  <a:srgbClr val="C00000"/>
                </a:solidFill>
              </a:rPr>
              <a:t>мезотимпанит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5734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125538"/>
            <a:ext cx="8229600" cy="5008562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endParaRPr lang="ru-RU" sz="2800"/>
          </a:p>
          <a:p>
            <a:pPr eaLnBrk="1" hangingPunct="1">
              <a:defRPr/>
            </a:pPr>
            <a:r>
              <a:rPr lang="ru-RU" sz="2800"/>
              <a:t>Поражается преимущественно слизистая оболочка барабанной полости (средний и нижний этаж) – мукозит </a:t>
            </a:r>
          </a:p>
          <a:p>
            <a:pPr eaLnBrk="1" hangingPunct="1">
              <a:defRPr/>
            </a:pPr>
            <a:r>
              <a:rPr lang="ru-RU" sz="2800"/>
              <a:t>Жалобы на снижение слуха и гноетечение из уха</a:t>
            </a:r>
          </a:p>
          <a:p>
            <a:pPr eaLnBrk="1" hangingPunct="1">
              <a:defRPr/>
            </a:pPr>
            <a:r>
              <a:rPr lang="ru-RU" sz="2800"/>
              <a:t>Перфорация  в натянутой части барабанной перепонки (центральная или ободковая)</a:t>
            </a:r>
          </a:p>
          <a:p>
            <a:pPr eaLnBrk="1" hangingPunct="1">
              <a:defRPr/>
            </a:pPr>
            <a:r>
              <a:rPr lang="ru-RU" sz="2800"/>
              <a:t>Отделяемое слизистое или слизисто-гнойного характера, без запаха</a:t>
            </a:r>
          </a:p>
          <a:p>
            <a:pPr eaLnBrk="1" hangingPunct="1">
              <a:defRPr/>
            </a:pPr>
            <a:endParaRPr lang="ru-RU" sz="2800"/>
          </a:p>
          <a:p>
            <a:pPr eaLnBrk="1" hangingPunct="1">
              <a:defRPr/>
            </a:pPr>
            <a:endParaRPr lang="ru-RU" sz="2800"/>
          </a:p>
        </p:txBody>
      </p:sp>
    </p:spTree>
    <p:extLst>
      <p:ext uri="{BB962C8B-B14F-4D97-AF65-F5344CB8AC3E}">
        <p14:creationId xmlns:p14="http://schemas.microsoft.com/office/powerpoint/2010/main" val="324805412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260648"/>
            <a:ext cx="8219256" cy="1080120"/>
          </a:xfrm>
        </p:spPr>
        <p:txBody>
          <a:bodyPr>
            <a:normAutofit/>
          </a:bodyPr>
          <a:lstStyle/>
          <a:p>
            <a:r>
              <a:rPr lang="ru-RU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КТ того же случая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idx="1"/>
          </p:nvPr>
        </p:nvSpPr>
        <p:spPr>
          <a:xfrm>
            <a:off x="5364163" y="1600200"/>
            <a:ext cx="3322637" cy="45259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ru-RU" sz="2800" dirty="0"/>
              <a:t>Огромная холестеатома привела к формированию фистулы латерального полукружного канала </a:t>
            </a:r>
          </a:p>
          <a:p>
            <a:pPr>
              <a:lnSpc>
                <a:spcPct val="90000"/>
              </a:lnSpc>
            </a:pPr>
            <a:r>
              <a:rPr lang="ru-RU" sz="2800" dirty="0"/>
              <a:t>и эрозии крыши барабанной полости.</a:t>
            </a:r>
          </a:p>
        </p:txBody>
      </p:sp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628775"/>
            <a:ext cx="4899025" cy="4908550"/>
          </a:xfrm>
          <a:prstGeom prst="rect">
            <a:avLst/>
          </a:prstGeom>
          <a:noFill/>
          <a:ln w="76200" cmpd="tri">
            <a:solidFill>
              <a:srgbClr val="99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133070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ru-RU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Правое ухо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idx="1"/>
          </p:nvPr>
        </p:nvSpPr>
        <p:spPr>
          <a:xfrm>
            <a:off x="5508625" y="764704"/>
            <a:ext cx="3635375" cy="5759921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ru-RU" sz="2400" b="1" dirty="0"/>
              <a:t>Эпи- и </a:t>
            </a:r>
            <a:r>
              <a:rPr lang="ru-RU" sz="2400" b="1" dirty="0" err="1"/>
              <a:t>мезотимпаническая</a:t>
            </a:r>
            <a:r>
              <a:rPr lang="ru-RU" sz="2400" b="1" dirty="0"/>
              <a:t> холестеатома. </a:t>
            </a:r>
          </a:p>
          <a:p>
            <a:pPr>
              <a:lnSpc>
                <a:spcPct val="90000"/>
              </a:lnSpc>
            </a:pPr>
            <a:r>
              <a:rPr lang="ru-RU" sz="2400" b="1" dirty="0"/>
              <a:t>В </a:t>
            </a:r>
            <a:r>
              <a:rPr lang="ru-RU" sz="2400" b="1" dirty="0" err="1"/>
              <a:t>задне</a:t>
            </a:r>
            <a:r>
              <a:rPr lang="ru-RU" sz="2400" b="1" dirty="0"/>
              <a:t>-верхнем квадранте виден </a:t>
            </a:r>
            <a:r>
              <a:rPr lang="ru-RU" sz="2400" b="1" dirty="0" err="1"/>
              <a:t>холестеатомный</a:t>
            </a:r>
            <a:r>
              <a:rPr lang="ru-RU" sz="2400" b="1" dirty="0"/>
              <a:t> мешок, вызывающий выпячивание БП. </a:t>
            </a:r>
          </a:p>
          <a:p>
            <a:pPr>
              <a:lnSpc>
                <a:spcPct val="90000"/>
              </a:lnSpc>
            </a:pPr>
            <a:r>
              <a:rPr lang="ru-RU" sz="2400" b="1" dirty="0"/>
              <a:t>Кожа, окружающая эрозию гиперемирована.</a:t>
            </a:r>
            <a:r>
              <a:rPr lang="en-US" sz="2400" b="1" dirty="0"/>
              <a:t> </a:t>
            </a:r>
            <a:endParaRPr lang="ru-RU" sz="2400" b="1" dirty="0"/>
          </a:p>
          <a:p>
            <a:pPr>
              <a:lnSpc>
                <a:spcPct val="90000"/>
              </a:lnSpc>
            </a:pPr>
            <a:r>
              <a:rPr lang="en-US" sz="2400" b="1" dirty="0"/>
              <a:t>Pars </a:t>
            </a:r>
            <a:r>
              <a:rPr lang="en-US" sz="2400" b="1" dirty="0" err="1"/>
              <a:t>tensa</a:t>
            </a:r>
            <a:r>
              <a:rPr lang="en-US" sz="2400" b="1" dirty="0"/>
              <a:t> </a:t>
            </a:r>
            <a:r>
              <a:rPr lang="ru-RU" sz="2400" b="1" dirty="0"/>
              <a:t>интактна. </a:t>
            </a:r>
          </a:p>
          <a:p>
            <a:pPr>
              <a:lnSpc>
                <a:spcPct val="90000"/>
              </a:lnSpc>
            </a:pPr>
            <a:r>
              <a:rPr lang="ru-RU" sz="2400" b="1" dirty="0"/>
              <a:t>Пациент жаловался на частые головокружения.</a:t>
            </a:r>
            <a:r>
              <a:rPr lang="ru-RU" sz="2400" dirty="0"/>
              <a:t> </a:t>
            </a:r>
          </a:p>
        </p:txBody>
      </p:sp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341438"/>
            <a:ext cx="5087938" cy="5205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6200" cmpd="tri">
                <a:solidFill>
                  <a:srgbClr val="99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163239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116632"/>
            <a:ext cx="8291264" cy="792088"/>
          </a:xfrm>
        </p:spPr>
        <p:txBody>
          <a:bodyPr>
            <a:normAutofit/>
          </a:bodyPr>
          <a:lstStyle/>
          <a:p>
            <a:pPr algn="ctr"/>
            <a:r>
              <a:rPr lang="ru-RU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КТ того же случая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idx="1"/>
          </p:nvPr>
        </p:nvSpPr>
        <p:spPr>
          <a:xfrm>
            <a:off x="5292725" y="1557338"/>
            <a:ext cx="3538538" cy="4525962"/>
          </a:xfrm>
        </p:spPr>
        <p:txBody>
          <a:bodyPr>
            <a:normAutofit/>
          </a:bodyPr>
          <a:lstStyle/>
          <a:p>
            <a:r>
              <a:rPr lang="ru-RU" sz="2800" dirty="0"/>
              <a:t>Присутствует фистула латерального полукружного канала.</a:t>
            </a:r>
          </a:p>
        </p:txBody>
      </p:sp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484313"/>
            <a:ext cx="4881563" cy="5057775"/>
          </a:xfrm>
          <a:prstGeom prst="rect">
            <a:avLst/>
          </a:prstGeom>
          <a:noFill/>
          <a:ln w="76200" cmpd="tri">
            <a:solidFill>
              <a:srgbClr val="99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869944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60648"/>
            <a:ext cx="8229600" cy="1080120"/>
          </a:xfrm>
        </p:spPr>
        <p:txBody>
          <a:bodyPr>
            <a:normAutofit/>
          </a:bodyPr>
          <a:lstStyle/>
          <a:p>
            <a:pPr algn="ctr"/>
            <a:r>
              <a:rPr lang="ru-RU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Левое ухо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idx="1"/>
          </p:nvPr>
        </p:nvSpPr>
        <p:spPr>
          <a:xfrm>
            <a:off x="4932363" y="980728"/>
            <a:ext cx="3754437" cy="547246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ru-RU" sz="2400" dirty="0"/>
              <a:t>Данный пациент ранее подвергся двусторонней </a:t>
            </a:r>
            <a:r>
              <a:rPr lang="ru-RU" sz="2400" dirty="0" err="1"/>
              <a:t>мастоидэктомии</a:t>
            </a:r>
            <a:r>
              <a:rPr lang="ru-RU" sz="2400" dirty="0"/>
              <a:t>.</a:t>
            </a:r>
          </a:p>
          <a:p>
            <a:pPr>
              <a:lnSpc>
                <a:spcPct val="80000"/>
              </a:lnSpc>
            </a:pPr>
            <a:r>
              <a:rPr lang="ru-RU" sz="2400" dirty="0"/>
              <a:t>Обратился с жалобами на полную потерю слуха и зловонные выделения из левого уха. </a:t>
            </a:r>
          </a:p>
          <a:p>
            <a:pPr>
              <a:lnSpc>
                <a:spcPct val="80000"/>
              </a:lnSpc>
            </a:pPr>
            <a:r>
              <a:rPr lang="ru-RU" sz="2400" dirty="0"/>
              <a:t>Во время операции была обнаружена холестеатома, вызвавшая образование кохлеарной фистулы. </a:t>
            </a:r>
          </a:p>
        </p:txBody>
      </p:sp>
      <p:pic>
        <p:nvPicPr>
          <p:cNvPr id="2970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681" y="1787168"/>
            <a:ext cx="4458335" cy="4438787"/>
          </a:xfrm>
          <a:prstGeom prst="rect">
            <a:avLst/>
          </a:prstGeom>
          <a:noFill/>
          <a:ln w="76200" cmpd="tri">
            <a:solidFill>
              <a:srgbClr val="99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981178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</a:rPr>
              <a:t>Анализ возникновения </a:t>
            </a:r>
            <a:r>
              <a:rPr lang="ru-RU" sz="3200" b="1" dirty="0" err="1">
                <a:solidFill>
                  <a:srgbClr val="C00000"/>
                </a:solidFill>
              </a:rPr>
              <a:t>холестеатом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800" dirty="0"/>
              <a:t>Наблюдение с 1993 по 2007 -15 лет.</a:t>
            </a:r>
          </a:p>
          <a:p>
            <a:r>
              <a:rPr lang="ru-RU" sz="2800" dirty="0">
                <a:solidFill>
                  <a:srgbClr val="0070C0"/>
                </a:solidFill>
              </a:rPr>
              <a:t>« Число </a:t>
            </a:r>
            <a:r>
              <a:rPr lang="ru-RU" sz="2800" dirty="0" err="1">
                <a:solidFill>
                  <a:srgbClr val="0070C0"/>
                </a:solidFill>
              </a:rPr>
              <a:t>холестеатом</a:t>
            </a:r>
            <a:r>
              <a:rPr lang="ru-RU" sz="2800" dirty="0">
                <a:solidFill>
                  <a:srgbClr val="0070C0"/>
                </a:solidFill>
              </a:rPr>
              <a:t> </a:t>
            </a:r>
            <a:r>
              <a:rPr lang="ru-RU" sz="2800" dirty="0">
                <a:solidFill>
                  <a:srgbClr val="FF0000"/>
                </a:solidFill>
              </a:rPr>
              <a:t>снижается</a:t>
            </a:r>
            <a:r>
              <a:rPr lang="ru-RU" sz="2800" dirty="0">
                <a:solidFill>
                  <a:srgbClr val="0070C0"/>
                </a:solidFill>
              </a:rPr>
              <a:t>, так как  стали </a:t>
            </a:r>
            <a:r>
              <a:rPr lang="ru-RU" sz="2800" dirty="0">
                <a:solidFill>
                  <a:srgbClr val="FF0000"/>
                </a:solidFill>
              </a:rPr>
              <a:t>чаще пользоваться  шунтами</a:t>
            </a:r>
            <a:r>
              <a:rPr lang="ru-RU" sz="2800" dirty="0">
                <a:solidFill>
                  <a:srgbClr val="0070C0"/>
                </a:solidFill>
              </a:rPr>
              <a:t>, особенно в детском возрасте, тогда во взрослом состоянии уменьшается число </a:t>
            </a:r>
            <a:r>
              <a:rPr lang="ru-RU" sz="2800" dirty="0" err="1">
                <a:solidFill>
                  <a:srgbClr val="0070C0"/>
                </a:solidFill>
              </a:rPr>
              <a:t>холестеатом</a:t>
            </a:r>
            <a:r>
              <a:rPr lang="ru-RU" sz="2800" dirty="0">
                <a:solidFill>
                  <a:srgbClr val="0070C0"/>
                </a:solidFill>
              </a:rPr>
              <a:t> и заболеваний среднего уха »</a:t>
            </a:r>
          </a:p>
          <a:p>
            <a:r>
              <a:rPr lang="en-US" sz="2800" dirty="0"/>
              <a:t> Prof. Michael </a:t>
            </a:r>
            <a:r>
              <a:rPr lang="en-US" sz="2800" dirty="0" err="1"/>
              <a:t>Gaihede</a:t>
            </a:r>
            <a:r>
              <a:rPr lang="ru-RU" sz="2800" dirty="0"/>
              <a:t>, Дания, 2010г.</a:t>
            </a:r>
          </a:p>
          <a:p>
            <a:endParaRPr lang="ru-RU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842344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368425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ru-RU" sz="3200" b="1" dirty="0">
                <a:solidFill>
                  <a:srgbClr val="C00000"/>
                </a:solidFill>
              </a:rPr>
              <a:t>Диагностические мероприятия при хроническом среднем отите</a:t>
            </a:r>
          </a:p>
        </p:txBody>
      </p:sp>
      <p:sp>
        <p:nvSpPr>
          <p:cNvPr id="97283" name="Rectangle 3"/>
          <p:cNvSpPr>
            <a:spLocks noGrp="1" noChangeArrowheads="1"/>
          </p:cNvSpPr>
          <p:nvPr>
            <p:ph idx="1"/>
          </p:nvPr>
        </p:nvSpPr>
        <p:spPr>
          <a:xfrm>
            <a:off x="0" y="1295400"/>
            <a:ext cx="9144000" cy="5562600"/>
          </a:xfrm>
        </p:spPr>
        <p:txBody>
          <a:bodyPr/>
          <a:lstStyle/>
          <a:p>
            <a:pPr eaLnBrk="1" hangingPunct="1">
              <a:lnSpc>
                <a:spcPct val="70000"/>
              </a:lnSpc>
              <a:defRPr/>
            </a:pPr>
            <a:endParaRPr lang="ru-RU" sz="2400"/>
          </a:p>
          <a:p>
            <a:pPr eaLnBrk="1" hangingPunct="1">
              <a:lnSpc>
                <a:spcPct val="70000"/>
              </a:lnSpc>
              <a:defRPr/>
            </a:pPr>
            <a:r>
              <a:rPr lang="ru-RU" sz="2400"/>
              <a:t>Общее оториноларингологическое обследование с эндоскопией или отомикроскопией</a:t>
            </a:r>
          </a:p>
          <a:p>
            <a:pPr eaLnBrk="1" hangingPunct="1">
              <a:lnSpc>
                <a:spcPct val="70000"/>
              </a:lnSpc>
              <a:defRPr/>
            </a:pPr>
            <a:r>
              <a:rPr lang="ru-RU" sz="2400"/>
              <a:t>Тщательный туалет слухового прохода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 sz="2400"/>
              <a:t>Исследование флоры и её чувствительности к антибиотикам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 sz="2400"/>
              <a:t>Аудиологическое обследование, тимпанометрия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 sz="2400"/>
              <a:t>Проба Вальсальвы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 sz="2400"/>
              <a:t>Фистульные пробы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 sz="2400"/>
              <a:t>Зондирование и промывание барабанной полости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 sz="2400"/>
              <a:t>Рентгенография, КТ височных костей</a:t>
            </a:r>
          </a:p>
          <a:p>
            <a:pPr eaLnBrk="1" hangingPunct="1">
              <a:lnSpc>
                <a:spcPct val="90000"/>
              </a:lnSpc>
              <a:buFontTx/>
              <a:buChar char="•"/>
              <a:defRPr/>
            </a:pPr>
            <a:endParaRPr lang="ru-RU" sz="2400">
              <a:solidFill>
                <a:schemeClr val="folHlink"/>
              </a:solidFill>
            </a:endParaRPr>
          </a:p>
          <a:p>
            <a:pPr eaLnBrk="1" hangingPunct="1">
              <a:lnSpc>
                <a:spcPct val="90000"/>
              </a:lnSpc>
              <a:buFontTx/>
              <a:buChar char="•"/>
              <a:defRPr/>
            </a:pPr>
            <a:r>
              <a:rPr lang="ru-RU" sz="2400">
                <a:solidFill>
                  <a:schemeClr val="folHlink"/>
                </a:solidFill>
              </a:rPr>
              <a:t>Осмотр окулиста, невропатолога</a:t>
            </a:r>
          </a:p>
          <a:p>
            <a:pPr eaLnBrk="1" hangingPunct="1">
              <a:lnSpc>
                <a:spcPct val="90000"/>
              </a:lnSpc>
              <a:buFontTx/>
              <a:buChar char="•"/>
              <a:defRPr/>
            </a:pPr>
            <a:endParaRPr lang="ru-RU" sz="2400">
              <a:solidFill>
                <a:schemeClr val="folHlink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7266016"/>
      </p:ext>
    </p:extLst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ru-RU" sz="3200" b="1" dirty="0">
                <a:solidFill>
                  <a:srgbClr val="C00000"/>
                </a:solidFill>
              </a:rPr>
              <a:t>Консервативное лечение ХГСО</a:t>
            </a:r>
          </a:p>
        </p:txBody>
      </p:sp>
      <p:sp>
        <p:nvSpPr>
          <p:cNvPr id="7475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ru-RU" sz="3600" dirty="0"/>
              <a:t>Общее: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sz="2800" dirty="0"/>
              <a:t>    антибактериальная терапия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sz="2800" dirty="0"/>
              <a:t>     </a:t>
            </a:r>
            <a:r>
              <a:rPr lang="ru-RU" sz="2800" dirty="0" err="1"/>
              <a:t>десенсебилизирующая</a:t>
            </a:r>
            <a:endParaRPr lang="ru-RU" sz="2800" dirty="0"/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sz="2800" dirty="0"/>
              <a:t>     </a:t>
            </a:r>
            <a:r>
              <a:rPr lang="ru-RU" sz="2800" dirty="0" err="1"/>
              <a:t>иммунокоррегирующая</a:t>
            </a:r>
            <a:endParaRPr lang="ru-RU" sz="2800" dirty="0"/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sz="2800" dirty="0"/>
              <a:t>     витаминотерапия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sz="2800" dirty="0"/>
              <a:t>     санация ВДП</a:t>
            </a:r>
          </a:p>
        </p:txBody>
      </p:sp>
    </p:spTree>
    <p:extLst>
      <p:ext uri="{BB962C8B-B14F-4D97-AF65-F5344CB8AC3E}">
        <p14:creationId xmlns:p14="http://schemas.microsoft.com/office/powerpoint/2010/main" val="28325726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ru-RU" sz="3200" b="1" dirty="0">
                <a:solidFill>
                  <a:srgbClr val="C00000"/>
                </a:solidFill>
              </a:rPr>
              <a:t>Местное лечение ХГСО</a:t>
            </a:r>
          </a:p>
        </p:txBody>
      </p:sp>
      <p:sp>
        <p:nvSpPr>
          <p:cNvPr id="75779" name="Rectangle 3"/>
          <p:cNvSpPr>
            <a:spLocks noGrp="1" noChangeArrowheads="1"/>
          </p:cNvSpPr>
          <p:nvPr>
            <p:ph idx="1"/>
          </p:nvPr>
        </p:nvSpPr>
        <p:spPr>
          <a:xfrm>
            <a:off x="467544" y="1916832"/>
            <a:ext cx="8229600" cy="4389120"/>
          </a:xfrm>
        </p:spPr>
        <p:txBody>
          <a:bodyPr>
            <a:normAutofit/>
          </a:bodyPr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ru-RU" sz="3200" dirty="0"/>
              <a:t>1.Удаление патологического содержимого из б/полости: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sz="3200" dirty="0"/>
              <a:t>   - очистка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sz="3200" dirty="0"/>
              <a:t>   - промывание !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sz="3200" dirty="0"/>
              <a:t>   - </a:t>
            </a:r>
            <a:r>
              <a:rPr lang="ru-RU" sz="3200" dirty="0" err="1"/>
              <a:t>электроаспирация</a:t>
            </a:r>
            <a:endParaRPr lang="ru-RU" sz="3200" dirty="0"/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sz="3200" dirty="0"/>
              <a:t>   - высушивание</a:t>
            </a:r>
          </a:p>
        </p:txBody>
      </p:sp>
    </p:spTree>
    <p:extLst>
      <p:ext uri="{BB962C8B-B14F-4D97-AF65-F5344CB8AC3E}">
        <p14:creationId xmlns:p14="http://schemas.microsoft.com/office/powerpoint/2010/main" val="235978842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115888"/>
            <a:ext cx="8301930" cy="792832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br>
              <a:rPr lang="ru-RU" sz="4000" b="1" dirty="0">
                <a:solidFill>
                  <a:srgbClr val="FFFF00"/>
                </a:solidFill>
              </a:rPr>
            </a:br>
            <a:r>
              <a:rPr lang="ru-RU" sz="3600" b="1" dirty="0">
                <a:solidFill>
                  <a:srgbClr val="C00000"/>
                </a:solidFill>
              </a:rPr>
              <a:t>Местное лечение ХГСО</a:t>
            </a:r>
          </a:p>
        </p:txBody>
      </p:sp>
      <p:sp>
        <p:nvSpPr>
          <p:cNvPr id="76803" name="Rectangle 3"/>
          <p:cNvSpPr>
            <a:spLocks noGrp="1" noChangeArrowheads="1"/>
          </p:cNvSpPr>
          <p:nvPr>
            <p:ph idx="1"/>
          </p:nvPr>
        </p:nvSpPr>
        <p:spPr>
          <a:xfrm>
            <a:off x="0" y="1066800"/>
            <a:ext cx="9144000" cy="57912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ru-RU" dirty="0"/>
              <a:t>  2. </a:t>
            </a:r>
            <a:r>
              <a:rPr lang="ru-RU" sz="3200" dirty="0"/>
              <a:t>Воздействие на слизистую оболочку среднего уха лекарственными веществами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sz="3200" dirty="0"/>
              <a:t>   - антибактериальные средства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sz="3200" dirty="0"/>
              <a:t>   - антисептики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sz="3200" dirty="0"/>
              <a:t>   - </a:t>
            </a:r>
            <a:r>
              <a:rPr lang="ru-RU" sz="3200" dirty="0" err="1"/>
              <a:t>глюкокортикостероиды</a:t>
            </a:r>
            <a:endParaRPr lang="ru-RU" sz="3200" dirty="0"/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sz="3200" dirty="0"/>
              <a:t>   - противогрибковые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sz="3200" dirty="0"/>
              <a:t>   - ферменты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sz="3200" dirty="0"/>
              <a:t>   - экстракты растительных веществ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sz="3200" dirty="0"/>
              <a:t>   - </a:t>
            </a:r>
            <a:r>
              <a:rPr lang="ru-RU" sz="3200" dirty="0" err="1"/>
              <a:t>физиолечение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93924101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32656"/>
            <a:ext cx="8229600" cy="1152128"/>
          </a:xfrm>
        </p:spPr>
        <p:txBody>
          <a:bodyPr>
            <a:normAutofit fontScale="90000"/>
          </a:bodyPr>
          <a:lstStyle/>
          <a:p>
            <a:pPr algn="ctr" eaLnBrk="1" hangingPunct="1">
              <a:lnSpc>
                <a:spcPct val="90000"/>
              </a:lnSpc>
              <a:defRPr/>
            </a:pPr>
            <a:r>
              <a:rPr lang="ru-RU" sz="3600" b="1" dirty="0">
                <a:solidFill>
                  <a:srgbClr val="C00000"/>
                </a:solidFill>
              </a:rPr>
              <a:t>ЛЕЧЕБНЫЕ ПРОЦЕДУРЫ ПРИ ХРОНИЧЕСКОМ ГНОЙНОМ СРЕДНЕМ ОТИТЕ</a:t>
            </a:r>
            <a:endParaRPr lang="ru-RU" sz="3600" dirty="0">
              <a:solidFill>
                <a:srgbClr val="C00000"/>
              </a:solidFill>
            </a:endParaRPr>
          </a:p>
        </p:txBody>
      </p:sp>
      <p:sp>
        <p:nvSpPr>
          <p:cNvPr id="26627" name="Rectangle 3"/>
          <p:cNvSpPr>
            <a:spLocks noGrp="1" noChangeArrowheads="1"/>
          </p:cNvSpPr>
          <p:nvPr>
            <p:ph idx="1"/>
          </p:nvPr>
        </p:nvSpPr>
        <p:spPr>
          <a:xfrm>
            <a:off x="0" y="1752600"/>
            <a:ext cx="9144000" cy="51054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ru-RU" sz="2800" b="1" dirty="0">
                <a:solidFill>
                  <a:srgbClr val="7030A0"/>
                </a:solidFill>
              </a:rPr>
              <a:t>Два раза в сутки: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 sz="2800" b="1" dirty="0"/>
              <a:t>Терапевтический маневр </a:t>
            </a:r>
            <a:r>
              <a:rPr lang="ru-RU" sz="2800" b="1" dirty="0" err="1"/>
              <a:t>Вальсальвы</a:t>
            </a:r>
            <a:r>
              <a:rPr lang="ru-RU" sz="2800" b="1" dirty="0"/>
              <a:t> для выталкивания отделяемого в слуховой проход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 sz="2800" b="1" dirty="0"/>
              <a:t>Регулярный туалет уха с помощью </a:t>
            </a:r>
            <a:r>
              <a:rPr lang="ru-RU" sz="2800" b="1" dirty="0" err="1"/>
              <a:t>промакивания</a:t>
            </a:r>
            <a:r>
              <a:rPr lang="ru-RU" sz="2800" b="1" dirty="0"/>
              <a:t> и / или промывания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 sz="2800" b="1" dirty="0"/>
              <a:t>Нагнетание антисептиков  местного действия (</a:t>
            </a:r>
            <a:r>
              <a:rPr lang="ru-RU" sz="2800" b="1" dirty="0" err="1"/>
              <a:t>октенисепта</a:t>
            </a:r>
            <a:r>
              <a:rPr lang="ru-RU" sz="2800" b="1" dirty="0"/>
              <a:t>,  </a:t>
            </a:r>
            <a:r>
              <a:rPr lang="ru-RU" sz="2800" b="1" dirty="0" err="1"/>
              <a:t>диоксидина</a:t>
            </a:r>
            <a:r>
              <a:rPr lang="ru-RU" sz="2800" b="1" dirty="0"/>
              <a:t>)</a:t>
            </a:r>
          </a:p>
          <a:p>
            <a:pPr eaLnBrk="1" hangingPunct="1">
              <a:lnSpc>
                <a:spcPct val="75000"/>
              </a:lnSpc>
              <a:defRPr/>
            </a:pPr>
            <a:r>
              <a:rPr lang="ru-RU" sz="2800" b="1" dirty="0"/>
              <a:t>Местная или системная антибиотикотерапия</a:t>
            </a:r>
            <a:endParaRPr lang="ru-RU" dirty="0"/>
          </a:p>
          <a:p>
            <a:pPr algn="r" eaLnBrk="1" hangingPunct="1">
              <a:lnSpc>
                <a:spcPct val="75000"/>
              </a:lnSpc>
              <a:buFont typeface="Wingdings" pitchFamily="2" charset="2"/>
              <a:buNone/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307902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0"/>
            <a:ext cx="8820472" cy="9906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4000" dirty="0">
                <a:solidFill>
                  <a:srgbClr val="7030A0"/>
                </a:solidFill>
              </a:rPr>
              <a:t>Хронический гнойный </a:t>
            </a:r>
            <a:r>
              <a:rPr lang="ru-RU" sz="4000" dirty="0" err="1">
                <a:solidFill>
                  <a:srgbClr val="7030A0"/>
                </a:solidFill>
              </a:rPr>
              <a:t>мезотимпанит</a:t>
            </a:r>
            <a:endParaRPr lang="ru-RU" sz="4000" dirty="0">
              <a:solidFill>
                <a:srgbClr val="7030A0"/>
              </a:solidFill>
            </a:endParaRPr>
          </a:p>
        </p:txBody>
      </p:sp>
      <p:sp>
        <p:nvSpPr>
          <p:cNvPr id="58371" name="Rectangle 3"/>
          <p:cNvSpPr>
            <a:spLocks noGrp="1" noChangeArrowheads="1"/>
          </p:cNvSpPr>
          <p:nvPr>
            <p:ph idx="1"/>
          </p:nvPr>
        </p:nvSpPr>
        <p:spPr>
          <a:xfrm>
            <a:off x="468313" y="908050"/>
            <a:ext cx="8229600" cy="5473700"/>
          </a:xfrm>
        </p:spPr>
        <p:txBody>
          <a:bodyPr/>
          <a:lstStyle/>
          <a:p>
            <a:pPr eaLnBrk="1" hangingPunct="1">
              <a:lnSpc>
                <a:spcPct val="150000"/>
              </a:lnSpc>
              <a:defRPr/>
            </a:pPr>
            <a:r>
              <a:rPr lang="ru-RU" sz="2800" dirty="0"/>
              <a:t>При отоскопии – слизистая оболочка барабанной полости утолщена, редко – полипы и грануляции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ru-RU" sz="2800" dirty="0"/>
              <a:t>Обострению ХГМ способствуют переохлаждение, попадание воды в ухо, патология ВДП, сопутствующие заболевания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ru-RU" sz="2800" dirty="0"/>
              <a:t>Рентгенологически – </a:t>
            </a:r>
            <a:r>
              <a:rPr lang="ru-RU" sz="2800" dirty="0" err="1"/>
              <a:t>склерозирование</a:t>
            </a:r>
            <a:r>
              <a:rPr lang="ru-RU" sz="2800" dirty="0"/>
              <a:t> сосцевидного отростка</a:t>
            </a:r>
          </a:p>
          <a:p>
            <a:pPr eaLnBrk="1" hangingPunct="1"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0049934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09600"/>
            <a:ext cx="8915400" cy="1143000"/>
          </a:xfrm>
        </p:spPr>
        <p:txBody>
          <a:bodyPr>
            <a:normAutofit fontScale="90000"/>
          </a:bodyPr>
          <a:lstStyle/>
          <a:p>
            <a:pPr algn="ctr" eaLnBrk="1" hangingPunct="1">
              <a:lnSpc>
                <a:spcPct val="90000"/>
              </a:lnSpc>
              <a:defRPr/>
            </a:pPr>
            <a:r>
              <a:rPr lang="ru-RU" sz="3600" b="1" dirty="0">
                <a:solidFill>
                  <a:srgbClr val="C00000"/>
                </a:solidFill>
              </a:rPr>
              <a:t>ЭФФЕКТИВНОСТЬ КОНСЕРВАТИВНЫХ   ВМЕШАТЕЛЬСТВ ПРИ ХРОНИЧЕСКОМ ГНОЙНОМ СРЕДНЕМ ОТИТЕ</a:t>
            </a:r>
            <a:br>
              <a:rPr lang="ru-RU" sz="3600" b="1" dirty="0">
                <a:solidFill>
                  <a:srgbClr val="C00000"/>
                </a:solidFill>
              </a:rPr>
            </a:br>
            <a:r>
              <a:rPr lang="ru-RU" sz="3200" b="1" dirty="0">
                <a:solidFill>
                  <a:srgbClr val="7030A0"/>
                </a:solidFill>
              </a:rPr>
              <a:t> </a:t>
            </a:r>
            <a:r>
              <a:rPr lang="en-US" sz="2000" b="1" dirty="0" err="1">
                <a:solidFill>
                  <a:srgbClr val="7030A0"/>
                </a:solidFill>
              </a:rPr>
              <a:t>J.Acuin</a:t>
            </a:r>
            <a:r>
              <a:rPr lang="en-US" sz="2000" b="1" dirty="0">
                <a:solidFill>
                  <a:srgbClr val="7030A0"/>
                </a:solidFill>
              </a:rPr>
              <a:t>, </a:t>
            </a:r>
            <a:r>
              <a:rPr lang="en-US" sz="2000" b="1" dirty="0" err="1">
                <a:solidFill>
                  <a:srgbClr val="7030A0"/>
                </a:solidFill>
              </a:rPr>
              <a:t>A.Smith</a:t>
            </a:r>
            <a:r>
              <a:rPr lang="en-US" sz="2000" b="1" dirty="0">
                <a:solidFill>
                  <a:srgbClr val="7030A0"/>
                </a:solidFill>
              </a:rPr>
              <a:t>, </a:t>
            </a:r>
            <a:r>
              <a:rPr lang="en-US" sz="2000" b="1" dirty="0" err="1">
                <a:solidFill>
                  <a:srgbClr val="7030A0"/>
                </a:solidFill>
              </a:rPr>
              <a:t>I.Mackenzie</a:t>
            </a:r>
            <a:r>
              <a:rPr lang="en-US" sz="2000" b="1" dirty="0">
                <a:solidFill>
                  <a:srgbClr val="7030A0"/>
                </a:solidFill>
              </a:rPr>
              <a:t>. Cochrane Library -2001 Issue 1</a:t>
            </a:r>
            <a:endParaRPr lang="ru-RU" sz="3600" b="1" dirty="0">
              <a:solidFill>
                <a:srgbClr val="7030A0"/>
              </a:solidFill>
            </a:endParaRPr>
          </a:p>
        </p:txBody>
      </p:sp>
      <p:sp>
        <p:nvSpPr>
          <p:cNvPr id="98307" name="Rectangle 3"/>
          <p:cNvSpPr>
            <a:spLocks noGrp="1" noChangeArrowheads="1"/>
          </p:cNvSpPr>
          <p:nvPr>
            <p:ph idx="1"/>
          </p:nvPr>
        </p:nvSpPr>
        <p:spPr>
          <a:xfrm>
            <a:off x="251520" y="1700808"/>
            <a:ext cx="8663880" cy="4852392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ct val="0"/>
              </a:spcBef>
              <a:buFont typeface="Wingdings" pitchFamily="2" charset="2"/>
              <a:buNone/>
              <a:defRPr/>
            </a:pPr>
            <a:r>
              <a:rPr lang="ru-RU" sz="2400" b="1" dirty="0">
                <a:solidFill>
                  <a:srgbClr val="FFFF66"/>
                </a:solidFill>
              </a:rPr>
              <a:t>	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Wingdings" pitchFamily="2" charset="2"/>
              <a:buNone/>
              <a:defRPr/>
            </a:pPr>
            <a:r>
              <a:rPr lang="ru-RU" sz="2400" b="1" dirty="0">
                <a:solidFill>
                  <a:srgbClr val="7030A0"/>
                </a:solidFill>
              </a:rPr>
              <a:t>МЕТА- АНАЛИЗ 24 ИССЛЕДОВАНИЙ  У  1660 БОЛЬНЫХ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Wingdings" pitchFamily="2" charset="2"/>
              <a:buNone/>
              <a:defRPr/>
            </a:pPr>
            <a:endParaRPr lang="ru-RU" sz="2400" b="1" dirty="0">
              <a:solidFill>
                <a:srgbClr val="FFFF66"/>
              </a:solidFill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Wingdings" pitchFamily="2" charset="2"/>
              <a:buNone/>
              <a:defRPr/>
            </a:pPr>
            <a:r>
              <a:rPr lang="ru-RU" sz="2000" b="1" dirty="0"/>
              <a:t>1</a:t>
            </a:r>
            <a:r>
              <a:rPr lang="ru-RU" sz="2400" b="1" dirty="0"/>
              <a:t>. Местное применение антибиотика/антисептика 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Wingdings" pitchFamily="2" charset="2"/>
              <a:buNone/>
              <a:defRPr/>
            </a:pPr>
            <a:r>
              <a:rPr lang="ru-RU" sz="2400" b="1" dirty="0"/>
              <a:t>     + туалет уха в сравнении с отсутствием лечения 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Wingdings" pitchFamily="2" charset="2"/>
              <a:buNone/>
              <a:defRPr/>
            </a:pPr>
            <a:endParaRPr lang="ru-RU" sz="2400" b="1" dirty="0"/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Wingdings" pitchFamily="2" charset="2"/>
              <a:buNone/>
              <a:defRPr/>
            </a:pPr>
            <a:r>
              <a:rPr lang="ru-RU" sz="2400" b="1" dirty="0"/>
              <a:t>2. Только туалет уха  в сравнении с отсутствием лечения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Wingdings" pitchFamily="2" charset="2"/>
              <a:buNone/>
              <a:defRPr/>
            </a:pPr>
            <a:endParaRPr lang="ru-RU" sz="2400" b="1" dirty="0"/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Wingdings" pitchFamily="2" charset="2"/>
              <a:buNone/>
              <a:defRPr/>
            </a:pPr>
            <a:r>
              <a:rPr lang="ru-RU" sz="2400" b="1" dirty="0"/>
              <a:t>3. Местное применение антибиотика/антисептика 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Wingdings" pitchFamily="2" charset="2"/>
              <a:buNone/>
              <a:defRPr/>
            </a:pPr>
            <a:r>
              <a:rPr lang="ru-RU" sz="2400" b="1" dirty="0"/>
              <a:t>    + туалет уха в сравнении с только туалетом уха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Wingdings" pitchFamily="2" charset="2"/>
              <a:buNone/>
              <a:defRPr/>
            </a:pPr>
            <a:endParaRPr lang="ru-RU" sz="2400" b="1" dirty="0"/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Wingdings" pitchFamily="2" charset="2"/>
              <a:buNone/>
              <a:defRPr/>
            </a:pPr>
            <a:r>
              <a:rPr lang="ru-RU" sz="2400" b="1" dirty="0"/>
              <a:t>4. Местное применение антибиотиков в сравнении 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Wingdings" pitchFamily="2" charset="2"/>
              <a:buNone/>
              <a:defRPr/>
            </a:pPr>
            <a:r>
              <a:rPr lang="ru-RU" sz="2400" b="1" dirty="0"/>
              <a:t>    с системным применением антибиотиков.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Wingdings" pitchFamily="2" charset="2"/>
              <a:buNone/>
              <a:defRPr/>
            </a:pPr>
            <a:endParaRPr lang="ru-RU" sz="2000" b="1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67632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>
            <a:normAutofit/>
          </a:bodyPr>
          <a:lstStyle/>
          <a:p>
            <a:pPr algn="ctr" eaLnBrk="1" hangingPunct="1">
              <a:lnSpc>
                <a:spcPct val="90000"/>
              </a:lnSpc>
              <a:defRPr/>
            </a:pPr>
            <a:r>
              <a:rPr lang="ru-RU" sz="3200" b="1" dirty="0">
                <a:solidFill>
                  <a:srgbClr val="C00000"/>
                </a:solidFill>
              </a:rPr>
              <a:t>ОСНОВНЫЕ РЕЗУЛЬТАТЫ МЕТААНАЛИЗА (1)</a:t>
            </a:r>
            <a:endParaRPr lang="ru-RU" sz="3200" dirty="0">
              <a:solidFill>
                <a:srgbClr val="C00000"/>
              </a:solidFill>
            </a:endParaRPr>
          </a:p>
        </p:txBody>
      </p:sp>
      <p:sp>
        <p:nvSpPr>
          <p:cNvPr id="99331" name="Rectangle 3"/>
          <p:cNvSpPr>
            <a:spLocks noGrp="1" noChangeArrowheads="1"/>
          </p:cNvSpPr>
          <p:nvPr>
            <p:ph idx="1"/>
          </p:nvPr>
        </p:nvSpPr>
        <p:spPr>
          <a:xfrm>
            <a:off x="179512" y="1447800"/>
            <a:ext cx="8964488" cy="5105400"/>
          </a:xfrm>
        </p:spPr>
        <p:txBody>
          <a:bodyPr/>
          <a:lstStyle/>
          <a:p>
            <a:pPr algn="just" eaLnBrk="1" hangingPunct="1">
              <a:spcBef>
                <a:spcPct val="0"/>
              </a:spcBef>
              <a:buFont typeface="Wingdings" pitchFamily="2" charset="2"/>
              <a:buNone/>
              <a:defRPr/>
            </a:pPr>
            <a:endParaRPr lang="ru-RU" sz="2400" b="1" dirty="0"/>
          </a:p>
          <a:p>
            <a:pPr algn="just" eaLnBrk="1" hangingPunct="1">
              <a:spcBef>
                <a:spcPct val="0"/>
              </a:spcBef>
              <a:buFont typeface="Wingdings" pitchFamily="2" charset="2"/>
              <a:buNone/>
              <a:defRPr/>
            </a:pPr>
            <a:r>
              <a:rPr lang="ru-RU" sz="2400" b="1" dirty="0"/>
              <a:t>1. </a:t>
            </a:r>
            <a:r>
              <a:rPr lang="ru-RU" sz="2800" b="1" dirty="0"/>
              <a:t>Местное лечение антибиотиками или</a:t>
            </a:r>
          </a:p>
          <a:p>
            <a:pPr algn="just" eaLnBrk="1" hangingPunct="1">
              <a:spcBef>
                <a:spcPct val="0"/>
              </a:spcBef>
              <a:buFont typeface="Wingdings" pitchFamily="2" charset="2"/>
              <a:buNone/>
              <a:defRPr/>
            </a:pPr>
            <a:r>
              <a:rPr lang="ru-RU" sz="2800" b="1" dirty="0"/>
              <a:t>    антисептиками + тщательный туалет более</a:t>
            </a:r>
          </a:p>
          <a:p>
            <a:pPr algn="just" eaLnBrk="1" hangingPunct="1">
              <a:spcBef>
                <a:spcPct val="0"/>
              </a:spcBef>
              <a:buFont typeface="Wingdings" pitchFamily="2" charset="2"/>
              <a:buNone/>
              <a:defRPr/>
            </a:pPr>
            <a:r>
              <a:rPr lang="ru-RU" sz="2800" b="1" dirty="0"/>
              <a:t>    эффективно в плане устранения </a:t>
            </a:r>
            <a:r>
              <a:rPr lang="ru-RU" sz="2800" b="1" dirty="0" err="1"/>
              <a:t>отореи</a:t>
            </a:r>
            <a:r>
              <a:rPr lang="ru-RU" sz="2800" b="1" dirty="0"/>
              <a:t>, чем </a:t>
            </a:r>
          </a:p>
          <a:p>
            <a:pPr algn="just" eaLnBrk="1" hangingPunct="1">
              <a:spcBef>
                <a:spcPct val="0"/>
              </a:spcBef>
              <a:buFont typeface="Wingdings" pitchFamily="2" charset="2"/>
              <a:buNone/>
              <a:defRPr/>
            </a:pPr>
            <a:r>
              <a:rPr lang="ru-RU" sz="2800" b="1" dirty="0"/>
              <a:t>    отсутствие какого-либо лечения или только </a:t>
            </a:r>
          </a:p>
          <a:p>
            <a:pPr algn="just" eaLnBrk="1" hangingPunct="1">
              <a:spcBef>
                <a:spcPct val="0"/>
              </a:spcBef>
              <a:buFont typeface="Wingdings" pitchFamily="2" charset="2"/>
              <a:buNone/>
              <a:defRPr/>
            </a:pPr>
            <a:r>
              <a:rPr lang="ru-RU" sz="2800" b="1" dirty="0"/>
              <a:t>    туалет уха </a:t>
            </a:r>
          </a:p>
          <a:p>
            <a:pPr algn="just" eaLnBrk="1" hangingPunct="1">
              <a:spcBef>
                <a:spcPct val="0"/>
              </a:spcBef>
              <a:buFont typeface="Wingdings" pitchFamily="2" charset="2"/>
              <a:buNone/>
              <a:defRPr/>
            </a:pPr>
            <a:endParaRPr lang="ru-RU" sz="2800" b="1" dirty="0"/>
          </a:p>
          <a:p>
            <a:pPr algn="just" eaLnBrk="1" hangingPunct="1">
              <a:spcBef>
                <a:spcPct val="0"/>
              </a:spcBef>
              <a:buFont typeface="Wingdings" pitchFamily="2" charset="2"/>
              <a:buNone/>
              <a:defRPr/>
            </a:pPr>
            <a:r>
              <a:rPr lang="ru-RU" sz="2800" b="1" dirty="0"/>
              <a:t>2. Топическое лечение антибиотиками или </a:t>
            </a:r>
          </a:p>
          <a:p>
            <a:pPr algn="just" eaLnBrk="1" hangingPunct="1">
              <a:spcBef>
                <a:spcPct val="0"/>
              </a:spcBef>
              <a:buFont typeface="Wingdings" pitchFamily="2" charset="2"/>
              <a:buNone/>
              <a:defRPr/>
            </a:pPr>
            <a:r>
              <a:rPr lang="ru-RU" sz="2800" b="1" dirty="0"/>
              <a:t>     антисептиками более эффективно, чем </a:t>
            </a:r>
          </a:p>
          <a:p>
            <a:pPr algn="just" eaLnBrk="1" hangingPunct="1">
              <a:spcBef>
                <a:spcPct val="0"/>
              </a:spcBef>
              <a:buFont typeface="Wingdings" pitchFamily="2" charset="2"/>
              <a:buNone/>
              <a:defRPr/>
            </a:pPr>
            <a:r>
              <a:rPr lang="ru-RU" sz="2800" b="1" dirty="0"/>
              <a:t>     системная антибиотикотерапия</a:t>
            </a:r>
          </a:p>
          <a:p>
            <a:pPr algn="just" eaLnBrk="1" hangingPunct="1">
              <a:spcBef>
                <a:spcPct val="0"/>
              </a:spcBef>
              <a:buFont typeface="Wingdings" pitchFamily="2" charset="2"/>
              <a:buNone/>
              <a:defRPr/>
            </a:pP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305296479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>
              <a:lnSpc>
                <a:spcPct val="90000"/>
              </a:lnSpc>
              <a:defRPr/>
            </a:pPr>
            <a:r>
              <a:rPr lang="ru-RU" sz="3200" b="1" dirty="0">
                <a:solidFill>
                  <a:srgbClr val="C00000"/>
                </a:solidFill>
              </a:rPr>
              <a:t>ОСНОВНЫЕ РЕЗУЛЬТАТЫ МЕТАНАЛИЗА (2)</a:t>
            </a:r>
          </a:p>
        </p:txBody>
      </p:sp>
      <p:sp>
        <p:nvSpPr>
          <p:cNvPr id="100355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981200"/>
            <a:ext cx="8153400" cy="4114800"/>
          </a:xfrm>
        </p:spPr>
        <p:txBody>
          <a:bodyPr/>
          <a:lstStyle/>
          <a:p>
            <a:pPr eaLnBrk="1" hangingPunct="1">
              <a:spcBef>
                <a:spcPct val="0"/>
              </a:spcBef>
              <a:buFont typeface="Wingdings" pitchFamily="2" charset="2"/>
              <a:buNone/>
              <a:defRPr/>
            </a:pPr>
            <a:endParaRPr lang="ru-RU" sz="2400" b="1" dirty="0"/>
          </a:p>
          <a:p>
            <a:pPr eaLnBrk="1" hangingPunct="1">
              <a:spcBef>
                <a:spcPct val="0"/>
              </a:spcBef>
              <a:buFont typeface="Wingdings" pitchFamily="2" charset="2"/>
              <a:buNone/>
              <a:defRPr/>
            </a:pPr>
            <a:r>
              <a:rPr lang="ru-RU" sz="2800" b="1" dirty="0"/>
              <a:t>3. Комбинированное лечение топическими и системными антибиотиками не более эффективно, чем лечение только топическими антибиотиками</a:t>
            </a:r>
          </a:p>
          <a:p>
            <a:pPr eaLnBrk="1" hangingPunct="1">
              <a:spcBef>
                <a:spcPct val="0"/>
              </a:spcBef>
              <a:buFont typeface="Wingdings" pitchFamily="2" charset="2"/>
              <a:buNone/>
              <a:defRPr/>
            </a:pPr>
            <a:endParaRPr lang="ru-RU" sz="2800" b="1" dirty="0"/>
          </a:p>
          <a:p>
            <a:pPr eaLnBrk="1" hangingPunct="1">
              <a:spcBef>
                <a:spcPct val="0"/>
              </a:spcBef>
              <a:buFont typeface="Wingdings" pitchFamily="2" charset="2"/>
              <a:buNone/>
              <a:defRPr/>
            </a:pPr>
            <a:r>
              <a:rPr lang="ru-RU" sz="2800" b="1" dirty="0"/>
              <a:t>4. Топическое применение </a:t>
            </a:r>
            <a:r>
              <a:rPr lang="ru-RU" sz="2800" b="1" dirty="0" err="1"/>
              <a:t>фторхинолонов</a:t>
            </a:r>
            <a:r>
              <a:rPr lang="ru-RU" sz="2800" b="1" dirty="0"/>
              <a:t>  более эффективно, чем других антибиотиков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299585369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lnSpc>
                <a:spcPct val="90000"/>
              </a:lnSpc>
              <a:defRPr/>
            </a:pPr>
            <a:r>
              <a:rPr lang="ru-RU" sz="3200" b="1" dirty="0">
                <a:solidFill>
                  <a:srgbClr val="C00000"/>
                </a:solidFill>
              </a:rPr>
              <a:t>ПОЧЕМУ НЕОБХОДИМО МЕСТНОЕ ЛЕЧЕНИЕ ХРОНИЧЕСКОГО СРЕДНЕГО ОТИТА?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ru-RU" sz="2800" b="1" dirty="0"/>
              <a:t>	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sz="2800" b="1" dirty="0"/>
              <a:t>	</a:t>
            </a:r>
            <a:r>
              <a:rPr lang="ru-RU" sz="3200" b="1" dirty="0"/>
              <a:t>Вне зависимости от наличия или отсутствия гноетечения,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sz="3200" b="1" dirty="0"/>
              <a:t>    у 20% больных выявляют возбудители, слабо реагирующие на обычную системную антибиотикотерапию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92846888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ru-RU" sz="3200" b="1" dirty="0">
                <a:solidFill>
                  <a:srgbClr val="C00000"/>
                </a:solidFill>
              </a:rPr>
              <a:t>УШНЫЕ КАПЛИ ПРИМЕНЯЕМЫЕ </a:t>
            </a:r>
            <a:br>
              <a:rPr lang="ru-RU" sz="3200" b="1" dirty="0">
                <a:solidFill>
                  <a:srgbClr val="C00000"/>
                </a:solidFill>
              </a:rPr>
            </a:br>
            <a:r>
              <a:rPr lang="ru-RU" sz="3200" b="1" dirty="0">
                <a:solidFill>
                  <a:srgbClr val="C00000"/>
                </a:solidFill>
              </a:rPr>
              <a:t> В ОТОРИНОЛАРИНГОЛОГИИ</a:t>
            </a:r>
          </a:p>
        </p:txBody>
      </p:sp>
      <p:sp>
        <p:nvSpPr>
          <p:cNvPr id="22531" name="Rectangle 4"/>
          <p:cNvSpPr>
            <a:spLocks noGrp="1" noChangeArrowheads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pPr eaLnBrk="1" hangingPunct="1">
              <a:defRPr/>
            </a:pPr>
            <a:r>
              <a:rPr lang="ru-RU" sz="2800" b="1" dirty="0" err="1"/>
              <a:t>Отипакс</a:t>
            </a:r>
            <a:endParaRPr lang="ru-RU" sz="2800" b="1" dirty="0"/>
          </a:p>
          <a:p>
            <a:pPr eaLnBrk="1" hangingPunct="1">
              <a:defRPr/>
            </a:pPr>
            <a:r>
              <a:rPr lang="ru-RU" sz="2800" b="1" dirty="0" err="1"/>
              <a:t>Анауран</a:t>
            </a:r>
            <a:endParaRPr lang="ru-RU" sz="2800" b="1" dirty="0"/>
          </a:p>
          <a:p>
            <a:pPr eaLnBrk="1" hangingPunct="1">
              <a:defRPr/>
            </a:pPr>
            <a:r>
              <a:rPr lang="ru-RU" sz="2800" b="1" dirty="0" err="1"/>
              <a:t>Полидекса</a:t>
            </a:r>
            <a:endParaRPr lang="ru-RU" sz="2800" b="1" dirty="0"/>
          </a:p>
          <a:p>
            <a:pPr eaLnBrk="1" hangingPunct="1">
              <a:defRPr/>
            </a:pPr>
            <a:r>
              <a:rPr lang="ru-RU" sz="2800" b="1" dirty="0" err="1"/>
              <a:t>Гаразон</a:t>
            </a:r>
            <a:endParaRPr lang="ru-RU" sz="2800" b="1" dirty="0"/>
          </a:p>
          <a:p>
            <a:pPr eaLnBrk="1" hangingPunct="1">
              <a:defRPr/>
            </a:pPr>
            <a:endParaRPr lang="ru-RU" sz="2400" dirty="0"/>
          </a:p>
          <a:p>
            <a:pPr eaLnBrk="1" hangingPunct="1">
              <a:defRPr/>
            </a:pPr>
            <a:endParaRPr lang="ru-RU" sz="2400" dirty="0"/>
          </a:p>
          <a:p>
            <a:pPr eaLnBrk="1" hangingPunct="1">
              <a:buFontTx/>
              <a:buNone/>
              <a:defRPr/>
            </a:pPr>
            <a:endParaRPr lang="ru-RU" sz="2400" dirty="0"/>
          </a:p>
          <a:p>
            <a:pPr eaLnBrk="1" hangingPunct="1">
              <a:defRPr/>
            </a:pPr>
            <a:endParaRPr lang="ru-RU" sz="2400" dirty="0"/>
          </a:p>
        </p:txBody>
      </p:sp>
      <p:sp>
        <p:nvSpPr>
          <p:cNvPr id="22532" name="Rectangle 5"/>
          <p:cNvSpPr>
            <a:spLocks noGrp="1" noChangeArrowheads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pPr eaLnBrk="1" hangingPunct="1">
              <a:defRPr/>
            </a:pPr>
            <a:r>
              <a:rPr lang="ru-RU" sz="2800" b="1" dirty="0" err="1"/>
              <a:t>Диоксидин</a:t>
            </a:r>
            <a:endParaRPr lang="ru-RU" sz="2800" b="1" dirty="0"/>
          </a:p>
          <a:p>
            <a:pPr eaLnBrk="1" hangingPunct="1">
              <a:defRPr/>
            </a:pPr>
            <a:r>
              <a:rPr lang="ru-RU" sz="2800" b="1" dirty="0" err="1"/>
              <a:t>Нормакс</a:t>
            </a:r>
            <a:endParaRPr lang="ru-RU" sz="2800" b="1" dirty="0"/>
          </a:p>
          <a:p>
            <a:pPr eaLnBrk="1" hangingPunct="1">
              <a:defRPr/>
            </a:pPr>
            <a:r>
              <a:rPr lang="ru-RU" sz="2800" b="1" dirty="0" err="1"/>
              <a:t>Ципромед</a:t>
            </a:r>
            <a:endParaRPr lang="ru-RU" sz="2800" b="1" dirty="0"/>
          </a:p>
          <a:p>
            <a:pPr eaLnBrk="1" hangingPunct="1">
              <a:defRPr/>
            </a:pPr>
            <a:r>
              <a:rPr lang="ru-RU" sz="2800" b="1" dirty="0" err="1"/>
              <a:t>Отофа</a:t>
            </a:r>
            <a:endParaRPr lang="ru-RU" sz="2800" b="1" dirty="0"/>
          </a:p>
          <a:p>
            <a:pPr eaLnBrk="1" hangingPunct="1">
              <a:defRPr/>
            </a:pPr>
            <a:r>
              <a:rPr lang="ru-RU" sz="2800" b="1" dirty="0" err="1"/>
              <a:t>Флуимуцил</a:t>
            </a:r>
            <a:r>
              <a:rPr lang="ru-RU" sz="2800" b="1" dirty="0"/>
              <a:t> антибиотик</a:t>
            </a:r>
          </a:p>
          <a:p>
            <a:pPr eaLnBrk="1" hangingPunct="1">
              <a:defRPr/>
            </a:pPr>
            <a:r>
              <a:rPr lang="ru-RU" sz="2800" b="1" dirty="0" err="1"/>
              <a:t>Кандибиотик</a:t>
            </a:r>
            <a:r>
              <a:rPr lang="ru-RU" sz="2800" b="1" dirty="0"/>
              <a:t> </a:t>
            </a:r>
          </a:p>
          <a:p>
            <a:pPr eaLnBrk="1" hangingPunct="1">
              <a:defRPr/>
            </a:pPr>
            <a:endParaRPr lang="ru-RU" sz="2800" b="1" dirty="0"/>
          </a:p>
          <a:p>
            <a:pPr eaLnBrk="1" hangingPunct="1">
              <a:buFontTx/>
              <a:buNone/>
              <a:defRPr/>
            </a:pPr>
            <a:endParaRPr lang="ru-RU" sz="2400" dirty="0"/>
          </a:p>
          <a:p>
            <a:pPr eaLnBrk="1" hangingPunct="1">
              <a:buFontTx/>
              <a:buNone/>
              <a:defRPr/>
            </a:pPr>
            <a:r>
              <a:rPr lang="ru-RU" sz="2400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891012909"/>
      </p:ext>
    </p:extLst>
  </p:cSld>
  <p:clrMapOvr>
    <a:masterClrMapping/>
  </p:clrMapOvr>
  <p:transition spd="slow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32656"/>
            <a:ext cx="8229600" cy="1008112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ru-RU" sz="3200" b="1" dirty="0">
                <a:solidFill>
                  <a:srgbClr val="C00000"/>
                </a:solidFill>
              </a:rPr>
              <a:t>УШНЫЕ КАПЛИ</a:t>
            </a:r>
            <a:endParaRPr lang="ru-RU" sz="3200" dirty="0">
              <a:solidFill>
                <a:srgbClr val="C00000"/>
              </a:solidFill>
            </a:endParaRPr>
          </a:p>
        </p:txBody>
      </p:sp>
      <p:sp>
        <p:nvSpPr>
          <p:cNvPr id="102403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981200"/>
            <a:ext cx="8534400" cy="4114800"/>
          </a:xfrm>
        </p:spPr>
        <p:txBody>
          <a:bodyPr/>
          <a:lstStyle/>
          <a:p>
            <a:pPr eaLnBrk="1" hangingPunct="1">
              <a:defRPr/>
            </a:pPr>
            <a:r>
              <a:rPr lang="ru-RU" dirty="0"/>
              <a:t> </a:t>
            </a:r>
            <a:r>
              <a:rPr lang="ru-RU" b="1" dirty="0" err="1"/>
              <a:t>Гаразон</a:t>
            </a:r>
            <a:r>
              <a:rPr lang="ru-RU" b="1" dirty="0"/>
              <a:t> 	 гентамицин</a:t>
            </a:r>
          </a:p>
          <a:p>
            <a:pPr eaLnBrk="1" hangingPunct="1">
              <a:defRPr/>
            </a:pPr>
            <a:r>
              <a:rPr lang="ru-RU" b="1" dirty="0"/>
              <a:t> </a:t>
            </a:r>
            <a:r>
              <a:rPr lang="ru-RU" b="1" dirty="0" err="1"/>
              <a:t>Изофра</a:t>
            </a:r>
            <a:r>
              <a:rPr lang="ru-RU" b="1" dirty="0"/>
              <a:t> 	 </a:t>
            </a:r>
            <a:r>
              <a:rPr lang="ru-RU" b="1" dirty="0" err="1"/>
              <a:t>фрамецитина</a:t>
            </a:r>
            <a:r>
              <a:rPr lang="ru-RU" b="1" dirty="0"/>
              <a:t> сульфат</a:t>
            </a:r>
          </a:p>
          <a:p>
            <a:pPr eaLnBrk="1" hangingPunct="1">
              <a:defRPr/>
            </a:pPr>
            <a:r>
              <a:rPr lang="ru-RU" b="1" dirty="0"/>
              <a:t> </a:t>
            </a:r>
            <a:r>
              <a:rPr lang="ru-RU" b="1" dirty="0" err="1"/>
              <a:t>Полидекса</a:t>
            </a:r>
            <a:r>
              <a:rPr lang="ru-RU" b="1" dirty="0"/>
              <a:t> 	 </a:t>
            </a:r>
            <a:r>
              <a:rPr lang="ru-RU" b="1" dirty="0" err="1"/>
              <a:t>неомицин</a:t>
            </a:r>
            <a:endParaRPr lang="ru-RU" b="1" dirty="0"/>
          </a:p>
          <a:p>
            <a:pPr eaLnBrk="1" hangingPunct="1">
              <a:defRPr/>
            </a:pPr>
            <a:r>
              <a:rPr lang="ru-RU" b="1" dirty="0"/>
              <a:t> </a:t>
            </a:r>
            <a:r>
              <a:rPr lang="ru-RU" b="1" dirty="0" err="1"/>
              <a:t>Софрадекс</a:t>
            </a:r>
            <a:r>
              <a:rPr lang="ru-RU" b="1" dirty="0"/>
              <a:t> 	 </a:t>
            </a:r>
            <a:r>
              <a:rPr lang="ru-RU" b="1" dirty="0" err="1"/>
              <a:t>фрамецитина</a:t>
            </a:r>
            <a:r>
              <a:rPr lang="ru-RU" b="1" dirty="0"/>
              <a:t> сульфат</a:t>
            </a:r>
          </a:p>
          <a:p>
            <a:pPr eaLnBrk="1" hangingPunct="1">
              <a:defRPr/>
            </a:pPr>
            <a:r>
              <a:rPr lang="ru-RU" b="1" dirty="0">
                <a:solidFill>
                  <a:srgbClr val="7030A0"/>
                </a:solidFill>
              </a:rPr>
              <a:t> </a:t>
            </a:r>
          </a:p>
          <a:p>
            <a:pPr eaLnBrk="1" hangingPunct="1">
              <a:defRPr/>
            </a:pPr>
            <a:r>
              <a:rPr lang="ru-RU" b="1" dirty="0" err="1">
                <a:solidFill>
                  <a:srgbClr val="7030A0"/>
                </a:solidFill>
              </a:rPr>
              <a:t>Отофа</a:t>
            </a:r>
            <a:r>
              <a:rPr lang="ru-RU" b="1" dirty="0">
                <a:solidFill>
                  <a:srgbClr val="7030A0"/>
                </a:solidFill>
              </a:rPr>
              <a:t> 		 </a:t>
            </a:r>
            <a:r>
              <a:rPr lang="ru-RU" b="1" dirty="0" err="1">
                <a:solidFill>
                  <a:srgbClr val="7030A0"/>
                </a:solidFill>
              </a:rPr>
              <a:t>рифамицина</a:t>
            </a:r>
            <a:r>
              <a:rPr lang="ru-RU" b="1" dirty="0">
                <a:solidFill>
                  <a:srgbClr val="7030A0"/>
                </a:solidFill>
              </a:rPr>
              <a:t> натриевая соль</a:t>
            </a:r>
          </a:p>
          <a:p>
            <a:pPr eaLnBrk="1" hangingPunct="1">
              <a:defRPr/>
            </a:pPr>
            <a:r>
              <a:rPr lang="ru-RU" b="1" dirty="0">
                <a:solidFill>
                  <a:srgbClr val="7030A0"/>
                </a:solidFill>
              </a:rPr>
              <a:t> </a:t>
            </a:r>
            <a:r>
              <a:rPr lang="ru-RU" b="1" dirty="0" err="1">
                <a:solidFill>
                  <a:srgbClr val="7030A0"/>
                </a:solidFill>
              </a:rPr>
              <a:t>Ципромед</a:t>
            </a:r>
            <a:r>
              <a:rPr lang="ru-RU" b="1" dirty="0">
                <a:solidFill>
                  <a:srgbClr val="7030A0"/>
                </a:solidFill>
              </a:rPr>
              <a:t> 	 </a:t>
            </a:r>
            <a:r>
              <a:rPr lang="ru-RU" b="1" dirty="0" err="1">
                <a:solidFill>
                  <a:srgbClr val="7030A0"/>
                </a:solidFill>
              </a:rPr>
              <a:t>ципрофлоксацин</a:t>
            </a:r>
            <a:endParaRPr lang="ru-RU" b="1" dirty="0">
              <a:solidFill>
                <a:srgbClr val="7030A0"/>
              </a:solidFill>
            </a:endParaRPr>
          </a:p>
        </p:txBody>
      </p:sp>
      <p:graphicFrame>
        <p:nvGraphicFramePr>
          <p:cNvPr id="64516" name="Object 4"/>
          <p:cNvGraphicFramePr>
            <a:graphicFrameLocks noChangeAspect="1"/>
          </p:cNvGraphicFramePr>
          <p:nvPr/>
        </p:nvGraphicFramePr>
        <p:xfrm>
          <a:off x="5562600" y="1676400"/>
          <a:ext cx="1036638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2247900" imgH="3306763" progId="">
                  <p:embed/>
                </p:oleObj>
              </mc:Choice>
              <mc:Fallback>
                <p:oleObj name="Clip" r:id="rId2" imgW="2247900" imgH="3306763" progId="">
                  <p:embed/>
                  <p:pic>
                    <p:nvPicPr>
                      <p:cNvPr id="0" name="Picture 10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62600" y="1676400"/>
                        <a:ext cx="1036638" cy="1066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4517" name="Object 5"/>
          <p:cNvGraphicFramePr>
            <a:graphicFrameLocks noChangeAspect="1"/>
          </p:cNvGraphicFramePr>
          <p:nvPr/>
        </p:nvGraphicFramePr>
        <p:xfrm>
          <a:off x="7239000" y="2286000"/>
          <a:ext cx="1036638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4" imgW="2247900" imgH="3306763" progId="">
                  <p:embed/>
                </p:oleObj>
              </mc:Choice>
              <mc:Fallback>
                <p:oleObj name="Clip" r:id="rId4" imgW="2247900" imgH="3306763" progId="">
                  <p:embed/>
                  <p:pic>
                    <p:nvPicPr>
                      <p:cNvPr id="0" name="Picture 10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39000" y="2286000"/>
                        <a:ext cx="1036638" cy="1066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4518" name="Object 6"/>
          <p:cNvGraphicFramePr>
            <a:graphicFrameLocks noChangeAspect="1"/>
          </p:cNvGraphicFramePr>
          <p:nvPr/>
        </p:nvGraphicFramePr>
        <p:xfrm>
          <a:off x="6019800" y="2895600"/>
          <a:ext cx="1036638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6" imgW="2247900" imgH="3306763" progId="">
                  <p:embed/>
                </p:oleObj>
              </mc:Choice>
              <mc:Fallback>
                <p:oleObj name="Clip" r:id="rId6" imgW="2247900" imgH="3306763" progId="">
                  <p:embed/>
                  <p:pic>
                    <p:nvPicPr>
                      <p:cNvPr id="0" name="Picture 10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9800" y="2895600"/>
                        <a:ext cx="1036638" cy="1066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4519" name="Object 7"/>
          <p:cNvGraphicFramePr>
            <a:graphicFrameLocks noChangeAspect="1"/>
          </p:cNvGraphicFramePr>
          <p:nvPr/>
        </p:nvGraphicFramePr>
        <p:xfrm>
          <a:off x="7696200" y="3276600"/>
          <a:ext cx="1036638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7" imgW="2247900" imgH="3306763" progId="">
                  <p:embed/>
                </p:oleObj>
              </mc:Choice>
              <mc:Fallback>
                <p:oleObj name="Clip" r:id="rId7" imgW="2247900" imgH="3306763" progId="">
                  <p:embed/>
                  <p:pic>
                    <p:nvPicPr>
                      <p:cNvPr id="0" name="Picture 10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96200" y="3276600"/>
                        <a:ext cx="1036638" cy="1066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4520" name="Object 8"/>
          <p:cNvGraphicFramePr>
            <a:graphicFrameLocks noChangeAspect="1"/>
          </p:cNvGraphicFramePr>
          <p:nvPr/>
        </p:nvGraphicFramePr>
        <p:xfrm>
          <a:off x="609600" y="5791200"/>
          <a:ext cx="1036638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8" imgW="2247900" imgH="3306763" progId="">
                  <p:embed/>
                </p:oleObj>
              </mc:Choice>
              <mc:Fallback>
                <p:oleObj name="Clip" r:id="rId8" imgW="2247900" imgH="3306763" progId="">
                  <p:embed/>
                  <p:pic>
                    <p:nvPicPr>
                      <p:cNvPr id="0" name="Picture 10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5791200"/>
                        <a:ext cx="1036638" cy="1066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409" name="Text Box 9"/>
          <p:cNvSpPr txBox="1">
            <a:spLocks noChangeArrowheads="1"/>
          </p:cNvSpPr>
          <p:nvPr/>
        </p:nvSpPr>
        <p:spPr bwMode="auto">
          <a:xfrm>
            <a:off x="1835696" y="6021289"/>
            <a:ext cx="684075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Содержат </a:t>
            </a:r>
            <a:r>
              <a:rPr lang="ru-RU" sz="24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аминогликозиды</a:t>
            </a:r>
            <a:endParaRPr lang="ru-RU" sz="2400" b="1" dirty="0">
              <a:solidFill>
                <a:srgbClr val="00B05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129994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381000"/>
            <a:ext cx="7772400" cy="1295400"/>
          </a:xfrm>
        </p:spPr>
        <p:txBody>
          <a:bodyPr>
            <a:normAutofit/>
          </a:bodyPr>
          <a:lstStyle/>
          <a:p>
            <a:pPr algn="ctr" eaLnBrk="1" hangingPunct="1">
              <a:lnSpc>
                <a:spcPct val="80000"/>
              </a:lnSpc>
              <a:defRPr/>
            </a:pPr>
            <a:r>
              <a:rPr lang="ru-RU" sz="3200" b="1" dirty="0">
                <a:solidFill>
                  <a:srgbClr val="C00000"/>
                </a:solidFill>
              </a:rPr>
              <a:t>ЦИПРОФЛОКСАЦИН</a:t>
            </a:r>
            <a:br>
              <a:rPr lang="ru-RU" sz="3200" b="1" dirty="0">
                <a:solidFill>
                  <a:srgbClr val="C00000"/>
                </a:solidFill>
              </a:rPr>
            </a:br>
            <a:r>
              <a:rPr lang="ru-RU" sz="3200" b="1" dirty="0">
                <a:solidFill>
                  <a:srgbClr val="C00000"/>
                </a:solidFill>
              </a:rPr>
              <a:t>(</a:t>
            </a:r>
            <a:r>
              <a:rPr lang="ru-RU" sz="3200" b="1" dirty="0" err="1">
                <a:solidFill>
                  <a:srgbClr val="C00000"/>
                </a:solidFill>
              </a:rPr>
              <a:t>ципромед</a:t>
            </a:r>
            <a:r>
              <a:rPr lang="ru-RU" sz="3200" b="1" dirty="0">
                <a:solidFill>
                  <a:srgbClr val="C00000"/>
                </a:solidFill>
              </a:rPr>
              <a:t> - ушные капли)</a:t>
            </a:r>
            <a:endParaRPr lang="ru-RU" sz="3200" dirty="0">
              <a:solidFill>
                <a:srgbClr val="C00000"/>
              </a:solidFill>
            </a:endParaRPr>
          </a:p>
        </p:txBody>
      </p:sp>
      <p:sp>
        <p:nvSpPr>
          <p:cNvPr id="103427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828800"/>
            <a:ext cx="8686800" cy="42672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ru-RU" sz="2400" b="1"/>
              <a:t>Антибиотик из семейства хинолонов </a:t>
            </a:r>
            <a:r>
              <a:rPr lang="en-US" sz="2400" b="1"/>
              <a:t>II</a:t>
            </a:r>
            <a:r>
              <a:rPr lang="ru-RU" sz="2400" b="1"/>
              <a:t> поколения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 sz="2400" b="1"/>
              <a:t> “Золотой стандарт” среди фторхинолонов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 sz="2400" b="1"/>
              <a:t>Высоко эффективен в отношении большинства грамположительных и грамотрицательных микроорганизмов, а также внутриклеточных возбудителей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 sz="2400" b="1"/>
              <a:t>Высокий индекс тканевой пенетрации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 sz="2400" b="1"/>
              <a:t>Длительный период полувыведения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 sz="2400" b="1"/>
              <a:t>Не вызывает перекрестной резистентности к другим антибиотикам</a:t>
            </a:r>
            <a:endParaRPr lang="ru-RU" sz="2400"/>
          </a:p>
        </p:txBody>
      </p:sp>
    </p:spTree>
    <p:extLst>
      <p:ext uri="{BB962C8B-B14F-4D97-AF65-F5344CB8AC3E}">
        <p14:creationId xmlns:p14="http://schemas.microsoft.com/office/powerpoint/2010/main" val="106091989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Заголовок 1"/>
          <p:cNvSpPr>
            <a:spLocks noGrp="1"/>
          </p:cNvSpPr>
          <p:nvPr>
            <p:ph type="title"/>
          </p:nvPr>
        </p:nvSpPr>
        <p:spPr>
          <a:xfrm>
            <a:off x="611188" y="188913"/>
            <a:ext cx="7772400" cy="730250"/>
          </a:xfrm>
        </p:spPr>
        <p:txBody>
          <a:bodyPr/>
          <a:lstStyle/>
          <a:p>
            <a:endParaRPr lang="ru-RU" sz="4000" dirty="0">
              <a:solidFill>
                <a:srgbClr val="FF0000"/>
              </a:solidFill>
            </a:endParaRPr>
          </a:p>
        </p:txBody>
      </p:sp>
      <p:pic>
        <p:nvPicPr>
          <p:cNvPr id="6656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983" y="251319"/>
            <a:ext cx="7394897" cy="4628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65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9275" y="2565400"/>
            <a:ext cx="2036763" cy="2332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6565" name="Овал 2"/>
          <p:cNvSpPr>
            <a:spLocks noChangeArrowheads="1"/>
          </p:cNvSpPr>
          <p:nvPr/>
        </p:nvSpPr>
        <p:spPr bwMode="auto">
          <a:xfrm>
            <a:off x="0" y="4321175"/>
            <a:ext cx="5508625" cy="1152525"/>
          </a:xfrm>
          <a:prstGeom prst="ellipse">
            <a:avLst/>
          </a:prstGeom>
          <a:noFill/>
          <a:ln w="9525" algn="ctr">
            <a:solidFill>
              <a:srgbClr val="CC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400">
              <a:solidFill>
                <a:srgbClr val="000000"/>
              </a:solidFill>
            </a:endParaRPr>
          </a:p>
        </p:txBody>
      </p:sp>
      <p:sp>
        <p:nvSpPr>
          <p:cNvPr id="66566" name="Горизонтальный свиток 3"/>
          <p:cNvSpPr>
            <a:spLocks noChangeArrowheads="1"/>
          </p:cNvSpPr>
          <p:nvPr/>
        </p:nvSpPr>
        <p:spPr bwMode="auto">
          <a:xfrm>
            <a:off x="195263" y="5226050"/>
            <a:ext cx="8740775" cy="1516063"/>
          </a:xfrm>
          <a:prstGeom prst="horizontalScroll">
            <a:avLst>
              <a:gd name="adj" fmla="val 125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>
                <a:solidFill>
                  <a:srgbClr val="FF0000"/>
                </a:solidFill>
              </a:rPr>
              <a:t>ВАЖНО для работы с педиатрами!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>
                <a:solidFill>
                  <a:srgbClr val="FF0000"/>
                </a:solidFill>
              </a:rPr>
              <a:t>Возможность применения антибактериальных ушных капель широкого спектра действия уже в первые часы обращения пациента при подозрении на отит</a:t>
            </a:r>
          </a:p>
        </p:txBody>
      </p:sp>
    </p:spTree>
    <p:extLst>
      <p:ext uri="{BB962C8B-B14F-4D97-AF65-F5344CB8AC3E}">
        <p14:creationId xmlns:p14="http://schemas.microsoft.com/office/powerpoint/2010/main" val="22063582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" y="25400"/>
            <a:ext cx="1335088" cy="208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86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2205038"/>
            <a:ext cx="8243888" cy="366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376572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5" name="Содержимое 2"/>
          <p:cNvSpPr txBox="1">
            <a:spLocks/>
          </p:cNvSpPr>
          <p:nvPr/>
        </p:nvSpPr>
        <p:spPr bwMode="auto">
          <a:xfrm>
            <a:off x="1092200" y="2754313"/>
            <a:ext cx="7042150" cy="214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73050" indent="-2730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Bef>
                <a:spcPts val="6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Wingdings 3" pitchFamily="18" charset="2"/>
              <a:buChar char=""/>
            </a:pPr>
            <a:r>
              <a:rPr lang="ru-RU" sz="2000">
                <a:solidFill>
                  <a:srgbClr val="FFFFFF"/>
                </a:solidFill>
                <a:latin typeface="Arial" charset="0"/>
                <a:cs typeface="Arial" charset="0"/>
              </a:rPr>
              <a:t>Создание единого имиджа линейки ЛОР препаратов</a:t>
            </a:r>
          </a:p>
          <a:p>
            <a:pPr algn="ctr" fontAlgn="base">
              <a:spcBef>
                <a:spcPts val="600"/>
              </a:spcBef>
              <a:spcAft>
                <a:spcPct val="0"/>
              </a:spcAft>
              <a:buClr>
                <a:srgbClr val="FFFFFF"/>
              </a:buClr>
              <a:buSzPct val="100000"/>
            </a:pPr>
            <a:r>
              <a:rPr lang="ru-RU" sz="2000">
                <a:solidFill>
                  <a:srgbClr val="FFFFFF"/>
                </a:solidFill>
                <a:latin typeface="Arial" charset="0"/>
                <a:cs typeface="Arial" charset="0"/>
              </a:rPr>
              <a:t>Компания РУСФИК предлагает широкий спектр препаратов для местной антибактериальной терапии заболеваний ЛОР органов </a:t>
            </a:r>
          </a:p>
          <a:p>
            <a:pPr fontAlgn="base">
              <a:spcBef>
                <a:spcPts val="600"/>
              </a:spcBef>
              <a:spcAft>
                <a:spcPct val="0"/>
              </a:spcAft>
              <a:buClr>
                <a:srgbClr val="BBE0E3"/>
              </a:buClr>
              <a:buSzPct val="76000"/>
            </a:pPr>
            <a:endParaRPr lang="ru-RU" sz="200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69636" name="TextBox 1"/>
          <p:cNvSpPr txBox="1">
            <a:spLocks noChangeArrowheads="1"/>
          </p:cNvSpPr>
          <p:nvPr/>
        </p:nvSpPr>
        <p:spPr bwMode="auto">
          <a:xfrm>
            <a:off x="747713" y="5319713"/>
            <a:ext cx="76358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b="1">
                <a:solidFill>
                  <a:srgbClr val="FFFFFF"/>
                </a:solidFill>
                <a:latin typeface="Arial" charset="0"/>
                <a:cs typeface="Arial" charset="0"/>
              </a:rPr>
              <a:t>ПОЗИТИВНОЕ ОТНОШЕНИЕ К ЖИЗНИ – </a:t>
            </a:r>
            <a:r>
              <a:rPr lang="ru-RU" b="1" i="1">
                <a:solidFill>
                  <a:srgbClr val="FFFFFF"/>
                </a:solidFill>
                <a:latin typeface="Arial" charset="0"/>
                <a:cs typeface="Arial" charset="0"/>
              </a:rPr>
              <a:t>КОНЦЕПЦИЯ 2 ЦИКЛА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253714"/>
              </p:ext>
            </p:extLst>
          </p:nvPr>
        </p:nvGraphicFramePr>
        <p:xfrm>
          <a:off x="243982" y="191541"/>
          <a:ext cx="8433569" cy="4763920"/>
        </p:xfrm>
        <a:graphic>
          <a:graphicData uri="http://schemas.openxmlformats.org/drawingml/2006/table">
            <a:tbl>
              <a:tblPr/>
              <a:tblGrid>
                <a:gridCol w="22169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165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27435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w Cen MT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w Cen MT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w Cen MT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w Cen MT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w Cen MT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w Cen MT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w Cen MT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w Cen MT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w Cen MT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A2835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  <a:cs typeface="Arial Cyr" pitchFamily="34" charset="0"/>
                        </a:rPr>
                        <a:t>Название</a:t>
                      </a:r>
                    </a:p>
                  </a:txBody>
                  <a:tcPr marL="35603" marR="35603" marT="45714" marB="45714" horzOverflow="overflow">
                    <a:lnL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w Cen MT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w Cen MT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w Cen MT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w Cen MT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w Cen MT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w Cen MT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w Cen MT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w Cen MT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w Cen MT"/>
                        </a:defRPr>
                      </a:lvl9pPr>
                    </a:lstStyle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A2835"/>
                        </a:buClr>
                        <a:buSzPct val="70000"/>
                        <a:buFont typeface="Arial" pitchFamily="34" charset="0"/>
                        <a:buChar char="•"/>
                        <a:tabLst/>
                      </a:pPr>
                      <a:r>
                        <a:rPr kumimoji="0" lang="ru-RU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 Cyr" pitchFamily="34" charset="0"/>
                          <a:cs typeface="Arial Cyr" pitchFamily="34" charset="0"/>
                        </a:rPr>
                        <a:t>Полидекса</a:t>
                      </a:r>
                      <a:endParaRPr kumimoji="0" lang="ru-RU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rial Cyr" pitchFamily="34" charset="0"/>
                        <a:cs typeface="Arial Cyr" pitchFamily="34" charset="0"/>
                      </a:endParaRPr>
                    </a:p>
                  </a:txBody>
                  <a:tcPr marL="35603" marR="35603" marT="45714" marB="45714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9790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w Cen MT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w Cen MT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w Cen MT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w Cen MT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w Cen MT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w Cen MT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w Cen MT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w Cen MT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w Cen MT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A2835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  <a:cs typeface="Arial Cyr" pitchFamily="34" charset="0"/>
                        </a:rPr>
                        <a:t>Форма выпуска</a:t>
                      </a:r>
                    </a:p>
                  </a:txBody>
                  <a:tcPr marL="35603" marR="35603" marT="45714" marB="45714" horzOverflow="overflow">
                    <a:lnL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w Cen MT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w Cen MT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w Cen MT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w Cen MT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w Cen MT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w Cen MT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w Cen MT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w Cen MT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w Cen MT"/>
                        </a:defRPr>
                      </a:lvl9pPr>
                    </a:lstStyle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A2835"/>
                        </a:buClr>
                        <a:buSzPct val="70000"/>
                        <a:buFont typeface="Arial" pitchFamily="34" charset="0"/>
                        <a:buChar char="•"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  <a:cs typeface="Arial Cyr" pitchFamily="34" charset="0"/>
                        </a:rPr>
                        <a:t>Ушные капли 10,5 мл</a:t>
                      </a:r>
                    </a:p>
                  </a:txBody>
                  <a:tcPr marL="35603" marR="35603" marT="45714" marB="45714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2362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w Cen MT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w Cen MT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w Cen MT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w Cen MT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w Cen MT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w Cen MT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w Cen MT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w Cen MT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w Cen MT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A2835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  <a:cs typeface="Arial Cyr" pitchFamily="34" charset="0"/>
                        </a:rPr>
                        <a:t>Состав</a:t>
                      </a:r>
                    </a:p>
                  </a:txBody>
                  <a:tcPr marL="35603" marR="35603" marT="45714" marB="45714" horzOverflow="overflow">
                    <a:lnL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w Cen MT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w Cen MT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w Cen MT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w Cen MT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w Cen MT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w Cen MT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w Cen MT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w Cen MT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w Cen MT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Arial" pitchFamily="34" charset="0"/>
                        <a:buChar char="•"/>
                        <a:tabLst/>
                      </a:pPr>
                      <a:r>
                        <a:rPr kumimoji="0" lang="ru-RU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  <a:cs typeface="Arial Cyr" pitchFamily="34" charset="0"/>
                        </a:rPr>
                        <a:t>Неомицина</a:t>
                      </a: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  <a:cs typeface="Arial Cyr" pitchFamily="34" charset="0"/>
                        </a:rPr>
                        <a:t> сульфат                650  000 МЕ (1 г)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Arial" pitchFamily="34" charset="0"/>
                        <a:buChar char="•"/>
                        <a:tabLst/>
                      </a:pPr>
                      <a:r>
                        <a:rPr kumimoji="0" lang="ru-RU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  <a:cs typeface="Arial Cyr" pitchFamily="34" charset="0"/>
                        </a:rPr>
                        <a:t>Полимиксина</a:t>
                      </a: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  <a:cs typeface="Arial Cyr" pitchFamily="34" charset="0"/>
                        </a:rPr>
                        <a:t> В сульфат        1 000 000 МЕ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Arial" pitchFamily="34" charset="0"/>
                        <a:buChar char="•"/>
                        <a:tabLst/>
                      </a:pPr>
                      <a:r>
                        <a:rPr kumimoji="0" lang="ru-RU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  <a:cs typeface="Arial Cyr" pitchFamily="34" charset="0"/>
                        </a:rPr>
                        <a:t>Дексаметазон</a:t>
                      </a: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  <a:cs typeface="Arial Cyr" pitchFamily="34" charset="0"/>
                        </a:rPr>
                        <a:t>                            0,1 г</a:t>
                      </a:r>
                    </a:p>
                  </a:txBody>
                  <a:tcPr marL="35603" marR="35603" marT="45714" marB="45714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76876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w Cen MT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w Cen MT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w Cen MT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w Cen MT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w Cen MT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w Cen MT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w Cen MT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w Cen MT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w Cen MT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A2835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  <a:cs typeface="Arial Cyr" pitchFamily="34" charset="0"/>
                        </a:rPr>
                        <a:t>Показания к применению:</a:t>
                      </a:r>
                    </a:p>
                  </a:txBody>
                  <a:tcPr marL="35603" marR="35603" marT="45714" marB="45714" horzOverflow="overflow">
                    <a:lnL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w Cen MT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w Cen MT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w Cen MT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w Cen MT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w Cen MT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w Cen MT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w Cen MT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w Cen MT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w Cen MT"/>
                        </a:defRPr>
                      </a:lvl9pPr>
                    </a:lstStyle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Arial" pitchFamily="34" charset="0"/>
                        <a:buChar char="•"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  <a:cs typeface="Arial Cyr" pitchFamily="34" charset="0"/>
                        </a:rPr>
                        <a:t>Лечение </a:t>
                      </a: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Arial" pitchFamily="34" charset="0"/>
                        <a:buChar char="•"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  <a:cs typeface="Arial Cyr" pitchFamily="34" charset="0"/>
                        </a:rPr>
                        <a:t>Наружный отит без перфорации барабанной перепонки</a:t>
                      </a: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Arial" pitchFamily="34" charset="0"/>
                        <a:buChar char="•"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  <a:cs typeface="Arial Cyr" pitchFamily="34" charset="0"/>
                        </a:rPr>
                        <a:t>Инфицированная экзема наружного слухового прохода </a:t>
                      </a:r>
                    </a:p>
                  </a:txBody>
                  <a:tcPr marL="35603" marR="35603" marT="45714" marB="45714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97762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w Cen MT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w Cen MT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w Cen MT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w Cen MT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w Cen MT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w Cen MT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w Cen MT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w Cen MT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w Cen MT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A2835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  <a:cs typeface="Arial Cyr" pitchFamily="34" charset="0"/>
                        </a:rPr>
                        <a:t>Регистрационный статус</a:t>
                      </a:r>
                    </a:p>
                  </a:txBody>
                  <a:tcPr marL="35603" marR="35603" marT="45714" marB="45714" horzOverflow="overflow">
                    <a:lnL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w Cen MT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w Cen MT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w Cen MT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w Cen MT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w Cen MT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w Cen MT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w Cen MT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w Cen MT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w Cen MT"/>
                        </a:defRPr>
                      </a:lvl9pPr>
                    </a:lstStyle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A2835"/>
                        </a:buClr>
                        <a:buSzPct val="70000"/>
                        <a:buFont typeface="Arial" pitchFamily="34" charset="0"/>
                        <a:buChar char="•"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  <a:cs typeface="Arial Cyr" pitchFamily="34" charset="0"/>
                        </a:rPr>
                        <a:t>Rx 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Cyr" pitchFamily="34" charset="0"/>
                        <a:cs typeface="Arial Cyr" pitchFamily="34" charset="0"/>
                      </a:endParaRPr>
                    </a:p>
                  </a:txBody>
                  <a:tcPr marL="35603" marR="35603" marT="45714" marB="45714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38022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w Cen MT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w Cen MT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w Cen MT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w Cen MT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w Cen MT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w Cen MT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w Cen MT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w Cen MT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w Cen MT"/>
                        </a:defRPr>
                      </a:lvl9pPr>
                    </a:lstStyle>
                    <a:p>
                      <a:pPr marL="1258888" marR="0" lvl="0" indent="-1258888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8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5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  <a:cs typeface="Arial Cyr" pitchFamily="34" charset="0"/>
                        </a:rPr>
                        <a:t>Launch</a:t>
                      </a: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  <a:cs typeface="Arial Cyr" pitchFamily="34" charset="0"/>
                        </a:rPr>
                        <a:t> в России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Cyr" pitchFamily="34" charset="0"/>
                        <a:cs typeface="Arial Cyr" pitchFamily="34" charset="0"/>
                      </a:endParaRPr>
                    </a:p>
                  </a:txBody>
                  <a:tcPr marL="35603" marR="35603" marT="45714" marB="45714" horzOverflow="overflow">
                    <a:lnL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w Cen MT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w Cen MT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w Cen MT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w Cen MT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w Cen MT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w Cen MT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w Cen MT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w Cen MT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w Cen MT"/>
                        </a:defRPr>
                      </a:lvl9pPr>
                    </a:lstStyle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A2835"/>
                        </a:buClr>
                        <a:buSzPct val="70000"/>
                        <a:buFont typeface="Arial" pitchFamily="34" charset="0"/>
                        <a:buChar char="•"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  <a:cs typeface="Arial Cyr" pitchFamily="34" charset="0"/>
                        </a:rPr>
                        <a:t>2004</a:t>
                      </a:r>
                    </a:p>
                  </a:txBody>
                  <a:tcPr marL="35603" marR="35603" marT="45714" marB="45714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6966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4289425"/>
            <a:ext cx="1314450" cy="206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61" name="Picture 3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25" y="4797425"/>
            <a:ext cx="1301750" cy="1330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61899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0"/>
            <a:ext cx="8964488" cy="1268760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ru-RU" sz="3200" b="1" dirty="0">
                <a:solidFill>
                  <a:srgbClr val="C00000"/>
                </a:solidFill>
              </a:rPr>
              <a:t>Хронический гнойный </a:t>
            </a:r>
            <a:r>
              <a:rPr lang="ru-RU" sz="3200" b="1" dirty="0" err="1">
                <a:solidFill>
                  <a:srgbClr val="C00000"/>
                </a:solidFill>
              </a:rPr>
              <a:t>мезотимпанит</a:t>
            </a:r>
            <a:endParaRPr lang="ru-RU" sz="3200" b="1" dirty="0">
              <a:solidFill>
                <a:srgbClr val="C00000"/>
              </a:solidFill>
            </a:endParaRPr>
          </a:p>
        </p:txBody>
      </p:sp>
      <p:pic>
        <p:nvPicPr>
          <p:cNvPr id="40963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1" t="4981" r="16751"/>
          <a:stretch/>
        </p:blipFill>
        <p:spPr>
          <a:xfrm>
            <a:off x="1691680" y="1268760"/>
            <a:ext cx="5616624" cy="5306665"/>
          </a:xfrm>
        </p:spPr>
      </p:pic>
    </p:spTree>
    <p:extLst>
      <p:ext uri="{BB962C8B-B14F-4D97-AF65-F5344CB8AC3E}">
        <p14:creationId xmlns:p14="http://schemas.microsoft.com/office/powerpoint/2010/main" val="99451384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oup 10"/>
          <p:cNvGraphicFramePr>
            <a:graphicFrameLocks noGrp="1"/>
          </p:cNvGraphicFramePr>
          <p:nvPr/>
        </p:nvGraphicFramePr>
        <p:xfrm>
          <a:off x="-7938" y="17463"/>
          <a:ext cx="9043988" cy="6758162"/>
        </p:xfrm>
        <a:graphic>
          <a:graphicData uri="http://schemas.openxmlformats.org/drawingml/2006/table">
            <a:tbl>
              <a:tblPr/>
              <a:tblGrid>
                <a:gridCol w="17201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3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955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37702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  <a:cs typeface="Arial Cyr" pitchFamily="34" charset="0"/>
                        </a:rPr>
                        <a:t>Препарат </a:t>
                      </a:r>
                    </a:p>
                  </a:txBody>
                  <a:tcPr marL="91432" marR="91432" marT="45702" marB="4570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  <a:cs typeface="Arial Cyr" pitchFamily="34" charset="0"/>
                        </a:rPr>
                        <a:t>Преимущества </a:t>
                      </a:r>
                    </a:p>
                  </a:txBody>
                  <a:tcPr marL="91432" marR="91432" marT="45702" marB="4570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  <a:cs typeface="Arial Cyr" pitchFamily="34" charset="0"/>
                        </a:rPr>
                        <a:t>Недостатки </a:t>
                      </a:r>
                    </a:p>
                  </a:txBody>
                  <a:tcPr marL="91432" marR="91432" marT="45702" marB="4570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30730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  <a:cs typeface="Arial Cyr" pitchFamily="34" charset="0"/>
                        </a:rPr>
                        <a:t> </a:t>
                      </a:r>
                      <a:r>
                        <a:rPr kumimoji="0" 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  <a:cs typeface="Arial Cyr" pitchFamily="34" charset="0"/>
                        </a:rPr>
                        <a:t>ОТОФА</a:t>
                      </a:r>
                      <a:r>
                        <a:rPr kumimoji="0" 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  <a:cs typeface="Arial Cyr" pitchFamily="34" charset="0"/>
                        </a:rPr>
                        <a:t>, </a:t>
                      </a:r>
                      <a:r>
                        <a:rPr kumimoji="0" lang="ru-RU" sz="1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  <a:cs typeface="Arial Cyr" pitchFamily="34" charset="0"/>
                        </a:rPr>
                        <a:t>рифамицин</a:t>
                      </a:r>
                      <a:r>
                        <a:rPr kumimoji="0" 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  <a:cs typeface="Arial Cyr" pitchFamily="34" charset="0"/>
                        </a:rPr>
                        <a:t>, ЖНВЛС 213</a:t>
                      </a:r>
                      <a:endParaRPr kumimoji="0" 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Cyr" pitchFamily="34" charset="0"/>
                        <a:cs typeface="Arial Cyr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  <a:cs typeface="Arial Cyr" pitchFamily="34" charset="0"/>
                        </a:rPr>
                        <a:t>  </a:t>
                      </a:r>
                    </a:p>
                  </a:txBody>
                  <a:tcPr marL="91433" marR="91433" marT="45647" marB="4564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  <a:cs typeface="Arial Cyr" pitchFamily="34" charset="0"/>
                        </a:rPr>
                        <a:t>Широкий спектр действия, Отсутствие  возрастных ограничений,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  <a:cs typeface="Arial Cyr" pitchFamily="34" charset="0"/>
                        </a:rPr>
                        <a:t>Отсутствие </a:t>
                      </a:r>
                      <a:r>
                        <a:rPr kumimoji="0" lang="ru-RU" sz="11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  <a:cs typeface="Arial Cyr" pitchFamily="34" charset="0"/>
                        </a:rPr>
                        <a:t>ототоксического</a:t>
                      </a:r>
                      <a:r>
                        <a:rPr kumimoji="0" lang="ru-RU" sz="11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  <a:cs typeface="Arial Cyr" pitchFamily="34" charset="0"/>
                        </a:rPr>
                        <a:t> действия,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  <a:cs typeface="Arial Cyr" pitchFamily="34" charset="0"/>
                        </a:rPr>
                        <a:t>Возможность применения при перфорации б\п  и для промывания барабанной полости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  <a:cs typeface="Arial Cyr" pitchFamily="34" charset="0"/>
                        </a:rPr>
                        <a:t>Нет необходимости туалета уха, так как работает при наличии гоя</a:t>
                      </a:r>
                    </a:p>
                  </a:txBody>
                  <a:tcPr marL="91432" marR="91432" marT="45702" marB="4570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  <a:cs typeface="Arial Cyr" pitchFamily="34" charset="0"/>
                        </a:rPr>
                        <a:t>Отсутствие анальгезирующего и согревающего действия, Неэффективность при </a:t>
                      </a:r>
                      <a:r>
                        <a:rPr kumimoji="0" lang="ru-RU" sz="11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  <a:cs typeface="Arial Cyr" pitchFamily="34" charset="0"/>
                        </a:rPr>
                        <a:t>неперфоративных</a:t>
                      </a: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  <a:cs typeface="Arial Cyr" pitchFamily="34" charset="0"/>
                        </a:rPr>
                        <a:t> формах острого отита, так как не проникает через б\п</a:t>
                      </a:r>
                    </a:p>
                  </a:txBody>
                  <a:tcPr marL="91433" marR="91433" marT="45647" marB="4564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2349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  <a:cs typeface="Arial Cyr" pitchFamily="34" charset="0"/>
                        </a:rPr>
                        <a:t> НОРМАКС</a:t>
                      </a:r>
                      <a:r>
                        <a:rPr kumimoji="0" 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  <a:cs typeface="Arial Cyr" pitchFamily="34" charset="0"/>
                        </a:rPr>
                        <a:t>, </a:t>
                      </a:r>
                      <a:r>
                        <a:rPr kumimoji="0" lang="ru-RU" sz="1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  <a:cs typeface="Arial Cyr" pitchFamily="34" charset="0"/>
                        </a:rPr>
                        <a:t>норфлоксацин</a:t>
                      </a:r>
                      <a:r>
                        <a:rPr kumimoji="0" 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  <a:cs typeface="Arial Cyr" pitchFamily="34" charset="0"/>
                        </a:rPr>
                        <a:t> 80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  <a:cs typeface="Arial Cyr" pitchFamily="34" charset="0"/>
                        </a:rPr>
                        <a:t>  </a:t>
                      </a:r>
                    </a:p>
                  </a:txBody>
                  <a:tcPr marL="91433" marR="91433" marT="45647" marB="4564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  <a:cs typeface="Arial Cyr" pitchFamily="34" charset="0"/>
                        </a:rPr>
                        <a:t>Длительное нахождение в очаге,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  <a:cs typeface="Arial Cyr" pitchFamily="34" charset="0"/>
                        </a:rPr>
                        <a:t>Более широкий спектр действия</a:t>
                      </a:r>
                    </a:p>
                  </a:txBody>
                  <a:tcPr marL="91433" marR="91433" marT="45647" marB="4564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  <a:cs typeface="Arial Cyr" pitchFamily="34" charset="0"/>
                        </a:rPr>
                        <a:t>Нарушает эвакуацию отделяемого за счет глицериновой основы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  <a:cs typeface="Arial Cyr" pitchFamily="34" charset="0"/>
                        </a:rPr>
                        <a:t>Ограничения по возрасту 15 лет (</a:t>
                      </a:r>
                      <a:r>
                        <a:rPr kumimoji="0" lang="ru-RU" sz="11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  <a:cs typeface="Arial Cyr" pitchFamily="34" charset="0"/>
                        </a:rPr>
                        <a:t>фторхинолон</a:t>
                      </a: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  <a:cs typeface="Arial Cyr" pitchFamily="34" charset="0"/>
                        </a:rPr>
                        <a:t>)</a:t>
                      </a:r>
                    </a:p>
                  </a:txBody>
                  <a:tcPr marL="91433" marR="91433" marT="45647" marB="4564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5327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  <a:cs typeface="Arial Cyr" pitchFamily="34" charset="0"/>
                        </a:rPr>
                        <a:t> ЦИПРОМЕД, </a:t>
                      </a:r>
                      <a:r>
                        <a:rPr kumimoji="0" lang="ru-RU" sz="1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  <a:cs typeface="Arial Cyr" pitchFamily="34" charset="0"/>
                        </a:rPr>
                        <a:t>ципрофлоксацин</a:t>
                      </a:r>
                      <a:r>
                        <a:rPr kumimoji="0" 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  <a:cs typeface="Arial Cyr" pitchFamily="34" charset="0"/>
                        </a:rPr>
                        <a:t>  175</a:t>
                      </a:r>
                      <a:endParaRPr kumimoji="0" 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Cyr" pitchFamily="34" charset="0"/>
                        <a:cs typeface="Arial Cyr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  <a:cs typeface="Arial Cyr" pitchFamily="34" charset="0"/>
                        </a:rPr>
                        <a:t>  </a:t>
                      </a:r>
                    </a:p>
                  </a:txBody>
                  <a:tcPr marL="91433" marR="91433" marT="45647" marB="4564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Cyr" pitchFamily="34" charset="0"/>
                        <a:cs typeface="Arial Cyr" pitchFamily="34" charset="0"/>
                      </a:endParaRPr>
                    </a:p>
                  </a:txBody>
                  <a:tcPr marL="91438" marR="91438" marT="45649" marB="456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Cyr" pitchFamily="34" charset="0"/>
                        <a:cs typeface="Arial Cyr" pitchFamily="34" charset="0"/>
                      </a:endParaRPr>
                    </a:p>
                  </a:txBody>
                  <a:tcPr marL="91438" marR="91438" marT="45649" marB="456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9509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Cyr" pitchFamily="34" charset="0"/>
                        <a:cs typeface="Arial Cyr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  <a:cs typeface="Arial Cyr" pitchFamily="34" charset="0"/>
                        </a:rPr>
                        <a:t>ПОЛИДЕКСА</a:t>
                      </a:r>
                      <a:r>
                        <a:rPr kumimoji="0" 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  <a:cs typeface="Arial Cyr" pitchFamily="34" charset="0"/>
                        </a:rPr>
                        <a:t> , комбинированный состав 190</a:t>
                      </a:r>
                    </a:p>
                  </a:txBody>
                  <a:tcPr marL="91426" marR="91426" marT="45685" marB="4568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Cyr" pitchFamily="34" charset="0"/>
                        <a:cs typeface="Arial Cyr" pitchFamily="34" charset="0"/>
                      </a:endParaRPr>
                    </a:p>
                  </a:txBody>
                  <a:tcPr marL="91426" marR="91426" marT="45685" marB="4568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Cyr" pitchFamily="34" charset="0"/>
                        <a:cs typeface="Arial Cyr" pitchFamily="34" charset="0"/>
                      </a:endParaRPr>
                    </a:p>
                  </a:txBody>
                  <a:tcPr marL="91426" marR="91426" marT="45685" marB="4568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7594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  <a:cs typeface="Arial Cyr" pitchFamily="34" charset="0"/>
                        </a:rPr>
                        <a:t>ГАРАЗОН </a:t>
                      </a:r>
                      <a:r>
                        <a:rPr kumimoji="0" lang="ru-RU" sz="1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  <a:cs typeface="Arial Cyr" pitchFamily="34" charset="0"/>
                        </a:rPr>
                        <a:t>бетаметазон</a:t>
                      </a:r>
                      <a:r>
                        <a:rPr kumimoji="0" 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  <a:cs typeface="Arial Cyr" pitchFamily="34" charset="0"/>
                        </a:rPr>
                        <a:t>, гентамицин 220</a:t>
                      </a:r>
                      <a:endParaRPr kumimoji="0" 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Cyr" pitchFamily="34" charset="0"/>
                        <a:cs typeface="Arial Cyr" pitchFamily="34" charset="0"/>
                      </a:endParaRPr>
                    </a:p>
                  </a:txBody>
                  <a:tcPr marL="91426" marR="91426" marT="45685" marB="4568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  <a:cs typeface="Arial Cyr" pitchFamily="34" charset="0"/>
                        </a:rPr>
                        <a:t>Широкий спектр действия</a:t>
                      </a:r>
                    </a:p>
                  </a:txBody>
                  <a:tcPr marL="91426" marR="91426" marT="45685" marB="4568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  <a:cs typeface="Arial Cyr" pitchFamily="34" charset="0"/>
                        </a:rPr>
                        <a:t>Ототоксическое</a:t>
                      </a:r>
                      <a:r>
                        <a:rPr kumimoji="0" 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  <a:cs typeface="Arial Cyr" pitchFamily="34" charset="0"/>
                        </a:rPr>
                        <a:t> действие за счет </a:t>
                      </a:r>
                      <a:r>
                        <a:rPr kumimoji="0" lang="ru-RU" sz="1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  <a:cs typeface="Arial Cyr" pitchFamily="34" charset="0"/>
                        </a:rPr>
                        <a:t>аминогликозида</a:t>
                      </a:r>
                      <a:r>
                        <a:rPr kumimoji="0" 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  <a:cs typeface="Arial Cyr" pitchFamily="34" charset="0"/>
                        </a:rPr>
                        <a:t> (нельзя при перфорации б/п)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  <a:cs typeface="Arial Cyr" pitchFamily="34" charset="0"/>
                        </a:rPr>
                        <a:t>Возрастные ограничения 8 лет</a:t>
                      </a:r>
                    </a:p>
                  </a:txBody>
                  <a:tcPr marL="91426" marR="91426" marT="45685" marB="4568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61323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  <a:cs typeface="Arial Cyr" pitchFamily="34" charset="0"/>
                        </a:rPr>
                        <a:t>СОФРАДЕКС грамицидин, </a:t>
                      </a:r>
                      <a:r>
                        <a:rPr kumimoji="0" lang="ru-RU" sz="9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  <a:cs typeface="Arial Cyr" pitchFamily="34" charset="0"/>
                        </a:rPr>
                        <a:t>дексаметазон</a:t>
                      </a:r>
                      <a:r>
                        <a:rPr kumimoji="0" 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  <a:cs typeface="Arial Cyr" pitchFamily="34" charset="0"/>
                        </a:rPr>
                        <a:t>, </a:t>
                      </a:r>
                      <a:r>
                        <a:rPr kumimoji="0" lang="ru-RU" sz="9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  <a:cs typeface="Arial Cyr" pitchFamily="34" charset="0"/>
                        </a:rPr>
                        <a:t>фрамицетин</a:t>
                      </a:r>
                      <a:r>
                        <a:rPr kumimoji="0" 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  <a:cs typeface="Arial Cyr" pitchFamily="34" charset="0"/>
                        </a:rPr>
                        <a:t> </a:t>
                      </a:r>
                      <a:r>
                        <a:rPr kumimoji="0" 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  <a:cs typeface="Arial Cyr" pitchFamily="34" charset="0"/>
                        </a:rPr>
                        <a:t>130</a:t>
                      </a:r>
                    </a:p>
                  </a:txBody>
                  <a:tcPr marL="91426" marR="91426" marT="45685" marB="4568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  <a:cs typeface="Arial Cyr" pitchFamily="34" charset="0"/>
                        </a:rPr>
                        <a:t>Хорошо известен врачам, дешевый</a:t>
                      </a:r>
                    </a:p>
                  </a:txBody>
                  <a:tcPr marL="91426" marR="91426" marT="45685" marB="4568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  <a:cs typeface="Arial Cyr" pitchFamily="34" charset="0"/>
                        </a:rPr>
                        <a:t>Противопоказания к применению перфорация б\п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  <a:cs typeface="Arial Cyr" pitchFamily="34" charset="0"/>
                        </a:rPr>
                        <a:t>Снижение активности грамицидина при наличии отделяемого</a:t>
                      </a:r>
                    </a:p>
                  </a:txBody>
                  <a:tcPr marL="91426" marR="91426" marT="45685" marB="4568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938275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  <a:cs typeface="Arial Cyr" pitchFamily="34" charset="0"/>
                        </a:rPr>
                        <a:t>ДЕКСОНА  </a:t>
                      </a:r>
                      <a:r>
                        <a:rPr kumimoji="0" lang="ru-RU" sz="1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  <a:cs typeface="Arial Cyr" pitchFamily="34" charset="0"/>
                        </a:rPr>
                        <a:t>дексаметазон</a:t>
                      </a:r>
                      <a:r>
                        <a:rPr kumimoji="0" 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  <a:cs typeface="Arial Cyr" pitchFamily="34" charset="0"/>
                        </a:rPr>
                        <a:t>, </a:t>
                      </a:r>
                      <a:r>
                        <a:rPr kumimoji="0" lang="ru-RU" sz="1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  <a:cs typeface="Arial Cyr" pitchFamily="34" charset="0"/>
                        </a:rPr>
                        <a:t>неомицин</a:t>
                      </a:r>
                      <a:r>
                        <a:rPr kumimoji="0" 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  <a:cs typeface="Arial Cyr" pitchFamily="34" charset="0"/>
                        </a:rPr>
                        <a:t>, </a:t>
                      </a:r>
                      <a:r>
                        <a:rPr kumimoji="0" lang="ru-RU" sz="1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  <a:cs typeface="Arial Cyr" pitchFamily="34" charset="0"/>
                        </a:rPr>
                        <a:t>безалкония</a:t>
                      </a:r>
                      <a:r>
                        <a:rPr kumimoji="0" 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  <a:cs typeface="Arial Cyr" pitchFamily="34" charset="0"/>
                        </a:rPr>
                        <a:t> хлорид </a:t>
                      </a:r>
                      <a:r>
                        <a:rPr kumimoji="0" 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  <a:cs typeface="Arial Cyr" pitchFamily="34" charset="0"/>
                        </a:rPr>
                        <a:t>85</a:t>
                      </a:r>
                    </a:p>
                  </a:txBody>
                  <a:tcPr marL="91426" marR="91426" marT="45685" marB="4568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  <a:cs typeface="Arial Cyr" pitchFamily="34" charset="0"/>
                        </a:rPr>
                        <a:t>Обеспечивается более длительное нахождение препарата в барабанной полости (за счет вспомогательных компонентов)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  <a:cs typeface="Arial Cyr" pitchFamily="34" charset="0"/>
                        </a:rPr>
                        <a:t>Дешевый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Cyr" pitchFamily="34" charset="0"/>
                        <a:cs typeface="Arial Cyr" pitchFamily="34" charset="0"/>
                      </a:endParaRPr>
                    </a:p>
                  </a:txBody>
                  <a:tcPr marL="91426" marR="91426" marT="45685" marB="4568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  <a:cs typeface="Arial Cyr" pitchFamily="34" charset="0"/>
                        </a:rPr>
                        <a:t>В основном имеет офтальмологические показания</a:t>
                      </a:r>
                    </a:p>
                  </a:txBody>
                  <a:tcPr marL="91426" marR="91426" marT="45685" marB="4568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87594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  <a:cs typeface="Arial Cyr" pitchFamily="34" charset="0"/>
                        </a:rPr>
                        <a:t>АНАУРАН </a:t>
                      </a: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  <a:cs typeface="Arial Cyr" pitchFamily="34" charset="0"/>
                        </a:rPr>
                        <a:t> </a:t>
                      </a:r>
                      <a:r>
                        <a:rPr kumimoji="0" lang="ru-RU" sz="1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  <a:cs typeface="Arial Cyr" pitchFamily="34" charset="0"/>
                        </a:rPr>
                        <a:t>полимиксин</a:t>
                      </a:r>
                      <a:r>
                        <a:rPr kumimoji="0" 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  <a:cs typeface="Arial Cyr" pitchFamily="34" charset="0"/>
                        </a:rPr>
                        <a:t>, </a:t>
                      </a:r>
                      <a:r>
                        <a:rPr kumimoji="0" lang="ru-RU" sz="1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  <a:cs typeface="Arial Cyr" pitchFamily="34" charset="0"/>
                        </a:rPr>
                        <a:t>неомицин</a:t>
                      </a:r>
                      <a:r>
                        <a:rPr kumimoji="0" 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  <a:cs typeface="Arial Cyr" pitchFamily="34" charset="0"/>
                        </a:rPr>
                        <a:t>, </a:t>
                      </a:r>
                      <a:r>
                        <a:rPr kumimoji="0" lang="ru-RU" sz="1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  <a:cs typeface="Arial Cyr" pitchFamily="34" charset="0"/>
                        </a:rPr>
                        <a:t>лидокаин</a:t>
                      </a:r>
                      <a:r>
                        <a:rPr kumimoji="0" 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  <a:cs typeface="Arial Cyr" pitchFamily="34" charset="0"/>
                        </a:rPr>
                        <a:t> </a:t>
                      </a:r>
                      <a:r>
                        <a:rPr kumimoji="0" 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  <a:cs typeface="Arial Cyr" pitchFamily="34" charset="0"/>
                        </a:rPr>
                        <a:t>230</a:t>
                      </a:r>
                    </a:p>
                  </a:txBody>
                  <a:tcPr marL="91426" marR="91426" marT="45685" marB="4568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  <a:cs typeface="Arial Cyr" pitchFamily="34" charset="0"/>
                        </a:rPr>
                        <a:t>Обезболивающее действие</a:t>
                      </a:r>
                    </a:p>
                  </a:txBody>
                  <a:tcPr marL="91426" marR="91426" marT="45685" marB="4568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  <a:cs typeface="Arial Cyr" pitchFamily="34" charset="0"/>
                        </a:rPr>
                        <a:t>Противопоказания перфорация б\п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  <a:cs typeface="Arial Cyr" pitchFamily="34" charset="0"/>
                        </a:rPr>
                        <a:t>Отсутствие противоаллергического и </a:t>
                      </a:r>
                      <a:r>
                        <a:rPr kumimoji="0" lang="ru-RU" sz="1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  <a:cs typeface="Arial Cyr" pitchFamily="34" charset="0"/>
                        </a:rPr>
                        <a:t>противозудного</a:t>
                      </a:r>
                      <a:r>
                        <a:rPr kumimoji="0" 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  <a:cs typeface="Arial Cyr" pitchFamily="34" charset="0"/>
                        </a:rPr>
                        <a:t> действия</a:t>
                      </a:r>
                    </a:p>
                  </a:txBody>
                  <a:tcPr marL="91426" marR="91426" marT="45685" marB="4568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694850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  <a:cs typeface="Arial Cyr" pitchFamily="34" charset="0"/>
                        </a:rPr>
                        <a:t> КАНДИБИОТИК </a:t>
                      </a:r>
                      <a:r>
                        <a:rPr kumimoji="0" lang="ru-RU" sz="9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  <a:cs typeface="Arial Cyr" pitchFamily="34" charset="0"/>
                        </a:rPr>
                        <a:t>клотримазол</a:t>
                      </a:r>
                      <a:r>
                        <a:rPr kumimoji="0" 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  <a:cs typeface="Arial Cyr" pitchFamily="34" charset="0"/>
                        </a:rPr>
                        <a:t>, </a:t>
                      </a:r>
                      <a:r>
                        <a:rPr kumimoji="0" lang="ru-RU" sz="9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  <a:cs typeface="Arial Cyr" pitchFamily="34" charset="0"/>
                        </a:rPr>
                        <a:t>беклометазон</a:t>
                      </a:r>
                      <a:r>
                        <a:rPr kumimoji="0" 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  <a:cs typeface="Arial Cyr" pitchFamily="34" charset="0"/>
                        </a:rPr>
                        <a:t>, </a:t>
                      </a:r>
                      <a:r>
                        <a:rPr kumimoji="0" lang="ru-RU" sz="9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  <a:cs typeface="Arial Cyr" pitchFamily="34" charset="0"/>
                        </a:rPr>
                        <a:t>лидокаин</a:t>
                      </a:r>
                      <a:r>
                        <a:rPr kumimoji="0" 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  <a:cs typeface="Arial Cyr" pitchFamily="34" charset="0"/>
                        </a:rPr>
                        <a:t>, </a:t>
                      </a:r>
                      <a:r>
                        <a:rPr kumimoji="0" lang="ru-RU" sz="9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  <a:cs typeface="Arial Cyr" pitchFamily="34" charset="0"/>
                        </a:rPr>
                        <a:t>хлоамфеникол</a:t>
                      </a:r>
                      <a:r>
                        <a:rPr kumimoji="0" 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  <a:cs typeface="Arial Cyr" pitchFamily="34" charset="0"/>
                        </a:rPr>
                        <a:t> </a:t>
                      </a:r>
                      <a:r>
                        <a:rPr kumimoji="0" 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  <a:cs typeface="Arial Cyr" pitchFamily="34" charset="0"/>
                        </a:rPr>
                        <a:t>195</a:t>
                      </a:r>
                      <a:endParaRPr kumimoji="0" 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Cyr" pitchFamily="34" charset="0"/>
                        <a:cs typeface="Arial Cyr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  <a:cs typeface="Arial Cyr" pitchFamily="34" charset="0"/>
                        </a:rPr>
                        <a:t>  </a:t>
                      </a:r>
                      <a:endParaRPr kumimoji="0" 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Cyr" pitchFamily="34" charset="0"/>
                        <a:cs typeface="Arial Cyr" pitchFamily="34" charset="0"/>
                      </a:endParaRPr>
                    </a:p>
                  </a:txBody>
                  <a:tcPr marL="91426" marR="91426" marT="45685" marB="4568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  <a:cs typeface="Arial Cyr" pitchFamily="34" charset="0"/>
                        </a:rPr>
                        <a:t>Обезболивающее действие, широкий спектр действия за счет 2-х антибиотиков</a:t>
                      </a:r>
                    </a:p>
                  </a:txBody>
                  <a:tcPr marL="91426" marR="91426" marT="45685" marB="4568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  <a:cs typeface="Arial Cyr" pitchFamily="34" charset="0"/>
                        </a:rPr>
                        <a:t>Показания к применению только грибковые отиты, противопоказания перфорация, дети до 6 лет</a:t>
                      </a:r>
                    </a:p>
                  </a:txBody>
                  <a:tcPr marL="91426" marR="91426" marT="45685" marB="4568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327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  <a:ea typeface="+mn-ea"/>
                          <a:cs typeface="Arial Cyr" pitchFamily="34" charset="0"/>
                        </a:rPr>
                        <a:t>КОМБИНИЛ ДУО </a:t>
                      </a:r>
                      <a:r>
                        <a:rPr kumimoji="0" lang="ru-RU" sz="900" b="1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  <a:ea typeface="+mn-ea"/>
                          <a:cs typeface="Arial Cyr" pitchFamily="34" charset="0"/>
                        </a:rPr>
                        <a:t>ципрофлоксацин</a:t>
                      </a:r>
                      <a:r>
                        <a:rPr kumimoji="0" lang="ru-RU" sz="9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  <a:ea typeface="+mn-ea"/>
                          <a:cs typeface="Arial Cyr" pitchFamily="34" charset="0"/>
                        </a:rPr>
                        <a:t>, </a:t>
                      </a:r>
                      <a:r>
                        <a:rPr kumimoji="0" lang="ru-RU" sz="900" b="1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  <a:ea typeface="+mn-ea"/>
                          <a:cs typeface="Arial Cyr" pitchFamily="34" charset="0"/>
                        </a:rPr>
                        <a:t>дексаметазон</a:t>
                      </a:r>
                      <a:r>
                        <a:rPr kumimoji="0" lang="ru-RU" sz="9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  <a:ea typeface="+mn-ea"/>
                          <a:cs typeface="Arial Cyr" pitchFamily="34" charset="0"/>
                        </a:rPr>
                        <a:t> </a:t>
                      </a:r>
                      <a:r>
                        <a:rPr kumimoji="0" lang="ru-RU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  <a:ea typeface="+mn-ea"/>
                          <a:cs typeface="Arial Cyr" pitchFamily="34" charset="0"/>
                        </a:rPr>
                        <a:t>165</a:t>
                      </a:r>
                    </a:p>
                  </a:txBody>
                  <a:tcPr marL="91426" marR="91426" marT="45685" marB="4568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  <a:cs typeface="Arial Cyr" pitchFamily="34" charset="0"/>
                        </a:rPr>
                        <a:t>Широкий спектр действия, дополнительное противовоспалительное и </a:t>
                      </a:r>
                      <a:r>
                        <a:rPr kumimoji="0" lang="ru-RU" sz="10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  <a:cs typeface="Arial Cyr" pitchFamily="34" charset="0"/>
                        </a:rPr>
                        <a:t>противозудное</a:t>
                      </a:r>
                      <a:r>
                        <a:rPr kumimoji="0" lang="ru-RU" sz="10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  <a:cs typeface="Arial Cyr" pitchFamily="34" charset="0"/>
                        </a:rPr>
                        <a:t> действие</a:t>
                      </a:r>
                    </a:p>
                  </a:txBody>
                  <a:tcPr marL="91426" marR="91426" marT="45685" marB="4568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  <a:cs typeface="Arial Cyr" pitchFamily="34" charset="0"/>
                        </a:rPr>
                        <a:t>Ограничения до 18 лет, противопоказание перфорация б\п</a:t>
                      </a:r>
                    </a:p>
                  </a:txBody>
                  <a:tcPr marL="91426" marR="91426" marT="45685" marB="4568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8986733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908720"/>
            <a:ext cx="8784976" cy="50891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>
                <a:solidFill>
                  <a:srgbClr val="C00000"/>
                </a:solidFill>
              </a:rPr>
              <a:t>ЭФФЕКТИВНОСТЬ КОНСЕРВАТИВНЫХ   ВМЕШАТЕЛЬСТВ ПРИ ХРОНИЧЕСКОМ ГНОЙНОМ СРЕДНЕМ ОТИТЕ</a:t>
            </a:r>
            <a:br>
              <a:rPr lang="ru-RU" sz="2800" b="1" dirty="0">
                <a:solidFill>
                  <a:srgbClr val="7030A0"/>
                </a:solidFill>
              </a:rPr>
            </a:br>
            <a:r>
              <a:rPr lang="ru-RU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J.Acuin</a:t>
            </a:r>
            <a:r>
              <a:rPr lang="en-US" sz="2000" b="1" dirty="0">
                <a:solidFill>
                  <a:schemeClr val="tx1"/>
                </a:solidFill>
              </a:rPr>
              <a:t>, </a:t>
            </a:r>
            <a:r>
              <a:rPr lang="en-US" sz="2000" b="1" dirty="0" err="1">
                <a:solidFill>
                  <a:schemeClr val="tx1"/>
                </a:solidFill>
              </a:rPr>
              <a:t>A.Smith</a:t>
            </a:r>
            <a:r>
              <a:rPr lang="en-US" sz="2000" b="1" dirty="0">
                <a:solidFill>
                  <a:schemeClr val="tx1"/>
                </a:solidFill>
              </a:rPr>
              <a:t>, </a:t>
            </a:r>
            <a:r>
              <a:rPr lang="en-US" sz="2000" b="1" dirty="0" err="1">
                <a:solidFill>
                  <a:schemeClr val="tx1"/>
                </a:solidFill>
              </a:rPr>
              <a:t>I.Mackenzie</a:t>
            </a:r>
            <a:r>
              <a:rPr lang="en-US" sz="2000" b="1" dirty="0">
                <a:solidFill>
                  <a:schemeClr val="tx1"/>
                </a:solidFill>
              </a:rPr>
              <a:t>. Cochrane Library -2001 Issue 1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2492896"/>
            <a:ext cx="8219256" cy="3633267"/>
          </a:xfrm>
        </p:spPr>
        <p:txBody>
          <a:bodyPr/>
          <a:lstStyle/>
          <a:p>
            <a:r>
              <a:rPr lang="ru-RU" sz="2800" b="1" dirty="0"/>
              <a:t>МЕТА- АНАЛИЗ 24 ИССЛЕДОВАНИЙ  У  1660 БОЛЬНЫХ</a:t>
            </a:r>
          </a:p>
          <a:p>
            <a:endParaRPr lang="ru-RU" sz="2800" b="1" dirty="0"/>
          </a:p>
          <a:p>
            <a:r>
              <a:rPr lang="ru-RU" sz="2800" b="1" dirty="0">
                <a:solidFill>
                  <a:srgbClr val="0070C0"/>
                </a:solidFill>
              </a:rPr>
              <a:t>4. Топическое применение </a:t>
            </a:r>
            <a:r>
              <a:rPr lang="ru-RU" sz="2800" b="1" dirty="0" err="1">
                <a:solidFill>
                  <a:srgbClr val="0070C0"/>
                </a:solidFill>
              </a:rPr>
              <a:t>фторхинолонов</a:t>
            </a:r>
            <a:r>
              <a:rPr lang="ru-RU" sz="2800" b="1" dirty="0">
                <a:solidFill>
                  <a:srgbClr val="0070C0"/>
                </a:solidFill>
              </a:rPr>
              <a:t>  более эффективно, чем других антибиотиков</a:t>
            </a:r>
            <a:endParaRPr lang="ru-RU" sz="2400" b="1" dirty="0">
              <a:solidFill>
                <a:srgbClr val="0070C0"/>
              </a:solidFill>
            </a:endParaRPr>
          </a:p>
          <a:p>
            <a:endParaRPr lang="ru-RU" sz="2800" b="1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8863206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274638"/>
            <a:ext cx="7632848" cy="1354162"/>
          </a:xfrm>
        </p:spPr>
        <p:txBody>
          <a:bodyPr>
            <a:noAutofit/>
          </a:bodyPr>
          <a:lstStyle/>
          <a:p>
            <a:pPr algn="l"/>
            <a:r>
              <a:rPr lang="ru-RU" sz="3200" b="1" dirty="0"/>
              <a:t> </a:t>
            </a:r>
            <a:r>
              <a:rPr lang="ru-RU" sz="3200" b="1" dirty="0" err="1">
                <a:solidFill>
                  <a:srgbClr val="C00000"/>
                </a:solidFill>
              </a:rPr>
              <a:t>Комбинил</a:t>
            </a:r>
            <a:br>
              <a:rPr lang="ru-RU" sz="3200" b="1" dirty="0">
                <a:solidFill>
                  <a:srgbClr val="7030A0"/>
                </a:solidFill>
              </a:rPr>
            </a:br>
            <a:r>
              <a:rPr lang="ru-RU" sz="2400" dirty="0">
                <a:solidFill>
                  <a:srgbClr val="7030A0"/>
                </a:solidFill>
              </a:rPr>
              <a:t>(антибактериальное действие ципрофлоксацина и противовоспалительное действие дексаметазона)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628800"/>
            <a:ext cx="8712968" cy="4896544"/>
          </a:xfrm>
        </p:spPr>
        <p:txBody>
          <a:bodyPr>
            <a:normAutofit fontScale="40000" lnSpcReduction="20000"/>
          </a:bodyPr>
          <a:lstStyle/>
          <a:p>
            <a:endParaRPr lang="ru-RU" dirty="0"/>
          </a:p>
          <a:p>
            <a:endParaRPr lang="ru-RU" sz="4200" dirty="0"/>
          </a:p>
          <a:p>
            <a:r>
              <a:rPr lang="ru-RU" sz="4200" dirty="0" err="1">
                <a:solidFill>
                  <a:srgbClr val="0070C0"/>
                </a:solidFill>
              </a:rPr>
              <a:t>Ципрофлоксацин</a:t>
            </a:r>
            <a:r>
              <a:rPr lang="ru-RU" sz="4200" dirty="0"/>
              <a:t> - антибактериальный препарат из группы </a:t>
            </a:r>
            <a:r>
              <a:rPr lang="ru-RU" sz="4200" dirty="0" err="1"/>
              <a:t>фторхинолонов</a:t>
            </a:r>
            <a:r>
              <a:rPr lang="ru-RU" sz="4200" dirty="0"/>
              <a:t>, обладает широким спектром действия, оказывает бактерицидный эффект</a:t>
            </a:r>
          </a:p>
          <a:p>
            <a:r>
              <a:rPr lang="ru-RU" sz="4200" dirty="0"/>
              <a:t>. Препарат ингибирует фермент ДНК-</a:t>
            </a:r>
            <a:r>
              <a:rPr lang="ru-RU" sz="4200" dirty="0" err="1"/>
              <a:t>гиразу</a:t>
            </a:r>
            <a:r>
              <a:rPr lang="ru-RU" sz="4200" dirty="0"/>
              <a:t> бактерий, вследствие чего нарушается репликация ДНК и синтез клеточных белков бактерий.</a:t>
            </a:r>
          </a:p>
          <a:p>
            <a:r>
              <a:rPr lang="ru-RU" sz="4200" dirty="0"/>
              <a:t> </a:t>
            </a:r>
            <a:r>
              <a:rPr lang="ru-RU" sz="4200" dirty="0" err="1"/>
              <a:t>Ципрофлоксацин</a:t>
            </a:r>
            <a:r>
              <a:rPr lang="ru-RU" sz="4200" dirty="0"/>
              <a:t> действует как на размножающиеся микроорганизмы, так и на находящиеся в стадии покоя</a:t>
            </a:r>
          </a:p>
          <a:p>
            <a:endParaRPr lang="en-US" sz="4200" dirty="0"/>
          </a:p>
          <a:p>
            <a:r>
              <a:rPr lang="ru-RU" sz="4200" dirty="0">
                <a:solidFill>
                  <a:srgbClr val="0070C0"/>
                </a:solidFill>
              </a:rPr>
              <a:t>Дексаметазон</a:t>
            </a:r>
            <a:r>
              <a:rPr lang="ru-RU" sz="4200" dirty="0"/>
              <a:t> - синтетический ГКС. При местном применении терапевтическая активность </a:t>
            </a:r>
            <a:r>
              <a:rPr lang="ru-RU" sz="4200" dirty="0" err="1"/>
              <a:t>дексаметазона</a:t>
            </a:r>
            <a:r>
              <a:rPr lang="ru-RU" sz="4200" dirty="0"/>
              <a:t> обусловлена противовоспалительным, противоаллергическим и </a:t>
            </a:r>
            <a:r>
              <a:rPr lang="ru-RU" sz="4200" dirty="0" err="1"/>
              <a:t>антипролиферативным</a:t>
            </a:r>
            <a:r>
              <a:rPr lang="ru-RU" sz="4200" dirty="0"/>
              <a:t> действием.</a:t>
            </a:r>
            <a:endParaRPr lang="ru-RU" sz="5900" b="1" dirty="0">
              <a:solidFill>
                <a:srgbClr val="0070C0"/>
              </a:solidFill>
            </a:endParaRPr>
          </a:p>
          <a:p>
            <a:pPr marL="0" indent="0" algn="ctr">
              <a:lnSpc>
                <a:spcPct val="120000"/>
              </a:lnSpc>
              <a:buNone/>
            </a:pPr>
            <a:r>
              <a:rPr lang="ru-RU" sz="5900" b="1" dirty="0">
                <a:solidFill>
                  <a:srgbClr val="0070C0"/>
                </a:solidFill>
              </a:rPr>
              <a:t>Противопоказания</a:t>
            </a:r>
            <a:endParaRPr lang="ru-RU" sz="5900" dirty="0">
              <a:solidFill>
                <a:srgbClr val="0070C0"/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ru-RU" sz="5100" dirty="0"/>
              <a:t>— вирусные инфекции слухового прохода;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sz="5100" dirty="0"/>
              <a:t>— детский возраст </a:t>
            </a:r>
            <a:r>
              <a:rPr lang="ru-RU" sz="5100" dirty="0">
                <a:solidFill>
                  <a:srgbClr val="FF0000"/>
                </a:solidFill>
              </a:rPr>
              <a:t>до 18 лет;</a:t>
            </a:r>
          </a:p>
          <a:p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1238250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684921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333375"/>
            <a:ext cx="8085138" cy="11430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ДАНЦИЛ</a:t>
            </a:r>
            <a:br>
              <a:rPr lang="ru-RU" sz="48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36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ушные капли</a:t>
            </a:r>
          </a:p>
        </p:txBody>
      </p:sp>
      <p:sp>
        <p:nvSpPr>
          <p:cNvPr id="77827" name="Rectangle 3"/>
          <p:cNvSpPr>
            <a:spLocks noGrp="1" noChangeArrowheads="1"/>
          </p:cNvSpPr>
          <p:nvPr>
            <p:ph idx="1"/>
          </p:nvPr>
        </p:nvSpPr>
        <p:spPr>
          <a:xfrm>
            <a:off x="179512" y="1676400"/>
            <a:ext cx="5002088" cy="2610843"/>
          </a:xfr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  <a:buFontTx/>
              <a:buNone/>
              <a:defRPr/>
            </a:pPr>
            <a:r>
              <a:rPr lang="ru-RU" b="1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	</a:t>
            </a:r>
            <a:r>
              <a:rPr lang="ru-RU" sz="28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Эффективная местная антибактериальная терапия наружных, средних  и </a:t>
            </a:r>
            <a:r>
              <a:rPr lang="ru-RU" sz="28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перфоративных</a:t>
            </a:r>
            <a:r>
              <a:rPr lang="ru-RU" sz="28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отитов</a:t>
            </a:r>
            <a:endParaRPr lang="ru-RU" sz="2800" dirty="0"/>
          </a:p>
        </p:txBody>
      </p:sp>
      <p:pic>
        <p:nvPicPr>
          <p:cNvPr id="20484" name="Picture 2" descr="C:\Users\potapova\AppData\Local\Microsoft\Windows\Temporary Internet Files\Content.Outlook\GC88P9R8\dIMG_899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655578"/>
            <a:ext cx="3227388" cy="4592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6080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78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27" grpId="0" build="p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E87088-080D-43C3-8B87-E32CAEA4542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82352" y="694134"/>
            <a:ext cx="8905056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None/>
              <a:defRPr/>
            </a:pPr>
            <a:r>
              <a:rPr lang="ru-RU" sz="2800" b="1" i="1" kern="0" dirty="0">
                <a:solidFill>
                  <a:prstClr val="black"/>
                </a:solidFill>
                <a:cs typeface="Arial" charset="0"/>
              </a:rPr>
              <a:t>Показания к применению:</a:t>
            </a: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None/>
              <a:defRPr/>
            </a:pPr>
            <a:r>
              <a:rPr lang="ru-RU" sz="2800" b="1" i="1" kern="0" dirty="0">
                <a:solidFill>
                  <a:prstClr val="black"/>
                </a:solidFill>
                <a:cs typeface="Arial" charset="0"/>
              </a:rPr>
              <a:t>Бактериальные воспалительные заболевания уха</a:t>
            </a:r>
            <a:endParaRPr lang="ru-RU" sz="2800" b="1" kern="0" dirty="0">
              <a:solidFill>
                <a:prstClr val="black"/>
              </a:solidFill>
              <a:cs typeface="Arial" charset="0"/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ru-RU" sz="2800" kern="0" dirty="0">
                <a:solidFill>
                  <a:srgbClr val="0070C0"/>
                </a:solidFill>
                <a:cs typeface="Arial" charset="0"/>
              </a:rPr>
              <a:t>Хронический гнойный средний отит, в т.ч. </a:t>
            </a:r>
            <a:r>
              <a:rPr lang="en-US" sz="2800" kern="0" dirty="0">
                <a:solidFill>
                  <a:srgbClr val="0070C0"/>
                </a:solidFill>
                <a:cs typeface="Arial" charset="0"/>
              </a:rPr>
              <a:t>c 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800" kern="0" dirty="0">
                <a:solidFill>
                  <a:srgbClr val="0070C0"/>
                </a:solidFill>
                <a:cs typeface="Arial" charset="0"/>
              </a:rPr>
              <a:t>    </a:t>
            </a:r>
            <a:r>
              <a:rPr lang="ru-RU" sz="2800" kern="0" dirty="0">
                <a:solidFill>
                  <a:srgbClr val="0070C0"/>
                </a:solidFill>
                <a:cs typeface="Arial" charset="0"/>
              </a:rPr>
              <a:t>перфорацией барабанной перепонки, 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ru-RU" sz="2800" kern="0" dirty="0">
                <a:solidFill>
                  <a:prstClr val="black"/>
                </a:solidFill>
                <a:cs typeface="Arial" charset="0"/>
              </a:rPr>
              <a:t>вызванный </a:t>
            </a:r>
            <a:r>
              <a:rPr lang="en-US" sz="2800" kern="0" dirty="0">
                <a:solidFill>
                  <a:prstClr val="black"/>
                </a:solidFill>
                <a:cs typeface="Arial" charset="0"/>
              </a:rPr>
              <a:t>Proteus mirabilis, Pseudomonas </a:t>
            </a:r>
            <a:r>
              <a:rPr lang="en-US" sz="2800" kern="0" dirty="0" err="1">
                <a:solidFill>
                  <a:prstClr val="black"/>
                </a:solidFill>
                <a:cs typeface="Arial" charset="0"/>
              </a:rPr>
              <a:t>aeruginosa</a:t>
            </a:r>
            <a:r>
              <a:rPr lang="ru-RU" sz="2800" kern="0" dirty="0">
                <a:solidFill>
                  <a:prstClr val="black"/>
                </a:solidFill>
                <a:cs typeface="Arial" charset="0"/>
              </a:rPr>
              <a:t> или  </a:t>
            </a:r>
            <a:r>
              <a:rPr lang="en-US" sz="2800" kern="0" dirty="0">
                <a:solidFill>
                  <a:prstClr val="black"/>
                </a:solidFill>
                <a:cs typeface="Arial" charset="0"/>
              </a:rPr>
              <a:t>S</a:t>
            </a:r>
            <a:r>
              <a:rPr lang="ru-RU" sz="2800" kern="0" dirty="0">
                <a:solidFill>
                  <a:prstClr val="black"/>
                </a:solidFill>
                <a:cs typeface="Arial" charset="0"/>
              </a:rPr>
              <a:t>  </a:t>
            </a:r>
            <a:r>
              <a:rPr lang="en-US" sz="2800" kern="0" dirty="0" err="1">
                <a:solidFill>
                  <a:prstClr val="black"/>
                </a:solidFill>
                <a:cs typeface="Arial" charset="0"/>
              </a:rPr>
              <a:t>taphylococcus</a:t>
            </a:r>
            <a:r>
              <a:rPr lang="en-US" sz="2800" kern="0" dirty="0">
                <a:solidFill>
                  <a:prstClr val="black"/>
                </a:solidFill>
                <a:cs typeface="Arial" charset="0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cs typeface="Arial" charset="0"/>
              </a:rPr>
              <a:t>aureus</a:t>
            </a:r>
            <a:r>
              <a:rPr lang="en-US" sz="2800" kern="0" dirty="0">
                <a:solidFill>
                  <a:prstClr val="black"/>
                </a:solidFill>
                <a:cs typeface="Arial" charset="0"/>
              </a:rPr>
              <a:t>.</a:t>
            </a:r>
            <a:endParaRPr lang="ru-RU" sz="2800" kern="0" dirty="0">
              <a:solidFill>
                <a:prstClr val="black"/>
              </a:solidFill>
              <a:cs typeface="Arial" charset="0"/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  <a:defRPr/>
            </a:pPr>
            <a:endParaRPr lang="ru-RU" sz="2800" kern="0" dirty="0">
              <a:solidFill>
                <a:prstClr val="black"/>
              </a:solidFill>
              <a:cs typeface="Arial" charset="0"/>
            </a:endParaRPr>
          </a:p>
          <a:p>
            <a:r>
              <a:rPr lang="ru-RU" sz="2800" dirty="0">
                <a:solidFill>
                  <a:srgbClr val="0070C0"/>
                </a:solidFill>
              </a:rPr>
              <a:t>Эффективен</a:t>
            </a:r>
            <a:r>
              <a:rPr lang="ru-RU" sz="2800" dirty="0">
                <a:solidFill>
                  <a:srgbClr val="000000"/>
                </a:solidFill>
              </a:rPr>
              <a:t> в отношении преимущественно </a:t>
            </a:r>
            <a:r>
              <a:rPr lang="ru-RU" sz="2800" dirty="0">
                <a:solidFill>
                  <a:srgbClr val="0070C0"/>
                </a:solidFill>
              </a:rPr>
              <a:t>грамотрицательных и некоторых грамположительных бактерий</a:t>
            </a:r>
            <a:r>
              <a:rPr lang="ru-RU" sz="2800" dirty="0">
                <a:solidFill>
                  <a:srgbClr val="000000"/>
                </a:solidFill>
              </a:rPr>
              <a:t>, продуцирующих бета-</a:t>
            </a:r>
            <a:r>
              <a:rPr lang="ru-RU" sz="2800" dirty="0" err="1">
                <a:solidFill>
                  <a:srgbClr val="000000"/>
                </a:solidFill>
              </a:rPr>
              <a:t>лактамазы</a:t>
            </a:r>
            <a:r>
              <a:rPr lang="ru-RU" sz="2800" dirty="0">
                <a:solidFill>
                  <a:srgbClr val="000000"/>
                </a:solidFill>
              </a:rPr>
              <a:t> и </a:t>
            </a:r>
            <a:r>
              <a:rPr lang="ru-RU" sz="2800" dirty="0">
                <a:solidFill>
                  <a:srgbClr val="0070C0"/>
                </a:solidFill>
              </a:rPr>
              <a:t>устойчивых к большинству антибиотикам и сульфаниламидам </a:t>
            </a: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defRPr/>
            </a:pPr>
            <a:endParaRPr lang="ru-RU" sz="2800" kern="0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611560" y="1"/>
            <a:ext cx="7846640" cy="723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400" dirty="0">
                <a:solidFill>
                  <a:prstClr val="black"/>
                </a:solidFill>
                <a:cs typeface="Arial" charset="0"/>
              </a:rPr>
              <a:t> </a:t>
            </a:r>
          </a:p>
        </p:txBody>
      </p:sp>
      <p:sp>
        <p:nvSpPr>
          <p:cNvPr id="21509" name="Прямоугольник 5"/>
          <p:cNvSpPr>
            <a:spLocks noChangeArrowheads="1"/>
          </p:cNvSpPr>
          <p:nvPr/>
        </p:nvSpPr>
        <p:spPr bwMode="auto">
          <a:xfrm>
            <a:off x="228600" y="0"/>
            <a:ext cx="8686800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dirty="0" err="1">
                <a:solidFill>
                  <a:srgbClr val="C00000"/>
                </a:solidFill>
                <a:cs typeface="Arial" charset="0"/>
              </a:rPr>
              <a:t>Данцил</a:t>
            </a:r>
            <a:r>
              <a:rPr lang="ru-RU" sz="3200" dirty="0">
                <a:solidFill>
                  <a:srgbClr val="C00000"/>
                </a:solidFill>
                <a:cs typeface="Arial" charset="0"/>
              </a:rPr>
              <a:t>® </a:t>
            </a:r>
            <a:r>
              <a:rPr lang="en-US" sz="3200" b="1" dirty="0">
                <a:solidFill>
                  <a:srgbClr val="C00000"/>
                </a:solidFill>
                <a:cs typeface="Arial" charset="0"/>
              </a:rPr>
              <a:t> 0,3% 5 </a:t>
            </a:r>
            <a:r>
              <a:rPr lang="ru-RU" sz="3200" b="1" dirty="0">
                <a:solidFill>
                  <a:srgbClr val="C00000"/>
                </a:solidFill>
                <a:cs typeface="Arial" charset="0"/>
              </a:rPr>
              <a:t>мл</a:t>
            </a:r>
            <a:br>
              <a:rPr lang="ru-RU" sz="4400" dirty="0">
                <a:solidFill>
                  <a:srgbClr val="7030A0"/>
                </a:solidFill>
                <a:cs typeface="Arial" charset="0"/>
              </a:rPr>
            </a:br>
            <a:endParaRPr lang="ru-RU" sz="4400" dirty="0">
              <a:solidFill>
                <a:srgbClr val="7030A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743559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991600" cy="990600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err="1">
                <a:solidFill>
                  <a:srgbClr val="C00000"/>
                </a:solidFill>
              </a:rPr>
              <a:t>Данцил</a:t>
            </a:r>
            <a:r>
              <a:rPr lang="ru-RU" sz="3200" b="1" dirty="0">
                <a:solidFill>
                  <a:srgbClr val="C00000"/>
                </a:solidFill>
              </a:rPr>
              <a:t> – верный выбор в лечении отита</a:t>
            </a:r>
            <a:endParaRPr lang="ru-RU" sz="3200" dirty="0">
              <a:solidFill>
                <a:srgbClr val="C00000"/>
              </a:solidFill>
            </a:endParaRPr>
          </a:p>
        </p:txBody>
      </p:sp>
      <p:sp>
        <p:nvSpPr>
          <p:cNvPr id="25603" name="Содержимое 2"/>
          <p:cNvSpPr>
            <a:spLocks noGrp="1"/>
          </p:cNvSpPr>
          <p:nvPr>
            <p:ph idx="1"/>
          </p:nvPr>
        </p:nvSpPr>
        <p:spPr>
          <a:xfrm>
            <a:off x="179512" y="1066800"/>
            <a:ext cx="8784976" cy="5059363"/>
          </a:xfrm>
        </p:spPr>
        <p:txBody>
          <a:bodyPr>
            <a:normAutofit/>
          </a:bodyPr>
          <a:lstStyle/>
          <a:p>
            <a:pPr>
              <a:buFont typeface="Arial" charset="0"/>
              <a:buNone/>
            </a:pPr>
            <a:r>
              <a:rPr lang="ru-RU" sz="2000" dirty="0"/>
              <a:t>      </a:t>
            </a:r>
            <a:r>
              <a:rPr lang="ru-RU" sz="2400" dirty="0"/>
              <a:t>ДАНЦИЛ (</a:t>
            </a:r>
            <a:r>
              <a:rPr lang="ru-RU" sz="2400" dirty="0" err="1"/>
              <a:t>офлоксацин</a:t>
            </a:r>
            <a:r>
              <a:rPr lang="ru-RU" sz="2400" dirty="0"/>
              <a:t>)  оказывает </a:t>
            </a:r>
            <a:r>
              <a:rPr lang="ru-RU" sz="2400" dirty="0">
                <a:solidFill>
                  <a:srgbClr val="0070C0"/>
                </a:solidFill>
              </a:rPr>
              <a:t>выраженное бактерицидное действие</a:t>
            </a:r>
            <a:r>
              <a:rPr lang="ru-RU" sz="2400" dirty="0"/>
              <a:t> благодаря уникальному механизму, </a:t>
            </a:r>
          </a:p>
          <a:p>
            <a:pPr>
              <a:buFont typeface="Arial" charset="0"/>
              <a:buNone/>
            </a:pPr>
            <a:r>
              <a:rPr lang="ru-RU" sz="2400" dirty="0"/>
              <a:t>    а именно: </a:t>
            </a:r>
          </a:p>
          <a:p>
            <a:pPr>
              <a:buFont typeface="Arial" charset="0"/>
              <a:buNone/>
            </a:pPr>
            <a:r>
              <a:rPr lang="ru-RU" sz="2400" dirty="0"/>
              <a:t>      - полная блокада ДНК-</a:t>
            </a:r>
            <a:r>
              <a:rPr lang="ru-RU" sz="2400" dirty="0" err="1"/>
              <a:t>гиразы</a:t>
            </a:r>
            <a:r>
              <a:rPr lang="ru-RU" sz="2400" dirty="0"/>
              <a:t> (подавляет обе субъединицы ДНК-</a:t>
            </a:r>
            <a:r>
              <a:rPr lang="ru-RU" sz="2400" dirty="0" err="1"/>
              <a:t>гиразы</a:t>
            </a:r>
            <a:r>
              <a:rPr lang="ru-RU" sz="2400" dirty="0"/>
              <a:t>); </a:t>
            </a:r>
            <a:r>
              <a:rPr lang="ru-RU" sz="2400" dirty="0">
                <a:solidFill>
                  <a:srgbClr val="0070C0"/>
                </a:solidFill>
              </a:rPr>
              <a:t>разрушает клеточную стенку бактерий, приводя, таким образом, к быстрому и надежному уничтожению бактериальных клеток. </a:t>
            </a:r>
            <a:br>
              <a:rPr lang="ru-RU" sz="2400" dirty="0">
                <a:solidFill>
                  <a:srgbClr val="0070C0"/>
                </a:solidFill>
              </a:rPr>
            </a:br>
            <a:r>
              <a:rPr lang="ru-RU" sz="2400" dirty="0"/>
              <a:t>ДАНЦИЛ (</a:t>
            </a:r>
            <a:r>
              <a:rPr lang="ru-RU" sz="2400" dirty="0" err="1"/>
              <a:t>офлоксацин</a:t>
            </a:r>
            <a:r>
              <a:rPr lang="ru-RU" sz="2400" dirty="0"/>
              <a:t>)  </a:t>
            </a:r>
            <a:r>
              <a:rPr lang="ru-RU" sz="2400" b="1" dirty="0">
                <a:solidFill>
                  <a:srgbClr val="00B050"/>
                </a:solidFill>
              </a:rPr>
              <a:t>убивает бактерии во всех фазах обмена, то есть быстро растущие, медленно растущие или медленно </a:t>
            </a:r>
            <a:r>
              <a:rPr lang="ru-RU" sz="2400" b="1" dirty="0" err="1">
                <a:solidFill>
                  <a:srgbClr val="00B050"/>
                </a:solidFill>
              </a:rPr>
              <a:t>метаболизирующие</a:t>
            </a:r>
            <a:r>
              <a:rPr lang="ru-RU" sz="2400" b="1" dirty="0">
                <a:solidFill>
                  <a:srgbClr val="00B050"/>
                </a:solidFill>
              </a:rPr>
              <a:t> </a:t>
            </a:r>
            <a:r>
              <a:rPr lang="ru-RU" sz="2400" dirty="0"/>
              <a:t>(пенициллины, цефалоспорины и </a:t>
            </a:r>
            <a:r>
              <a:rPr lang="ru-RU" sz="2400" dirty="0" err="1"/>
              <a:t>аминогликозиды</a:t>
            </a:r>
            <a:r>
              <a:rPr lang="ru-RU" sz="2400" dirty="0"/>
              <a:t> уничтожают лишь быстро размножающиеся бактерии). </a:t>
            </a:r>
            <a:br>
              <a:rPr lang="ru-RU" dirty="0"/>
            </a:b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27CFD1-AD28-4D32-8FFE-4168A17DAC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655241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Заголовок 1"/>
          <p:cNvSpPr>
            <a:spLocks noGrp="1"/>
          </p:cNvSpPr>
          <p:nvPr>
            <p:ph type="title"/>
          </p:nvPr>
        </p:nvSpPr>
        <p:spPr>
          <a:xfrm>
            <a:off x="827584" y="0"/>
            <a:ext cx="8316416" cy="1556792"/>
          </a:xfrm>
        </p:spPr>
        <p:txBody>
          <a:bodyPr>
            <a:normAutofit fontScale="90000"/>
          </a:bodyPr>
          <a:lstStyle/>
          <a:p>
            <a:pPr algn="ctr"/>
            <a:br>
              <a:rPr lang="ru-RU" b="1" dirty="0">
                <a:solidFill>
                  <a:srgbClr val="7030A0"/>
                </a:solidFill>
              </a:rPr>
            </a:br>
            <a:br>
              <a:rPr lang="ru-RU" b="1" dirty="0">
                <a:solidFill>
                  <a:srgbClr val="7030A0"/>
                </a:solidFill>
              </a:rPr>
            </a:br>
            <a:br>
              <a:rPr lang="ru-RU" b="1" dirty="0">
                <a:solidFill>
                  <a:srgbClr val="7030A0"/>
                </a:solidFill>
              </a:rPr>
            </a:br>
            <a:br>
              <a:rPr lang="ru-RU" b="1" dirty="0">
                <a:solidFill>
                  <a:srgbClr val="7030A0"/>
                </a:solidFill>
              </a:rPr>
            </a:br>
            <a:br>
              <a:rPr lang="ru-RU" b="1" dirty="0">
                <a:solidFill>
                  <a:srgbClr val="7030A0"/>
                </a:solidFill>
              </a:rPr>
            </a:br>
            <a:br>
              <a:rPr lang="ru-RU" b="1" dirty="0">
                <a:solidFill>
                  <a:srgbClr val="7030A0"/>
                </a:solidFill>
              </a:rPr>
            </a:br>
            <a:r>
              <a:rPr lang="ru-RU" sz="3600" b="1" dirty="0" err="1">
                <a:solidFill>
                  <a:srgbClr val="C00000"/>
                </a:solidFill>
              </a:rPr>
              <a:t>Данцил</a:t>
            </a:r>
            <a:r>
              <a:rPr lang="ru-RU" sz="3600" b="1" dirty="0">
                <a:solidFill>
                  <a:srgbClr val="C00000"/>
                </a:solidFill>
              </a:rPr>
              <a:t> – верный выбор в </a:t>
            </a:r>
            <a:br>
              <a:rPr lang="ru-RU" sz="3600" b="1" dirty="0">
                <a:solidFill>
                  <a:srgbClr val="C00000"/>
                </a:solidFill>
              </a:rPr>
            </a:br>
            <a:r>
              <a:rPr lang="ru-RU" sz="3600" b="1" dirty="0">
                <a:solidFill>
                  <a:srgbClr val="C00000"/>
                </a:solidFill>
              </a:rPr>
              <a:t>лечении отита</a:t>
            </a:r>
            <a:br>
              <a:rPr lang="ru-RU" b="1" dirty="0">
                <a:solidFill>
                  <a:srgbClr val="7030A0"/>
                </a:solidFill>
              </a:rPr>
            </a:br>
            <a:br>
              <a:rPr lang="ru-RU" b="1" dirty="0">
                <a:solidFill>
                  <a:srgbClr val="7030A0"/>
                </a:solidFill>
              </a:rPr>
            </a:br>
            <a:br>
              <a:rPr lang="ru-RU" b="1" dirty="0">
                <a:solidFill>
                  <a:srgbClr val="7030A0"/>
                </a:solidFill>
              </a:rPr>
            </a:br>
            <a:endParaRPr lang="ru-RU" dirty="0"/>
          </a:p>
        </p:txBody>
      </p:sp>
      <p:sp>
        <p:nvSpPr>
          <p:cNvPr id="27651" name="Содержимое 2"/>
          <p:cNvSpPr>
            <a:spLocks noGrp="1"/>
          </p:cNvSpPr>
          <p:nvPr>
            <p:ph idx="1"/>
          </p:nvPr>
        </p:nvSpPr>
        <p:spPr>
          <a:xfrm>
            <a:off x="467544" y="1772816"/>
            <a:ext cx="8208912" cy="4697888"/>
          </a:xfrm>
        </p:spPr>
        <p:txBody>
          <a:bodyPr>
            <a:normAutofit fontScale="70000" lnSpcReduction="20000"/>
          </a:bodyPr>
          <a:lstStyle/>
          <a:p>
            <a:pPr>
              <a:buFont typeface="Arial" charset="0"/>
              <a:buNone/>
            </a:pPr>
            <a:r>
              <a:rPr lang="ru-RU" sz="3600" dirty="0"/>
              <a:t>       Благодаря чрезвычайно высокой </a:t>
            </a:r>
            <a:r>
              <a:rPr lang="ru-RU" sz="3600" dirty="0" err="1"/>
              <a:t>биодоступности</a:t>
            </a:r>
            <a:r>
              <a:rPr lang="ru-RU" sz="3600" dirty="0"/>
              <a:t> и легкому проникновению, </a:t>
            </a:r>
            <a:r>
              <a:rPr lang="ru-RU" sz="3600" b="1" dirty="0" err="1"/>
              <a:t>Данцил</a:t>
            </a:r>
            <a:r>
              <a:rPr lang="ru-RU" sz="3600" dirty="0"/>
              <a:t> (</a:t>
            </a:r>
            <a:r>
              <a:rPr lang="ru-RU" sz="3600" dirty="0" err="1"/>
              <a:t>офлоксацин</a:t>
            </a:r>
            <a:r>
              <a:rPr lang="ru-RU" sz="3600" dirty="0"/>
              <a:t>) достигает очень </a:t>
            </a:r>
            <a:r>
              <a:rPr lang="ru-RU" sz="3600" dirty="0">
                <a:solidFill>
                  <a:srgbClr val="0070C0"/>
                </a:solidFill>
              </a:rPr>
              <a:t>высоких концентраций в интерстициальной тканевой жидкости и внутри клеток. </a:t>
            </a:r>
          </a:p>
          <a:p>
            <a:pPr>
              <a:buFont typeface="Arial" charset="0"/>
              <a:buNone/>
            </a:pPr>
            <a:endParaRPr lang="ru-RU" sz="3600" dirty="0"/>
          </a:p>
          <a:p>
            <a:pPr>
              <a:buFont typeface="Arial" charset="0"/>
              <a:buNone/>
            </a:pPr>
            <a:r>
              <a:rPr lang="ru-RU" sz="3600" dirty="0"/>
              <a:t>     Таким образом, он чрезвычайно подходит для лечения инфекций, </a:t>
            </a:r>
            <a:r>
              <a:rPr lang="ru-RU" sz="3600" dirty="0">
                <a:solidFill>
                  <a:srgbClr val="0070C0"/>
                </a:solidFill>
              </a:rPr>
              <a:t>вызванных внутриклеточными бактериями</a:t>
            </a:r>
            <a:r>
              <a:rPr lang="ru-RU" sz="3600" dirty="0"/>
              <a:t>. </a:t>
            </a:r>
          </a:p>
          <a:p>
            <a:pPr>
              <a:buFont typeface="Arial" charset="0"/>
              <a:buNone/>
            </a:pPr>
            <a:r>
              <a:rPr lang="ru-RU" sz="3600" b="1" dirty="0">
                <a:solidFill>
                  <a:srgbClr val="7030A0"/>
                </a:solidFill>
              </a:rPr>
              <a:t>Метод лечения</a:t>
            </a:r>
          </a:p>
          <a:p>
            <a:pPr>
              <a:buNone/>
            </a:pPr>
            <a:r>
              <a:rPr lang="ru-RU" sz="3600" dirty="0"/>
              <a:t>Водный раствор </a:t>
            </a:r>
            <a:r>
              <a:rPr lang="ru-RU" sz="3600" dirty="0" err="1">
                <a:solidFill>
                  <a:srgbClr val="FF0000"/>
                </a:solidFill>
              </a:rPr>
              <a:t>Данцила</a:t>
            </a:r>
            <a:r>
              <a:rPr lang="ru-RU" sz="3600" dirty="0">
                <a:solidFill>
                  <a:srgbClr val="FF0000"/>
                </a:solidFill>
              </a:rPr>
              <a:t> 0,3% </a:t>
            </a:r>
            <a:r>
              <a:rPr lang="ru-RU" sz="3600" dirty="0"/>
              <a:t>по 5 капель в больное ухо 2 раза в сутки в течение 7 дней</a:t>
            </a:r>
          </a:p>
          <a:p>
            <a:pPr>
              <a:buFont typeface="Arial" charset="0"/>
              <a:buNone/>
            </a:pPr>
            <a:endParaRPr lang="ru-RU" sz="2400" b="1" dirty="0">
              <a:solidFill>
                <a:srgbClr val="7030A0"/>
              </a:solidFill>
            </a:endParaRPr>
          </a:p>
          <a:p>
            <a:pPr>
              <a:buFont typeface="Arial" charset="0"/>
              <a:buNone/>
            </a:pPr>
            <a:br>
              <a:rPr lang="ru-RU" sz="2400" dirty="0"/>
            </a:br>
            <a:br>
              <a:rPr lang="ru-RU" sz="2400" dirty="0"/>
            </a:br>
            <a:endParaRPr lang="ru-RU" sz="24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E9AD72-1BCD-463E-A3DF-D1A87C8BBC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78856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</a:rPr>
              <a:t>При обострении отита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556792"/>
            <a:ext cx="8496944" cy="4715992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sz="2800" b="1" dirty="0">
                <a:solidFill>
                  <a:srgbClr val="00803D"/>
                </a:solidFill>
                <a:latin typeface="GaramondNarrowC-Bold"/>
              </a:rPr>
              <a:t>Рекомендации по эмпирической антибактериальной терапии амбулаторных пациентов.</a:t>
            </a:r>
          </a:p>
          <a:p>
            <a:pPr marL="0" indent="0">
              <a:buNone/>
            </a:pPr>
            <a:r>
              <a:rPr lang="ru-RU" sz="2800" dirty="0">
                <a:latin typeface="GaramondNarrowC-Light"/>
              </a:rPr>
              <a:t>В </a:t>
            </a:r>
            <a:r>
              <a:rPr lang="ru-RU" sz="2800" dirty="0" err="1">
                <a:latin typeface="GaramondNarrowC-Light"/>
              </a:rPr>
              <a:t>качествесредств</a:t>
            </a:r>
            <a:r>
              <a:rPr lang="ru-RU" sz="2800" dirty="0">
                <a:latin typeface="GaramondNarrowC-Light"/>
              </a:rPr>
              <a:t> выбора рекомендуются амоксициллин или </a:t>
            </a:r>
            <a:r>
              <a:rPr lang="ru-RU" sz="2800" dirty="0" err="1">
                <a:latin typeface="GaramondNarrowC-Light"/>
              </a:rPr>
              <a:t>макролидные</a:t>
            </a:r>
            <a:r>
              <a:rPr lang="ru-RU" sz="2800" dirty="0">
                <a:latin typeface="GaramondNarrowC-Light"/>
              </a:rPr>
              <a:t> антибиотики.</a:t>
            </a:r>
          </a:p>
          <a:p>
            <a:pPr marL="0" indent="0">
              <a:buNone/>
            </a:pPr>
            <a:endParaRPr lang="ru-RU" sz="2800" dirty="0">
              <a:latin typeface="GaramondNarrowC-Light"/>
            </a:endParaRPr>
          </a:p>
          <a:p>
            <a:pPr marL="0" indent="0">
              <a:buNone/>
            </a:pPr>
            <a:r>
              <a:rPr lang="ru-RU" sz="2800" dirty="0" err="1">
                <a:latin typeface="GaramondNarrowC-Light"/>
              </a:rPr>
              <a:t>Макролидам</a:t>
            </a:r>
            <a:r>
              <a:rPr lang="ru-RU" sz="2800" dirty="0">
                <a:latin typeface="GaramondNarrowC-Light"/>
              </a:rPr>
              <a:t> следует отдавать предпочтение в первую очередь при непереносимости </a:t>
            </a:r>
            <a:r>
              <a:rPr lang="el-GR" sz="2800" dirty="0">
                <a:latin typeface="GaramondNarrowC-Light"/>
              </a:rPr>
              <a:t>β-</a:t>
            </a:r>
            <a:r>
              <a:rPr lang="ru-RU" sz="2800" dirty="0" err="1">
                <a:latin typeface="GaramondNarrowC-Light"/>
              </a:rPr>
              <a:t>лактамных</a:t>
            </a:r>
            <a:r>
              <a:rPr lang="ru-RU" sz="2800" dirty="0">
                <a:latin typeface="GaramondNarrowC-Light"/>
              </a:rPr>
              <a:t> антибиотиков или подозрении на атипичную этиологию заболевания (микоплазма, хламидии).</a:t>
            </a:r>
          </a:p>
          <a:p>
            <a:pPr marL="0" indent="0">
              <a:buNone/>
            </a:pPr>
            <a:endParaRPr lang="ru-RU" sz="2800" dirty="0">
              <a:latin typeface="GaramondNarrowC-Light"/>
            </a:endParaRPr>
          </a:p>
          <a:p>
            <a:pPr marL="0" indent="0">
              <a:buNone/>
            </a:pPr>
            <a:r>
              <a:rPr lang="ru-RU" sz="2800" dirty="0">
                <a:latin typeface="GaramondNarrowC-Light"/>
              </a:rPr>
              <a:t>Первоначальная </a:t>
            </a:r>
            <a:r>
              <a:rPr lang="ru-RU" sz="2800" b="1" dirty="0">
                <a:latin typeface="GaramondNarrowC-Bold"/>
              </a:rPr>
              <a:t>оценка эффективности антибактериальной терапии </a:t>
            </a:r>
            <a:r>
              <a:rPr lang="ru-RU" sz="2800" dirty="0">
                <a:latin typeface="GaramondNarrowC-Light"/>
              </a:rPr>
              <a:t>должна проводиться через 48—72 ч после начала лечения.</a:t>
            </a:r>
          </a:p>
          <a:p>
            <a:pPr marL="0" indent="0">
              <a:buNone/>
            </a:pPr>
            <a:endParaRPr lang="ru-RU" sz="2800" dirty="0">
              <a:latin typeface="GaramondNarrowC-Light"/>
            </a:endParaRPr>
          </a:p>
          <a:p>
            <a:pPr marL="0" indent="0">
              <a:buNone/>
            </a:pPr>
            <a:r>
              <a:rPr lang="ru-RU" sz="1300" b="1" dirty="0">
                <a:latin typeface="GaramondNarrowC-Bold"/>
              </a:rPr>
              <a:t>Б.Е. БОРОДУЛИН</a:t>
            </a:r>
            <a:r>
              <a:rPr lang="ru-RU" sz="1300" dirty="0">
                <a:latin typeface="GaramondNarrowC-Light"/>
              </a:rPr>
              <a:t>, д. м. н., профессор, заведующий кафедрой фтизиатрии и пульмонологии ГБОУ ВПО «Самарский государственный медицинский университет </a:t>
            </a:r>
            <a:r>
              <a:rPr lang="ru-RU" sz="1300" dirty="0" err="1">
                <a:latin typeface="GaramondNarrowC-Light"/>
              </a:rPr>
              <a:t>Минздравсоцразвития</a:t>
            </a:r>
            <a:r>
              <a:rPr lang="ru-RU" sz="1300" dirty="0">
                <a:latin typeface="GaramondNarrowC-Light"/>
              </a:rPr>
              <a:t> России»</a:t>
            </a:r>
            <a:endParaRPr lang="ru-RU" sz="1300" dirty="0"/>
          </a:p>
        </p:txBody>
      </p:sp>
    </p:spTree>
    <p:extLst>
      <p:ext uri="{BB962C8B-B14F-4D97-AF65-F5344CB8AC3E}">
        <p14:creationId xmlns:p14="http://schemas.microsoft.com/office/powerpoint/2010/main" val="117960074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1026"/>
          <p:cNvSpPr>
            <a:spLocks noChangeArrowheads="1"/>
          </p:cNvSpPr>
          <p:nvPr/>
        </p:nvSpPr>
        <p:spPr bwMode="auto">
          <a:xfrm>
            <a:off x="755650" y="260350"/>
            <a:ext cx="79248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3200" b="1" i="1" dirty="0" err="1">
                <a:solidFill>
                  <a:srgbClr val="C00000"/>
                </a:solidFill>
                <a:latin typeface="Tahoma" pitchFamily="34" charset="0"/>
              </a:rPr>
              <a:t>Кларитромицин</a:t>
            </a:r>
            <a:r>
              <a:rPr lang="ru-RU" sz="3200" b="1" i="1" dirty="0">
                <a:solidFill>
                  <a:srgbClr val="C00000"/>
                </a:solidFill>
                <a:latin typeface="Tahoma" pitchFamily="34" charset="0"/>
              </a:rPr>
              <a:t> - приоритет над другими  </a:t>
            </a:r>
            <a:r>
              <a:rPr lang="ru-RU" sz="3200" b="1" i="1" dirty="0" err="1">
                <a:solidFill>
                  <a:srgbClr val="C00000"/>
                </a:solidFill>
                <a:latin typeface="Tahoma" pitchFamily="34" charset="0"/>
              </a:rPr>
              <a:t>макролидами</a:t>
            </a:r>
            <a:r>
              <a:rPr lang="ru-RU" sz="3200" b="1" i="1" dirty="0">
                <a:solidFill>
                  <a:srgbClr val="C00000"/>
                </a:solidFill>
                <a:latin typeface="Tahoma" pitchFamily="34" charset="0"/>
              </a:rPr>
              <a:t> </a:t>
            </a:r>
            <a:endParaRPr lang="ru-RU" sz="4400" b="1" dirty="0">
              <a:solidFill>
                <a:srgbClr val="C00000"/>
              </a:solidFill>
            </a:endParaRPr>
          </a:p>
        </p:txBody>
      </p:sp>
      <p:sp>
        <p:nvSpPr>
          <p:cNvPr id="3076" name="Rectangle 1027"/>
          <p:cNvSpPr>
            <a:spLocks noChangeArrowheads="1"/>
          </p:cNvSpPr>
          <p:nvPr/>
        </p:nvSpPr>
        <p:spPr bwMode="auto">
          <a:xfrm>
            <a:off x="684213" y="1268413"/>
            <a:ext cx="8153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ru-RU" sz="2000" noProof="1">
                <a:solidFill>
                  <a:srgbClr val="000000"/>
                </a:solidFill>
              </a:rPr>
              <a:t>Клабакс  активен  против  такого  важного  респираторного  патогена, как  </a:t>
            </a:r>
            <a:r>
              <a:rPr lang="ru-RU" sz="2400" noProof="1">
                <a:solidFill>
                  <a:srgbClr val="E81600"/>
                </a:solidFill>
              </a:rPr>
              <a:t>гемофильная  палочка</a:t>
            </a:r>
            <a:r>
              <a:rPr lang="ru-RU" sz="2000" noProof="1">
                <a:solidFill>
                  <a:srgbClr val="000000"/>
                </a:solidFill>
              </a:rPr>
              <a:t> ( в  отличие  от  других  макролидов)   </a:t>
            </a:r>
            <a:endParaRPr lang="ru-RU" sz="2000">
              <a:solidFill>
                <a:srgbClr val="000000"/>
              </a:solidFill>
            </a:endParaRPr>
          </a:p>
          <a:p>
            <a:pPr marL="742950" lvl="1" indent="-285750" fontAlgn="base">
              <a:spcBef>
                <a:spcPct val="20000"/>
              </a:spcBef>
              <a:spcAft>
                <a:spcPct val="0"/>
              </a:spcAft>
              <a:buFontTx/>
              <a:buChar char="–"/>
            </a:pPr>
            <a:endParaRPr lang="ru-RU" sz="2000">
              <a:solidFill>
                <a:srgbClr val="000000"/>
              </a:solidFill>
            </a:endParaRPr>
          </a:p>
        </p:txBody>
      </p:sp>
      <p:graphicFrame>
        <p:nvGraphicFramePr>
          <p:cNvPr id="3074" name="Object 10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45470668"/>
              </p:ext>
            </p:extLst>
          </p:nvPr>
        </p:nvGraphicFramePr>
        <p:xfrm>
          <a:off x="923925" y="2286000"/>
          <a:ext cx="8220075" cy="6980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Документ" r:id="rId2" imgW="8225028" imgH="6981444" progId="Word.Document.8">
                  <p:embed/>
                </p:oleObj>
              </mc:Choice>
              <mc:Fallback>
                <p:oleObj name="Документ" r:id="rId2" imgW="8225028" imgH="6981444" progId="Word.Document.8">
                  <p:embed/>
                  <p:pic>
                    <p:nvPicPr>
                      <p:cNvPr id="0" name="Picture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3925" y="2286000"/>
                        <a:ext cx="8220075" cy="6980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7" name="Rectangle 1029"/>
          <p:cNvSpPr>
            <a:spLocks noChangeArrowheads="1"/>
          </p:cNvSpPr>
          <p:nvPr/>
        </p:nvSpPr>
        <p:spPr bwMode="auto">
          <a:xfrm>
            <a:off x="990600" y="6248400"/>
            <a:ext cx="4114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ru-RU" sz="1400" noProof="1">
                <a:solidFill>
                  <a:srgbClr val="000000"/>
                </a:solidFill>
              </a:rPr>
              <a:t>* - с учетом активного метаболита</a:t>
            </a:r>
            <a:endParaRPr lang="ru-RU" sz="2000">
              <a:solidFill>
                <a:srgbClr val="000000"/>
              </a:solidFill>
            </a:endParaRPr>
          </a:p>
        </p:txBody>
      </p:sp>
      <p:sp>
        <p:nvSpPr>
          <p:cNvPr id="3078" name="Text Box 1030"/>
          <p:cNvSpPr txBox="1">
            <a:spLocks noChangeArrowheads="1"/>
          </p:cNvSpPr>
          <p:nvPr/>
        </p:nvSpPr>
        <p:spPr bwMode="auto">
          <a:xfrm>
            <a:off x="5562600" y="2895600"/>
            <a:ext cx="3200400" cy="307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i="1">
                <a:solidFill>
                  <a:srgbClr val="0070C0"/>
                </a:solidFill>
                <a:latin typeface="Times New Roman" pitchFamily="18" charset="0"/>
              </a:rPr>
              <a:t>Гемофильная  палочка - частый возбудитель</a:t>
            </a:r>
            <a:r>
              <a:rPr lang="ru-RU" sz="2000" b="1">
                <a:solidFill>
                  <a:srgbClr val="0070C0"/>
                </a:solidFill>
                <a:latin typeface="Times New Roman" pitchFamily="18" charset="0"/>
              </a:rPr>
              <a:t>  </a:t>
            </a:r>
            <a:r>
              <a:rPr lang="ru-RU" sz="2000" b="1" i="1">
                <a:solidFill>
                  <a:srgbClr val="0070C0"/>
                </a:solidFill>
                <a:latin typeface="Times New Roman" pitchFamily="18" charset="0"/>
              </a:rPr>
              <a:t>инфекций</a:t>
            </a:r>
            <a:r>
              <a:rPr lang="ru-RU" sz="2000" b="1">
                <a:solidFill>
                  <a:srgbClr val="0070C0"/>
                </a:solidFill>
                <a:latin typeface="Times New Roman" pitchFamily="18" charset="0"/>
              </a:rPr>
              <a:t>   </a:t>
            </a:r>
            <a:r>
              <a:rPr lang="ru-RU" sz="2000" b="1" i="1">
                <a:solidFill>
                  <a:srgbClr val="0070C0"/>
                </a:solidFill>
                <a:latin typeface="Times New Roman" pitchFamily="18" charset="0"/>
              </a:rPr>
              <a:t>ЛОР-органов, отитов ,синуситов;          а  также  обострений  хронического  бронхита, амбулаторной  и  госпитальной пневмониии.</a:t>
            </a:r>
            <a:endParaRPr lang="ru-RU" sz="1600" b="1">
              <a:solidFill>
                <a:srgbClr val="0070C0"/>
              </a:solidFill>
              <a:latin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6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079" name="Text Box 1031"/>
          <p:cNvSpPr txBox="1">
            <a:spLocks noChangeArrowheads="1"/>
          </p:cNvSpPr>
          <p:nvPr/>
        </p:nvSpPr>
        <p:spPr bwMode="auto">
          <a:xfrm>
            <a:off x="5638800" y="6172200"/>
            <a:ext cx="26193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000" b="1" i="1">
                <a:solidFill>
                  <a:srgbClr val="000000"/>
                </a:solidFill>
                <a:latin typeface="Times New Roman" pitchFamily="18" charset="0"/>
              </a:rPr>
              <a:t>Попкова А.М. И др. МАКРОЛИДЫ.  2000 г.</a:t>
            </a:r>
            <a:endParaRPr lang="ru-RU" sz="1000" b="1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1974285"/>
            <a:ext cx="1886744" cy="981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230600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/>
              </a:rPr>
              <a:t>Клабакс</a:t>
            </a: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/>
              </a:rPr>
              <a:t> ОД</a:t>
            </a: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/>
                <a:ea typeface="+mn-ea"/>
                <a:cs typeface="+mn-cs"/>
              </a:rPr>
              <a:t> -</a:t>
            </a:r>
            <a:r>
              <a:rPr lang="ru-RU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/>
                <a:ea typeface="+mn-ea"/>
                <a:cs typeface="+mn-cs"/>
              </a:rPr>
              <a:t>пролонгированный </a:t>
            </a:r>
            <a:r>
              <a:rPr lang="ru-RU" sz="3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/>
                <a:ea typeface="+mn-ea"/>
                <a:cs typeface="+mn-cs"/>
              </a:rPr>
              <a:t>кларитромицин</a:t>
            </a:r>
            <a:r>
              <a:rPr lang="ru-RU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/>
              </a:rPr>
              <a:t>  </a:t>
            </a:r>
            <a:endParaRPr lang="ru-RU" sz="3200" dirty="0">
              <a:solidFill>
                <a:srgbClr val="C0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1484784"/>
            <a:ext cx="8784976" cy="2899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9388" indent="12700" fontAlgn="base">
              <a:spcBef>
                <a:spcPct val="20000"/>
              </a:spcBef>
              <a:spcAft>
                <a:spcPct val="0"/>
              </a:spcAft>
              <a:buClr>
                <a:srgbClr val="EEC85E"/>
              </a:buClr>
              <a:buSzPct val="70000"/>
              <a:defRPr/>
            </a:pPr>
            <a:r>
              <a:rPr lang="ru-RU" sz="24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 Light" pitchFamily="34" charset="0"/>
              </a:rPr>
              <a:t>В таблетке активное вещество (</a:t>
            </a:r>
            <a:r>
              <a:rPr lang="ru-RU" sz="2400" kern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 Light" pitchFamily="34" charset="0"/>
              </a:rPr>
              <a:t>кларитромицин</a:t>
            </a:r>
            <a:r>
              <a:rPr lang="ru-RU" sz="24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 Light" pitchFamily="34" charset="0"/>
              </a:rPr>
              <a:t>) распределено между волокнами полимера. </a:t>
            </a:r>
          </a:p>
          <a:p>
            <a:pPr marL="179388" indent="12700" fontAlgn="base">
              <a:spcBef>
                <a:spcPct val="20000"/>
              </a:spcBef>
              <a:spcAft>
                <a:spcPct val="0"/>
              </a:spcAft>
              <a:buClr>
                <a:srgbClr val="EEC85E"/>
              </a:buClr>
              <a:buSzPct val="70000"/>
              <a:defRPr/>
            </a:pPr>
            <a:r>
              <a:rPr lang="ru-RU" sz="24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 Light" pitchFamily="34" charset="0"/>
              </a:rPr>
              <a:t>При приеме таблетки внутрь полимерная сетка постепенно растворяется и происходит длительное высвобождение </a:t>
            </a:r>
            <a:r>
              <a:rPr lang="ru-RU" sz="2400" kern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 Light" pitchFamily="34" charset="0"/>
              </a:rPr>
              <a:t>кларитромицина</a:t>
            </a:r>
            <a:r>
              <a:rPr lang="ru-RU" sz="24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 Light" pitchFamily="34" charset="0"/>
              </a:rPr>
              <a:t>.</a:t>
            </a:r>
          </a:p>
          <a:p>
            <a:pPr marL="179388" indent="12700" fontAlgn="base">
              <a:spcBef>
                <a:spcPct val="20000"/>
              </a:spcBef>
              <a:spcAft>
                <a:spcPct val="0"/>
              </a:spcAft>
              <a:buClr>
                <a:srgbClr val="EEC85E"/>
              </a:buClr>
              <a:buSzPct val="70000"/>
              <a:defRPr/>
            </a:pPr>
            <a:endParaRPr lang="ru-RU" sz="2400" kern="0" dirty="0">
              <a:solidFill>
                <a:srgbClr val="0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 Light" pitchFamily="34" charset="0"/>
            </a:endParaRPr>
          </a:p>
          <a:p>
            <a:pPr marL="179388" indent="12700" fontAlgn="base">
              <a:spcBef>
                <a:spcPct val="20000"/>
              </a:spcBef>
              <a:spcAft>
                <a:spcPct val="0"/>
              </a:spcAft>
              <a:buClr>
                <a:srgbClr val="EEC85E"/>
              </a:buClr>
              <a:buSzPct val="70000"/>
              <a:defRPr/>
            </a:pPr>
            <a:endParaRPr lang="ru-RU" sz="2400" kern="0" dirty="0">
              <a:solidFill>
                <a:srgbClr val="0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 Light" pitchFamily="34" charset="0"/>
            </a:endParaRPr>
          </a:p>
        </p:txBody>
      </p:sp>
      <p:pic>
        <p:nvPicPr>
          <p:cNvPr id="4" name="Picture 9" descr="matrix_devi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0" r="7201" b="50240"/>
          <a:stretch>
            <a:fillRect/>
          </a:stretch>
        </p:blipFill>
        <p:spPr bwMode="auto">
          <a:xfrm>
            <a:off x="683568" y="3680180"/>
            <a:ext cx="7776864" cy="2984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AutoShape 33"/>
          <p:cNvSpPr>
            <a:spLocks noChangeArrowheads="1"/>
          </p:cNvSpPr>
          <p:nvPr/>
        </p:nvSpPr>
        <p:spPr bwMode="auto">
          <a:xfrm rot="-1520661">
            <a:off x="323850" y="3573463"/>
            <a:ext cx="784225" cy="2270125"/>
          </a:xfrm>
          <a:prstGeom prst="curvedRightArrow">
            <a:avLst>
              <a:gd name="adj1" fmla="val 49197"/>
              <a:gd name="adj2" fmla="val 107092"/>
              <a:gd name="adj3" fmla="val 26213"/>
            </a:avLst>
          </a:prstGeom>
          <a:solidFill>
            <a:srgbClr val="FFCC00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83362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0"/>
            <a:ext cx="8604448" cy="990600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ru-RU" sz="3200" b="1" dirty="0">
                <a:solidFill>
                  <a:srgbClr val="C00000"/>
                </a:solidFill>
              </a:rPr>
              <a:t>Хронический гнойный </a:t>
            </a:r>
            <a:r>
              <a:rPr lang="ru-RU" sz="3200" b="1" dirty="0" err="1">
                <a:solidFill>
                  <a:srgbClr val="C00000"/>
                </a:solidFill>
              </a:rPr>
              <a:t>мезотимпанит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5939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908050"/>
            <a:ext cx="8229600" cy="5226050"/>
          </a:xfrm>
        </p:spPr>
        <p:txBody>
          <a:bodyPr/>
          <a:lstStyle/>
          <a:p>
            <a:pPr eaLnBrk="1" hangingPunct="1">
              <a:defRPr/>
            </a:pPr>
            <a:r>
              <a:rPr lang="ru-RU" sz="2800" dirty="0"/>
              <a:t>Слух снижен по типу поражения звукопроводящего аппарата </a:t>
            </a:r>
          </a:p>
          <a:p>
            <a:pPr eaLnBrk="1" hangingPunct="1">
              <a:defRPr/>
            </a:pPr>
            <a:r>
              <a:rPr lang="ru-RU" sz="2800" dirty="0"/>
              <a:t>( </a:t>
            </a:r>
            <a:r>
              <a:rPr lang="ru-RU" sz="2800" dirty="0" err="1"/>
              <a:t>кондуктивная</a:t>
            </a:r>
            <a:r>
              <a:rPr lang="ru-RU" sz="2800" dirty="0"/>
              <a:t> тугоухость), при присоединении </a:t>
            </a:r>
            <a:r>
              <a:rPr lang="ru-RU" sz="2800" dirty="0" err="1"/>
              <a:t>сенсоневрального</a:t>
            </a:r>
            <a:r>
              <a:rPr lang="ru-RU" sz="2800" dirty="0"/>
              <a:t> компонента –смешанная.</a:t>
            </a:r>
          </a:p>
          <a:p>
            <a:pPr eaLnBrk="1" hangingPunct="1">
              <a:defRPr/>
            </a:pPr>
            <a:r>
              <a:rPr lang="ru-RU" sz="2800" dirty="0"/>
              <a:t>Степень снижения слуха зависит от величины, места расположения перфорации, степени сохранности слуховых косточек, их подвижности и не превышает 40-50 дБ</a:t>
            </a:r>
          </a:p>
          <a:p>
            <a:pPr eaLnBrk="1" hangingPunct="1">
              <a:defRPr/>
            </a:pPr>
            <a:endParaRPr lang="ru-RU" sz="2800" dirty="0"/>
          </a:p>
          <a:p>
            <a:pPr eaLnBrk="1" hangingPunct="1"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2873307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332656"/>
            <a:ext cx="7391400" cy="886544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sz="3600" b="1" dirty="0">
                <a:solidFill>
                  <a:srgbClr val="C00000"/>
                </a:solidFill>
              </a:rPr>
              <a:t>Дозы и способ применения</a:t>
            </a:r>
            <a:br>
              <a:rPr lang="ru-RU" sz="3600" dirty="0"/>
            </a:br>
            <a:endParaRPr lang="ru-RU" sz="3600" dirty="0"/>
          </a:p>
        </p:txBody>
      </p:sp>
      <p:sp>
        <p:nvSpPr>
          <p:cNvPr id="92163" name="Номер слайда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2EB10EB3-49AA-4BB0-A504-7198AFB4D165}" type="slidenum">
              <a:rPr lang="ru-RU" sz="1400" smtClean="0">
                <a:solidFill>
                  <a:prstClr val="black"/>
                </a:solidFill>
              </a:rPr>
              <a:pPr/>
              <a:t>70</a:t>
            </a:fld>
            <a:endParaRPr lang="ru-RU" sz="1400">
              <a:solidFill>
                <a:prstClr val="black"/>
              </a:solidFill>
            </a:endParaRPr>
          </a:p>
        </p:txBody>
      </p:sp>
      <p:sp>
        <p:nvSpPr>
          <p:cNvPr id="92164" name="Прямоугольник 4"/>
          <p:cNvSpPr>
            <a:spLocks noChangeArrowheads="1"/>
          </p:cNvSpPr>
          <p:nvPr/>
        </p:nvSpPr>
        <p:spPr bwMode="auto">
          <a:xfrm>
            <a:off x="179512" y="980729"/>
            <a:ext cx="8784975" cy="600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prstClr val="black"/>
                </a:solidFill>
              </a:rPr>
              <a:t>Дети в возрасте </a:t>
            </a:r>
            <a:r>
              <a:rPr lang="ru-RU" sz="2400" dirty="0">
                <a:solidFill>
                  <a:srgbClr val="FF0000"/>
                </a:solidFill>
              </a:rPr>
              <a:t>от 6 месяцев до 12 лет</a:t>
            </a:r>
            <a:r>
              <a:rPr lang="ru-RU" sz="2400" dirty="0">
                <a:solidFill>
                  <a:prstClr val="black"/>
                </a:solidFill>
              </a:rPr>
              <a:t>: доза составляет 7,5 мг на кг тела/сутки. Максимальная суточная доза 500 мг.</a:t>
            </a:r>
          </a:p>
          <a:p>
            <a:endParaRPr lang="ru-RU" sz="2400" dirty="0">
              <a:solidFill>
                <a:prstClr val="black"/>
              </a:solidFill>
            </a:endParaRPr>
          </a:p>
          <a:p>
            <a:r>
              <a:rPr lang="ru-RU" sz="2400" dirty="0">
                <a:solidFill>
                  <a:prstClr val="black"/>
                </a:solidFill>
              </a:rPr>
              <a:t>Взрослые и </a:t>
            </a:r>
            <a:r>
              <a:rPr lang="ru-RU" sz="2400" dirty="0">
                <a:solidFill>
                  <a:srgbClr val="FF0000"/>
                </a:solidFill>
              </a:rPr>
              <a:t>дети старше 12 лет</a:t>
            </a:r>
            <a:r>
              <a:rPr lang="ru-RU" sz="2400" dirty="0">
                <a:solidFill>
                  <a:prstClr val="black"/>
                </a:solidFill>
              </a:rPr>
              <a:t>: </a:t>
            </a:r>
          </a:p>
          <a:p>
            <a:r>
              <a:rPr lang="ru-RU" sz="2400" dirty="0" err="1">
                <a:solidFill>
                  <a:prstClr val="black"/>
                </a:solidFill>
              </a:rPr>
              <a:t>Клабакс</a:t>
            </a:r>
            <a:r>
              <a:rPr lang="ru-RU" sz="2400" dirty="0">
                <a:solidFill>
                  <a:prstClr val="black"/>
                </a:solidFill>
              </a:rPr>
              <a:t> по 250 мг дважды в сутки; при тяжелых инфекциях - по 500 мг дважды в сутки. Продолжительность лечения составляет 7-14 дней в зависимости от тяжести инфекции.</a:t>
            </a:r>
          </a:p>
          <a:p>
            <a:endParaRPr lang="ru-RU" sz="2400" dirty="0">
              <a:solidFill>
                <a:prstClr val="black"/>
              </a:solidFill>
            </a:endParaRPr>
          </a:p>
          <a:p>
            <a:pPr>
              <a:defRPr/>
            </a:pPr>
            <a:r>
              <a:rPr lang="ru-RU" sz="2400" b="1" dirty="0" err="1">
                <a:solidFill>
                  <a:srgbClr val="0070C0"/>
                </a:solidFill>
              </a:rPr>
              <a:t>Кларитромицин</a:t>
            </a:r>
            <a:r>
              <a:rPr lang="ru-RU" sz="2400" b="1" dirty="0">
                <a:solidFill>
                  <a:srgbClr val="0070C0"/>
                </a:solidFill>
              </a:rPr>
              <a:t> не действует на представителей нормальной микрофлоры, поэтому очень редко вызывает нарушения стула (</a:t>
            </a:r>
            <a:r>
              <a:rPr lang="ru-RU" sz="2400" b="1" dirty="0" err="1">
                <a:solidFill>
                  <a:srgbClr val="0070C0"/>
                </a:solidFill>
              </a:rPr>
              <a:t>мотилинподобное</a:t>
            </a:r>
            <a:r>
              <a:rPr lang="ru-RU" sz="2400" b="1" dirty="0">
                <a:solidFill>
                  <a:srgbClr val="0070C0"/>
                </a:solidFill>
              </a:rPr>
              <a:t> действие = усиление моторики, но не дисбактериоз!)</a:t>
            </a:r>
            <a:endParaRPr lang="ru-RU" sz="2400" b="1" dirty="0">
              <a:solidFill>
                <a:prstClr val="black"/>
              </a:solidFill>
            </a:endParaRPr>
          </a:p>
          <a:p>
            <a:r>
              <a:rPr lang="ru-RU" sz="2400" dirty="0">
                <a:solidFill>
                  <a:prstClr val="black"/>
                </a:solidFill>
              </a:rPr>
              <a:t>При нормальной функции печени</a:t>
            </a:r>
          </a:p>
          <a:p>
            <a:r>
              <a:rPr lang="ru-RU" sz="2400" dirty="0">
                <a:solidFill>
                  <a:prstClr val="black"/>
                </a:solidFill>
              </a:rPr>
              <a:t>почек у пожилых нет необходимости в</a:t>
            </a:r>
          </a:p>
          <a:p>
            <a:r>
              <a:rPr lang="ru-RU" sz="2400" dirty="0">
                <a:solidFill>
                  <a:prstClr val="black"/>
                </a:solidFill>
              </a:rPr>
              <a:t>коррекции дозы.</a:t>
            </a:r>
          </a:p>
          <a:p>
            <a:endParaRPr lang="ru-RU" sz="2400" dirty="0">
              <a:solidFill>
                <a:prstClr val="black"/>
              </a:solidFill>
            </a:endParaRPr>
          </a:p>
        </p:txBody>
      </p:sp>
      <p:pic>
        <p:nvPicPr>
          <p:cNvPr id="5" name="Picture 3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46281" y="5348196"/>
            <a:ext cx="2597719" cy="1509804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339966">
                <a:gamma/>
                <a:shade val="60000"/>
                <a:invGamma/>
              </a:srgbClr>
            </a:prstShdw>
          </a:effectLst>
        </p:spPr>
      </p:pic>
    </p:spTree>
    <p:extLst>
      <p:ext uri="{BB962C8B-B14F-4D97-AF65-F5344CB8AC3E}">
        <p14:creationId xmlns:p14="http://schemas.microsoft.com/office/powerpoint/2010/main" val="1026347390"/>
      </p:ext>
    </p:extLst>
  </p:cSld>
  <p:clrMapOvr>
    <a:masterClrMapping/>
  </p:clrMapOvr>
  <p:transition spd="med">
    <p:wipe dir="u"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err="1">
                <a:solidFill>
                  <a:srgbClr val="C00000"/>
                </a:solidFill>
              </a:rPr>
              <a:t>Клабакс</a:t>
            </a:r>
            <a:r>
              <a:rPr lang="ru-RU" sz="3200" b="1" dirty="0">
                <a:solidFill>
                  <a:srgbClr val="C00000"/>
                </a:solidFill>
              </a:rPr>
              <a:t> или </a:t>
            </a:r>
            <a:r>
              <a:rPr lang="ru-RU" sz="3200" b="1" dirty="0" err="1">
                <a:solidFill>
                  <a:srgbClr val="C00000"/>
                </a:solidFill>
              </a:rPr>
              <a:t>Клацид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400" i="1" dirty="0" err="1">
                <a:latin typeface="Times New Roman"/>
              </a:rPr>
              <a:t>Snyman</a:t>
            </a:r>
            <a:r>
              <a:rPr lang="ru-RU" sz="2400" i="1" dirty="0">
                <a:latin typeface="Times New Roman"/>
              </a:rPr>
              <a:t> </a:t>
            </a:r>
            <a:r>
              <a:rPr lang="ru-RU" sz="2400" i="1" dirty="0" err="1">
                <a:latin typeface="Times New Roman"/>
              </a:rPr>
              <a:t>el</a:t>
            </a:r>
            <a:r>
              <a:rPr lang="ru-RU" sz="2400" i="1" dirty="0">
                <a:latin typeface="Times New Roman"/>
              </a:rPr>
              <a:t> </a:t>
            </a:r>
            <a:r>
              <a:rPr lang="ru-RU" sz="2400" i="1" dirty="0" err="1">
                <a:latin typeface="Times New Roman"/>
              </a:rPr>
              <a:t>al</a:t>
            </a:r>
            <a:r>
              <a:rPr lang="ru-RU" sz="2400" i="1" dirty="0">
                <a:latin typeface="Times New Roman"/>
              </a:rPr>
              <a:t>. </a:t>
            </a:r>
            <a:r>
              <a:rPr lang="ru-RU" sz="2400" dirty="0" err="1">
                <a:latin typeface="Times New Roman"/>
              </a:rPr>
              <a:t>Генерические</a:t>
            </a:r>
            <a:r>
              <a:rPr lang="ru-RU" sz="2400" dirty="0">
                <a:latin typeface="Times New Roman"/>
              </a:rPr>
              <a:t> и </a:t>
            </a:r>
            <a:r>
              <a:rPr lang="ru-RU" sz="2400" dirty="0" err="1">
                <a:latin typeface="Times New Roman"/>
              </a:rPr>
              <a:t>негенерические</a:t>
            </a:r>
            <a:r>
              <a:rPr lang="ru-RU" sz="2400" dirty="0">
                <a:latin typeface="Times New Roman"/>
              </a:rPr>
              <a:t> лекарственные формы </a:t>
            </a:r>
            <a:r>
              <a:rPr lang="ru-RU" sz="2400" dirty="0" err="1">
                <a:latin typeface="Times New Roman"/>
              </a:rPr>
              <a:t>кларитромицина</a:t>
            </a:r>
            <a:r>
              <a:rPr lang="ru-RU" sz="2400" dirty="0">
                <a:latin typeface="Times New Roman"/>
              </a:rPr>
              <a:t> замедленного высвобождения</a:t>
            </a:r>
            <a:r>
              <a:rPr lang="en-US" sz="2400" dirty="0" err="1">
                <a:latin typeface="Times New Roman"/>
              </a:rPr>
              <a:t>Clin</a:t>
            </a:r>
            <a:r>
              <a:rPr lang="en-US" sz="2400" dirty="0">
                <a:latin typeface="Times New Roman"/>
              </a:rPr>
              <a:t> Drug Invest 2009; 29 (4): 265-274</a:t>
            </a:r>
            <a:endParaRPr lang="ru-RU" sz="2400" dirty="0">
              <a:latin typeface="Times New Roman"/>
            </a:endParaRPr>
          </a:p>
          <a:p>
            <a:r>
              <a:rPr lang="ru-RU" sz="2400" dirty="0">
                <a:latin typeface="Times New Roman"/>
              </a:rPr>
              <a:t>Исследование четко продемонстрировало, что применение </a:t>
            </a:r>
            <a:r>
              <a:rPr lang="ru-RU" sz="2400" dirty="0" err="1">
                <a:latin typeface="Times New Roman"/>
              </a:rPr>
              <a:t>генерического</a:t>
            </a:r>
            <a:r>
              <a:rPr lang="ru-RU" sz="2400" dirty="0">
                <a:latin typeface="Times New Roman"/>
              </a:rPr>
              <a:t> продукта</a:t>
            </a:r>
          </a:p>
          <a:p>
            <a:r>
              <a:rPr lang="ru-RU" sz="2400" dirty="0">
                <a:solidFill>
                  <a:srgbClr val="0070C0"/>
                </a:solidFill>
                <a:latin typeface="Times New Roman"/>
              </a:rPr>
              <a:t>(</a:t>
            </a:r>
            <a:r>
              <a:rPr lang="ru-RU" sz="2400" dirty="0" err="1">
                <a:solidFill>
                  <a:srgbClr val="0070C0"/>
                </a:solidFill>
                <a:latin typeface="Times New Roman"/>
              </a:rPr>
              <a:t>Клабакс-Кларитран</a:t>
            </a:r>
            <a:r>
              <a:rPr lang="ru-RU" sz="2400" dirty="0">
                <a:solidFill>
                  <a:srgbClr val="0070C0"/>
                </a:solidFill>
                <a:latin typeface="Times New Roman"/>
              </a:rPr>
              <a:t> MR®) характеризовалось не меньшей эффективностью, нежели применение оригинального препарата (</a:t>
            </a:r>
            <a:r>
              <a:rPr lang="ru-RU" sz="2400" dirty="0" err="1">
                <a:solidFill>
                  <a:srgbClr val="0070C0"/>
                </a:solidFill>
                <a:latin typeface="Times New Roman"/>
              </a:rPr>
              <a:t>Клацида</a:t>
            </a:r>
            <a:r>
              <a:rPr lang="ru-RU" sz="2400" dirty="0">
                <a:solidFill>
                  <a:srgbClr val="0070C0"/>
                </a:solidFill>
                <a:latin typeface="Times New Roman"/>
              </a:rPr>
              <a:t> XL®), по показателям частоты клинического излечения; препараты существенно не различались по показателям частоты бактериологического излечения и переносимости.</a:t>
            </a:r>
            <a:endParaRPr lang="ru-RU" sz="2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546366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9176"/>
            <a:ext cx="7391400" cy="1066800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rgbClr val="C00000"/>
                </a:solidFill>
              </a:rPr>
              <a:t>Пероральные цефалоспорины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4019197715"/>
              </p:ext>
            </p:extLst>
          </p:nvPr>
        </p:nvGraphicFramePr>
        <p:xfrm>
          <a:off x="539553" y="1052736"/>
          <a:ext cx="8071047" cy="19442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903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903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903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48072">
                <a:tc>
                  <a:txBody>
                    <a:bodyPr/>
                    <a:lstStyle/>
                    <a:p>
                      <a:r>
                        <a:rPr lang="ru-RU" sz="2800" dirty="0"/>
                        <a:t> </a:t>
                      </a:r>
                      <a:r>
                        <a:rPr lang="en-US" sz="2800" i="0" dirty="0"/>
                        <a:t> I</a:t>
                      </a:r>
                      <a:r>
                        <a:rPr lang="en-US" sz="2800" i="0" baseline="0" dirty="0"/>
                        <a:t>  </a:t>
                      </a:r>
                      <a:r>
                        <a:rPr lang="ru-RU" sz="2800" dirty="0"/>
                        <a:t>поколение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II  </a:t>
                      </a:r>
                      <a:r>
                        <a:rPr lang="ru-RU" sz="2800" dirty="0"/>
                        <a:t>поколение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i="0" dirty="0"/>
                        <a:t> III </a:t>
                      </a:r>
                      <a:r>
                        <a:rPr lang="ru-RU" sz="2800" dirty="0"/>
                        <a:t>поколение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8072">
                <a:tc>
                  <a:txBody>
                    <a:bodyPr/>
                    <a:lstStyle/>
                    <a:p>
                      <a:r>
                        <a:rPr lang="ru-RU" sz="2800" dirty="0" err="1"/>
                        <a:t>Цефалексин</a:t>
                      </a:r>
                      <a:endParaRPr lang="ru-R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dirty="0" err="1"/>
                        <a:t>Цефуроксим</a:t>
                      </a:r>
                      <a:endParaRPr lang="ru-R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dirty="0" err="1"/>
                        <a:t>Цефиксим</a:t>
                      </a:r>
                      <a:endParaRPr lang="ru-RU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8072">
                <a:tc>
                  <a:txBody>
                    <a:bodyPr/>
                    <a:lstStyle/>
                    <a:p>
                      <a:r>
                        <a:rPr lang="ru-RU" sz="2800" dirty="0" err="1"/>
                        <a:t>Цефадроксил</a:t>
                      </a:r>
                      <a:endParaRPr lang="ru-R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dirty="0" err="1"/>
                        <a:t>Цефаклор</a:t>
                      </a:r>
                      <a:endParaRPr lang="ru-R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dirty="0" err="1"/>
                        <a:t>Цефтибутен</a:t>
                      </a:r>
                      <a:endParaRPr lang="ru-RU" sz="28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251520" y="2924945"/>
            <a:ext cx="84969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solidFill>
                  <a:srgbClr val="000000"/>
                </a:solidFill>
                <a:latin typeface="Arial" pitchFamily="34" charset="0"/>
              </a:rPr>
              <a:t>Практическое руководство по антиинфекционной химиотерапии// под ред.  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 err="1">
                <a:solidFill>
                  <a:srgbClr val="000000"/>
                </a:solidFill>
                <a:latin typeface="Arial" pitchFamily="34" charset="0"/>
              </a:rPr>
              <a:t>Л.С.Страчунского</a:t>
            </a:r>
            <a:r>
              <a:rPr lang="ru-RU" sz="1600" dirty="0">
                <a:solidFill>
                  <a:srgbClr val="000000"/>
                </a:solidFill>
                <a:latin typeface="Arial" pitchFamily="34" charset="0"/>
              </a:rPr>
              <a:t>, Ю.Б. Белоусова, </a:t>
            </a:r>
            <a:r>
              <a:rPr lang="ru-RU" sz="1600" dirty="0" err="1">
                <a:solidFill>
                  <a:srgbClr val="000000"/>
                </a:solidFill>
                <a:latin typeface="Arial" pitchFamily="34" charset="0"/>
              </a:rPr>
              <a:t>С.Н.Козлова</a:t>
            </a:r>
            <a:r>
              <a:rPr lang="ru-RU" sz="1600" dirty="0">
                <a:solidFill>
                  <a:srgbClr val="000000"/>
                </a:solidFill>
                <a:latin typeface="Arial" pitchFamily="34" charset="0"/>
              </a:rPr>
              <a:t>, Смоленск: МАКМАХ, 2007.-76-85с 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2107298"/>
              </p:ext>
            </p:extLst>
          </p:nvPr>
        </p:nvGraphicFramePr>
        <p:xfrm>
          <a:off x="416473" y="3645024"/>
          <a:ext cx="8352928" cy="2848026"/>
        </p:xfrm>
        <a:graphic>
          <a:graphicData uri="http://schemas.openxmlformats.org/drawingml/2006/table">
            <a:tbl>
              <a:tblPr/>
              <a:tblGrid>
                <a:gridCol w="30206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323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3600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Механизм действия:</a:t>
                      </a:r>
                    </a:p>
                  </a:txBody>
                  <a:tcPr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подавление синтеза клеточной стенки бактерий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600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Тип действия:</a:t>
                      </a:r>
                    </a:p>
                  </a:txBody>
                  <a:tcPr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бактерицидный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9601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Спектр действия:</a:t>
                      </a:r>
                    </a:p>
                  </a:txBody>
                  <a:tcPr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широкий спектр действия, активен в отношении грамположительных и грамотрицательных бактерий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26493671"/>
      </p:ext>
    </p:extLst>
  </p:cSld>
  <p:clrMapOvr>
    <a:masterClrMapping/>
  </p:clrMapOvr>
  <p:transition spd="med">
    <p:wipe dir="u"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Цефтибутен</a:t>
            </a:r>
            <a:r>
              <a:rPr lang="ru-RU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имеет оптимальная </a:t>
            </a:r>
            <a:r>
              <a:rPr lang="ru-RU" sz="36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фармакокинетику</a:t>
            </a:r>
            <a:endParaRPr lang="ru-RU" sz="3600" dirty="0">
              <a:solidFill>
                <a:srgbClr val="C0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ru-RU" sz="2800" dirty="0"/>
              <a:t>Высокая </a:t>
            </a:r>
            <a:r>
              <a:rPr lang="ru-RU" sz="2800" dirty="0" err="1">
                <a:solidFill>
                  <a:srgbClr val="0070C0"/>
                </a:solidFill>
              </a:rPr>
              <a:t>биодоступность</a:t>
            </a:r>
            <a:r>
              <a:rPr lang="ru-RU" sz="2800" dirty="0"/>
              <a:t> - всасывается </a:t>
            </a:r>
            <a:r>
              <a:rPr lang="ru-RU" sz="2800" dirty="0">
                <a:solidFill>
                  <a:srgbClr val="FF0000"/>
                </a:solidFill>
              </a:rPr>
              <a:t>до 95% </a:t>
            </a:r>
            <a:r>
              <a:rPr lang="ru-RU" sz="2800" dirty="0"/>
              <a:t>принятой дозы</a:t>
            </a:r>
          </a:p>
          <a:p>
            <a:pPr>
              <a:lnSpc>
                <a:spcPct val="80000"/>
              </a:lnSpc>
            </a:pPr>
            <a:r>
              <a:rPr lang="ru-RU" sz="2800" dirty="0"/>
              <a:t>Создает </a:t>
            </a:r>
            <a:r>
              <a:rPr lang="ru-RU" sz="2800" dirty="0">
                <a:solidFill>
                  <a:srgbClr val="FF0000"/>
                </a:solidFill>
              </a:rPr>
              <a:t>высокие концентрации в очагах инфекции превышающие МПК основных возбудителей инфекций в течение 24 часов. </a:t>
            </a:r>
          </a:p>
          <a:p>
            <a:pPr>
              <a:lnSpc>
                <a:spcPct val="80000"/>
              </a:lnSpc>
            </a:pPr>
            <a:r>
              <a:rPr lang="ru-RU" sz="2800" dirty="0"/>
              <a:t>Период полувыведения у   что обусловливает возможность применения 1 раз в сутки (2 раза при тяжелых инфекциях).</a:t>
            </a:r>
            <a:r>
              <a:rPr lang="ru-RU" dirty="0"/>
              <a:t> </a:t>
            </a:r>
          </a:p>
          <a:p>
            <a:pPr>
              <a:lnSpc>
                <a:spcPct val="80000"/>
              </a:lnSpc>
            </a:pPr>
            <a:r>
              <a:rPr lang="ru-RU" sz="2800" dirty="0"/>
              <a:t>Высоко устойчив к </a:t>
            </a:r>
            <a:r>
              <a:rPr lang="el-GR" sz="2800" dirty="0">
                <a:cs typeface="Arial" pitchFamily="34" charset="0"/>
              </a:rPr>
              <a:t>β</a:t>
            </a:r>
            <a:r>
              <a:rPr lang="ru-RU" sz="2800" dirty="0">
                <a:cs typeface="Arial" pitchFamily="34" charset="0"/>
              </a:rPr>
              <a:t> </a:t>
            </a:r>
            <a:r>
              <a:rPr lang="ru-RU" sz="2800" dirty="0" err="1">
                <a:cs typeface="Arial" pitchFamily="34" charset="0"/>
              </a:rPr>
              <a:t>лактамазам</a:t>
            </a:r>
            <a:r>
              <a:rPr lang="ru-RU" sz="2800" dirty="0">
                <a:cs typeface="Arial" pitchFamily="34" charset="0"/>
              </a:rPr>
              <a:t>, что уменьшает вероятность развития резистентности.</a:t>
            </a:r>
          </a:p>
        </p:txBody>
      </p:sp>
      <p:sp>
        <p:nvSpPr>
          <p:cNvPr id="32772" name="Rectangle 4"/>
          <p:cNvSpPr>
            <a:spLocks noChangeArrowheads="1"/>
          </p:cNvSpPr>
          <p:nvPr/>
        </p:nvSpPr>
        <p:spPr bwMode="auto">
          <a:xfrm>
            <a:off x="990600" y="6491288"/>
            <a:ext cx="43180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000">
                <a:solidFill>
                  <a:srgbClr val="000000"/>
                </a:solidFill>
                <a:latin typeface="Arial" pitchFamily="34" charset="0"/>
              </a:rPr>
              <a:t>Инструкция по медицинскому препарату Цедекс П №013725/01-2002</a:t>
            </a:r>
            <a:r>
              <a:rPr lang="ru-RU">
                <a:solidFill>
                  <a:srgbClr val="000000"/>
                </a:solidFill>
                <a:latin typeface="Arial" pitchFamily="34" charset="0"/>
              </a:rPr>
              <a:t> </a:t>
            </a:r>
          </a:p>
        </p:txBody>
      </p:sp>
      <p:pic>
        <p:nvPicPr>
          <p:cNvPr id="5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5104822"/>
            <a:ext cx="2035076" cy="1370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716016" y="5644988"/>
            <a:ext cx="1800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srgbClr val="333399"/>
                </a:solidFill>
                <a:latin typeface="Arial"/>
                <a:cs typeface="Arial"/>
              </a:rPr>
              <a:t>16 мкг</a:t>
            </a:r>
            <a:r>
              <a:rPr lang="en-US" dirty="0">
                <a:solidFill>
                  <a:srgbClr val="333399"/>
                </a:solidFill>
                <a:latin typeface="Arial"/>
                <a:cs typeface="Arial"/>
              </a:rPr>
              <a:t>/</a:t>
            </a:r>
            <a:r>
              <a:rPr lang="ru-RU" dirty="0">
                <a:solidFill>
                  <a:srgbClr val="333399"/>
                </a:solidFill>
                <a:latin typeface="Arial"/>
                <a:cs typeface="Arial"/>
              </a:rPr>
              <a:t>мл в среднем ухе</a:t>
            </a:r>
          </a:p>
        </p:txBody>
      </p:sp>
    </p:spTree>
    <p:extLst>
      <p:ext uri="{BB962C8B-B14F-4D97-AF65-F5344CB8AC3E}">
        <p14:creationId xmlns:p14="http://schemas.microsoft.com/office/powerpoint/2010/main" val="193734996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971576"/>
          </a:xfrm>
        </p:spPr>
        <p:txBody>
          <a:bodyPr/>
          <a:lstStyle/>
          <a:p>
            <a:pPr algn="ctr"/>
            <a:r>
              <a:rPr lang="ru-RU" sz="3200" b="1" dirty="0" err="1">
                <a:solidFill>
                  <a:srgbClr val="C00000"/>
                </a:solidFill>
              </a:rPr>
              <a:t>Цефтибутен</a:t>
            </a:r>
            <a:br>
              <a:rPr lang="ru-RU" sz="3600" dirty="0">
                <a:solidFill>
                  <a:srgbClr val="7030A0"/>
                </a:solidFill>
              </a:rPr>
            </a:br>
            <a:endParaRPr lang="ru-RU" sz="3600" dirty="0">
              <a:solidFill>
                <a:srgbClr val="7030A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124744"/>
            <a:ext cx="8219256" cy="5001419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800" dirty="0"/>
              <a:t>характеризуется высокой активностью в отношении большинства представителей </a:t>
            </a:r>
            <a:r>
              <a:rPr lang="ru-RU" sz="2800" dirty="0" err="1"/>
              <a:t>энтеробактерий</a:t>
            </a:r>
            <a:r>
              <a:rPr lang="ru-RU" sz="2800" dirty="0"/>
              <a:t> </a:t>
            </a:r>
            <a:r>
              <a:rPr lang="en-US" sz="2800" dirty="0"/>
              <a:t>(Escherichia coli, </a:t>
            </a:r>
            <a:r>
              <a:rPr lang="en-US" sz="2800" dirty="0" err="1"/>
              <a:t>Klebsiella</a:t>
            </a:r>
            <a:r>
              <a:rPr lang="en-US" sz="2800" dirty="0"/>
              <a:t> </a:t>
            </a:r>
            <a:r>
              <a:rPr lang="en-US" sz="2800" dirty="0" err="1"/>
              <a:t>oxytoca</a:t>
            </a:r>
            <a:r>
              <a:rPr lang="en-US" sz="2800" dirty="0"/>
              <a:t>, </a:t>
            </a:r>
            <a:r>
              <a:rPr lang="en-US" sz="2800" dirty="0" err="1"/>
              <a:t>Klebsiell</a:t>
            </a:r>
            <a:r>
              <a:rPr lang="ru-RU" sz="2800" dirty="0"/>
              <a:t>а</a:t>
            </a:r>
            <a:r>
              <a:rPr lang="en-US" sz="2800" dirty="0"/>
              <a:t> </a:t>
            </a:r>
            <a:r>
              <a:rPr lang="en-US" sz="2800" dirty="0" err="1"/>
              <a:t>pneumoniae</a:t>
            </a:r>
            <a:r>
              <a:rPr lang="en-US" sz="2800" dirty="0"/>
              <a:t>,</a:t>
            </a:r>
            <a:r>
              <a:rPr lang="ru-RU" sz="2800" dirty="0"/>
              <a:t> </a:t>
            </a:r>
            <a:r>
              <a:rPr lang="en-US" sz="2800" dirty="0"/>
              <a:t>Proteus mirabilis, Proteus vulgaris, </a:t>
            </a:r>
            <a:r>
              <a:rPr lang="en-US" sz="2800" dirty="0" err="1"/>
              <a:t>Providencia</a:t>
            </a:r>
            <a:r>
              <a:rPr lang="en-US" sz="2800" dirty="0"/>
              <a:t>,</a:t>
            </a:r>
            <a:r>
              <a:rPr lang="ru-RU" sz="2800" dirty="0"/>
              <a:t> а также </a:t>
            </a:r>
            <a:r>
              <a:rPr lang="en-US" sz="2800" dirty="0"/>
              <a:t>Salmonella spp., </a:t>
            </a:r>
            <a:r>
              <a:rPr lang="en-US" sz="2800" dirty="0" err="1"/>
              <a:t>Shigella</a:t>
            </a:r>
            <a:r>
              <a:rPr lang="en-US" sz="2800" dirty="0"/>
              <a:t> spp.).</a:t>
            </a:r>
            <a:endParaRPr lang="ru-RU" sz="2800" dirty="0"/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endParaRPr lang="ru-RU" sz="2800" dirty="0">
              <a:solidFill>
                <a:srgbClr val="000000"/>
              </a:solidFill>
              <a:highlight>
                <a:srgbClr val="FFFF00"/>
              </a:highlight>
              <a:latin typeface="FranklinGothicBookC"/>
              <a:ea typeface="Calibri"/>
              <a:cs typeface="FranklinGothicBookC"/>
            </a:endParaRP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800" dirty="0">
                <a:solidFill>
                  <a:srgbClr val="000000"/>
                </a:solidFill>
                <a:latin typeface="FranklinGothicBookC"/>
                <a:ea typeface="Calibri"/>
                <a:cs typeface="FranklinGothicBookC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FranklinGothicBookC"/>
                <a:ea typeface="Calibri"/>
                <a:cs typeface="FranklinGothicBookC"/>
              </a:rPr>
              <a:t>Цефтибутен</a:t>
            </a:r>
            <a:r>
              <a:rPr lang="ru-RU" sz="2800" dirty="0">
                <a:solidFill>
                  <a:srgbClr val="000000"/>
                </a:solidFill>
                <a:latin typeface="FranklinGothicBookC"/>
                <a:ea typeface="Calibri"/>
                <a:cs typeface="FranklinGothicBookC"/>
              </a:rPr>
              <a:t> не влияет на гемолитические</a:t>
            </a:r>
            <a:r>
              <a:rPr lang="ru-RU" sz="2800" dirty="0">
                <a:ea typeface="Calibri"/>
                <a:cs typeface="Times New Roman"/>
              </a:rPr>
              <a:t> </a:t>
            </a:r>
            <a:r>
              <a:rPr lang="ru-RU" sz="2800" dirty="0">
                <a:solidFill>
                  <a:srgbClr val="000000"/>
                </a:solidFill>
                <a:latin typeface="FranklinGothicBookC"/>
                <a:ea typeface="Calibri"/>
                <a:cs typeface="FranklinGothicBookC"/>
              </a:rPr>
              <a:t>стрептококки, </a:t>
            </a:r>
            <a:r>
              <a:rPr lang="ru-RU" sz="2800" dirty="0">
                <a:solidFill>
                  <a:srgbClr val="FF0000"/>
                </a:solidFill>
                <a:latin typeface="FranklinGothicBookC"/>
                <a:ea typeface="Calibri"/>
                <a:cs typeface="FranklinGothicBookC"/>
              </a:rPr>
              <a:t>способствует снижению частоты последующих рецидивов </a:t>
            </a: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300" dirty="0">
                <a:solidFill>
                  <a:srgbClr val="000000"/>
                </a:solidFill>
                <a:latin typeface="FranklinGothicBookC"/>
                <a:ea typeface="Calibri"/>
                <a:cs typeface="FranklinGothicBookC"/>
              </a:rPr>
              <a:t>[</a:t>
            </a:r>
            <a:r>
              <a:rPr lang="en-US" sz="1500" dirty="0" err="1">
                <a:solidFill>
                  <a:srgbClr val="000000"/>
                </a:solidFill>
                <a:latin typeface="FranklinGothicBookC"/>
                <a:ea typeface="Calibri"/>
                <a:cs typeface="FranklinGothicBookC"/>
              </a:rPr>
              <a:t>Falck</a:t>
            </a:r>
            <a:r>
              <a:rPr lang="en-US" sz="1500" dirty="0">
                <a:solidFill>
                  <a:srgbClr val="000000"/>
                </a:solidFill>
                <a:latin typeface="FranklinGothicBookC"/>
                <a:ea typeface="Calibri"/>
                <a:cs typeface="FranklinGothicBookC"/>
              </a:rPr>
              <a:t> G., </a:t>
            </a:r>
            <a:r>
              <a:rPr lang="en-US" sz="1500" dirty="0" err="1">
                <a:solidFill>
                  <a:srgbClr val="000000"/>
                </a:solidFill>
                <a:latin typeface="FranklinGothicBookC"/>
                <a:ea typeface="Calibri"/>
                <a:cs typeface="FranklinGothicBookC"/>
              </a:rPr>
              <a:t>Grahn-Hakansson</a:t>
            </a:r>
            <a:r>
              <a:rPr lang="en-US" sz="1500" dirty="0">
                <a:solidFill>
                  <a:srgbClr val="000000"/>
                </a:solidFill>
                <a:latin typeface="FranklinGothicBookC"/>
                <a:ea typeface="Calibri"/>
                <a:cs typeface="FranklinGothicBookC"/>
              </a:rPr>
              <a:t> E., Holm S. E. et al. </a:t>
            </a:r>
            <a:r>
              <a:rPr lang="en-US" sz="1500" i="1" dirty="0" err="1">
                <a:solidFill>
                  <a:srgbClr val="000000"/>
                </a:solidFill>
                <a:latin typeface="FranklinGothicBookC-Italic"/>
                <a:ea typeface="Calibri"/>
                <a:cs typeface="FranklinGothicBookC-Italic"/>
              </a:rPr>
              <a:t>Acta</a:t>
            </a:r>
            <a:r>
              <a:rPr lang="en-US" sz="1500" i="1" dirty="0">
                <a:solidFill>
                  <a:srgbClr val="000000"/>
                </a:solidFill>
                <a:latin typeface="FranklinGothicBookC-Italic"/>
                <a:ea typeface="Calibri"/>
                <a:cs typeface="FranklinGothicBookC-Italic"/>
              </a:rPr>
              <a:t>. </a:t>
            </a:r>
            <a:r>
              <a:rPr lang="en-US" sz="1500" i="1" dirty="0" err="1">
                <a:solidFill>
                  <a:srgbClr val="000000"/>
                </a:solidFill>
                <a:latin typeface="FranklinGothicBookC-Italic"/>
                <a:ea typeface="Calibri"/>
                <a:cs typeface="FranklinGothicBookC-Italic"/>
              </a:rPr>
              <a:t>Otolaryngol</a:t>
            </a:r>
            <a:r>
              <a:rPr lang="en-US" sz="1500" dirty="0">
                <a:solidFill>
                  <a:srgbClr val="000000"/>
                </a:solidFill>
                <a:latin typeface="FranklinGothicBookC"/>
                <a:ea typeface="Calibri"/>
                <a:cs typeface="FranklinGothicBookC"/>
              </a:rPr>
              <a:t>.</a:t>
            </a:r>
            <a:r>
              <a:rPr lang="ru-RU" sz="1500" dirty="0">
                <a:ea typeface="Calibri"/>
                <a:cs typeface="Times New Roman"/>
              </a:rPr>
              <a:t> </a:t>
            </a:r>
            <a:r>
              <a:rPr lang="en-US" sz="1500" dirty="0">
                <a:solidFill>
                  <a:srgbClr val="000000"/>
                </a:solidFill>
                <a:latin typeface="FranklinGothicBookC"/>
                <a:ea typeface="Calibri"/>
                <a:cs typeface="FranklinGothicBookC"/>
              </a:rPr>
              <a:t>1999; 119 (8): 944–948.</a:t>
            </a:r>
            <a:r>
              <a:rPr lang="ru-RU" sz="1500" dirty="0">
                <a:solidFill>
                  <a:srgbClr val="000000"/>
                </a:solidFill>
                <a:latin typeface="FranklinGothicBookC"/>
                <a:ea typeface="Calibri"/>
                <a:cs typeface="FranklinGothicBookC"/>
              </a:rPr>
              <a:t>].</a:t>
            </a:r>
            <a:endParaRPr lang="ru-RU" sz="1500" dirty="0">
              <a:ea typeface="Calibri"/>
              <a:cs typeface="Times New Roman"/>
            </a:endParaRPr>
          </a:p>
          <a:p>
            <a:pPr marL="0" indent="0">
              <a:lnSpc>
                <a:spcPct val="115000"/>
              </a:lnSpc>
              <a:buNone/>
            </a:pPr>
            <a:endParaRPr lang="ru-RU" sz="1600" dirty="0">
              <a:solidFill>
                <a:srgbClr val="000000"/>
              </a:solidFill>
              <a:highlight>
                <a:srgbClr val="FFFF00"/>
              </a:highlight>
              <a:latin typeface="FranklinGothicBookC"/>
              <a:ea typeface="Calibri"/>
              <a:cs typeface="FranklinGothicBookC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ru-RU" sz="1600" dirty="0">
              <a:ea typeface="Calibri"/>
              <a:cs typeface="Times New Roman"/>
            </a:endParaRPr>
          </a:p>
          <a:p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22933915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406400" y="0"/>
            <a:ext cx="8369300" cy="990600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</a:rPr>
              <a:t>Режимы дозирования </a:t>
            </a:r>
            <a:r>
              <a:rPr lang="ru-RU" sz="3200" b="1" dirty="0" err="1">
                <a:solidFill>
                  <a:srgbClr val="C00000"/>
                </a:solidFill>
              </a:rPr>
              <a:t>Цедекса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34819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81000" y="1295401"/>
            <a:ext cx="5091100" cy="621431"/>
          </a:xfrm>
        </p:spPr>
        <p:txBody>
          <a:bodyPr>
            <a:normAutofit lnSpcReduction="10000"/>
          </a:bodyPr>
          <a:lstStyle/>
          <a:p>
            <a:pPr algn="ctr">
              <a:lnSpc>
                <a:spcPct val="90000"/>
              </a:lnSpc>
            </a:pPr>
            <a:r>
              <a:rPr lang="ru-RU" sz="2000" dirty="0"/>
              <a:t>     </a:t>
            </a:r>
            <a:r>
              <a:rPr lang="ru-RU" sz="2000" dirty="0">
                <a:solidFill>
                  <a:srgbClr val="000066"/>
                </a:solidFill>
              </a:rPr>
              <a:t>Взрослые: 400 мг 1 раз в сутки независимо от приема пищи</a:t>
            </a:r>
          </a:p>
        </p:txBody>
      </p:sp>
      <p:sp>
        <p:nvSpPr>
          <p:cNvPr id="34820" name="Rectangle 4"/>
          <p:cNvSpPr>
            <a:spLocks noGrp="1" noChangeArrowheads="1"/>
          </p:cNvSpPr>
          <p:nvPr>
            <p:ph sz="half" idx="2"/>
          </p:nvPr>
        </p:nvSpPr>
        <p:spPr>
          <a:xfrm>
            <a:off x="323528" y="2132856"/>
            <a:ext cx="4197672" cy="1296144"/>
          </a:xfrm>
        </p:spPr>
        <p:txBody>
          <a:bodyPr>
            <a:normAutofit lnSpcReduction="10000"/>
          </a:bodyPr>
          <a:lstStyle/>
          <a:p>
            <a:pPr algn="ctr">
              <a:lnSpc>
                <a:spcPct val="90000"/>
              </a:lnSpc>
            </a:pPr>
            <a:r>
              <a:rPr lang="ru-RU" sz="2400" dirty="0"/>
              <a:t>     </a:t>
            </a:r>
            <a:r>
              <a:rPr lang="ru-RU" sz="2000" dirty="0">
                <a:solidFill>
                  <a:srgbClr val="000066"/>
                </a:solidFill>
              </a:rPr>
              <a:t>Дети с </a:t>
            </a:r>
            <a:r>
              <a:rPr lang="ru-RU" sz="2000" kern="0" dirty="0">
                <a:solidFill>
                  <a:srgbClr val="FF0000"/>
                </a:solidFill>
              </a:rPr>
              <a:t>6 мес. </a:t>
            </a:r>
            <a:r>
              <a:rPr lang="ru-RU" sz="2000" dirty="0">
                <a:solidFill>
                  <a:srgbClr val="000066"/>
                </a:solidFill>
              </a:rPr>
              <a:t>до 10 лет: Суспензия 9 мг </a:t>
            </a:r>
            <a:r>
              <a:rPr lang="en-US" sz="2000" dirty="0">
                <a:solidFill>
                  <a:srgbClr val="000066"/>
                </a:solidFill>
              </a:rPr>
              <a:t>/</a:t>
            </a:r>
            <a:r>
              <a:rPr lang="ru-RU" sz="2000" dirty="0">
                <a:solidFill>
                  <a:srgbClr val="000066"/>
                </a:solidFill>
              </a:rPr>
              <a:t>кг</a:t>
            </a:r>
            <a:r>
              <a:rPr lang="en-US" sz="2000" dirty="0">
                <a:solidFill>
                  <a:srgbClr val="000066"/>
                </a:solidFill>
              </a:rPr>
              <a:t>/</a:t>
            </a:r>
            <a:r>
              <a:rPr lang="ru-RU" sz="2000" dirty="0">
                <a:solidFill>
                  <a:srgbClr val="000066"/>
                </a:solidFill>
              </a:rPr>
              <a:t>сутки (максимум 400 мг</a:t>
            </a:r>
            <a:r>
              <a:rPr lang="en-US" sz="2000" dirty="0">
                <a:solidFill>
                  <a:srgbClr val="000066"/>
                </a:solidFill>
              </a:rPr>
              <a:t>/</a:t>
            </a:r>
            <a:r>
              <a:rPr lang="ru-RU" sz="2000" dirty="0" err="1">
                <a:solidFill>
                  <a:srgbClr val="000066"/>
                </a:solidFill>
              </a:rPr>
              <a:t>сут</a:t>
            </a:r>
            <a:r>
              <a:rPr lang="en-US" sz="2000" dirty="0">
                <a:solidFill>
                  <a:srgbClr val="000066"/>
                </a:solidFill>
              </a:rPr>
              <a:t>)</a:t>
            </a:r>
            <a:r>
              <a:rPr lang="ru-RU" sz="2000" dirty="0">
                <a:solidFill>
                  <a:srgbClr val="000066"/>
                </a:solidFill>
              </a:rPr>
              <a:t>за 1-2 часа до или после еды</a:t>
            </a:r>
          </a:p>
        </p:txBody>
      </p:sp>
      <p:sp>
        <p:nvSpPr>
          <p:cNvPr id="34821" name="Text Box 5"/>
          <p:cNvSpPr txBox="1">
            <a:spLocks noChangeArrowheads="1"/>
          </p:cNvSpPr>
          <p:nvPr/>
        </p:nvSpPr>
        <p:spPr bwMode="auto">
          <a:xfrm>
            <a:off x="323527" y="3861048"/>
            <a:ext cx="8418835" cy="3435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 fontAlgn="base">
              <a:lnSpc>
                <a:spcPct val="7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ru-RU" sz="2000" dirty="0">
                <a:solidFill>
                  <a:srgbClr val="FF0000"/>
                </a:solidFill>
              </a:rPr>
              <a:t>Длительность лечения составляет от 5 до 10 дней.</a:t>
            </a:r>
            <a:r>
              <a:rPr lang="ru-RU" sz="2000" b="1" i="1" kern="0" dirty="0">
                <a:solidFill>
                  <a:srgbClr val="000066"/>
                </a:solidFill>
              </a:rPr>
              <a:t> </a:t>
            </a:r>
            <a:endParaRPr lang="ru-RU" sz="2000" dirty="0">
              <a:solidFill>
                <a:srgbClr val="FF0000"/>
              </a:solidFill>
            </a:endParaRPr>
          </a:p>
          <a:p>
            <a:pPr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ru-RU" sz="2800" dirty="0">
                <a:solidFill>
                  <a:srgbClr val="FF0000"/>
                </a:solidFill>
              </a:rPr>
              <a:t>  </a:t>
            </a:r>
          </a:p>
          <a:p>
            <a:pPr algn="ctr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ru-RU" sz="2400" dirty="0">
                <a:solidFill>
                  <a:srgbClr val="BBE0E3">
                    <a:lumMod val="25000"/>
                  </a:srgb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ru-RU" sz="2400" b="1" dirty="0" err="1">
                <a:solidFill>
                  <a:srgbClr val="BBE0E3">
                    <a:lumMod val="25000"/>
                  </a:srgb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Цедекс</a:t>
            </a:r>
            <a:r>
              <a:rPr lang="en-US" sz="2400" b="1" dirty="0">
                <a:solidFill>
                  <a:srgbClr val="BBE0E3">
                    <a:lumMod val="25000"/>
                  </a:srgb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®</a:t>
            </a:r>
            <a:r>
              <a:rPr lang="ru-RU" sz="2400" b="1" dirty="0">
                <a:solidFill>
                  <a:srgbClr val="BBE0E3">
                    <a:lumMod val="25000"/>
                  </a:srgb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включен в Национальные клинические рекомендации и руководства!</a:t>
            </a:r>
          </a:p>
          <a:p>
            <a:pPr defTabSz="801688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en-US" sz="1400" dirty="0">
              <a:solidFill>
                <a:srgbClr val="00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defTabSz="801688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Char char="•"/>
            </a:pPr>
            <a:r>
              <a:rPr lang="ru-RU" sz="1400" dirty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ru-RU" sz="1400" b="1" dirty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Клинические руководства</a:t>
            </a:r>
            <a:r>
              <a:rPr lang="ru-RU" sz="1400" dirty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: </a:t>
            </a:r>
            <a:r>
              <a:rPr lang="ru-RU" sz="1400" b="1" dirty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РФТ</a:t>
            </a:r>
            <a:r>
              <a:rPr lang="ru-RU" sz="1400" dirty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ru-RU" sz="1400" b="1" dirty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заболеваний уха, горла, носа.</a:t>
            </a:r>
            <a:r>
              <a:rPr lang="ru-RU" sz="1400" dirty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Под редакцией Лопатина А.С.</a:t>
            </a:r>
            <a:endParaRPr lang="ru-RU" sz="1400" dirty="0">
              <a:solidFill>
                <a:srgbClr val="00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defTabSz="801688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ru-RU" sz="1400" dirty="0">
              <a:solidFill>
                <a:srgbClr val="00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defTabSz="801688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Char char="•"/>
            </a:pPr>
            <a:r>
              <a:rPr lang="ru-RU" sz="1400" dirty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ru-RU" sz="1400" b="1" dirty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Руководство</a:t>
            </a:r>
            <a:r>
              <a:rPr lang="en-GB" sz="1400" b="1" dirty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"</a:t>
            </a:r>
            <a:r>
              <a:rPr lang="en-GB" sz="1400" b="1" dirty="0" err="1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Болезни</a:t>
            </a:r>
            <a:r>
              <a:rPr lang="en-GB" sz="1400" b="1" dirty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GB" sz="1400" b="1" dirty="0" err="1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носа</a:t>
            </a:r>
            <a:r>
              <a:rPr lang="en-GB" sz="1400" b="1" dirty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и ОНП,</a:t>
            </a:r>
            <a:r>
              <a:rPr lang="en-GB" sz="1400" dirty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ru-RU" sz="1400" dirty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под редакцией Г.З.</a:t>
            </a:r>
            <a:r>
              <a:rPr lang="en-GB" sz="1400" dirty="0" err="1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Пискунов</a:t>
            </a:r>
            <a:r>
              <a:rPr lang="ru-RU" sz="1400" dirty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а, </a:t>
            </a:r>
            <a:r>
              <a:rPr lang="ru-RU" sz="1400" dirty="0" err="1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С.З.Пискунова</a:t>
            </a:r>
            <a:endParaRPr lang="ru-RU" sz="1400" dirty="0">
              <a:solidFill>
                <a:srgbClr val="00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defTabSz="801688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ru-RU" sz="1400" dirty="0">
              <a:solidFill>
                <a:srgbClr val="00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defTabSz="801688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Char char="•"/>
            </a:pPr>
            <a:r>
              <a:rPr lang="ru-RU" sz="1400" b="1" dirty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Клинические рекомендации для педиатров. Лихорадка у детей. АБТ</a:t>
            </a:r>
            <a:r>
              <a:rPr lang="ru-RU" sz="1400" dirty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под редакцией А.А. Баранова, </a:t>
            </a:r>
            <a:r>
              <a:rPr lang="ru-RU" sz="1400" dirty="0" err="1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В.К.Таточенко</a:t>
            </a:r>
            <a:r>
              <a:rPr lang="ru-RU" sz="1400" dirty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</a:t>
            </a:r>
            <a:r>
              <a:rPr lang="ru-RU" sz="1400" dirty="0" err="1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М.Д.Бакрадзе</a:t>
            </a:r>
            <a:endParaRPr lang="ru-RU" sz="1400" dirty="0">
              <a:solidFill>
                <a:srgbClr val="00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endParaRPr lang="ru-RU" sz="2800" dirty="0">
              <a:solidFill>
                <a:srgbClr val="FF0000"/>
              </a:solidFill>
            </a:endParaRPr>
          </a:p>
        </p:txBody>
      </p:sp>
      <p:pic>
        <p:nvPicPr>
          <p:cNvPr id="34822" name="Picture 6" descr="Цедекс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9700" y="836712"/>
            <a:ext cx="2252663" cy="1666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823" name="Rectangle 7"/>
          <p:cNvSpPr>
            <a:spLocks noChangeArrowheads="1"/>
          </p:cNvSpPr>
          <p:nvPr/>
        </p:nvSpPr>
        <p:spPr bwMode="gray">
          <a:xfrm>
            <a:off x="4860031" y="2503307"/>
            <a:ext cx="3882331" cy="1200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0" tIns="45716" rIns="45716" bIns="45716">
            <a:spAutoFit/>
          </a:bodyPr>
          <a:lstStyle/>
          <a:p>
            <a:pPr algn="ctr" defTabSz="895350" fontAlgn="base">
              <a:spcBef>
                <a:spcPct val="0"/>
              </a:spcBef>
              <a:spcAft>
                <a:spcPct val="0"/>
              </a:spcAft>
              <a:buSzPct val="120000"/>
            </a:pPr>
            <a:r>
              <a:rPr lang="ru-RU" dirty="0">
                <a:solidFill>
                  <a:srgbClr val="000066"/>
                </a:solidFill>
              </a:rPr>
              <a:t>Детям старше 10 лет</a:t>
            </a:r>
          </a:p>
          <a:p>
            <a:pPr algn="ctr" defTabSz="895350" fontAlgn="base">
              <a:spcBef>
                <a:spcPct val="0"/>
              </a:spcBef>
              <a:spcAft>
                <a:spcPct val="0"/>
              </a:spcAft>
              <a:buSzPct val="120000"/>
            </a:pPr>
            <a:r>
              <a:rPr lang="ru-RU" dirty="0">
                <a:solidFill>
                  <a:srgbClr val="000066"/>
                </a:solidFill>
              </a:rPr>
              <a:t> (или при весе более 45 кг) – </a:t>
            </a:r>
          </a:p>
          <a:p>
            <a:pPr algn="ctr" defTabSz="895350" fontAlgn="base">
              <a:spcBef>
                <a:spcPct val="0"/>
              </a:spcBef>
              <a:spcAft>
                <a:spcPct val="0"/>
              </a:spcAft>
              <a:buSzPct val="120000"/>
            </a:pPr>
            <a:r>
              <a:rPr lang="ru-RU" dirty="0">
                <a:solidFill>
                  <a:srgbClr val="000066"/>
                </a:solidFill>
              </a:rPr>
              <a:t>капсулы 400 мг </a:t>
            </a:r>
            <a:r>
              <a:rPr lang="en-US" dirty="0">
                <a:solidFill>
                  <a:srgbClr val="000066"/>
                </a:solidFill>
              </a:rPr>
              <a:t>/</a:t>
            </a:r>
            <a:r>
              <a:rPr lang="ru-RU" dirty="0">
                <a:solidFill>
                  <a:srgbClr val="000066"/>
                </a:solidFill>
              </a:rPr>
              <a:t>1 раз в сутки,</a:t>
            </a:r>
          </a:p>
          <a:p>
            <a:pPr algn="ctr" defTabSz="895350" fontAlgn="base">
              <a:spcBef>
                <a:spcPct val="0"/>
              </a:spcBef>
              <a:spcAft>
                <a:spcPct val="0"/>
              </a:spcAft>
              <a:buSzPct val="120000"/>
            </a:pPr>
            <a:r>
              <a:rPr lang="ru-RU" dirty="0">
                <a:solidFill>
                  <a:srgbClr val="000066"/>
                </a:solidFill>
              </a:rPr>
              <a:t> независимо от приема пищи</a:t>
            </a:r>
          </a:p>
        </p:txBody>
      </p:sp>
      <p:sp>
        <p:nvSpPr>
          <p:cNvPr id="34824" name="Rectangle 8"/>
          <p:cNvSpPr>
            <a:spLocks noChangeArrowheads="1"/>
          </p:cNvSpPr>
          <p:nvPr/>
        </p:nvSpPr>
        <p:spPr bwMode="gray">
          <a:xfrm>
            <a:off x="2555776" y="4221088"/>
            <a:ext cx="5616624" cy="338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0" tIns="45716" rIns="45716" bIns="45716">
            <a:spAutoFit/>
          </a:bodyPr>
          <a:lstStyle/>
          <a:p>
            <a:pPr algn="ctr" defTabSz="895350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>
                <a:solidFill>
                  <a:srgbClr val="000066"/>
                </a:solidFill>
              </a:rPr>
              <a:t>Инструкция по медицинскому применению препарата </a:t>
            </a:r>
            <a:r>
              <a:rPr lang="ru-RU" sz="1200" dirty="0" err="1">
                <a:solidFill>
                  <a:srgbClr val="000066"/>
                </a:solidFill>
              </a:rPr>
              <a:t>Цедекс</a:t>
            </a:r>
            <a:r>
              <a:rPr lang="en-US" sz="1200" dirty="0">
                <a:solidFill>
                  <a:srgbClr val="000066"/>
                </a:solidFill>
              </a:rPr>
              <a:t>®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endParaRPr lang="ru-RU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523031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 err="1">
                <a:solidFill>
                  <a:srgbClr val="C00000"/>
                </a:solidFill>
              </a:rPr>
              <a:t>Лефокцин</a:t>
            </a:r>
            <a:br>
              <a:rPr lang="ru-RU" sz="2800" dirty="0"/>
            </a:b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51520" y="404664"/>
            <a:ext cx="4244280" cy="5721499"/>
          </a:xfrm>
        </p:spPr>
        <p:txBody>
          <a:bodyPr>
            <a:normAutofit lnSpcReduction="10000"/>
          </a:bodyPr>
          <a:lstStyle/>
          <a:p>
            <a:endParaRPr lang="ru-RU" dirty="0"/>
          </a:p>
          <a:p>
            <a:r>
              <a:rPr lang="ru-RU" sz="2000" b="1" dirty="0"/>
              <a:t>МНН: </a:t>
            </a:r>
            <a:r>
              <a:rPr lang="ru-RU" sz="2000" b="1" dirty="0" err="1"/>
              <a:t>Левофлоксацин</a:t>
            </a:r>
            <a:r>
              <a:rPr lang="ru-RU" sz="2000" b="1" dirty="0"/>
              <a:t> (</a:t>
            </a:r>
            <a:r>
              <a:rPr lang="ru-RU" sz="2000" b="1" dirty="0" err="1"/>
              <a:t>Levofloxacin</a:t>
            </a:r>
            <a:r>
              <a:rPr lang="ru-RU" sz="2000" b="1" dirty="0"/>
              <a:t>)</a:t>
            </a:r>
          </a:p>
          <a:p>
            <a:endParaRPr lang="ru-RU" sz="2000" dirty="0"/>
          </a:p>
          <a:p>
            <a:r>
              <a:rPr lang="ru-RU" sz="2800" dirty="0"/>
              <a:t>Противомикробное средство - </a:t>
            </a:r>
            <a:r>
              <a:rPr lang="ru-RU" sz="2800" dirty="0" err="1"/>
              <a:t>фторхинолон</a:t>
            </a:r>
            <a:endParaRPr lang="ru-RU" sz="2800" dirty="0"/>
          </a:p>
          <a:p>
            <a:r>
              <a:rPr lang="ru-RU" sz="2800" dirty="0"/>
              <a:t>Аэробные грамположительные, грамотрицательные микроорганизмы</a:t>
            </a:r>
          </a:p>
          <a:p>
            <a:r>
              <a:rPr lang="ru-RU" sz="2800" dirty="0"/>
              <a:t>Анаэробные микроорганизмы.</a:t>
            </a:r>
          </a:p>
          <a:p>
            <a:endParaRPr lang="ru-RU" sz="2800" dirty="0"/>
          </a:p>
          <a:p>
            <a:r>
              <a:rPr lang="en-US" sz="2800" dirty="0"/>
              <a:t>Chlamydia</a:t>
            </a:r>
            <a:r>
              <a:rPr lang="ru-RU" sz="2800" dirty="0"/>
              <a:t>, </a:t>
            </a:r>
            <a:r>
              <a:rPr lang="en-US" sz="2800" dirty="0"/>
              <a:t>Mycoplasma</a:t>
            </a:r>
            <a:endParaRPr lang="ru-RU" sz="2800" dirty="0"/>
          </a:p>
          <a:p>
            <a:endParaRPr lang="ru-RU" sz="24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427984" y="980728"/>
            <a:ext cx="4258816" cy="5145435"/>
          </a:xfrm>
        </p:spPr>
        <p:txBody>
          <a:bodyPr>
            <a:noAutofit/>
          </a:bodyPr>
          <a:lstStyle/>
          <a:p>
            <a:r>
              <a:rPr lang="ru-RU" sz="2800" dirty="0"/>
              <a:t>Способ применения и </a:t>
            </a:r>
            <a:r>
              <a:rPr lang="ru-RU" sz="2800" dirty="0" err="1"/>
              <a:t>дозы:Внутрь</a:t>
            </a:r>
            <a:r>
              <a:rPr lang="ru-RU" sz="2800" dirty="0"/>
              <a:t>, до еды или в перерыве между приемами пищи, не разжевывая, запивая достаточным количеством жидкости. В/в, медленно. При остром синусите - по 500 мг 1 раз в сутки в течение 10-14 дней. При обострении хронического бронхита - по 250-500 мг 1 раз в сутки в течение 7-10 дней. </a:t>
            </a:r>
          </a:p>
        </p:txBody>
      </p:sp>
    </p:spTree>
    <p:extLst>
      <p:ext uri="{BB962C8B-B14F-4D97-AF65-F5344CB8AC3E}">
        <p14:creationId xmlns:p14="http://schemas.microsoft.com/office/powerpoint/2010/main" val="46919262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5"/>
          <p:cNvSpPr>
            <a:spLocks noChangeArrowheads="1"/>
          </p:cNvSpPr>
          <p:nvPr/>
        </p:nvSpPr>
        <p:spPr bwMode="auto">
          <a:xfrm>
            <a:off x="1108075" y="1931988"/>
            <a:ext cx="7154863" cy="5413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None/>
            </a:pPr>
            <a:r>
              <a:rPr kumimoji="1" lang="ru-RU" altLang="ja-JP" sz="200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Расширение спектра и повышение активности против грам(–), повышение стабильности к </a:t>
            </a:r>
            <a:r>
              <a:rPr kumimoji="1" lang="en-US" altLang="ja-JP" sz="200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b-</a:t>
            </a:r>
            <a:r>
              <a:rPr kumimoji="1" lang="ru-RU" altLang="ja-JP" sz="200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лактамазам</a:t>
            </a:r>
            <a:endParaRPr kumimoji="1" lang="en-US" altLang="ja-JP" sz="2000">
              <a:solidFill>
                <a:srgbClr val="000000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01379" name="Rectangle 6"/>
          <p:cNvSpPr>
            <a:spLocks noChangeArrowheads="1"/>
          </p:cNvSpPr>
          <p:nvPr/>
        </p:nvSpPr>
        <p:spPr bwMode="auto">
          <a:xfrm>
            <a:off x="1108075" y="3357563"/>
            <a:ext cx="7423150" cy="5762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None/>
            </a:pPr>
            <a:r>
              <a:rPr kumimoji="1" lang="ru-RU" altLang="ja-JP" sz="200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Расширение спектра и повышение активности против грам (–), недостаточная активность против грам(+) кокков, кроме </a:t>
            </a:r>
            <a:r>
              <a:rPr kumimoji="1" lang="en-US" altLang="ja-JP" sz="2000" i="1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S.pyogenes</a:t>
            </a:r>
          </a:p>
        </p:txBody>
      </p:sp>
      <p:sp>
        <p:nvSpPr>
          <p:cNvPr id="101380" name="Rectangle 7"/>
          <p:cNvSpPr>
            <a:spLocks noChangeArrowheads="1"/>
          </p:cNvSpPr>
          <p:nvPr/>
        </p:nvSpPr>
        <p:spPr bwMode="auto">
          <a:xfrm>
            <a:off x="1108075" y="5230813"/>
            <a:ext cx="7105650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None/>
            </a:pPr>
            <a:r>
              <a:rPr kumimoji="1" lang="ru-RU" altLang="ja-JP" sz="200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Повышение активности против </a:t>
            </a:r>
            <a:r>
              <a:rPr kumimoji="1" lang="en-US" altLang="ja-JP" sz="2000" i="1">
                <a:solidFill>
                  <a:srgbClr val="000000"/>
                </a:solidFill>
              </a:rPr>
              <a:t>S</a:t>
            </a:r>
            <a:r>
              <a:rPr kumimoji="1" lang="ru-RU" altLang="ja-JP" sz="2000" i="1">
                <a:solidFill>
                  <a:srgbClr val="000000"/>
                </a:solidFill>
              </a:rPr>
              <a:t>.</a:t>
            </a:r>
            <a:r>
              <a:rPr kumimoji="1" lang="en-US" altLang="ja-JP" sz="2000" i="1">
                <a:solidFill>
                  <a:srgbClr val="000000"/>
                </a:solidFill>
              </a:rPr>
              <a:t>aureus </a:t>
            </a:r>
            <a:r>
              <a:rPr kumimoji="1" lang="en-US" altLang="ja-JP" sz="2000">
                <a:solidFill>
                  <a:srgbClr val="000000"/>
                </a:solidFill>
              </a:rPr>
              <a:t>(MSSA)</a:t>
            </a:r>
            <a:r>
              <a:rPr kumimoji="1" lang="ru-RU" altLang="ja-JP" sz="2000">
                <a:solidFill>
                  <a:srgbClr val="000000"/>
                </a:solidFill>
              </a:rPr>
              <a:t> и </a:t>
            </a:r>
            <a:r>
              <a:rPr kumimoji="1" lang="en-US" altLang="ja-JP" sz="2000" i="1">
                <a:solidFill>
                  <a:srgbClr val="000000"/>
                </a:solidFill>
              </a:rPr>
              <a:t>S.pneumoniae</a:t>
            </a:r>
          </a:p>
        </p:txBody>
      </p:sp>
      <p:sp>
        <p:nvSpPr>
          <p:cNvPr id="6149" name="Line 12"/>
          <p:cNvSpPr>
            <a:spLocks noChangeShapeType="1"/>
          </p:cNvSpPr>
          <p:nvPr/>
        </p:nvSpPr>
        <p:spPr bwMode="auto">
          <a:xfrm>
            <a:off x="915988" y="1908175"/>
            <a:ext cx="0" cy="64770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wrap="none" anchor="ctr"/>
          <a:lstStyle/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101382" name="Rectangle 16"/>
          <p:cNvSpPr>
            <a:spLocks noChangeArrowheads="1"/>
          </p:cNvSpPr>
          <p:nvPr/>
        </p:nvSpPr>
        <p:spPr bwMode="auto">
          <a:xfrm>
            <a:off x="4341813" y="981075"/>
            <a:ext cx="1309687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ru-RU" altLang="ja-JP" sz="2400">
                <a:solidFill>
                  <a:srgbClr val="000000"/>
                </a:solidFill>
              </a:rPr>
              <a:t>Грам (+)</a:t>
            </a:r>
            <a:endParaRPr kumimoji="1" lang="en-US" altLang="ja-JP" sz="2400">
              <a:solidFill>
                <a:srgbClr val="000000"/>
              </a:solidFill>
            </a:endParaRPr>
          </a:p>
        </p:txBody>
      </p:sp>
      <p:sp>
        <p:nvSpPr>
          <p:cNvPr id="101383" name="Rectangle 17"/>
          <p:cNvSpPr>
            <a:spLocks noChangeArrowheads="1"/>
          </p:cNvSpPr>
          <p:nvPr/>
        </p:nvSpPr>
        <p:spPr bwMode="auto">
          <a:xfrm>
            <a:off x="6804025" y="981075"/>
            <a:ext cx="1277938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ru-RU" altLang="ja-JP" sz="2400">
                <a:solidFill>
                  <a:srgbClr val="000000"/>
                </a:solidFill>
              </a:rPr>
              <a:t>Грам(–)</a:t>
            </a:r>
            <a:endParaRPr kumimoji="1" lang="en-US" altLang="ja-JP" sz="2400">
              <a:solidFill>
                <a:srgbClr val="000000"/>
              </a:solidFill>
            </a:endParaRPr>
          </a:p>
        </p:txBody>
      </p:sp>
      <p:sp>
        <p:nvSpPr>
          <p:cNvPr id="101384" name="Заголовок 1"/>
          <p:cNvSpPr>
            <a:spLocks/>
          </p:cNvSpPr>
          <p:nvPr/>
        </p:nvSpPr>
        <p:spPr bwMode="auto">
          <a:xfrm>
            <a:off x="1331913" y="0"/>
            <a:ext cx="624046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3200" b="1" dirty="0" err="1">
                <a:solidFill>
                  <a:srgbClr val="C00000"/>
                </a:solidFill>
                <a:ea typeface="MS PGothic" pitchFamily="34" charset="-128"/>
              </a:rPr>
              <a:t>Цефдиторен</a:t>
            </a:r>
            <a:br>
              <a:rPr lang="ru-RU" sz="2800" b="1" dirty="0">
                <a:solidFill>
                  <a:srgbClr val="7030A0"/>
                </a:solidFill>
                <a:ea typeface="MS PGothic" pitchFamily="34" charset="-128"/>
              </a:rPr>
            </a:br>
            <a:r>
              <a:rPr lang="en-US" sz="2800" b="1" i="1" dirty="0" err="1">
                <a:solidFill>
                  <a:srgbClr val="7030A0"/>
                </a:solidFill>
                <a:ea typeface="MS PGothic" pitchFamily="34" charset="-128"/>
              </a:rPr>
              <a:t>vs</a:t>
            </a:r>
            <a:r>
              <a:rPr lang="ru-RU" sz="2800" b="1" dirty="0">
                <a:solidFill>
                  <a:srgbClr val="7030A0"/>
                </a:solidFill>
              </a:rPr>
              <a:t> </a:t>
            </a:r>
            <a:r>
              <a:rPr lang="ru-RU" sz="2800" b="1" dirty="0">
                <a:solidFill>
                  <a:srgbClr val="7030A0"/>
                </a:solidFill>
                <a:ea typeface="MS PGothic" pitchFamily="34" charset="-128"/>
              </a:rPr>
              <a:t>пероральные ЦС </a:t>
            </a:r>
            <a:r>
              <a:rPr lang="en-US" sz="2800" b="1" dirty="0">
                <a:solidFill>
                  <a:srgbClr val="7030A0"/>
                </a:solidFill>
                <a:ea typeface="MS PGothic" pitchFamily="34" charset="-128"/>
              </a:rPr>
              <a:t>I-III</a:t>
            </a:r>
            <a:endParaRPr lang="ru-RU" sz="2800" b="1" dirty="0">
              <a:solidFill>
                <a:srgbClr val="7030A0"/>
              </a:solidFill>
              <a:ea typeface="MS PGothic" pitchFamily="34" charset="-128"/>
            </a:endParaRPr>
          </a:p>
        </p:txBody>
      </p:sp>
      <p:sp>
        <p:nvSpPr>
          <p:cNvPr id="105520" name="Text Box 48"/>
          <p:cNvSpPr txBox="1">
            <a:spLocks noChangeArrowheads="1"/>
          </p:cNvSpPr>
          <p:nvPr/>
        </p:nvSpPr>
        <p:spPr bwMode="auto">
          <a:xfrm>
            <a:off x="719138" y="1143000"/>
            <a:ext cx="3076575" cy="70802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ЦС-</a:t>
            </a:r>
            <a:r>
              <a:rPr lang="en-US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br>
              <a:rPr lang="ru-RU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ru-RU" sz="20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Цефалексин</a:t>
            </a:r>
            <a:r>
              <a:rPr lang="ru-RU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</p:txBody>
      </p:sp>
      <p:sp>
        <p:nvSpPr>
          <p:cNvPr id="105525" name="Text Box 53"/>
          <p:cNvSpPr txBox="1">
            <a:spLocks noChangeArrowheads="1"/>
          </p:cNvSpPr>
          <p:nvPr/>
        </p:nvSpPr>
        <p:spPr bwMode="auto">
          <a:xfrm>
            <a:off x="719138" y="2554288"/>
            <a:ext cx="3073400" cy="7112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ЦС-</a:t>
            </a:r>
            <a:r>
              <a:rPr lang="en-US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</a:t>
            </a:r>
            <a:br>
              <a:rPr lang="ru-RU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(Цефуроксим)</a:t>
            </a:r>
          </a:p>
        </p:txBody>
      </p:sp>
      <p:grpSp>
        <p:nvGrpSpPr>
          <p:cNvPr id="101387" name="Group 85"/>
          <p:cNvGrpSpPr>
            <a:grpSpLocks/>
          </p:cNvGrpSpPr>
          <p:nvPr/>
        </p:nvGrpSpPr>
        <p:grpSpPr bwMode="auto">
          <a:xfrm>
            <a:off x="4451350" y="1341438"/>
            <a:ext cx="3330575" cy="788987"/>
            <a:chOff x="3376" y="1343"/>
            <a:chExt cx="2177" cy="363"/>
          </a:xfrm>
        </p:grpSpPr>
        <p:sp>
          <p:nvSpPr>
            <p:cNvPr id="101412" name="Oval 49"/>
            <p:cNvSpPr>
              <a:spLocks noChangeArrowheads="1"/>
            </p:cNvSpPr>
            <p:nvPr/>
          </p:nvSpPr>
          <p:spPr bwMode="auto">
            <a:xfrm>
              <a:off x="3376" y="1343"/>
              <a:ext cx="363" cy="363"/>
            </a:xfrm>
            <a:prstGeom prst="ellipse">
              <a:avLst/>
            </a:prstGeom>
            <a:noFill/>
            <a:ln w="28575">
              <a:solidFill>
                <a:srgbClr val="3399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CC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altLang="ru-RU">
                <a:solidFill>
                  <a:srgbClr val="000000"/>
                </a:solidFill>
              </a:endParaRPr>
            </a:p>
          </p:txBody>
        </p:sp>
        <p:sp>
          <p:nvSpPr>
            <p:cNvPr id="101413" name="Oval 50"/>
            <p:cNvSpPr>
              <a:spLocks noChangeArrowheads="1"/>
            </p:cNvSpPr>
            <p:nvPr/>
          </p:nvSpPr>
          <p:spPr bwMode="auto">
            <a:xfrm>
              <a:off x="5190" y="1343"/>
              <a:ext cx="363" cy="363"/>
            </a:xfrm>
            <a:prstGeom prst="ellipse">
              <a:avLst/>
            </a:prstGeom>
            <a:noFill/>
            <a:ln w="28575">
              <a:solidFill>
                <a:srgbClr val="3399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CC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altLang="ru-RU">
                <a:solidFill>
                  <a:srgbClr val="000000"/>
                </a:solidFill>
              </a:endParaRPr>
            </a:p>
          </p:txBody>
        </p:sp>
        <p:sp>
          <p:nvSpPr>
            <p:cNvPr id="101414" name="Oval 51"/>
            <p:cNvSpPr>
              <a:spLocks noChangeArrowheads="1"/>
            </p:cNvSpPr>
            <p:nvPr/>
          </p:nvSpPr>
          <p:spPr bwMode="auto">
            <a:xfrm>
              <a:off x="3479" y="1445"/>
              <a:ext cx="158" cy="159"/>
            </a:xfrm>
            <a:prstGeom prst="ellipse">
              <a:avLst/>
            </a:prstGeom>
            <a:gradFill rotWithShape="1">
              <a:gsLst>
                <a:gs pos="0">
                  <a:srgbClr val="0000CC"/>
                </a:gs>
                <a:gs pos="100000">
                  <a:srgbClr val="00005E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altLang="ru-RU">
                <a:solidFill>
                  <a:srgbClr val="000000"/>
                </a:solidFill>
              </a:endParaRPr>
            </a:p>
          </p:txBody>
        </p:sp>
        <p:sp>
          <p:nvSpPr>
            <p:cNvPr id="101415" name="Oval 52"/>
            <p:cNvSpPr>
              <a:spLocks noChangeArrowheads="1"/>
            </p:cNvSpPr>
            <p:nvPr/>
          </p:nvSpPr>
          <p:spPr bwMode="auto">
            <a:xfrm>
              <a:off x="5327" y="1479"/>
              <a:ext cx="91" cy="91"/>
            </a:xfrm>
            <a:prstGeom prst="ellipse">
              <a:avLst/>
            </a:prstGeom>
            <a:gradFill rotWithShape="1">
              <a:gsLst>
                <a:gs pos="0">
                  <a:srgbClr val="DB4949"/>
                </a:gs>
                <a:gs pos="100000">
                  <a:srgbClr val="CC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altLang="ru-RU">
                <a:solidFill>
                  <a:srgbClr val="000000"/>
                </a:solidFill>
              </a:endParaRPr>
            </a:p>
          </p:txBody>
        </p:sp>
        <p:sp>
          <p:nvSpPr>
            <p:cNvPr id="101416" name="Line 55"/>
            <p:cNvSpPr>
              <a:spLocks noChangeShapeType="1"/>
            </p:cNvSpPr>
            <p:nvPr/>
          </p:nvSpPr>
          <p:spPr bwMode="auto">
            <a:xfrm>
              <a:off x="3558" y="1434"/>
              <a:ext cx="1814" cy="4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ru-RU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  <p:sp>
          <p:nvSpPr>
            <p:cNvPr id="101417" name="Line 56"/>
            <p:cNvSpPr>
              <a:spLocks noChangeShapeType="1"/>
            </p:cNvSpPr>
            <p:nvPr/>
          </p:nvSpPr>
          <p:spPr bwMode="auto">
            <a:xfrm flipV="1">
              <a:off x="3558" y="1570"/>
              <a:ext cx="1814" cy="4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ru-RU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101388" name="Group 84"/>
          <p:cNvGrpSpPr>
            <a:grpSpLocks/>
          </p:cNvGrpSpPr>
          <p:nvPr/>
        </p:nvGrpSpPr>
        <p:grpSpPr bwMode="auto">
          <a:xfrm>
            <a:off x="4500563" y="2522538"/>
            <a:ext cx="3071812" cy="576262"/>
            <a:chOff x="3376" y="2069"/>
            <a:chExt cx="2177" cy="363"/>
          </a:xfrm>
        </p:grpSpPr>
        <p:sp>
          <p:nvSpPr>
            <p:cNvPr id="101406" name="Oval 57"/>
            <p:cNvSpPr>
              <a:spLocks noChangeArrowheads="1"/>
            </p:cNvSpPr>
            <p:nvPr/>
          </p:nvSpPr>
          <p:spPr bwMode="auto">
            <a:xfrm>
              <a:off x="3376" y="2069"/>
              <a:ext cx="363" cy="363"/>
            </a:xfrm>
            <a:prstGeom prst="ellipse">
              <a:avLst/>
            </a:prstGeom>
            <a:noFill/>
            <a:ln w="28575">
              <a:solidFill>
                <a:srgbClr val="3399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CC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altLang="ru-RU">
                <a:solidFill>
                  <a:srgbClr val="000000"/>
                </a:solidFill>
              </a:endParaRPr>
            </a:p>
          </p:txBody>
        </p:sp>
        <p:sp>
          <p:nvSpPr>
            <p:cNvPr id="101407" name="Oval 58"/>
            <p:cNvSpPr>
              <a:spLocks noChangeArrowheads="1"/>
            </p:cNvSpPr>
            <p:nvPr/>
          </p:nvSpPr>
          <p:spPr bwMode="auto">
            <a:xfrm>
              <a:off x="5190" y="2069"/>
              <a:ext cx="363" cy="363"/>
            </a:xfrm>
            <a:prstGeom prst="ellipse">
              <a:avLst/>
            </a:prstGeom>
            <a:noFill/>
            <a:ln w="28575">
              <a:solidFill>
                <a:srgbClr val="3399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CC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altLang="ru-RU">
                <a:solidFill>
                  <a:srgbClr val="000000"/>
                </a:solidFill>
              </a:endParaRPr>
            </a:p>
          </p:txBody>
        </p:sp>
        <p:sp>
          <p:nvSpPr>
            <p:cNvPr id="101408" name="Oval 59"/>
            <p:cNvSpPr>
              <a:spLocks noChangeArrowheads="1"/>
            </p:cNvSpPr>
            <p:nvPr/>
          </p:nvSpPr>
          <p:spPr bwMode="auto">
            <a:xfrm>
              <a:off x="3410" y="2103"/>
              <a:ext cx="294" cy="295"/>
            </a:xfrm>
            <a:prstGeom prst="ellipse">
              <a:avLst/>
            </a:prstGeom>
            <a:gradFill rotWithShape="1">
              <a:gsLst>
                <a:gs pos="0">
                  <a:srgbClr val="0000CC"/>
                </a:gs>
                <a:gs pos="100000">
                  <a:srgbClr val="00005E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altLang="ru-RU">
                <a:solidFill>
                  <a:srgbClr val="000000"/>
                </a:solidFill>
              </a:endParaRPr>
            </a:p>
          </p:txBody>
        </p:sp>
        <p:sp>
          <p:nvSpPr>
            <p:cNvPr id="101409" name="Line 60"/>
            <p:cNvSpPr>
              <a:spLocks noChangeShapeType="1"/>
            </p:cNvSpPr>
            <p:nvPr/>
          </p:nvSpPr>
          <p:spPr bwMode="auto">
            <a:xfrm>
              <a:off x="3558" y="2114"/>
              <a:ext cx="1814" cy="4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ru-RU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  <p:sp>
          <p:nvSpPr>
            <p:cNvPr id="101410" name="Line 61"/>
            <p:cNvSpPr>
              <a:spLocks noChangeShapeType="1"/>
            </p:cNvSpPr>
            <p:nvPr/>
          </p:nvSpPr>
          <p:spPr bwMode="auto">
            <a:xfrm flipV="1">
              <a:off x="3512" y="2341"/>
              <a:ext cx="1860" cy="4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ru-RU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  <p:sp>
          <p:nvSpPr>
            <p:cNvPr id="101411" name="Oval 62"/>
            <p:cNvSpPr>
              <a:spLocks noChangeArrowheads="1"/>
            </p:cNvSpPr>
            <p:nvPr/>
          </p:nvSpPr>
          <p:spPr bwMode="auto">
            <a:xfrm>
              <a:off x="5281" y="2159"/>
              <a:ext cx="182" cy="182"/>
            </a:xfrm>
            <a:prstGeom prst="ellipse">
              <a:avLst/>
            </a:prstGeom>
            <a:gradFill rotWithShape="1">
              <a:gsLst>
                <a:gs pos="0">
                  <a:srgbClr val="DB4949"/>
                </a:gs>
                <a:gs pos="100000">
                  <a:srgbClr val="CC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altLang="ru-RU">
                <a:solidFill>
                  <a:srgbClr val="000000"/>
                </a:solidFill>
              </a:endParaRPr>
            </a:p>
          </p:txBody>
        </p:sp>
      </p:grpSp>
      <p:grpSp>
        <p:nvGrpSpPr>
          <p:cNvPr id="101389" name="Group 82"/>
          <p:cNvGrpSpPr>
            <a:grpSpLocks/>
          </p:cNvGrpSpPr>
          <p:nvPr/>
        </p:nvGrpSpPr>
        <p:grpSpPr bwMode="auto">
          <a:xfrm>
            <a:off x="4756150" y="4241800"/>
            <a:ext cx="3071813" cy="576263"/>
            <a:chOff x="3376" y="2749"/>
            <a:chExt cx="2177" cy="363"/>
          </a:xfrm>
        </p:grpSpPr>
        <p:sp>
          <p:nvSpPr>
            <p:cNvPr id="101400" name="Oval 63"/>
            <p:cNvSpPr>
              <a:spLocks noChangeArrowheads="1"/>
            </p:cNvSpPr>
            <p:nvPr/>
          </p:nvSpPr>
          <p:spPr bwMode="auto">
            <a:xfrm rot="10800000">
              <a:off x="5190" y="2749"/>
              <a:ext cx="363" cy="363"/>
            </a:xfrm>
            <a:prstGeom prst="ellipse">
              <a:avLst/>
            </a:prstGeom>
            <a:noFill/>
            <a:ln w="28575">
              <a:solidFill>
                <a:srgbClr val="3399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CC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altLang="ru-RU">
                <a:solidFill>
                  <a:srgbClr val="000000"/>
                </a:solidFill>
              </a:endParaRPr>
            </a:p>
          </p:txBody>
        </p:sp>
        <p:sp>
          <p:nvSpPr>
            <p:cNvPr id="101401" name="Oval 64"/>
            <p:cNvSpPr>
              <a:spLocks noChangeArrowheads="1"/>
            </p:cNvSpPr>
            <p:nvPr/>
          </p:nvSpPr>
          <p:spPr bwMode="auto">
            <a:xfrm rot="10800000">
              <a:off x="3376" y="2749"/>
              <a:ext cx="363" cy="363"/>
            </a:xfrm>
            <a:prstGeom prst="ellipse">
              <a:avLst/>
            </a:prstGeom>
            <a:noFill/>
            <a:ln w="28575">
              <a:solidFill>
                <a:srgbClr val="3399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CC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altLang="ru-RU">
                <a:solidFill>
                  <a:srgbClr val="000000"/>
                </a:solidFill>
              </a:endParaRPr>
            </a:p>
          </p:txBody>
        </p:sp>
        <p:sp>
          <p:nvSpPr>
            <p:cNvPr id="101402" name="Oval 65"/>
            <p:cNvSpPr>
              <a:spLocks noChangeArrowheads="1"/>
            </p:cNvSpPr>
            <p:nvPr/>
          </p:nvSpPr>
          <p:spPr bwMode="auto">
            <a:xfrm rot="10800000">
              <a:off x="5226" y="2783"/>
              <a:ext cx="294" cy="295"/>
            </a:xfrm>
            <a:prstGeom prst="ellipse">
              <a:avLst/>
            </a:prstGeom>
            <a:gradFill rotWithShape="1">
              <a:gsLst>
                <a:gs pos="0">
                  <a:srgbClr val="D94343"/>
                </a:gs>
                <a:gs pos="100000">
                  <a:srgbClr val="CC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altLang="ru-RU">
                <a:solidFill>
                  <a:srgbClr val="000000"/>
                </a:solidFill>
              </a:endParaRPr>
            </a:p>
          </p:txBody>
        </p:sp>
        <p:sp>
          <p:nvSpPr>
            <p:cNvPr id="101403" name="Line 66"/>
            <p:cNvSpPr>
              <a:spLocks noChangeShapeType="1"/>
            </p:cNvSpPr>
            <p:nvPr/>
          </p:nvSpPr>
          <p:spPr bwMode="auto">
            <a:xfrm rot="10800000">
              <a:off x="3558" y="3022"/>
              <a:ext cx="1814" cy="4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ru-RU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  <p:sp>
          <p:nvSpPr>
            <p:cNvPr id="101404" name="Line 67"/>
            <p:cNvSpPr>
              <a:spLocks noChangeShapeType="1"/>
            </p:cNvSpPr>
            <p:nvPr/>
          </p:nvSpPr>
          <p:spPr bwMode="auto">
            <a:xfrm rot="10800000" flipV="1">
              <a:off x="3558" y="2795"/>
              <a:ext cx="1860" cy="4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ru-RU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  <p:sp>
          <p:nvSpPr>
            <p:cNvPr id="101405" name="Oval 68"/>
            <p:cNvSpPr>
              <a:spLocks noChangeArrowheads="1"/>
            </p:cNvSpPr>
            <p:nvPr/>
          </p:nvSpPr>
          <p:spPr bwMode="auto">
            <a:xfrm rot="10800000">
              <a:off x="3467" y="2841"/>
              <a:ext cx="182" cy="182"/>
            </a:xfrm>
            <a:prstGeom prst="ellipse">
              <a:avLst/>
            </a:prstGeom>
            <a:gradFill rotWithShape="1">
              <a:gsLst>
                <a:gs pos="0">
                  <a:srgbClr val="0000CC"/>
                </a:gs>
                <a:gs pos="100000">
                  <a:srgbClr val="00007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altLang="ru-RU">
                <a:solidFill>
                  <a:srgbClr val="000000"/>
                </a:solidFill>
              </a:endParaRPr>
            </a:p>
          </p:txBody>
        </p:sp>
      </p:grpSp>
      <p:grpSp>
        <p:nvGrpSpPr>
          <p:cNvPr id="101390" name="Group 83"/>
          <p:cNvGrpSpPr>
            <a:grpSpLocks/>
          </p:cNvGrpSpPr>
          <p:nvPr/>
        </p:nvGrpSpPr>
        <p:grpSpPr bwMode="auto">
          <a:xfrm>
            <a:off x="4756150" y="5607050"/>
            <a:ext cx="3071813" cy="576263"/>
            <a:chOff x="3376" y="3430"/>
            <a:chExt cx="2177" cy="363"/>
          </a:xfrm>
        </p:grpSpPr>
        <p:sp>
          <p:nvSpPr>
            <p:cNvPr id="101396" name="Oval 70"/>
            <p:cNvSpPr>
              <a:spLocks noChangeArrowheads="1"/>
            </p:cNvSpPr>
            <p:nvPr/>
          </p:nvSpPr>
          <p:spPr bwMode="auto">
            <a:xfrm rot="10800000">
              <a:off x="5190" y="3430"/>
              <a:ext cx="363" cy="363"/>
            </a:xfrm>
            <a:prstGeom prst="ellipse">
              <a:avLst/>
            </a:prstGeom>
            <a:gradFill rotWithShape="1">
              <a:gsLst>
                <a:gs pos="0">
                  <a:srgbClr val="E16767"/>
                </a:gs>
                <a:gs pos="100000">
                  <a:srgbClr val="CC0000"/>
                </a:gs>
              </a:gsLst>
              <a:path path="shape">
                <a:fillToRect l="50000" t="50000" r="50000" b="50000"/>
              </a:path>
            </a:gradFill>
            <a:ln w="28575">
              <a:solidFill>
                <a:srgbClr val="33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altLang="ru-RU">
                <a:solidFill>
                  <a:srgbClr val="000000"/>
                </a:solidFill>
              </a:endParaRPr>
            </a:p>
          </p:txBody>
        </p:sp>
        <p:sp>
          <p:nvSpPr>
            <p:cNvPr id="101397" name="Oval 71"/>
            <p:cNvSpPr>
              <a:spLocks noChangeArrowheads="1"/>
            </p:cNvSpPr>
            <p:nvPr/>
          </p:nvSpPr>
          <p:spPr bwMode="auto">
            <a:xfrm rot="10800000">
              <a:off x="3376" y="3430"/>
              <a:ext cx="363" cy="363"/>
            </a:xfrm>
            <a:prstGeom prst="ellipse">
              <a:avLst/>
            </a:prstGeom>
            <a:gradFill rotWithShape="1">
              <a:gsLst>
                <a:gs pos="0">
                  <a:srgbClr val="0000CC"/>
                </a:gs>
                <a:gs pos="100000">
                  <a:srgbClr val="00005E"/>
                </a:gs>
              </a:gsLst>
              <a:path path="shape">
                <a:fillToRect l="50000" t="50000" r="50000" b="50000"/>
              </a:path>
            </a:gradFill>
            <a:ln w="28575">
              <a:solidFill>
                <a:srgbClr val="33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altLang="ru-RU">
                <a:solidFill>
                  <a:srgbClr val="000000"/>
                </a:solidFill>
              </a:endParaRPr>
            </a:p>
          </p:txBody>
        </p:sp>
        <p:sp>
          <p:nvSpPr>
            <p:cNvPr id="101398" name="Line 76"/>
            <p:cNvSpPr>
              <a:spLocks noChangeShapeType="1"/>
            </p:cNvSpPr>
            <p:nvPr/>
          </p:nvSpPr>
          <p:spPr bwMode="auto">
            <a:xfrm rot="10800000">
              <a:off x="3558" y="3430"/>
              <a:ext cx="181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ru-RU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  <p:sp>
          <p:nvSpPr>
            <p:cNvPr id="101399" name="Line 77"/>
            <p:cNvSpPr>
              <a:spLocks noChangeShapeType="1"/>
            </p:cNvSpPr>
            <p:nvPr/>
          </p:nvSpPr>
          <p:spPr bwMode="auto">
            <a:xfrm rot="10800000">
              <a:off x="3558" y="3793"/>
              <a:ext cx="181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ru-RU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</p:grpSp>
      <p:sp>
        <p:nvSpPr>
          <p:cNvPr id="105550" name="Text Box 78"/>
          <p:cNvSpPr txBox="1">
            <a:spLocks noChangeArrowheads="1"/>
          </p:cNvSpPr>
          <p:nvPr/>
        </p:nvSpPr>
        <p:spPr bwMode="auto">
          <a:xfrm>
            <a:off x="844550" y="4214813"/>
            <a:ext cx="4021138" cy="10160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ЦС-</a:t>
            </a:r>
            <a:r>
              <a:rPr lang="en-US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III</a:t>
            </a:r>
            <a:br>
              <a:rPr lang="ru-RU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(Цефиксим-</a:t>
            </a:r>
            <a:r>
              <a:rPr lang="ru-RU" sz="2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панцеф-6 </a:t>
            </a:r>
            <a:r>
              <a:rPr lang="ru-RU" sz="20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мес,супракс</a:t>
            </a:r>
            <a:r>
              <a:rPr lang="ru-RU" sz="2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0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Цефтибутен</a:t>
            </a:r>
            <a:r>
              <a:rPr lang="ru-RU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ru-RU" sz="20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цедекс</a:t>
            </a:r>
            <a:r>
              <a:rPr lang="ru-RU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10 лет</a:t>
            </a:r>
            <a:r>
              <a:rPr lang="ru-RU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</p:txBody>
      </p:sp>
      <p:sp>
        <p:nvSpPr>
          <p:cNvPr id="105551" name="Text Box 79"/>
          <p:cNvSpPr txBox="1">
            <a:spLocks noChangeArrowheads="1"/>
          </p:cNvSpPr>
          <p:nvPr/>
        </p:nvSpPr>
        <p:spPr bwMode="auto">
          <a:xfrm>
            <a:off x="722313" y="5607050"/>
            <a:ext cx="3970337" cy="67151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tIns="118800" bIns="11880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СПЕКТРАЦЕФ- </a:t>
            </a:r>
            <a:r>
              <a:rPr lang="ru-RU" sz="2800" dirty="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с 12 лет</a:t>
            </a:r>
            <a:endParaRPr lang="ru-RU" sz="2800" dirty="0">
              <a:solidFill>
                <a:prstClr val="black"/>
              </a:solidFill>
            </a:endParaRPr>
          </a:p>
        </p:txBody>
      </p:sp>
      <p:sp>
        <p:nvSpPr>
          <p:cNvPr id="6161" name="Line 80"/>
          <p:cNvSpPr>
            <a:spLocks noChangeShapeType="1"/>
          </p:cNvSpPr>
          <p:nvPr/>
        </p:nvSpPr>
        <p:spPr bwMode="auto">
          <a:xfrm>
            <a:off x="944563" y="3324225"/>
            <a:ext cx="0" cy="64770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wrap="none" anchor="ctr"/>
          <a:lstStyle/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6162" name="Line 81"/>
          <p:cNvSpPr>
            <a:spLocks noChangeShapeType="1"/>
          </p:cNvSpPr>
          <p:nvPr/>
        </p:nvSpPr>
        <p:spPr bwMode="auto">
          <a:xfrm>
            <a:off x="915988" y="5175250"/>
            <a:ext cx="0" cy="447675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wrap="none" anchor="ctr"/>
          <a:lstStyle/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101395" name="Прямоугольник 40"/>
          <p:cNvSpPr>
            <a:spLocks noChangeArrowheads="1"/>
          </p:cNvSpPr>
          <p:nvPr/>
        </p:nvSpPr>
        <p:spPr bwMode="auto">
          <a:xfrm>
            <a:off x="1428750" y="6334125"/>
            <a:ext cx="77152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40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Козлов Р.С., Дехнич А.В. Справочник по антимикробной терапии, 2012</a:t>
            </a:r>
            <a:r>
              <a:rPr lang="en-US" altLang="ru-RU" sz="140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;</a:t>
            </a:r>
            <a:r>
              <a:rPr lang="ru-RU" altLang="ru-RU" sz="140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 Инструкция по применению Спектрацеф</a:t>
            </a:r>
            <a:endParaRPr lang="ru-RU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2353906"/>
      </p:ext>
    </p:extLst>
  </p:cSld>
  <p:clrMapOvr>
    <a:masterClrMapping/>
  </p:clrMapOvr>
  <p:transition spd="slow"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Заголовок 1"/>
          <p:cNvSpPr>
            <a:spLocks noGrp="1"/>
          </p:cNvSpPr>
          <p:nvPr>
            <p:ph type="title"/>
          </p:nvPr>
        </p:nvSpPr>
        <p:spPr>
          <a:xfrm>
            <a:off x="611560" y="0"/>
            <a:ext cx="7992144" cy="1143000"/>
          </a:xfrm>
        </p:spPr>
        <p:txBody>
          <a:bodyPr/>
          <a:lstStyle/>
          <a:p>
            <a:r>
              <a:rPr lang="ru-RU" sz="3200" b="1" dirty="0">
                <a:solidFill>
                  <a:srgbClr val="C00000"/>
                </a:solidFill>
              </a:rPr>
              <a:t>ЦС </a:t>
            </a:r>
            <a:r>
              <a:rPr lang="en-US" sz="3200" b="1" dirty="0">
                <a:solidFill>
                  <a:srgbClr val="C00000"/>
                </a:solidFill>
              </a:rPr>
              <a:t>III: </a:t>
            </a:r>
            <a:r>
              <a:rPr lang="ru-RU" sz="3200" b="1" dirty="0">
                <a:solidFill>
                  <a:srgbClr val="C00000"/>
                </a:solidFill>
              </a:rPr>
              <a:t>резистентность </a:t>
            </a:r>
            <a:r>
              <a:rPr lang="en-US" sz="3200" b="1" i="1" dirty="0" err="1">
                <a:solidFill>
                  <a:srgbClr val="C00000"/>
                </a:solidFill>
              </a:rPr>
              <a:t>S.pneumoniae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endParaRPr lang="ru-RU" sz="3200" b="1" dirty="0">
              <a:solidFill>
                <a:srgbClr val="C00000"/>
              </a:solidFill>
            </a:endParaRPr>
          </a:p>
        </p:txBody>
      </p:sp>
      <p:graphicFrame>
        <p:nvGraphicFramePr>
          <p:cNvPr id="102403" name="Диаграмма 4"/>
          <p:cNvGraphicFramePr>
            <a:graphicFrameLocks/>
          </p:cNvGraphicFramePr>
          <p:nvPr/>
        </p:nvGraphicFramePr>
        <p:xfrm>
          <a:off x="1568450" y="1433513"/>
          <a:ext cx="4783138" cy="2622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4785775" imgH="2621507" progId="Excel.Sheet.8">
                  <p:embed/>
                </p:oleObj>
              </mc:Choice>
              <mc:Fallback>
                <p:oleObj r:id="rId3" imgW="4785775" imgH="2621507" progId="Excel.Sheet.8">
                  <p:embed/>
                  <p:pic>
                    <p:nvPicPr>
                      <p:cNvPr id="0" name="Picture 5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68450" y="1433513"/>
                        <a:ext cx="4783138" cy="26225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Скругленный прямоугольник 5"/>
          <p:cNvSpPr/>
          <p:nvPr/>
        </p:nvSpPr>
        <p:spPr>
          <a:xfrm>
            <a:off x="395536" y="4245943"/>
            <a:ext cx="8252618" cy="2160240"/>
          </a:xfrm>
          <a:prstGeom prst="roundRect">
            <a:avLst/>
          </a:prstGeom>
          <a:ln>
            <a:solidFill>
              <a:srgbClr val="008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solidFill>
                  <a:prstClr val="black"/>
                </a:solidFill>
              </a:rPr>
              <a:t> </a:t>
            </a:r>
            <a:endParaRPr lang="en-US" b="1" dirty="0">
              <a:solidFill>
                <a:prstClr val="black"/>
              </a:solidFill>
            </a:endParaRPr>
          </a:p>
          <a:p>
            <a:pPr algn="ctr">
              <a:defRPr/>
            </a:pPr>
            <a:r>
              <a:rPr lang="ru-RU" sz="2800" b="1" dirty="0">
                <a:solidFill>
                  <a:prstClr val="black"/>
                </a:solidFill>
              </a:rPr>
              <a:t>Резистентных к </a:t>
            </a:r>
            <a:r>
              <a:rPr lang="ru-RU" sz="2800" b="1" dirty="0" err="1">
                <a:solidFill>
                  <a:prstClr val="black"/>
                </a:solidFill>
              </a:rPr>
              <a:t>цефдиторену</a:t>
            </a:r>
            <a:r>
              <a:rPr lang="ru-RU" sz="2800" b="1" dirty="0">
                <a:solidFill>
                  <a:prstClr val="black"/>
                </a:solidFill>
              </a:rPr>
              <a:t> штаммов </a:t>
            </a:r>
            <a:r>
              <a:rPr lang="en-US" sz="2800" b="1" i="1" dirty="0">
                <a:solidFill>
                  <a:prstClr val="black"/>
                </a:solidFill>
              </a:rPr>
              <a:t>S.pneumoniae</a:t>
            </a:r>
            <a:r>
              <a:rPr lang="ru-RU" sz="2800" b="1" dirty="0">
                <a:solidFill>
                  <a:prstClr val="black"/>
                </a:solidFill>
              </a:rPr>
              <a:t> в России </a:t>
            </a:r>
          </a:p>
          <a:p>
            <a:pPr algn="ctr">
              <a:defRPr/>
            </a:pPr>
            <a:r>
              <a:rPr lang="ru-RU" sz="2800" b="1" dirty="0">
                <a:solidFill>
                  <a:prstClr val="black"/>
                </a:solidFill>
              </a:rPr>
              <a:t>в </a:t>
            </a:r>
            <a:r>
              <a:rPr lang="ru-RU" sz="2800" b="1" dirty="0">
                <a:solidFill>
                  <a:srgbClr val="FF0000"/>
                </a:solidFill>
              </a:rPr>
              <a:t>три раза </a:t>
            </a:r>
            <a:r>
              <a:rPr lang="ru-RU" sz="2800" b="1" dirty="0">
                <a:solidFill>
                  <a:prstClr val="black"/>
                </a:solidFill>
              </a:rPr>
              <a:t>меньше, чем к </a:t>
            </a:r>
            <a:r>
              <a:rPr lang="ru-RU" sz="2800" b="1" dirty="0" err="1">
                <a:solidFill>
                  <a:prstClr val="black"/>
                </a:solidFill>
              </a:rPr>
              <a:t>цефиксиму</a:t>
            </a:r>
            <a:endParaRPr lang="en-US" sz="2800" b="1" dirty="0">
              <a:solidFill>
                <a:prstClr val="black"/>
              </a:solidFill>
            </a:endParaRPr>
          </a:p>
          <a:p>
            <a:pPr algn="ctr">
              <a:defRPr/>
            </a:pPr>
            <a:r>
              <a:rPr lang="ru-RU" sz="2800" b="1" dirty="0">
                <a:solidFill>
                  <a:prstClr val="black"/>
                </a:solidFill>
              </a:rPr>
              <a:t>в </a:t>
            </a:r>
            <a:r>
              <a:rPr lang="ru-RU" sz="2800" b="1" dirty="0">
                <a:solidFill>
                  <a:srgbClr val="FF0000"/>
                </a:solidFill>
              </a:rPr>
              <a:t>пять раз </a:t>
            </a:r>
            <a:r>
              <a:rPr lang="ru-RU" sz="2800" b="1" dirty="0">
                <a:solidFill>
                  <a:prstClr val="black"/>
                </a:solidFill>
              </a:rPr>
              <a:t>меньше, чем к </a:t>
            </a:r>
            <a:r>
              <a:rPr lang="ru-RU" sz="2800" b="1" dirty="0" err="1">
                <a:solidFill>
                  <a:prstClr val="black"/>
                </a:solidFill>
              </a:rPr>
              <a:t>цефтибутену</a:t>
            </a:r>
            <a:endParaRPr lang="en-US" sz="2800" b="1" dirty="0">
              <a:solidFill>
                <a:prstClr val="black"/>
              </a:solidFill>
            </a:endParaRPr>
          </a:p>
          <a:p>
            <a:pPr algn="ctr"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02407" name="TextBox 6"/>
          <p:cNvSpPr txBox="1">
            <a:spLocks noChangeArrowheads="1"/>
          </p:cNvSpPr>
          <p:nvPr/>
        </p:nvSpPr>
        <p:spPr bwMode="auto">
          <a:xfrm>
            <a:off x="-23813" y="6596063"/>
            <a:ext cx="3551238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0" lang="ru-RU" sz="1200">
                <a:solidFill>
                  <a:srgbClr val="000000"/>
                </a:solidFill>
                <a:latin typeface="Calibri" pitchFamily="34" charset="0"/>
              </a:rPr>
              <a:t>Р.С. Козлов, А.В. Дехнич. КМАХ 2014; 2(16): 111-129</a:t>
            </a:r>
          </a:p>
        </p:txBody>
      </p:sp>
      <p:sp>
        <p:nvSpPr>
          <p:cNvPr id="102408" name="TextBox 5"/>
          <p:cNvSpPr txBox="1">
            <a:spLocks noChangeArrowheads="1"/>
          </p:cNvSpPr>
          <p:nvPr/>
        </p:nvSpPr>
        <p:spPr bwMode="auto">
          <a:xfrm>
            <a:off x="5595938" y="6596063"/>
            <a:ext cx="3567112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0" lang="ru-RU" sz="1100">
                <a:solidFill>
                  <a:srgbClr val="000000"/>
                </a:solidFill>
                <a:latin typeface="Calibri" pitchFamily="34" charset="0"/>
              </a:rPr>
              <a:t>* резистентные и промежуточно-резистентные штаммы </a:t>
            </a:r>
          </a:p>
        </p:txBody>
      </p:sp>
    </p:spTree>
    <p:extLst>
      <p:ext uri="{BB962C8B-B14F-4D97-AF65-F5344CB8AC3E}">
        <p14:creationId xmlns:p14="http://schemas.microsoft.com/office/powerpoint/2010/main" val="1048234780"/>
      </p:ext>
    </p:extLst>
  </p:cSld>
  <p:clrMapOvr>
    <a:masterClrMapping/>
  </p:clrMapOvr>
  <p:transition spd="slow"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3426" name="Объект 6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3427" name="Диаграмма 5"/>
          <p:cNvGraphicFramePr>
            <a:graphicFrameLocks/>
          </p:cNvGraphicFramePr>
          <p:nvPr/>
        </p:nvGraphicFramePr>
        <p:xfrm>
          <a:off x="4521200" y="1814513"/>
          <a:ext cx="4278313" cy="458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6" imgW="4273666" imgH="4578493" progId="Excel.Sheet.8">
                  <p:embed/>
                </p:oleObj>
              </mc:Choice>
              <mc:Fallback>
                <p:oleObj r:id="rId6" imgW="4273666" imgH="4578493" progId="Excel.Sheet.8">
                  <p:embed/>
                  <p:pic>
                    <p:nvPicPr>
                      <p:cNvPr id="0" name="Picture 9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21200" y="1814513"/>
                        <a:ext cx="4278313" cy="45815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428" name="Заголовок 1"/>
          <p:cNvSpPr>
            <a:spLocks noGrp="1"/>
          </p:cNvSpPr>
          <p:nvPr>
            <p:ph type="title"/>
          </p:nvPr>
        </p:nvSpPr>
        <p:spPr>
          <a:xfrm>
            <a:off x="611188" y="0"/>
            <a:ext cx="8064500" cy="1143000"/>
          </a:xfrm>
        </p:spPr>
        <p:txBody>
          <a:bodyPr/>
          <a:lstStyle/>
          <a:p>
            <a:r>
              <a:rPr lang="ru-RU" altLang="ru-RU" sz="3200" b="1" dirty="0" err="1">
                <a:solidFill>
                  <a:srgbClr val="C00000"/>
                </a:solidFill>
                <a:ea typeface="MS PGothic" pitchFamily="34" charset="-128"/>
              </a:rPr>
              <a:t>Цефдиторен</a:t>
            </a:r>
            <a:r>
              <a:rPr lang="ru-RU" altLang="ru-RU" sz="3200" b="1" dirty="0">
                <a:solidFill>
                  <a:srgbClr val="C00000"/>
                </a:solidFill>
                <a:ea typeface="MS PGothic" pitchFamily="34" charset="-128"/>
              </a:rPr>
              <a:t>: наиболее высокая активность </a:t>
            </a:r>
            <a:br>
              <a:rPr lang="ru-RU" altLang="ru-RU" sz="3200" b="1" dirty="0">
                <a:solidFill>
                  <a:srgbClr val="C00000"/>
                </a:solidFill>
                <a:ea typeface="MS PGothic" pitchFamily="34" charset="-128"/>
              </a:rPr>
            </a:br>
            <a:r>
              <a:rPr lang="ru-RU" altLang="ru-RU" sz="3200" b="1" dirty="0">
                <a:solidFill>
                  <a:srgbClr val="C00000"/>
                </a:solidFill>
                <a:ea typeface="MS PGothic" pitchFamily="34" charset="-128"/>
              </a:rPr>
              <a:t>в отношении </a:t>
            </a:r>
            <a:r>
              <a:rPr lang="en-US" altLang="ru-RU" sz="3200" b="1" i="1" dirty="0" err="1">
                <a:solidFill>
                  <a:srgbClr val="C00000"/>
                </a:solidFill>
                <a:ea typeface="MS PGothic" pitchFamily="34" charset="-128"/>
              </a:rPr>
              <a:t>H.influenzae</a:t>
            </a:r>
            <a:r>
              <a:rPr lang="en-US" altLang="ru-RU" sz="3200" b="1" i="1" dirty="0">
                <a:solidFill>
                  <a:srgbClr val="C00000"/>
                </a:solidFill>
                <a:ea typeface="MS PGothic" pitchFamily="34" charset="-128"/>
              </a:rPr>
              <a:t> </a:t>
            </a:r>
            <a:r>
              <a:rPr lang="ru-RU" altLang="ru-RU" sz="3200" b="1" i="1" dirty="0">
                <a:solidFill>
                  <a:srgbClr val="C00000"/>
                </a:solidFill>
                <a:ea typeface="MS PGothic" pitchFamily="34" charset="-128"/>
              </a:rPr>
              <a:t>и </a:t>
            </a:r>
            <a:r>
              <a:rPr lang="en-US" altLang="ru-RU" sz="3200" b="1" i="1" dirty="0" err="1">
                <a:solidFill>
                  <a:srgbClr val="C00000"/>
                </a:solidFill>
                <a:ea typeface="MS PGothic" pitchFamily="34" charset="-128"/>
              </a:rPr>
              <a:t>S.pyogenes</a:t>
            </a:r>
            <a:endParaRPr lang="ru-RU" sz="3200" b="1" i="1" dirty="0">
              <a:solidFill>
                <a:srgbClr val="C00000"/>
              </a:solidFill>
              <a:ea typeface="MS PGothic" pitchFamily="34" charset="-128"/>
            </a:endParaRPr>
          </a:p>
        </p:txBody>
      </p:sp>
      <p:graphicFrame>
        <p:nvGraphicFramePr>
          <p:cNvPr id="103429" name="Диаграмма 2"/>
          <p:cNvGraphicFramePr>
            <a:graphicFrameLocks/>
          </p:cNvGraphicFramePr>
          <p:nvPr/>
        </p:nvGraphicFramePr>
        <p:xfrm>
          <a:off x="-31750" y="1793875"/>
          <a:ext cx="4583113" cy="4565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8" imgW="4584589" imgH="4566300" progId="Excel.Sheet.8">
                  <p:embed/>
                </p:oleObj>
              </mc:Choice>
              <mc:Fallback>
                <p:oleObj r:id="rId8" imgW="4584589" imgH="4566300" progId="Excel.Sheet.8">
                  <p:embed/>
                  <p:pic>
                    <p:nvPicPr>
                      <p:cNvPr id="0" name="Picture 10"/>
                      <p:cNvPicPr>
                        <a:picLocks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31750" y="1793875"/>
                        <a:ext cx="4583113" cy="45656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430" name="Text Box 99"/>
          <p:cNvSpPr txBox="1">
            <a:spLocks noChangeArrowheads="1"/>
          </p:cNvSpPr>
          <p:nvPr/>
        </p:nvSpPr>
        <p:spPr bwMode="auto">
          <a:xfrm>
            <a:off x="142875" y="6550025"/>
            <a:ext cx="9001125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kumimoji="0" lang="ru-RU" altLang="ru-RU" sz="1400">
                <a:solidFill>
                  <a:srgbClr val="000000"/>
                </a:solidFill>
                <a:latin typeface="Calibri" pitchFamily="34" charset="0"/>
                <a:ea typeface="MS PGothic" pitchFamily="34" charset="-128"/>
              </a:rPr>
              <a:t>Р.С. Козлов, А.В. Дехнич. КМАХ 2014; Том 14 №2:111-129</a:t>
            </a:r>
          </a:p>
        </p:txBody>
      </p:sp>
      <p:sp>
        <p:nvSpPr>
          <p:cNvPr id="5" name="Овал 4"/>
          <p:cNvSpPr/>
          <p:nvPr/>
        </p:nvSpPr>
        <p:spPr>
          <a:xfrm rot="18977760">
            <a:off x="6950075" y="5334000"/>
            <a:ext cx="1508125" cy="403225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8" name="Овал 7"/>
          <p:cNvSpPr/>
          <p:nvPr/>
        </p:nvSpPr>
        <p:spPr>
          <a:xfrm rot="18977760">
            <a:off x="2943225" y="5334000"/>
            <a:ext cx="1508125" cy="403225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Выноска со стрелкой вниз 8"/>
          <p:cNvSpPr/>
          <p:nvPr/>
        </p:nvSpPr>
        <p:spPr>
          <a:xfrm>
            <a:off x="4554249" y="1268760"/>
            <a:ext cx="2232248" cy="936104"/>
          </a:xfrm>
          <a:prstGeom prst="downArrowCallout">
            <a:avLst>
              <a:gd name="adj1" fmla="val 37469"/>
              <a:gd name="adj2" fmla="val 25000"/>
              <a:gd name="adj3" fmla="val 25000"/>
              <a:gd name="adj4" fmla="val 64977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>
                <a:solidFill>
                  <a:prstClr val="black"/>
                </a:solidFill>
              </a:rPr>
              <a:t>12,6% резистентных штаммов</a:t>
            </a:r>
          </a:p>
        </p:txBody>
      </p:sp>
    </p:spTree>
    <p:extLst>
      <p:ext uri="{BB962C8B-B14F-4D97-AF65-F5344CB8AC3E}">
        <p14:creationId xmlns:p14="http://schemas.microsoft.com/office/powerpoint/2010/main" val="3515070685"/>
      </p:ext>
    </p:extLst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188913"/>
            <a:ext cx="8569077" cy="1143000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ru-RU" sz="3200" b="1" dirty="0">
                <a:solidFill>
                  <a:srgbClr val="C00000"/>
                </a:solidFill>
              </a:rPr>
              <a:t>Хронический гнойный </a:t>
            </a:r>
            <a:r>
              <a:rPr lang="ru-RU" sz="3200" b="1" dirty="0" err="1">
                <a:solidFill>
                  <a:srgbClr val="C00000"/>
                </a:solidFill>
              </a:rPr>
              <a:t>эпитимпанит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6144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4924425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ru-RU" sz="2800" dirty="0"/>
              <a:t>Процесс локализуется в верхнем этаже б/полости – аттике. Поражается не только слизистая оболочка, но и костные структуры б/полости ( костные стенки, слуховые косточки )</a:t>
            </a:r>
          </a:p>
          <a:p>
            <a:pPr eaLnBrk="1" hangingPunct="1">
              <a:lnSpc>
                <a:spcPct val="90000"/>
              </a:lnSpc>
              <a:defRPr/>
            </a:pPr>
            <a:endParaRPr lang="ru-RU" sz="2800" dirty="0"/>
          </a:p>
          <a:p>
            <a:pPr eaLnBrk="1" hangingPunct="1">
              <a:lnSpc>
                <a:spcPct val="90000"/>
              </a:lnSpc>
              <a:defRPr/>
            </a:pPr>
            <a:r>
              <a:rPr lang="ru-RU" sz="2800" dirty="0"/>
              <a:t>Перфорация в ненатянутой части барабанной перепонки (краевая )</a:t>
            </a:r>
          </a:p>
          <a:p>
            <a:pPr eaLnBrk="1" hangingPunct="1">
              <a:lnSpc>
                <a:spcPct val="90000"/>
              </a:lnSpc>
              <a:defRPr/>
            </a:pPr>
            <a:endParaRPr lang="ru-RU" sz="2800" dirty="0"/>
          </a:p>
          <a:p>
            <a:pPr eaLnBrk="1" hangingPunct="1">
              <a:lnSpc>
                <a:spcPct val="90000"/>
              </a:lnSpc>
              <a:defRPr/>
            </a:pPr>
            <a:r>
              <a:rPr lang="ru-RU" sz="2800" dirty="0"/>
              <a:t>Отделяемое гнойное, густое, с неприятным запахом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 sz="2800" dirty="0"/>
              <a:t>Часто беспокоит головная боль, головокружение</a:t>
            </a:r>
          </a:p>
        </p:txBody>
      </p:sp>
    </p:spTree>
    <p:extLst>
      <p:ext uri="{BB962C8B-B14F-4D97-AF65-F5344CB8AC3E}">
        <p14:creationId xmlns:p14="http://schemas.microsoft.com/office/powerpoint/2010/main" val="6038281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Заголовок 1"/>
          <p:cNvSpPr>
            <a:spLocks noGrp="1"/>
          </p:cNvSpPr>
          <p:nvPr>
            <p:ph type="title"/>
          </p:nvPr>
        </p:nvSpPr>
        <p:spPr>
          <a:xfrm>
            <a:off x="611188" y="188913"/>
            <a:ext cx="7921252" cy="1143000"/>
          </a:xfrm>
        </p:spPr>
        <p:txBody>
          <a:bodyPr/>
          <a:lstStyle/>
          <a:p>
            <a:r>
              <a:rPr lang="ru-RU" sz="3200" b="1" dirty="0" err="1">
                <a:solidFill>
                  <a:srgbClr val="C00000"/>
                </a:solidFill>
              </a:rPr>
              <a:t>Цефдиторен</a:t>
            </a:r>
            <a:r>
              <a:rPr lang="ru-RU" sz="3200" b="1" dirty="0">
                <a:solidFill>
                  <a:srgbClr val="C00000"/>
                </a:solidFill>
              </a:rPr>
              <a:t>: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ru-RU" sz="3200" b="1" dirty="0">
                <a:solidFill>
                  <a:srgbClr val="C00000"/>
                </a:solidFill>
              </a:rPr>
              <a:t>действие на бактерии </a:t>
            </a:r>
            <a:br>
              <a:rPr lang="ru-RU" sz="3200" b="1" dirty="0">
                <a:solidFill>
                  <a:srgbClr val="C00000"/>
                </a:solidFill>
              </a:rPr>
            </a:br>
            <a:r>
              <a:rPr lang="ru-RU" sz="3200" b="1" dirty="0">
                <a:solidFill>
                  <a:srgbClr val="C00000"/>
                </a:solidFill>
              </a:rPr>
              <a:t>в составе биопленок</a:t>
            </a:r>
          </a:p>
        </p:txBody>
      </p:sp>
      <p:graphicFrame>
        <p:nvGraphicFramePr>
          <p:cNvPr id="104451" name="Диаграмма 5"/>
          <p:cNvGraphicFramePr>
            <a:graphicFrameLocks/>
          </p:cNvGraphicFramePr>
          <p:nvPr/>
        </p:nvGraphicFramePr>
        <p:xfrm>
          <a:off x="-66675" y="1860550"/>
          <a:ext cx="5010150" cy="2333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5011346" imgH="2334970" progId="Excel.Sheet.8">
                  <p:embed/>
                </p:oleObj>
              </mc:Choice>
              <mc:Fallback>
                <p:oleObj r:id="rId3" imgW="5011346" imgH="2334970" progId="Excel.Sheet.8">
                  <p:embed/>
                  <p:pic>
                    <p:nvPicPr>
                      <p:cNvPr id="0" name="Picture 8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66675" y="1860550"/>
                        <a:ext cx="5010150" cy="2333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4452" name="TextBox 8"/>
          <p:cNvSpPr txBox="1">
            <a:spLocks noChangeArrowheads="1"/>
          </p:cNvSpPr>
          <p:nvPr/>
        </p:nvSpPr>
        <p:spPr bwMode="auto">
          <a:xfrm>
            <a:off x="506413" y="1616075"/>
            <a:ext cx="42529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0" lang="ru-RU" sz="1600" b="1">
                <a:solidFill>
                  <a:srgbClr val="000000"/>
                </a:solidFill>
                <a:latin typeface="Calibri" pitchFamily="34" charset="0"/>
              </a:rPr>
              <a:t>Изменение оптической плотности биопленки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0" lang="en-US" sz="1600" b="1" i="1">
                <a:solidFill>
                  <a:srgbClr val="000000"/>
                </a:solidFill>
                <a:latin typeface="Calibri" pitchFamily="34" charset="0"/>
              </a:rPr>
              <a:t>S.pneumoniae</a:t>
            </a:r>
            <a:r>
              <a:rPr kumimoji="0" lang="en-US" sz="1600" b="1">
                <a:solidFill>
                  <a:srgbClr val="000000"/>
                </a:solidFill>
                <a:latin typeface="Calibri" pitchFamily="34" charset="0"/>
              </a:rPr>
              <a:t> (%)</a:t>
            </a:r>
            <a:endParaRPr kumimoji="0" lang="ru-RU" sz="1600" b="1">
              <a:solidFill>
                <a:srgbClr val="000000"/>
              </a:solidFill>
              <a:latin typeface="Calibri" pitchFamily="34" charset="0"/>
            </a:endParaRPr>
          </a:p>
        </p:txBody>
      </p:sp>
      <p:grpSp>
        <p:nvGrpSpPr>
          <p:cNvPr id="104453" name="Группа 3"/>
          <p:cNvGrpSpPr>
            <a:grpSpLocks/>
          </p:cNvGrpSpPr>
          <p:nvPr/>
        </p:nvGrpSpPr>
        <p:grpSpPr bwMode="auto">
          <a:xfrm>
            <a:off x="4319588" y="3213100"/>
            <a:ext cx="4848225" cy="3500438"/>
            <a:chOff x="4319160" y="3356992"/>
            <a:chExt cx="4848200" cy="3501008"/>
          </a:xfrm>
        </p:grpSpPr>
        <p:graphicFrame>
          <p:nvGraphicFramePr>
            <p:cNvPr id="104460" name="Диаграмма 6"/>
            <p:cNvGraphicFramePr>
              <a:graphicFrameLocks/>
            </p:cNvGraphicFramePr>
            <p:nvPr/>
          </p:nvGraphicFramePr>
          <p:xfrm>
            <a:off x="4268360" y="3882256"/>
            <a:ext cx="4949800" cy="302654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r:id="rId5" imgW="4950381" imgH="3029975" progId="Excel.Sheet.8">
                    <p:embed/>
                  </p:oleObj>
                </mc:Choice>
                <mc:Fallback>
                  <p:oleObj r:id="rId5" imgW="4950381" imgH="3029975" progId="Excel.Sheet.8">
                    <p:embed/>
                    <p:pic>
                      <p:nvPicPr>
                        <p:cNvPr id="0" name="Picture 9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268360" y="3882256"/>
                          <a:ext cx="4949800" cy="3026544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4461" name="TextBox 9"/>
            <p:cNvSpPr txBox="1">
              <a:spLocks noChangeArrowheads="1"/>
            </p:cNvSpPr>
            <p:nvPr/>
          </p:nvSpPr>
          <p:spPr bwMode="auto">
            <a:xfrm>
              <a:off x="4892130" y="3356992"/>
              <a:ext cx="4251870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kumimoji="0" lang="ru-RU" sz="1600" b="1">
                  <a:solidFill>
                    <a:srgbClr val="000000"/>
                  </a:solidFill>
                  <a:latin typeface="Calibri" pitchFamily="34" charset="0"/>
                </a:rPr>
                <a:t>Изменение оптической плотности биопленки</a:t>
              </a: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sz="1600" b="1" i="1">
                  <a:solidFill>
                    <a:srgbClr val="000000"/>
                  </a:solidFill>
                  <a:latin typeface="Calibri" pitchFamily="34" charset="0"/>
                </a:rPr>
                <a:t>H. influenzae</a:t>
              </a:r>
              <a:r>
                <a:rPr kumimoji="0" lang="en-US" sz="1600" b="1">
                  <a:solidFill>
                    <a:srgbClr val="000000"/>
                  </a:solidFill>
                  <a:latin typeface="Calibri" pitchFamily="34" charset="0"/>
                </a:rPr>
                <a:t> (%)</a:t>
              </a:r>
              <a:endParaRPr kumimoji="0" lang="ru-RU" sz="1600" b="1">
                <a:solidFill>
                  <a:srgbClr val="000000"/>
                </a:solidFill>
                <a:latin typeface="Calibri" pitchFamily="34" charset="0"/>
              </a:endParaRPr>
            </a:p>
          </p:txBody>
        </p:sp>
      </p:grpSp>
      <p:sp>
        <p:nvSpPr>
          <p:cNvPr id="104454" name="TextBox 10"/>
          <p:cNvSpPr txBox="1">
            <a:spLocks noChangeArrowheads="1"/>
          </p:cNvSpPr>
          <p:nvPr/>
        </p:nvSpPr>
        <p:spPr bwMode="auto">
          <a:xfrm>
            <a:off x="1985963" y="2565400"/>
            <a:ext cx="2746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0" lang="en-US" sz="1400">
                <a:solidFill>
                  <a:srgbClr val="000000"/>
                </a:solidFill>
                <a:latin typeface="Calibri" pitchFamily="34" charset="0"/>
              </a:rPr>
              <a:t>*</a:t>
            </a:r>
            <a:endParaRPr kumimoji="0" lang="ru-RU" sz="14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04455" name="TextBox 11"/>
          <p:cNvSpPr txBox="1">
            <a:spLocks noChangeArrowheads="1"/>
          </p:cNvSpPr>
          <p:nvPr/>
        </p:nvSpPr>
        <p:spPr bwMode="auto">
          <a:xfrm>
            <a:off x="1985963" y="2873375"/>
            <a:ext cx="274637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0" lang="en-US" sz="1400">
                <a:solidFill>
                  <a:srgbClr val="000000"/>
                </a:solidFill>
                <a:latin typeface="Calibri" pitchFamily="34" charset="0"/>
              </a:rPr>
              <a:t>*</a:t>
            </a:r>
            <a:endParaRPr kumimoji="0" lang="ru-RU" sz="14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254406" y="4293096"/>
            <a:ext cx="3816424" cy="2016224"/>
          </a:xfrm>
          <a:prstGeom prst="roundRect">
            <a:avLst/>
          </a:prstGeom>
          <a:solidFill>
            <a:srgbClr val="008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>
                <a:solidFill>
                  <a:prstClr val="white"/>
                </a:solidFill>
              </a:rPr>
              <a:t>Снижение оптической плотности биопленки достоверно  выше для цефдиторена</a:t>
            </a:r>
          </a:p>
          <a:p>
            <a:pPr algn="ctr">
              <a:defRPr/>
            </a:pPr>
            <a:r>
              <a:rPr lang="ru-RU" sz="2000" b="1" dirty="0">
                <a:solidFill>
                  <a:prstClr val="white"/>
                </a:solidFill>
              </a:rPr>
              <a:t>* </a:t>
            </a:r>
            <a:r>
              <a:rPr lang="en-US" sz="2000" b="1" dirty="0">
                <a:solidFill>
                  <a:prstClr val="white"/>
                </a:solidFill>
              </a:rPr>
              <a:t>p = 0</a:t>
            </a:r>
            <a:r>
              <a:rPr lang="ru-RU" sz="2000" b="1" dirty="0">
                <a:solidFill>
                  <a:prstClr val="white"/>
                </a:solidFill>
              </a:rPr>
              <a:t>,008</a:t>
            </a:r>
          </a:p>
        </p:txBody>
      </p:sp>
      <p:sp>
        <p:nvSpPr>
          <p:cNvPr id="104459" name="TextBox 2"/>
          <p:cNvSpPr txBox="1">
            <a:spLocks noChangeArrowheads="1"/>
          </p:cNvSpPr>
          <p:nvPr/>
        </p:nvSpPr>
        <p:spPr bwMode="auto">
          <a:xfrm>
            <a:off x="-26988" y="6634163"/>
            <a:ext cx="8775701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0" lang="en-US" sz="1200">
                <a:solidFill>
                  <a:srgbClr val="000000"/>
                </a:solidFill>
                <a:latin typeface="Calibri" pitchFamily="34" charset="0"/>
              </a:rPr>
              <a:t>J.R. Maestre</a:t>
            </a:r>
            <a:r>
              <a:rPr kumimoji="0" lang="ru-RU" sz="120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kumimoji="0" lang="en-US" sz="1200">
                <a:solidFill>
                  <a:srgbClr val="000000"/>
                </a:solidFill>
                <a:latin typeface="Calibri" pitchFamily="34" charset="0"/>
              </a:rPr>
              <a:t>et al. Interna</a:t>
            </a:r>
            <a:r>
              <a:rPr kumimoji="0" lang="ru-RU" sz="120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kumimoji="0" lang="en-US" sz="1200">
                <a:solidFill>
                  <a:srgbClr val="000000"/>
                </a:solidFill>
                <a:latin typeface="Calibri" pitchFamily="34" charset="0"/>
              </a:rPr>
              <a:t>J</a:t>
            </a:r>
            <a:r>
              <a:rPr kumimoji="0" lang="ru-RU" sz="120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kumimoji="0" lang="en-US" sz="1200">
                <a:solidFill>
                  <a:srgbClr val="000000"/>
                </a:solidFill>
                <a:latin typeface="Calibri" pitchFamily="34" charset="0"/>
              </a:rPr>
              <a:t>of Antimicrobi</a:t>
            </a:r>
            <a:r>
              <a:rPr kumimoji="0" lang="ru-RU" sz="120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kumimoji="0" lang="en-US" sz="1200">
                <a:solidFill>
                  <a:srgbClr val="000000"/>
                </a:solidFill>
                <a:latin typeface="Calibri" pitchFamily="34" charset="0"/>
              </a:rPr>
              <a:t>Agents 35 (2010) 274–277</a:t>
            </a:r>
            <a:endParaRPr kumimoji="0" lang="ru-RU" sz="120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3620421"/>
      </p:ext>
    </p:extLst>
  </p:cSld>
  <p:clrMapOvr>
    <a:masterClrMapping/>
  </p:clrMapOvr>
  <p:transition spd="slow"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914400"/>
            <a:ext cx="8839200" cy="1143000"/>
          </a:xfrm>
        </p:spPr>
        <p:txBody>
          <a:bodyPr>
            <a:normAutofit/>
          </a:bodyPr>
          <a:lstStyle/>
          <a:p>
            <a:pPr algn="ctr" eaLnBrk="1" hangingPunct="1">
              <a:lnSpc>
                <a:spcPct val="90000"/>
              </a:lnSpc>
              <a:defRPr/>
            </a:pPr>
            <a:r>
              <a:rPr lang="ru-RU" sz="3200" b="1" dirty="0">
                <a:solidFill>
                  <a:srgbClr val="C00000"/>
                </a:solidFill>
              </a:rPr>
              <a:t>КАК ОПРЕДЕЛИТЬ ДЛИТЕЛЬНОСТЬ КОНСЕРВАТИВНОГО ЛЕЧЕНИЯ?</a:t>
            </a:r>
            <a:r>
              <a:rPr lang="ru-RU" sz="3200" dirty="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10445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ru-RU" dirty="0"/>
              <a:t>	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dirty="0"/>
              <a:t>	</a:t>
            </a:r>
            <a:r>
              <a:rPr lang="ru-RU" sz="2800" b="1" dirty="0"/>
              <a:t>Длительность консервативного лечения зависит от:</a:t>
            </a:r>
          </a:p>
          <a:p>
            <a:pPr eaLnBrk="1" hangingPunct="1">
              <a:defRPr/>
            </a:pPr>
            <a:r>
              <a:rPr lang="ru-RU" sz="2800" b="1" dirty="0"/>
              <a:t>длительности и характера воспалительного процесса до лечения</a:t>
            </a:r>
          </a:p>
          <a:p>
            <a:pPr eaLnBrk="1" hangingPunct="1">
              <a:defRPr/>
            </a:pPr>
            <a:r>
              <a:rPr lang="ru-RU" sz="2800" b="1" dirty="0"/>
              <a:t> значительности осложнений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05432495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ru-RU" sz="3200" b="1" dirty="0">
                <a:solidFill>
                  <a:srgbClr val="C00000"/>
                </a:solidFill>
              </a:rPr>
              <a:t>Осложнения хронического гнойного среднего отита</a:t>
            </a:r>
          </a:p>
        </p:txBody>
      </p:sp>
      <p:sp>
        <p:nvSpPr>
          <p:cNvPr id="106499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ru-RU" sz="2800" dirty="0"/>
              <a:t>Мастоидит</a:t>
            </a:r>
          </a:p>
          <a:p>
            <a:pPr eaLnBrk="1" hangingPunct="1">
              <a:defRPr/>
            </a:pPr>
            <a:r>
              <a:rPr lang="ru-RU" sz="2800" dirty="0"/>
              <a:t>Менингит</a:t>
            </a:r>
          </a:p>
          <a:p>
            <a:pPr eaLnBrk="1" hangingPunct="1">
              <a:defRPr/>
            </a:pPr>
            <a:r>
              <a:rPr lang="ru-RU" sz="2800" dirty="0"/>
              <a:t>Абсцесс мозга</a:t>
            </a:r>
          </a:p>
          <a:p>
            <a:pPr eaLnBrk="1" hangingPunct="1">
              <a:defRPr/>
            </a:pPr>
            <a:r>
              <a:rPr lang="ru-RU" sz="2800" dirty="0"/>
              <a:t>Фистула и лабиринтит</a:t>
            </a:r>
          </a:p>
          <a:p>
            <a:pPr eaLnBrk="1" hangingPunct="1">
              <a:defRPr/>
            </a:pPr>
            <a:r>
              <a:rPr lang="ru-RU" sz="2800" dirty="0"/>
              <a:t>Арахноидит</a:t>
            </a:r>
          </a:p>
          <a:p>
            <a:pPr eaLnBrk="1" hangingPunct="1">
              <a:defRPr/>
            </a:pPr>
            <a:r>
              <a:rPr lang="ru-RU" sz="2800" dirty="0"/>
              <a:t>Тромбозы синусов</a:t>
            </a:r>
          </a:p>
        </p:txBody>
      </p:sp>
    </p:spTree>
    <p:extLst>
      <p:ext uri="{BB962C8B-B14F-4D97-AF65-F5344CB8AC3E}">
        <p14:creationId xmlns:p14="http://schemas.microsoft.com/office/powerpoint/2010/main" val="62146392"/>
      </p:ext>
    </p:extLst>
  </p:cSld>
  <p:clrMapOvr>
    <a:masterClrMapping/>
  </p:clrMapOvr>
  <p:transition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ru-RU" sz="3200" b="1" dirty="0">
                <a:solidFill>
                  <a:srgbClr val="C00000"/>
                </a:solidFill>
              </a:rPr>
              <a:t>Основной метод лечения ХГСО – </a:t>
            </a:r>
            <a:r>
              <a:rPr lang="ru-RU" sz="3200" b="1" dirty="0" err="1">
                <a:solidFill>
                  <a:srgbClr val="C00000"/>
                </a:solidFill>
              </a:rPr>
              <a:t>отохирургия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107523" name="Rectangle 3"/>
          <p:cNvSpPr>
            <a:spLocks noGrp="1" noChangeArrowheads="1"/>
          </p:cNvSpPr>
          <p:nvPr>
            <p:ph idx="1"/>
          </p:nvPr>
        </p:nvSpPr>
        <p:spPr>
          <a:xfrm>
            <a:off x="395536" y="1988840"/>
            <a:ext cx="8064896" cy="4283944"/>
          </a:xfrm>
        </p:spPr>
        <p:txBody>
          <a:bodyPr>
            <a:normAutofit fontScale="85000" lnSpcReduction="10000"/>
          </a:bodyPr>
          <a:lstStyle/>
          <a:p>
            <a:pPr eaLnBrk="1" hangingPunct="1">
              <a:lnSpc>
                <a:spcPct val="80000"/>
              </a:lnSpc>
              <a:defRPr/>
            </a:pPr>
            <a:endParaRPr lang="ru-RU" sz="2800" dirty="0"/>
          </a:p>
          <a:p>
            <a:pPr eaLnBrk="1" hangingPunct="1">
              <a:lnSpc>
                <a:spcPct val="80000"/>
              </a:lnSpc>
              <a:defRPr/>
            </a:pPr>
            <a:r>
              <a:rPr lang="ru-RU" sz="3500" dirty="0"/>
              <a:t>для ликвидации обострений процесса и для предоперационной подготовки уха, независимо от наличия отделяемого, наиболее эффективно и безопасно: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3500" dirty="0"/>
              <a:t>- обязательный предварительный тщательный туалет наружного слухового прохода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3500" dirty="0"/>
              <a:t>- промывание среднего уха раствором ципрофлоксацина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3500" dirty="0"/>
              <a:t>- последующее местное применение капель </a:t>
            </a:r>
            <a:r>
              <a:rPr lang="ru-RU" sz="3500" dirty="0" err="1"/>
              <a:t>Ципромед</a:t>
            </a:r>
            <a:r>
              <a:rPr lang="ru-RU" sz="3500" dirty="0"/>
              <a:t> или </a:t>
            </a:r>
            <a:r>
              <a:rPr lang="ru-RU" sz="3500" dirty="0" err="1"/>
              <a:t>Нормакс</a:t>
            </a:r>
            <a:endParaRPr lang="ru-RU" sz="3500" dirty="0"/>
          </a:p>
        </p:txBody>
      </p:sp>
    </p:spTree>
    <p:extLst>
      <p:ext uri="{BB962C8B-B14F-4D97-AF65-F5344CB8AC3E}">
        <p14:creationId xmlns:p14="http://schemas.microsoft.com/office/powerpoint/2010/main" val="69367951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60" y="585216"/>
            <a:ext cx="7992888" cy="1499616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</a:rPr>
              <a:t>Диагностические мероприятия при хроническом среднем отите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idx="1"/>
          </p:nvPr>
        </p:nvSpPr>
        <p:spPr>
          <a:xfrm>
            <a:off x="395536" y="1700808"/>
            <a:ext cx="8280920" cy="4571976"/>
          </a:xfrm>
        </p:spPr>
        <p:txBody>
          <a:bodyPr>
            <a:normAutofit lnSpcReduction="10000"/>
          </a:bodyPr>
          <a:lstStyle/>
          <a:p>
            <a:r>
              <a:rPr lang="ru-RU" sz="2800" dirty="0"/>
              <a:t>Исследование флоры и её чувствительности к антибиотикам</a:t>
            </a:r>
          </a:p>
          <a:p>
            <a:r>
              <a:rPr lang="ru-RU" sz="2800" dirty="0"/>
              <a:t>Тщательный туалет слухового прохода</a:t>
            </a:r>
          </a:p>
          <a:p>
            <a:r>
              <a:rPr lang="ru-RU" sz="2800" dirty="0"/>
              <a:t>Общее оториноларингологическое обследование с эндоскопией или </a:t>
            </a:r>
            <a:r>
              <a:rPr lang="ru-RU" sz="2800" dirty="0" err="1"/>
              <a:t>отомикроскопией</a:t>
            </a:r>
            <a:endParaRPr lang="ru-RU" sz="2800" dirty="0"/>
          </a:p>
          <a:p>
            <a:r>
              <a:rPr lang="ru-RU" sz="2800" dirty="0" err="1"/>
              <a:t>Аудиологическое</a:t>
            </a:r>
            <a:r>
              <a:rPr lang="ru-RU" sz="2800" dirty="0"/>
              <a:t> обследование, </a:t>
            </a:r>
            <a:r>
              <a:rPr lang="ru-RU" sz="2800" dirty="0" err="1"/>
              <a:t>тимпанометрия</a:t>
            </a:r>
            <a:endParaRPr lang="ru-RU" sz="2800" dirty="0"/>
          </a:p>
          <a:p>
            <a:r>
              <a:rPr lang="ru-RU" sz="2800" dirty="0"/>
              <a:t>Проба </a:t>
            </a:r>
            <a:r>
              <a:rPr lang="ru-RU" sz="2800" dirty="0" err="1"/>
              <a:t>Вальсальвы</a:t>
            </a:r>
            <a:endParaRPr lang="ru-RU" sz="2800" dirty="0"/>
          </a:p>
          <a:p>
            <a:r>
              <a:rPr lang="ru-RU" sz="2800" dirty="0"/>
              <a:t>Фистульные пробы</a:t>
            </a:r>
          </a:p>
          <a:p>
            <a:r>
              <a:rPr lang="ru-RU" sz="2800" dirty="0"/>
              <a:t>Компьютерная томография височных костей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8921306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980728"/>
            <a:ext cx="8229600" cy="436910"/>
          </a:xfrm>
        </p:spPr>
        <p:txBody>
          <a:bodyPr>
            <a:normAutofit fontScale="90000"/>
          </a:bodyPr>
          <a:lstStyle/>
          <a:p>
            <a:pPr fontAlgn="base">
              <a:spcAft>
                <a:spcPct val="0"/>
              </a:spcAft>
              <a:defRPr/>
            </a:pPr>
            <a:r>
              <a:rPr lang="ru-RU" sz="3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Основные возбудители при ХГСО </a:t>
            </a:r>
            <a:br>
              <a:rPr lang="ru-RU" sz="4000" i="1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</a:br>
            <a:r>
              <a:rPr lang="ru-RU" sz="4000" i="1" dirty="0"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(</a:t>
            </a:r>
            <a:r>
              <a:rPr lang="ru-RU" sz="2700" i="1" dirty="0"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по данным литературы</a:t>
            </a:r>
            <a:r>
              <a:rPr lang="ru-RU" sz="4000" i="1" dirty="0"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):</a:t>
            </a:r>
            <a:br>
              <a:rPr lang="ru-RU" sz="4000" i="1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i="1" dirty="0"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Staphylococcus </a:t>
            </a:r>
            <a:r>
              <a:rPr lang="en-US" sz="2400" b="1" i="1" dirty="0" err="1"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aureus</a:t>
            </a:r>
            <a:endParaRPr lang="ru-RU" sz="2400" b="1" i="1" dirty="0">
              <a:effectLst>
                <a:outerShdw blurRad="38100" dist="38100" dir="2700000" algn="tl">
                  <a:srgbClr val="C0C0C0"/>
                </a:outerShdw>
              </a:effectLst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i="1" dirty="0"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Pseudomonas </a:t>
            </a:r>
            <a:r>
              <a:rPr lang="en-US" sz="2400" b="1" i="1" dirty="0" err="1"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aeruginosa</a:t>
            </a:r>
            <a:endParaRPr lang="ru-RU" sz="2400" b="1" i="1" dirty="0">
              <a:effectLst>
                <a:outerShdw blurRad="38100" dist="38100" dir="2700000" algn="tl">
                  <a:srgbClr val="C0C0C0"/>
                </a:outerShdw>
              </a:effectLst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i="1" dirty="0"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Proteus vulgaris</a:t>
            </a:r>
            <a:r>
              <a:rPr lang="ru-RU" sz="2400" b="1" i="1" dirty="0"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, </a:t>
            </a:r>
            <a:r>
              <a:rPr lang="en-US" sz="2400" b="1" i="1" dirty="0"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Proteus mirabilis</a:t>
            </a:r>
            <a:r>
              <a:rPr lang="ru-RU" sz="2400" b="1" i="1" dirty="0"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,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i="1" dirty="0"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Escherichia coli</a:t>
            </a:r>
            <a:r>
              <a:rPr lang="ru-RU" sz="2400" b="1" i="1" dirty="0"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, </a:t>
            </a:r>
            <a:r>
              <a:rPr lang="en-US" sz="2400" b="1" i="1" dirty="0" err="1"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Klebsiella</a:t>
            </a:r>
            <a:r>
              <a:rPr lang="en-US" sz="2400" b="1" i="1" dirty="0"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 </a:t>
            </a:r>
            <a:endParaRPr lang="ru-RU" sz="2400" b="1" i="1" dirty="0">
              <a:effectLst>
                <a:outerShdw blurRad="38100" dist="38100" dir="2700000" algn="tl">
                  <a:srgbClr val="C0C0C0"/>
                </a:outerShdw>
              </a:effectLst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i="1" dirty="0" err="1"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pneumoniae</a:t>
            </a:r>
            <a:r>
              <a:rPr lang="ru-RU" sz="2400" b="1" i="1" dirty="0"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, анаэробы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i="1" dirty="0"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 (</a:t>
            </a:r>
            <a:r>
              <a:rPr lang="en-US" sz="2400" b="1" i="1" dirty="0" err="1"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Bacteroides</a:t>
            </a:r>
            <a:r>
              <a:rPr lang="en-US" sz="2400" b="1" i="1" dirty="0"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 </a:t>
            </a:r>
            <a:r>
              <a:rPr lang="ru-RU" sz="2400" b="1" i="1" dirty="0"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и </a:t>
            </a:r>
            <a:r>
              <a:rPr lang="en-US" sz="2400" b="1" i="1" dirty="0"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Clostridium</a:t>
            </a:r>
            <a:r>
              <a:rPr lang="ru-RU" sz="2400" b="1" i="1" dirty="0"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),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i="1" dirty="0"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грибы (</a:t>
            </a:r>
            <a:r>
              <a:rPr lang="en-US" sz="2400" b="1" i="1" dirty="0" err="1"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Aspergillus</a:t>
            </a:r>
            <a:r>
              <a:rPr lang="en-US" sz="2400" b="1" i="1" dirty="0"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 </a:t>
            </a:r>
            <a:r>
              <a:rPr lang="ru-RU" sz="2400" b="1" i="1" dirty="0"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и </a:t>
            </a:r>
            <a:r>
              <a:rPr lang="en-US" sz="2400" b="1" i="1" dirty="0"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Candida</a:t>
            </a:r>
            <a:r>
              <a:rPr lang="ru-RU" sz="2400" b="1" i="1" dirty="0"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).</a:t>
            </a:r>
          </a:p>
          <a:p>
            <a:endParaRPr lang="ru-RU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279964"/>
            <a:ext cx="3752453" cy="2411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C:\Users\Людмила\Pictures\ГХГ\Image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08" t="3922" r="8787" b="15811"/>
          <a:stretch/>
        </p:blipFill>
        <p:spPr bwMode="auto">
          <a:xfrm>
            <a:off x="4716016" y="980728"/>
            <a:ext cx="4320480" cy="5877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091056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41475"/>
          </a:xfrm>
        </p:spPr>
        <p:txBody>
          <a:bodyPr rtlCol="0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600" b="1" dirty="0">
                <a:solidFill>
                  <a:srgbClr val="C00000"/>
                </a:solidFill>
              </a:rPr>
              <a:t>Хирургическое лечение</a:t>
            </a:r>
            <a:br>
              <a:rPr lang="ru-RU" sz="3600" dirty="0">
                <a:solidFill>
                  <a:srgbClr val="C00000"/>
                </a:solidFill>
              </a:rPr>
            </a:br>
            <a:r>
              <a:rPr lang="ru-RU" sz="3600" dirty="0">
                <a:solidFill>
                  <a:srgbClr val="C00000"/>
                </a:solidFill>
              </a:rPr>
              <a:t>при хроническом гнойном среднем отите направлено на</a:t>
            </a:r>
            <a:r>
              <a:rPr lang="ru-RU" dirty="0"/>
              <a:t>:</a:t>
            </a:r>
          </a:p>
        </p:txBody>
      </p:sp>
      <p:sp>
        <p:nvSpPr>
          <p:cNvPr id="24579" name="Содержимое 2"/>
          <p:cNvSpPr>
            <a:spLocks noGrp="1"/>
          </p:cNvSpPr>
          <p:nvPr>
            <p:ph sz="half" idx="1"/>
          </p:nvPr>
        </p:nvSpPr>
        <p:spPr>
          <a:xfrm>
            <a:off x="251520" y="2476500"/>
            <a:ext cx="4562108" cy="4381500"/>
          </a:xfrm>
        </p:spPr>
        <p:txBody>
          <a:bodyPr>
            <a:normAutofit/>
          </a:bodyPr>
          <a:lstStyle/>
          <a:p>
            <a:r>
              <a:rPr lang="ru-RU" sz="2800" dirty="0"/>
              <a:t>удаление патологического очага </a:t>
            </a:r>
            <a:r>
              <a:rPr lang="ru-RU" sz="2800" dirty="0" err="1"/>
              <a:t>остемиелита</a:t>
            </a:r>
            <a:r>
              <a:rPr lang="ru-RU" sz="2800" dirty="0"/>
              <a:t> и </a:t>
            </a:r>
            <a:r>
              <a:rPr lang="ru-RU" sz="2800" dirty="0" err="1"/>
              <a:t>холестеатомы</a:t>
            </a:r>
            <a:r>
              <a:rPr lang="ru-RU" sz="2800" dirty="0"/>
              <a:t> из височной кости,</a:t>
            </a:r>
          </a:p>
          <a:p>
            <a:pPr>
              <a:buFont typeface="Arial" charset="0"/>
              <a:buNone/>
            </a:pPr>
            <a:endParaRPr lang="ru-RU" sz="2800" dirty="0"/>
          </a:p>
          <a:p>
            <a:r>
              <a:rPr lang="ru-RU" sz="2800" dirty="0"/>
              <a:t>улучшение слуха путем восстановления аппарата среднего уха.</a:t>
            </a:r>
          </a:p>
        </p:txBody>
      </p:sp>
      <p:pic>
        <p:nvPicPr>
          <p:cNvPr id="24580" name="Picture 2" descr="C:\Users\Ss\Desktop\7f77495526fc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3629" y="2985249"/>
            <a:ext cx="3244521" cy="2387967"/>
          </a:xfrm>
          <a:noFill/>
        </p:spPr>
      </p:pic>
    </p:spTree>
    <p:extLst>
      <p:ext uri="{BB962C8B-B14F-4D97-AF65-F5344CB8AC3E}">
        <p14:creationId xmlns:p14="http://schemas.microsoft.com/office/powerpoint/2010/main" val="190326771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pPr algn="ctr"/>
            <a:r>
              <a:rPr lang="ru-RU" sz="3200" dirty="0" err="1">
                <a:solidFill>
                  <a:srgbClr val="C00000"/>
                </a:solidFill>
                <a:latin typeface="Arial"/>
              </a:rPr>
              <a:t>холестеатома</a:t>
            </a:r>
            <a:endParaRPr lang="ru-RU" sz="3200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67544" y="1052736"/>
            <a:ext cx="8280920" cy="5073427"/>
          </a:xfrm>
        </p:spPr>
        <p:txBody>
          <a:bodyPr>
            <a:normAutofit fontScale="92500" lnSpcReduction="10000"/>
          </a:bodyPr>
          <a:lstStyle/>
          <a:p>
            <a:r>
              <a:rPr lang="ru-RU" dirty="0">
                <a:solidFill>
                  <a:srgbClr val="FF0000"/>
                </a:solidFill>
                <a:latin typeface="Arial"/>
              </a:rPr>
              <a:t>показания к санирующей хирургии становятся абсолютными!!!</a:t>
            </a:r>
          </a:p>
          <a:p>
            <a:r>
              <a:rPr lang="ru-RU" sz="3000" dirty="0">
                <a:solidFill>
                  <a:srgbClr val="333333"/>
                </a:solidFill>
                <a:latin typeface="Arial"/>
              </a:rPr>
              <a:t>Санирующая операция (открытый или закрытый вариант операции) у </a:t>
            </a:r>
            <a:r>
              <a:rPr lang="ru-RU" sz="3000" dirty="0" err="1">
                <a:solidFill>
                  <a:srgbClr val="333333"/>
                </a:solidFill>
                <a:latin typeface="Arial"/>
              </a:rPr>
              <a:t>отохирургов</a:t>
            </a:r>
            <a:r>
              <a:rPr lang="ru-RU" sz="3000" dirty="0">
                <a:solidFill>
                  <a:srgbClr val="333333"/>
                </a:solidFill>
                <a:latin typeface="Arial"/>
              </a:rPr>
              <a:t> нет единства. </a:t>
            </a:r>
          </a:p>
          <a:p>
            <a:r>
              <a:rPr lang="ru-RU" sz="3000" dirty="0">
                <a:solidFill>
                  <a:srgbClr val="333333"/>
                </a:solidFill>
                <a:latin typeface="Arial"/>
              </a:rPr>
              <a:t>Рецидивы </a:t>
            </a:r>
            <a:r>
              <a:rPr lang="ru-RU" sz="3000" dirty="0" err="1">
                <a:solidFill>
                  <a:srgbClr val="333333"/>
                </a:solidFill>
                <a:latin typeface="Arial"/>
              </a:rPr>
              <a:t>холестеатомы</a:t>
            </a:r>
            <a:r>
              <a:rPr lang="ru-RU" sz="3000" dirty="0">
                <a:solidFill>
                  <a:srgbClr val="333333"/>
                </a:solidFill>
                <a:latin typeface="Arial"/>
              </a:rPr>
              <a:t> при закрытой методике санирующих операций составляют, по данным разных авторов, 2-41% (</a:t>
            </a:r>
            <a:r>
              <a:rPr lang="ru-RU" sz="3000" dirty="0" err="1">
                <a:solidFill>
                  <a:srgbClr val="333333"/>
                </a:solidFill>
                <a:latin typeface="Arial"/>
              </a:rPr>
              <a:t>Абдулмуслимов</a:t>
            </a:r>
            <a:r>
              <a:rPr lang="ru-RU" sz="3000" dirty="0">
                <a:solidFill>
                  <a:srgbClr val="333333"/>
                </a:solidFill>
                <a:latin typeface="Arial"/>
              </a:rPr>
              <a:t> К.Д. 1988), при открытой методике - 6-11% (Тарасов Д.И.) </a:t>
            </a:r>
          </a:p>
          <a:p>
            <a:endParaRPr lang="ru-RU" sz="2400" dirty="0">
              <a:solidFill>
                <a:srgbClr val="333333"/>
              </a:solidFill>
              <a:latin typeface="Arial"/>
            </a:endParaRPr>
          </a:p>
          <a:p>
            <a:endParaRPr lang="ru-RU" sz="2400" dirty="0">
              <a:solidFill>
                <a:srgbClr val="333333"/>
              </a:solidFill>
              <a:latin typeface="Arial"/>
            </a:endParaRPr>
          </a:p>
          <a:p>
            <a:pPr marL="0" indent="0">
              <a:buNone/>
            </a:pPr>
            <a:r>
              <a:rPr lang="ru-RU" sz="1600" dirty="0" err="1">
                <a:solidFill>
                  <a:srgbClr val="333333"/>
                </a:solidFill>
                <a:latin typeface="Arial"/>
              </a:rPr>
              <a:t>Абдулмуслимов</a:t>
            </a:r>
            <a:r>
              <a:rPr lang="ru-RU" sz="1600" dirty="0">
                <a:solidFill>
                  <a:srgbClr val="333333"/>
                </a:solidFill>
                <a:latin typeface="Arial"/>
              </a:rPr>
              <a:t> К.Д. Клиническая оценка некоторых современных вариантов закрытых методов лечения хронического гнойного среднего отита: </a:t>
            </a:r>
            <a:r>
              <a:rPr lang="ru-RU" sz="1600" dirty="0" err="1">
                <a:solidFill>
                  <a:srgbClr val="333333"/>
                </a:solidFill>
                <a:latin typeface="Arial"/>
              </a:rPr>
              <a:t>Автореф</a:t>
            </a:r>
            <a:r>
              <a:rPr lang="ru-RU" sz="1600" dirty="0">
                <a:solidFill>
                  <a:srgbClr val="333333"/>
                </a:solidFill>
                <a:latin typeface="Arial"/>
              </a:rPr>
              <a:t>. </a:t>
            </a:r>
            <a:r>
              <a:rPr lang="ru-RU" sz="1600" dirty="0" err="1">
                <a:solidFill>
                  <a:srgbClr val="333333"/>
                </a:solidFill>
                <a:latin typeface="Arial"/>
              </a:rPr>
              <a:t>дис</a:t>
            </a:r>
            <a:r>
              <a:rPr lang="ru-RU" sz="1600" dirty="0">
                <a:solidFill>
                  <a:srgbClr val="333333"/>
                </a:solidFill>
                <a:latin typeface="Arial"/>
              </a:rPr>
              <a:t>.…канд. мед. наук / </a:t>
            </a:r>
            <a:r>
              <a:rPr lang="ru-RU" sz="1600" dirty="0" err="1">
                <a:solidFill>
                  <a:srgbClr val="333333"/>
                </a:solidFill>
                <a:latin typeface="Arial"/>
              </a:rPr>
              <a:t>К.Д.Абдулмуслимов</a:t>
            </a:r>
            <a:r>
              <a:rPr lang="ru-RU" sz="1600" dirty="0">
                <a:solidFill>
                  <a:srgbClr val="333333"/>
                </a:solidFill>
                <a:latin typeface="Arial"/>
              </a:rPr>
              <a:t>. - Новокузнецк, 1988. - 24 с.), Заболевания среднего уха / Д.И.Тарасов, </a:t>
            </a:r>
            <a:r>
              <a:rPr lang="ru-RU" sz="1600" dirty="0" err="1">
                <a:solidFill>
                  <a:srgbClr val="333333"/>
                </a:solidFill>
                <a:latin typeface="Arial"/>
              </a:rPr>
              <a:t>О.К.Федорова</a:t>
            </a:r>
            <a:r>
              <a:rPr lang="ru-RU" sz="1600" dirty="0">
                <a:solidFill>
                  <a:srgbClr val="333333"/>
                </a:solidFill>
                <a:latin typeface="Arial"/>
              </a:rPr>
              <a:t>, </a:t>
            </a:r>
            <a:r>
              <a:rPr lang="ru-RU" sz="1600" dirty="0" err="1">
                <a:solidFill>
                  <a:srgbClr val="333333"/>
                </a:solidFill>
                <a:latin typeface="Arial"/>
              </a:rPr>
              <a:t>В.П.Быкова</a:t>
            </a:r>
            <a:r>
              <a:rPr lang="ru-RU" sz="1600" dirty="0">
                <a:solidFill>
                  <a:srgbClr val="333333"/>
                </a:solidFill>
                <a:latin typeface="Arial"/>
              </a:rPr>
              <a:t>. - М.: Медицина, 1988. - 288 с.).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2337715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075240" cy="864096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err="1">
                <a:solidFill>
                  <a:srgbClr val="7030A0"/>
                </a:solidFill>
                <a:latin typeface="Arial"/>
              </a:rPr>
              <a:t>Санирующия</a:t>
            </a:r>
            <a:r>
              <a:rPr lang="ru-RU" sz="3200" b="1" dirty="0">
                <a:solidFill>
                  <a:srgbClr val="7030A0"/>
                </a:solidFill>
                <a:latin typeface="Arial"/>
              </a:rPr>
              <a:t> операция </a:t>
            </a:r>
            <a:r>
              <a:rPr lang="ru-RU" sz="3200" b="1" dirty="0">
                <a:solidFill>
                  <a:srgbClr val="C00000"/>
                </a:solidFill>
                <a:latin typeface="Arial"/>
              </a:rPr>
              <a:t>открытого</a:t>
            </a:r>
            <a:r>
              <a:rPr lang="ru-RU" sz="3200" b="1" dirty="0">
                <a:solidFill>
                  <a:srgbClr val="7030A0"/>
                </a:solidFill>
                <a:latin typeface="Arial"/>
              </a:rPr>
              <a:t> типа </a:t>
            </a:r>
            <a:endParaRPr lang="ru-RU" sz="3200" b="1" dirty="0">
              <a:solidFill>
                <a:srgbClr val="7030A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95536" y="1268760"/>
            <a:ext cx="8280920" cy="4857403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333333"/>
                </a:solidFill>
                <a:latin typeface="Arial"/>
              </a:rPr>
              <a:t>Выполнение предполагает формирование </a:t>
            </a:r>
            <a:r>
              <a:rPr lang="ru-RU" dirty="0" err="1">
                <a:solidFill>
                  <a:srgbClr val="0070C0"/>
                </a:solidFill>
                <a:latin typeface="Arial"/>
              </a:rPr>
              <a:t>эпидермизированной</a:t>
            </a:r>
            <a:r>
              <a:rPr lang="ru-RU" dirty="0">
                <a:solidFill>
                  <a:srgbClr val="0070C0"/>
                </a:solidFill>
                <a:latin typeface="Arial"/>
              </a:rPr>
              <a:t> трепанационной полости в сосцевидном отростке</a:t>
            </a:r>
            <a:r>
              <a:rPr lang="ru-RU" dirty="0">
                <a:solidFill>
                  <a:srgbClr val="333333"/>
                </a:solidFill>
                <a:latin typeface="Arial"/>
              </a:rPr>
              <a:t>.  </a:t>
            </a:r>
          </a:p>
          <a:p>
            <a:r>
              <a:rPr lang="ru-RU" dirty="0">
                <a:solidFill>
                  <a:srgbClr val="333333"/>
                </a:solidFill>
                <a:latin typeface="Arial"/>
              </a:rPr>
              <a:t>На пациента накладываются определенные ограничения: больной вынужден беречь ухо от воды и периодически (1 раз в 6 месяцев) посещать отоларинголога для осуществления туалета полости.</a:t>
            </a:r>
          </a:p>
          <a:p>
            <a:r>
              <a:rPr lang="ru-RU" dirty="0">
                <a:solidFill>
                  <a:srgbClr val="333333"/>
                </a:solidFill>
                <a:latin typeface="Arial"/>
              </a:rPr>
              <a:t> Эти ограничения, безусловно, снижают качество жизни этой категории больных.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539552" y="6453336"/>
            <a:ext cx="8208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Камалова </a:t>
            </a:r>
            <a:r>
              <a:rPr lang="ru-RU" dirty="0" err="1"/>
              <a:t>З.З.,Дмитриев</a:t>
            </a:r>
            <a:r>
              <a:rPr lang="ru-RU" dirty="0"/>
              <a:t> НС.,</a:t>
            </a:r>
            <a:r>
              <a:rPr lang="ru-RU" dirty="0" err="1"/>
              <a:t>Янборисов</a:t>
            </a:r>
            <a:r>
              <a:rPr lang="ru-RU" dirty="0"/>
              <a:t> Т.М. 2015</a:t>
            </a:r>
          </a:p>
        </p:txBody>
      </p:sp>
    </p:spTree>
    <p:extLst>
      <p:ext uri="{BB962C8B-B14F-4D97-AF65-F5344CB8AC3E}">
        <p14:creationId xmlns:p14="http://schemas.microsoft.com/office/powerpoint/2010/main" val="2905905586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pPr algn="ctr"/>
            <a:r>
              <a:rPr lang="ru-RU" sz="3200" b="1" dirty="0">
                <a:solidFill>
                  <a:srgbClr val="C00000"/>
                </a:solidFill>
              </a:rPr>
              <a:t>Закрытая методика 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124744"/>
            <a:ext cx="8075240" cy="5001419"/>
          </a:xfrm>
        </p:spPr>
        <p:txBody>
          <a:bodyPr/>
          <a:lstStyle/>
          <a:p>
            <a:r>
              <a:rPr lang="ru-RU" sz="2400" dirty="0">
                <a:solidFill>
                  <a:srgbClr val="333333"/>
                </a:solidFill>
                <a:latin typeface="Arial"/>
              </a:rPr>
              <a:t>Методика реконструкции задней стенки наружного слухового прохода (НСП) после выполнения костного этапа операции по открытому типу. </a:t>
            </a:r>
          </a:p>
          <a:p>
            <a:r>
              <a:rPr lang="ru-RU" dirty="0">
                <a:solidFill>
                  <a:srgbClr val="333333"/>
                </a:solidFill>
                <a:latin typeface="Arial"/>
              </a:rPr>
              <a:t>Цель:</a:t>
            </a:r>
          </a:p>
          <a:p>
            <a:r>
              <a:rPr lang="ru-RU" dirty="0">
                <a:solidFill>
                  <a:srgbClr val="333333"/>
                </a:solidFill>
                <a:latin typeface="Arial"/>
              </a:rPr>
              <a:t> совместить преимущества открытой методики (</a:t>
            </a:r>
            <a:r>
              <a:rPr lang="ru-RU" sz="2400" dirty="0">
                <a:solidFill>
                  <a:srgbClr val="333333"/>
                </a:solidFill>
                <a:latin typeface="Arial"/>
              </a:rPr>
              <a:t>лучшая визуализация всех структур среднего уха и большая надежность санации при </a:t>
            </a:r>
            <a:r>
              <a:rPr lang="ru-RU" sz="2400" dirty="0" err="1">
                <a:solidFill>
                  <a:srgbClr val="333333"/>
                </a:solidFill>
                <a:latin typeface="Arial"/>
              </a:rPr>
              <a:t>холестеатоме</a:t>
            </a:r>
            <a:r>
              <a:rPr lang="ru-RU" dirty="0">
                <a:solidFill>
                  <a:srgbClr val="333333"/>
                </a:solidFill>
                <a:latin typeface="Arial"/>
              </a:rPr>
              <a:t>) </a:t>
            </a:r>
          </a:p>
          <a:p>
            <a:r>
              <a:rPr lang="ru-RU" dirty="0">
                <a:solidFill>
                  <a:srgbClr val="333333"/>
                </a:solidFill>
                <a:latin typeface="Arial"/>
              </a:rPr>
              <a:t> безусловные «плюсы» закрытого типа операций (</a:t>
            </a:r>
            <a:r>
              <a:rPr lang="ru-RU" sz="2400" dirty="0">
                <a:solidFill>
                  <a:srgbClr val="333333"/>
                </a:solidFill>
                <a:latin typeface="Arial"/>
              </a:rPr>
              <a:t>сохранение естественной архитектоники слухового прохода, его резонансных характеристик</a:t>
            </a:r>
            <a:r>
              <a:rPr lang="ru-RU" dirty="0">
                <a:solidFill>
                  <a:srgbClr val="333333"/>
                </a:solidFill>
                <a:latin typeface="Arial"/>
              </a:rPr>
              <a:t>).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683568" y="6381328"/>
            <a:ext cx="7920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Камалова </a:t>
            </a:r>
            <a:r>
              <a:rPr lang="ru-RU" dirty="0" err="1"/>
              <a:t>З.З.,Дмитриев</a:t>
            </a:r>
            <a:r>
              <a:rPr lang="ru-RU" dirty="0"/>
              <a:t> НС.,</a:t>
            </a:r>
            <a:r>
              <a:rPr lang="ru-RU" dirty="0" err="1"/>
              <a:t>Янборисов</a:t>
            </a:r>
            <a:r>
              <a:rPr lang="ru-RU" dirty="0"/>
              <a:t> Т.М. 2015</a:t>
            </a:r>
          </a:p>
        </p:txBody>
      </p:sp>
    </p:spTree>
    <p:extLst>
      <p:ext uri="{BB962C8B-B14F-4D97-AF65-F5344CB8AC3E}">
        <p14:creationId xmlns:p14="http://schemas.microsoft.com/office/powerpoint/2010/main" val="41185829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0"/>
            <a:ext cx="8748464" cy="1124744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ru-RU" sz="3200" b="1" dirty="0">
                <a:solidFill>
                  <a:srgbClr val="C00000"/>
                </a:solidFill>
              </a:rPr>
              <a:t>Хронический гнойный </a:t>
            </a:r>
            <a:r>
              <a:rPr lang="ru-RU" sz="3200" b="1" dirty="0" err="1">
                <a:solidFill>
                  <a:srgbClr val="C00000"/>
                </a:solidFill>
              </a:rPr>
              <a:t>эпитимпанит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62467" name="Rectangle 3"/>
          <p:cNvSpPr>
            <a:spLocks noGrp="1" noChangeArrowheads="1"/>
          </p:cNvSpPr>
          <p:nvPr>
            <p:ph idx="1"/>
          </p:nvPr>
        </p:nvSpPr>
        <p:spPr>
          <a:xfrm>
            <a:off x="539552" y="914400"/>
            <a:ext cx="8352928" cy="5943600"/>
          </a:xfrm>
        </p:spPr>
        <p:txBody>
          <a:bodyPr/>
          <a:lstStyle/>
          <a:p>
            <a:pPr eaLnBrk="1" hangingPunct="1">
              <a:defRPr/>
            </a:pPr>
            <a:endParaRPr lang="ru-RU" dirty="0"/>
          </a:p>
          <a:p>
            <a:pPr eaLnBrk="1" hangingPunct="1">
              <a:defRPr/>
            </a:pPr>
            <a:r>
              <a:rPr lang="ru-RU" sz="2800" dirty="0"/>
              <a:t>Слух понижен в большей степени, чем при </a:t>
            </a:r>
            <a:r>
              <a:rPr lang="ru-RU" sz="2800" dirty="0" err="1"/>
              <a:t>мезотимпаните</a:t>
            </a:r>
            <a:r>
              <a:rPr lang="ru-RU" sz="2800" dirty="0"/>
              <a:t>, тугоухость смешанного характера</a:t>
            </a:r>
          </a:p>
          <a:p>
            <a:pPr eaLnBrk="1" hangingPunct="1">
              <a:defRPr/>
            </a:pPr>
            <a:endParaRPr lang="ru-RU" sz="2800" dirty="0"/>
          </a:p>
          <a:p>
            <a:pPr eaLnBrk="1" hangingPunct="1">
              <a:defRPr/>
            </a:pPr>
            <a:r>
              <a:rPr lang="ru-RU" sz="2800" dirty="0"/>
              <a:t>При отоскопии – часто в б/полости грануляционная и полипозная ткань, холестеатома</a:t>
            </a:r>
          </a:p>
          <a:p>
            <a:pPr eaLnBrk="1" hangingPunct="1">
              <a:defRPr/>
            </a:pPr>
            <a:endParaRPr lang="ru-RU" sz="2800" dirty="0"/>
          </a:p>
          <a:p>
            <a:pPr eaLnBrk="1" hangingPunct="1">
              <a:defRPr/>
            </a:pPr>
            <a:r>
              <a:rPr lang="ru-RU" sz="2800" dirty="0"/>
              <a:t>Рентгенологически – </a:t>
            </a:r>
            <a:r>
              <a:rPr lang="ru-RU" sz="2800" dirty="0" err="1"/>
              <a:t>склерозирование</a:t>
            </a:r>
            <a:r>
              <a:rPr lang="ru-RU" sz="2800" dirty="0"/>
              <a:t> сосцевидного отростка, участки разряжения и деструкции кости в </a:t>
            </a:r>
            <a:r>
              <a:rPr lang="ru-RU" sz="2800" dirty="0" err="1"/>
              <a:t>аттико-антральной</a:t>
            </a:r>
            <a:r>
              <a:rPr lang="ru-RU" sz="2800" dirty="0"/>
              <a:t> области</a:t>
            </a:r>
          </a:p>
        </p:txBody>
      </p:sp>
    </p:spTree>
    <p:extLst>
      <p:ext uri="{BB962C8B-B14F-4D97-AF65-F5344CB8AC3E}">
        <p14:creationId xmlns:p14="http://schemas.microsoft.com/office/powerpoint/2010/main" val="2311578035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pPr algn="ctr"/>
            <a:r>
              <a:rPr lang="ru-RU" sz="3200" b="1" dirty="0">
                <a:solidFill>
                  <a:srgbClr val="C00000"/>
                </a:solidFill>
              </a:rPr>
              <a:t>Закрытая методика 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19256" cy="4525963"/>
          </a:xfrm>
        </p:spPr>
        <p:txBody>
          <a:bodyPr>
            <a:normAutofit/>
          </a:bodyPr>
          <a:lstStyle/>
          <a:p>
            <a:r>
              <a:rPr lang="ru-RU" sz="3200" dirty="0">
                <a:solidFill>
                  <a:srgbClr val="333333"/>
                </a:solidFill>
                <a:latin typeface="Arial"/>
              </a:rPr>
              <a:t>При сочетании с </a:t>
            </a:r>
            <a:r>
              <a:rPr lang="ru-RU" sz="3200" dirty="0" err="1">
                <a:solidFill>
                  <a:srgbClr val="333333"/>
                </a:solidFill>
                <a:latin typeface="Arial"/>
              </a:rPr>
              <a:t>тимпанопластикой</a:t>
            </a:r>
            <a:r>
              <a:rPr lang="ru-RU" sz="3200" dirty="0">
                <a:solidFill>
                  <a:srgbClr val="333333"/>
                </a:solidFill>
                <a:latin typeface="Arial"/>
              </a:rPr>
              <a:t> возможно достижение хорошего функционального результата и снятие ограничений на мытье в душе и купания. </a:t>
            </a:r>
          </a:p>
          <a:p>
            <a:r>
              <a:rPr lang="ru-RU" sz="3200" dirty="0">
                <a:solidFill>
                  <a:srgbClr val="333333"/>
                </a:solidFill>
                <a:latin typeface="Arial"/>
              </a:rPr>
              <a:t>Таким образом, достигается полная реабилитация больных этой категории.</a:t>
            </a:r>
            <a:br>
              <a:rPr lang="ru-RU" sz="3200" dirty="0">
                <a:solidFill>
                  <a:srgbClr val="000000"/>
                </a:solidFill>
              </a:rPr>
            </a:br>
            <a:endParaRPr lang="ru-RU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1043608" y="6381328"/>
            <a:ext cx="7488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Камалова </a:t>
            </a:r>
            <a:r>
              <a:rPr lang="ru-RU" dirty="0" err="1"/>
              <a:t>З.З.,Дмитриев</a:t>
            </a:r>
            <a:r>
              <a:rPr lang="ru-RU" dirty="0"/>
              <a:t> НС.,</a:t>
            </a:r>
            <a:r>
              <a:rPr lang="ru-RU" dirty="0" err="1"/>
              <a:t>Янборисов</a:t>
            </a:r>
            <a:r>
              <a:rPr lang="ru-RU" dirty="0"/>
              <a:t> Т.М. 2015</a:t>
            </a:r>
          </a:p>
        </p:txBody>
      </p:sp>
    </p:spTree>
    <p:extLst>
      <p:ext uri="{BB962C8B-B14F-4D97-AF65-F5344CB8AC3E}">
        <p14:creationId xmlns:p14="http://schemas.microsoft.com/office/powerpoint/2010/main" val="1606806575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pPr algn="ctr"/>
            <a:r>
              <a:rPr lang="ru-RU" sz="3200" b="1" dirty="0">
                <a:solidFill>
                  <a:srgbClr val="C00000"/>
                </a:solidFill>
              </a:rPr>
              <a:t>Закрытая методика 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23528" y="1600200"/>
            <a:ext cx="8363272" cy="4525963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ru-RU" sz="3200" dirty="0">
                <a:solidFill>
                  <a:srgbClr val="333333"/>
                </a:solidFill>
                <a:latin typeface="Arial"/>
              </a:rPr>
              <a:t>Операции с реконструкцией задней стенки слухового прохода- </a:t>
            </a:r>
            <a:r>
              <a:rPr lang="ru-RU" sz="3200" dirty="0" err="1">
                <a:solidFill>
                  <a:srgbClr val="333333"/>
                </a:solidFill>
                <a:latin typeface="Arial"/>
              </a:rPr>
              <a:t>мастоидальная</a:t>
            </a:r>
            <a:r>
              <a:rPr lang="ru-RU" sz="3200" dirty="0">
                <a:solidFill>
                  <a:srgbClr val="333333"/>
                </a:solidFill>
                <a:latin typeface="Arial"/>
              </a:rPr>
              <a:t> полость может вентилироваться или </a:t>
            </a:r>
            <a:r>
              <a:rPr lang="ru-RU" sz="3200" dirty="0" err="1">
                <a:solidFill>
                  <a:srgbClr val="333333"/>
                </a:solidFill>
                <a:latin typeface="Arial"/>
              </a:rPr>
              <a:t>облитерироваться</a:t>
            </a:r>
            <a:r>
              <a:rPr lang="ru-RU" sz="3200" dirty="0">
                <a:solidFill>
                  <a:srgbClr val="333333"/>
                </a:solidFill>
                <a:latin typeface="Arial"/>
              </a:rPr>
              <a:t>.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419241238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147248" cy="720080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  <a:latin typeface="Arial"/>
              </a:rPr>
              <a:t>Облитерация сосцевидного отростка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67544" y="980728"/>
            <a:ext cx="8280920" cy="5688632"/>
          </a:xfrm>
        </p:spPr>
        <p:txBody>
          <a:bodyPr>
            <a:normAutofit fontScale="92500" lnSpcReduction="20000"/>
          </a:bodyPr>
          <a:lstStyle/>
          <a:p>
            <a:r>
              <a:rPr lang="ru-RU" sz="2400" dirty="0">
                <a:solidFill>
                  <a:srgbClr val="333333"/>
                </a:solidFill>
                <a:latin typeface="Arial"/>
              </a:rPr>
              <a:t>Используют различные материалы: </a:t>
            </a:r>
          </a:p>
          <a:p>
            <a:r>
              <a:rPr lang="ru-RU" sz="2400" dirty="0">
                <a:solidFill>
                  <a:srgbClr val="333333"/>
                </a:solidFill>
                <a:latin typeface="Arial"/>
              </a:rPr>
              <a:t>мышечные лоскуты (особенно популярен у </a:t>
            </a:r>
            <a:r>
              <a:rPr lang="ru-RU" sz="2400" dirty="0" err="1">
                <a:solidFill>
                  <a:srgbClr val="333333"/>
                </a:solidFill>
                <a:latin typeface="Arial"/>
              </a:rPr>
              <a:t>отохирургов</a:t>
            </a:r>
            <a:r>
              <a:rPr lang="ru-RU" sz="2400" dirty="0">
                <a:solidFill>
                  <a:srgbClr val="333333"/>
                </a:solidFill>
                <a:latin typeface="Arial"/>
              </a:rPr>
              <a:t> </a:t>
            </a:r>
            <a:r>
              <a:rPr lang="ru-RU" sz="2400" dirty="0">
                <a:solidFill>
                  <a:srgbClr val="002060"/>
                </a:solidFill>
                <a:latin typeface="Arial"/>
              </a:rPr>
              <a:t>мышечный лоскут </a:t>
            </a:r>
            <a:r>
              <a:rPr lang="ru-RU" sz="2400" dirty="0">
                <a:solidFill>
                  <a:srgbClr val="333333"/>
                </a:solidFill>
                <a:latin typeface="Arial"/>
              </a:rPr>
              <a:t>по </a:t>
            </a:r>
            <a:r>
              <a:rPr lang="ru-RU" sz="2400" dirty="0" err="1">
                <a:solidFill>
                  <a:srgbClr val="333333"/>
                </a:solidFill>
                <a:latin typeface="Arial"/>
              </a:rPr>
              <a:t>Palva</a:t>
            </a:r>
            <a:r>
              <a:rPr lang="ru-RU" sz="2400" dirty="0">
                <a:solidFill>
                  <a:srgbClr val="333333"/>
                </a:solidFill>
                <a:latin typeface="Arial"/>
              </a:rPr>
              <a:t>), </a:t>
            </a:r>
          </a:p>
          <a:p>
            <a:r>
              <a:rPr lang="ru-RU" sz="2400" dirty="0">
                <a:solidFill>
                  <a:srgbClr val="002060"/>
                </a:solidFill>
                <a:latin typeface="Arial"/>
              </a:rPr>
              <a:t>ушной и </a:t>
            </a:r>
            <a:r>
              <a:rPr lang="ru-RU" sz="2400" dirty="0" err="1">
                <a:solidFill>
                  <a:srgbClr val="002060"/>
                </a:solidFill>
                <a:latin typeface="Arial"/>
              </a:rPr>
              <a:t>козелковый</a:t>
            </a:r>
            <a:r>
              <a:rPr lang="ru-RU" sz="2400" dirty="0">
                <a:solidFill>
                  <a:srgbClr val="002060"/>
                </a:solidFill>
                <a:latin typeface="Arial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Arial"/>
              </a:rPr>
              <a:t>аутохрящи</a:t>
            </a:r>
            <a:r>
              <a:rPr lang="ru-RU" sz="2400" dirty="0">
                <a:solidFill>
                  <a:srgbClr val="002060"/>
                </a:solidFill>
                <a:latin typeface="Arial"/>
              </a:rPr>
              <a:t> </a:t>
            </a:r>
            <a:r>
              <a:rPr lang="ru-RU" sz="2400" dirty="0">
                <a:solidFill>
                  <a:srgbClr val="333333"/>
                </a:solidFill>
                <a:latin typeface="Arial"/>
              </a:rPr>
              <a:t>(Heermann,1963), </a:t>
            </a:r>
            <a:r>
              <a:rPr lang="ru-RU" sz="2400" dirty="0">
                <a:solidFill>
                  <a:srgbClr val="002060"/>
                </a:solidFill>
                <a:latin typeface="Arial"/>
              </a:rPr>
              <a:t>аллогенные хрящи перегородки носа </a:t>
            </a:r>
            <a:r>
              <a:rPr lang="ru-RU" sz="2400" dirty="0">
                <a:solidFill>
                  <a:srgbClr val="333333"/>
                </a:solidFill>
                <a:latin typeface="Arial"/>
              </a:rPr>
              <a:t>(Jansen,1963, Преображенский Н.А., 1977), </a:t>
            </a:r>
          </a:p>
          <a:p>
            <a:r>
              <a:rPr lang="ru-RU" sz="2400" dirty="0">
                <a:solidFill>
                  <a:srgbClr val="002060"/>
                </a:solidFill>
                <a:latin typeface="Arial"/>
              </a:rPr>
              <a:t>колена</a:t>
            </a:r>
            <a:r>
              <a:rPr lang="ru-RU" sz="2400" dirty="0">
                <a:solidFill>
                  <a:srgbClr val="333333"/>
                </a:solidFill>
                <a:latin typeface="Arial"/>
              </a:rPr>
              <a:t> (</a:t>
            </a:r>
            <a:r>
              <a:rPr lang="ru-RU" sz="2400" dirty="0" err="1">
                <a:solidFill>
                  <a:srgbClr val="333333"/>
                </a:solidFill>
                <a:latin typeface="Arial"/>
              </a:rPr>
              <a:t>Wehrs</a:t>
            </a:r>
            <a:r>
              <a:rPr lang="ru-RU" sz="2400" dirty="0">
                <a:solidFill>
                  <a:srgbClr val="333333"/>
                </a:solidFill>
                <a:latin typeface="Arial"/>
              </a:rPr>
              <a:t>, 1972), </a:t>
            </a:r>
          </a:p>
          <a:p>
            <a:r>
              <a:rPr lang="ru-RU" sz="2400" dirty="0">
                <a:solidFill>
                  <a:srgbClr val="002060"/>
                </a:solidFill>
                <a:latin typeface="Arial"/>
              </a:rPr>
              <a:t>ребра</a:t>
            </a:r>
            <a:r>
              <a:rPr lang="ru-RU" sz="2400" dirty="0">
                <a:solidFill>
                  <a:srgbClr val="333333"/>
                </a:solidFill>
                <a:latin typeface="Arial"/>
              </a:rPr>
              <a:t> (</a:t>
            </a:r>
            <a:r>
              <a:rPr lang="ru-RU" sz="2400" dirty="0" err="1">
                <a:solidFill>
                  <a:srgbClr val="333333"/>
                </a:solidFill>
                <a:latin typeface="Arial"/>
              </a:rPr>
              <a:t>Cole</a:t>
            </a:r>
            <a:r>
              <a:rPr lang="ru-RU" sz="2400" dirty="0">
                <a:solidFill>
                  <a:srgbClr val="333333"/>
                </a:solidFill>
                <a:latin typeface="Arial"/>
              </a:rPr>
              <a:t>. 1992; </a:t>
            </a:r>
            <a:r>
              <a:rPr lang="ru-RU" sz="2400" dirty="0" err="1">
                <a:solidFill>
                  <a:srgbClr val="333333"/>
                </a:solidFill>
                <a:latin typeface="Arial"/>
              </a:rPr>
              <a:t>Zini</a:t>
            </a:r>
            <a:r>
              <a:rPr lang="ru-RU" sz="2400" dirty="0">
                <a:solidFill>
                  <a:srgbClr val="333333"/>
                </a:solidFill>
                <a:latin typeface="Arial"/>
              </a:rPr>
              <a:t>, 1994; Козлюк А.С., 1992 (патент №2074688, 1997 г.)), </a:t>
            </a:r>
          </a:p>
          <a:p>
            <a:r>
              <a:rPr lang="ru-RU" sz="2400" dirty="0">
                <a:solidFill>
                  <a:srgbClr val="002060"/>
                </a:solidFill>
                <a:latin typeface="Arial"/>
              </a:rPr>
              <a:t>аутогенная кортикальная кость сосцевидного отростка</a:t>
            </a:r>
            <a:r>
              <a:rPr lang="ru-RU" sz="2400" dirty="0">
                <a:solidFill>
                  <a:srgbClr val="333333"/>
                </a:solidFill>
                <a:latin typeface="Arial"/>
              </a:rPr>
              <a:t>, </a:t>
            </a:r>
          </a:p>
          <a:p>
            <a:r>
              <a:rPr lang="ru-RU" sz="2400" dirty="0">
                <a:solidFill>
                  <a:srgbClr val="002060"/>
                </a:solidFill>
                <a:latin typeface="Arial"/>
              </a:rPr>
              <a:t>биосовместимые материалы </a:t>
            </a:r>
          </a:p>
          <a:p>
            <a:endParaRPr lang="ru-RU" dirty="0">
              <a:solidFill>
                <a:srgbClr val="333333"/>
              </a:solidFill>
              <a:latin typeface="Arial"/>
            </a:endParaRPr>
          </a:p>
          <a:p>
            <a:r>
              <a:rPr lang="ru-RU" dirty="0">
                <a:solidFill>
                  <a:srgbClr val="333333"/>
                </a:solidFill>
                <a:latin typeface="Arial"/>
              </a:rPr>
              <a:t>(</a:t>
            </a:r>
            <a:r>
              <a:rPr lang="ru-RU" dirty="0" err="1">
                <a:solidFill>
                  <a:srgbClr val="333333"/>
                </a:solidFill>
                <a:latin typeface="Arial"/>
              </a:rPr>
              <a:t>Тос</a:t>
            </a:r>
            <a:r>
              <a:rPr lang="ru-RU" dirty="0">
                <a:solidFill>
                  <a:srgbClr val="333333"/>
                </a:solidFill>
                <a:latin typeface="Arial"/>
              </a:rPr>
              <a:t> М. Руководство по хирургии среднего уха. В 4 т. Т.2. Хирургия сосцевидного отростка и реконструктивные операции: Пер. с англ. </a:t>
            </a:r>
            <a:r>
              <a:rPr lang="ru-RU" dirty="0" err="1">
                <a:solidFill>
                  <a:srgbClr val="333333"/>
                </a:solidFill>
                <a:latin typeface="Arial"/>
              </a:rPr>
              <a:t>А.В.Давыдова</a:t>
            </a:r>
            <a:r>
              <a:rPr lang="ru-RU" dirty="0">
                <a:solidFill>
                  <a:srgbClr val="333333"/>
                </a:solidFill>
                <a:latin typeface="Arial"/>
              </a:rPr>
              <a:t> / Под. ред. </a:t>
            </a:r>
            <a:r>
              <a:rPr lang="ru-RU" dirty="0" err="1">
                <a:solidFill>
                  <a:srgbClr val="333333"/>
                </a:solidFill>
                <a:latin typeface="Arial"/>
              </a:rPr>
              <a:t>А.В.Старохи</a:t>
            </a:r>
            <a:r>
              <a:rPr lang="ru-RU" dirty="0">
                <a:solidFill>
                  <a:srgbClr val="333333"/>
                </a:solidFill>
                <a:latin typeface="Arial"/>
              </a:rPr>
              <a:t> - Томск, </a:t>
            </a:r>
            <a:r>
              <a:rPr lang="ru-RU" dirty="0" err="1">
                <a:solidFill>
                  <a:srgbClr val="333333"/>
                </a:solidFill>
                <a:latin typeface="Arial"/>
              </a:rPr>
              <a:t>Сиб</a:t>
            </a:r>
            <a:r>
              <a:rPr lang="ru-RU" dirty="0">
                <a:solidFill>
                  <a:srgbClr val="333333"/>
                </a:solidFill>
                <a:latin typeface="Arial"/>
              </a:rPr>
              <a:t>. ГМУ, 2005..).</a:t>
            </a:r>
            <a:br>
              <a:rPr lang="ru-RU" sz="2400" dirty="0"/>
            </a:br>
            <a:br>
              <a:rPr lang="ru-RU" sz="2400" dirty="0"/>
            </a:b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820550295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066800"/>
            <a:ext cx="8458200" cy="1143000"/>
          </a:xfrm>
        </p:spPr>
        <p:txBody>
          <a:bodyPr>
            <a:normAutofit/>
          </a:bodyPr>
          <a:lstStyle/>
          <a:p>
            <a:pPr algn="ctr" eaLnBrk="1" hangingPunct="1">
              <a:lnSpc>
                <a:spcPct val="90000"/>
              </a:lnSpc>
              <a:defRPr/>
            </a:pPr>
            <a:r>
              <a:rPr lang="ru-RU" sz="3200" b="1" dirty="0">
                <a:solidFill>
                  <a:srgbClr val="C00000"/>
                </a:solidFill>
              </a:rPr>
              <a:t>ЦЕЛЬ ХИРУРГИЧЕСКОГО ВМЕШАТЕЛЬСТВА НА СРЕДНЕМ УХЕ</a:t>
            </a:r>
            <a:endParaRPr lang="ru-RU" sz="3200" dirty="0">
              <a:solidFill>
                <a:srgbClr val="C00000"/>
              </a:solidFill>
            </a:endParaRPr>
          </a:p>
        </p:txBody>
      </p:sp>
      <p:sp>
        <p:nvSpPr>
          <p:cNvPr id="28675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2286000"/>
            <a:ext cx="7772400" cy="41148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endParaRPr lang="ru-RU" b="1" dirty="0"/>
          </a:p>
          <a:p>
            <a:pPr eaLnBrk="1" hangingPunct="1">
              <a:defRPr/>
            </a:pPr>
            <a:r>
              <a:rPr lang="ru-RU" sz="3200" dirty="0"/>
              <a:t>Восстановление функции среднего уха </a:t>
            </a:r>
          </a:p>
          <a:p>
            <a:pPr eaLnBrk="1" hangingPunct="1">
              <a:defRPr/>
            </a:pPr>
            <a:endParaRPr lang="ru-RU" sz="3200" dirty="0"/>
          </a:p>
          <a:p>
            <a:pPr eaLnBrk="1" hangingPunct="1">
              <a:defRPr/>
            </a:pPr>
            <a:r>
              <a:rPr lang="ru-RU" sz="3200" dirty="0"/>
              <a:t> Предотвращение проникновения инфекции в среднее ухо извне</a:t>
            </a:r>
          </a:p>
        </p:txBody>
      </p:sp>
    </p:spTree>
    <p:extLst>
      <p:ext uri="{BB962C8B-B14F-4D97-AF65-F5344CB8AC3E}">
        <p14:creationId xmlns:p14="http://schemas.microsoft.com/office/powerpoint/2010/main" val="1456589289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br>
              <a:rPr lang="ru-RU" sz="4800"/>
            </a:br>
            <a:br>
              <a:rPr lang="ru-RU" sz="2800"/>
            </a:br>
            <a:endParaRPr lang="ru-RU" sz="4000"/>
          </a:p>
        </p:txBody>
      </p:sp>
      <p:sp>
        <p:nvSpPr>
          <p:cNvPr id="120835" name="Rectangle 3"/>
          <p:cNvSpPr>
            <a:spLocks noGrp="1" noChangeArrowheads="1"/>
          </p:cNvSpPr>
          <p:nvPr>
            <p:ph idx="1"/>
          </p:nvPr>
        </p:nvSpPr>
        <p:spPr>
          <a:xfrm>
            <a:off x="539552" y="1600200"/>
            <a:ext cx="8208912" cy="52578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ru-RU" sz="2800" b="1" dirty="0"/>
              <a:t>реконструкция замкнутой  барабанной полости</a:t>
            </a:r>
            <a:br>
              <a:rPr lang="ru-RU" sz="2800" b="1" dirty="0"/>
            </a:br>
            <a:endParaRPr lang="ru-RU" sz="2800" b="1" dirty="0"/>
          </a:p>
          <a:p>
            <a:pPr eaLnBrk="1" hangingPunct="1">
              <a:defRPr/>
            </a:pPr>
            <a:r>
              <a:rPr lang="ru-RU" sz="2800" b="1" dirty="0"/>
              <a:t>иссечение рубцов </a:t>
            </a:r>
            <a:br>
              <a:rPr lang="ru-RU" sz="2800" b="1" dirty="0"/>
            </a:br>
            <a:endParaRPr lang="ru-RU" sz="2800" b="1" dirty="0"/>
          </a:p>
          <a:p>
            <a:pPr eaLnBrk="1" hangingPunct="1">
              <a:defRPr/>
            </a:pPr>
            <a:r>
              <a:rPr lang="ru-RU" sz="2800" b="1" dirty="0"/>
              <a:t>восстановление  звукопроводящей системы</a:t>
            </a:r>
          </a:p>
        </p:txBody>
      </p:sp>
      <p:sp>
        <p:nvSpPr>
          <p:cNvPr id="120836" name="Rectangle 4"/>
          <p:cNvSpPr>
            <a:spLocks noChangeArrowheads="1"/>
          </p:cNvSpPr>
          <p:nvPr/>
        </p:nvSpPr>
        <p:spPr bwMode="auto">
          <a:xfrm>
            <a:off x="0" y="381000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Тимпанопластика</a:t>
            </a:r>
            <a:endParaRPr lang="ru-RU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0662450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845840"/>
            <a:ext cx="7772400" cy="11430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ru-RU" sz="3200" b="1" dirty="0">
                <a:solidFill>
                  <a:srgbClr val="C00000"/>
                </a:solidFill>
              </a:rPr>
              <a:t>Анализ собственных наблюдений показывает: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>
          <a:xfrm>
            <a:off x="323850" y="2351112"/>
            <a:ext cx="8569325" cy="3886200"/>
          </a:xfrm>
          <a:solidFill>
            <a:srgbClr val="FFEBAB"/>
          </a:solidFill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ru-RU" sz="3000" dirty="0">
                <a:solidFill>
                  <a:srgbClr val="05186B"/>
                </a:solidFill>
              </a:rPr>
              <a:t>У 45% больных ХСО имеется патология  внутриносовых структур, сопровождающаяся: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ru-RU" sz="3000" dirty="0">
              <a:solidFill>
                <a:srgbClr val="05186B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sz="3400" dirty="0">
                <a:solidFill>
                  <a:srgbClr val="05186B"/>
                </a:solidFill>
              </a:rPr>
              <a:t>- нарушением носового дыхания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ru-RU" sz="3400" dirty="0">
              <a:solidFill>
                <a:srgbClr val="05186B"/>
              </a:solidFill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ru-RU" sz="3400" dirty="0">
                <a:solidFill>
                  <a:srgbClr val="05186B"/>
                </a:solidFill>
              </a:rPr>
              <a:t>- </a:t>
            </a:r>
            <a:r>
              <a:rPr lang="ru-RU" sz="3400" dirty="0" err="1">
                <a:solidFill>
                  <a:srgbClr val="05186B"/>
                </a:solidFill>
              </a:rPr>
              <a:t>тубарной</a:t>
            </a:r>
            <a:r>
              <a:rPr lang="ru-RU" sz="3400" dirty="0">
                <a:solidFill>
                  <a:srgbClr val="05186B"/>
                </a:solidFill>
              </a:rPr>
              <a:t> дисфункцией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ru-RU" sz="3400" dirty="0"/>
          </a:p>
        </p:txBody>
      </p:sp>
    </p:spTree>
    <p:extLst>
      <p:ext uri="{BB962C8B-B14F-4D97-AF65-F5344CB8AC3E}">
        <p14:creationId xmlns:p14="http://schemas.microsoft.com/office/powerpoint/2010/main" val="2144010337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>
          <a:xfrm>
            <a:off x="685800" y="773832"/>
            <a:ext cx="7772400" cy="11430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ru-RU" sz="3200" b="1" dirty="0">
                <a:solidFill>
                  <a:srgbClr val="C00000"/>
                </a:solidFill>
              </a:rPr>
              <a:t>Успешность </a:t>
            </a:r>
            <a:r>
              <a:rPr lang="ru-RU" sz="3200" b="1" dirty="0" err="1">
                <a:solidFill>
                  <a:srgbClr val="C00000"/>
                </a:solidFill>
              </a:rPr>
              <a:t>тимпанопластики</a:t>
            </a:r>
            <a:r>
              <a:rPr lang="ru-RU" sz="3200" b="1" dirty="0">
                <a:solidFill>
                  <a:srgbClr val="C00000"/>
                </a:solidFill>
              </a:rPr>
              <a:t> определяется</a:t>
            </a:r>
            <a:r>
              <a:rPr lang="ru-RU" sz="3600" b="1" dirty="0">
                <a:solidFill>
                  <a:srgbClr val="7030A0"/>
                </a:solidFill>
              </a:rPr>
              <a:t>:</a:t>
            </a:r>
          </a:p>
        </p:txBody>
      </p:sp>
      <p:sp>
        <p:nvSpPr>
          <p:cNvPr id="15363" name="Содержимое 2"/>
          <p:cNvSpPr>
            <a:spLocks noGrp="1"/>
          </p:cNvSpPr>
          <p:nvPr>
            <p:ph idx="1"/>
          </p:nvPr>
        </p:nvSpPr>
        <p:spPr>
          <a:xfrm>
            <a:off x="539552" y="2060848"/>
            <a:ext cx="8147248" cy="4065315"/>
          </a:xfrm>
          <a:solidFill>
            <a:srgbClr val="FFEBAB"/>
          </a:solidFill>
        </p:spPr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ru-RU" sz="2800" dirty="0"/>
              <a:t>Состоянием слизистой оболочки среднего уха;</a:t>
            </a:r>
          </a:p>
          <a:p>
            <a:pPr eaLnBrk="1" hangingPunct="1">
              <a:lnSpc>
                <a:spcPct val="150000"/>
              </a:lnSpc>
            </a:pPr>
            <a:r>
              <a:rPr lang="ru-RU" sz="2800" dirty="0"/>
              <a:t>Выбором лоскута (хрящ с надхрящницей, фасция и др.)</a:t>
            </a:r>
          </a:p>
          <a:p>
            <a:pPr eaLnBrk="1" hangingPunct="1">
              <a:lnSpc>
                <a:spcPct val="150000"/>
              </a:lnSpc>
            </a:pPr>
            <a:r>
              <a:rPr lang="ru-RU" sz="2800" dirty="0"/>
              <a:t> </a:t>
            </a:r>
            <a:r>
              <a:rPr lang="ru-RU" sz="2800" b="1" dirty="0"/>
              <a:t>Нормальной вентиляционной и дренажной функцией слуховой трубы</a:t>
            </a:r>
            <a:endParaRPr lang="ru-RU" dirty="0">
              <a:solidFill>
                <a:srgbClr val="05186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7092636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Заголовок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064896" cy="1419944"/>
          </a:xfrm>
        </p:spPr>
        <p:txBody>
          <a:bodyPr>
            <a:normAutofit fontScale="90000"/>
          </a:bodyPr>
          <a:lstStyle/>
          <a:p>
            <a:pPr algn="ctr" eaLnBrk="1" hangingPunct="1"/>
            <a:br>
              <a:rPr lang="ru-RU" sz="4000" dirty="0">
                <a:solidFill>
                  <a:srgbClr val="05186B"/>
                </a:solidFill>
              </a:rPr>
            </a:br>
            <a:r>
              <a:rPr lang="ru-RU" sz="3600" b="1" dirty="0">
                <a:solidFill>
                  <a:srgbClr val="C00000"/>
                </a:solidFill>
              </a:rPr>
              <a:t>Наличие сочетанной патологии</a:t>
            </a:r>
            <a:br>
              <a:rPr lang="ru-RU" sz="3600" b="1" dirty="0">
                <a:solidFill>
                  <a:srgbClr val="C00000"/>
                </a:solidFill>
              </a:rPr>
            </a:br>
            <a:r>
              <a:rPr lang="ru-RU" sz="3600" b="1" dirty="0">
                <a:solidFill>
                  <a:srgbClr val="C00000"/>
                </a:solidFill>
              </a:rPr>
              <a:t>ХСО и искривление перегородки носа</a:t>
            </a:r>
          </a:p>
        </p:txBody>
      </p:sp>
      <p:sp>
        <p:nvSpPr>
          <p:cNvPr id="22531" name="Содержимое 2"/>
          <p:cNvSpPr>
            <a:spLocks noGrp="1"/>
          </p:cNvSpPr>
          <p:nvPr>
            <p:ph idx="1"/>
          </p:nvPr>
        </p:nvSpPr>
        <p:spPr>
          <a:solidFill>
            <a:srgbClr val="FFEBAB"/>
          </a:solidFill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endParaRPr lang="ru-RU" dirty="0">
              <a:solidFill>
                <a:srgbClr val="05186B"/>
              </a:solidFill>
            </a:endParaRPr>
          </a:p>
          <a:p>
            <a:pPr eaLnBrk="1" hangingPunct="1">
              <a:buFont typeface="Wingdings" pitchFamily="2" charset="2"/>
              <a:buNone/>
            </a:pPr>
            <a:r>
              <a:rPr lang="ru-RU" sz="2800" dirty="0">
                <a:solidFill>
                  <a:srgbClr val="05186B"/>
                </a:solidFill>
              </a:rPr>
              <a:t>Тактически верная последовательность: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sz="2800" dirty="0">
                <a:solidFill>
                  <a:srgbClr val="05186B"/>
                </a:solidFill>
              </a:rPr>
              <a:t>I</a:t>
            </a:r>
            <a:r>
              <a:rPr lang="ru-RU" sz="2800" dirty="0">
                <a:solidFill>
                  <a:srgbClr val="05186B"/>
                </a:solidFill>
              </a:rPr>
              <a:t> этап – операция по коррекции внутриносовых структур</a:t>
            </a:r>
            <a:endParaRPr lang="en-US" sz="2800" dirty="0">
              <a:solidFill>
                <a:srgbClr val="05186B"/>
              </a:solidFill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US" sz="2800" dirty="0">
                <a:solidFill>
                  <a:srgbClr val="05186B"/>
                </a:solidFill>
              </a:rPr>
              <a:t>II</a:t>
            </a:r>
            <a:r>
              <a:rPr lang="ru-RU" sz="2800" dirty="0">
                <a:solidFill>
                  <a:srgbClr val="05186B"/>
                </a:solidFill>
              </a:rPr>
              <a:t> этап – </a:t>
            </a:r>
            <a:r>
              <a:rPr lang="ru-RU" sz="2800" dirty="0" err="1">
                <a:solidFill>
                  <a:srgbClr val="05186B"/>
                </a:solidFill>
              </a:rPr>
              <a:t>слухоулучшающая</a:t>
            </a:r>
            <a:r>
              <a:rPr lang="ru-RU" sz="2800" dirty="0">
                <a:solidFill>
                  <a:srgbClr val="05186B"/>
                </a:solidFill>
              </a:rPr>
              <a:t> операция (</a:t>
            </a:r>
            <a:r>
              <a:rPr lang="ru-RU" sz="2800" dirty="0" err="1">
                <a:solidFill>
                  <a:srgbClr val="05186B"/>
                </a:solidFill>
              </a:rPr>
              <a:t>оссикулотимпанопластика</a:t>
            </a:r>
            <a:r>
              <a:rPr lang="ru-RU" sz="2800" dirty="0">
                <a:solidFill>
                  <a:srgbClr val="05186B"/>
                </a:solidFill>
              </a:rPr>
              <a:t>)</a:t>
            </a:r>
            <a:endParaRPr lang="en-US" sz="2800" dirty="0">
              <a:solidFill>
                <a:srgbClr val="05186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8428914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 eaLnBrk="1" hangingPunct="1">
              <a:defRPr/>
            </a:pPr>
            <a:r>
              <a:rPr lang="ru-RU" sz="2400" dirty="0"/>
              <a:t>У больных </a:t>
            </a:r>
            <a:r>
              <a:rPr lang="en-US" sz="2400" dirty="0"/>
              <a:t>III</a:t>
            </a:r>
            <a:r>
              <a:rPr lang="ru-RU" sz="2400" dirty="0"/>
              <a:t>-</a:t>
            </a:r>
            <a:r>
              <a:rPr lang="en-US" sz="2400" dirty="0"/>
              <a:t>IV</a:t>
            </a:r>
            <a:r>
              <a:rPr lang="ru-RU" sz="2400" dirty="0"/>
              <a:t> степенью тугоухости </a:t>
            </a:r>
            <a:r>
              <a:rPr lang="ru-RU" sz="2400" b="1" dirty="0">
                <a:solidFill>
                  <a:srgbClr val="7030A0"/>
                </a:solidFill>
              </a:rPr>
              <a:t>с сохраненной цепью слуховых </a:t>
            </a:r>
            <a:r>
              <a:rPr lang="ru-RU" sz="2400" dirty="0"/>
              <a:t>косточек слух после операции достоверно улучшился на 15-30 дБ, особенно улучшилось восприятие звуков  1-8 тыс. Гц</a:t>
            </a:r>
          </a:p>
        </p:txBody>
      </p:sp>
      <p:pic>
        <p:nvPicPr>
          <p:cNvPr id="95235" name="Picture 5" descr="рис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424" y="2286000"/>
            <a:ext cx="5705652" cy="40227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Прямая со стрелкой 2"/>
          <p:cNvCxnSpPr/>
          <p:nvPr/>
        </p:nvCxnSpPr>
        <p:spPr bwMode="auto">
          <a:xfrm flipH="1">
            <a:off x="4499992" y="1628800"/>
            <a:ext cx="864096" cy="1296144"/>
          </a:xfrm>
          <a:prstGeom prst="straightConnector1">
            <a:avLst/>
          </a:prstGeom>
          <a:noFill/>
          <a:ln w="76200" cap="flat" cmpd="tri" algn="ctr">
            <a:solidFill>
              <a:srgbClr val="993300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" name="Прямая со стрелкой 4"/>
          <p:cNvCxnSpPr/>
          <p:nvPr/>
        </p:nvCxnSpPr>
        <p:spPr bwMode="auto">
          <a:xfrm>
            <a:off x="5364088" y="1628800"/>
            <a:ext cx="1008112" cy="1512168"/>
          </a:xfrm>
          <a:prstGeom prst="straightConnector1">
            <a:avLst/>
          </a:prstGeom>
          <a:noFill/>
          <a:ln w="76200" cap="flat" cmpd="tri" algn="ctr">
            <a:solidFill>
              <a:srgbClr val="993300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98766411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9" name="Rectangle 5"/>
          <p:cNvSpPr>
            <a:spLocks noGrp="1" noChangeArrowheads="1"/>
          </p:cNvSpPr>
          <p:nvPr>
            <p:ph type="title"/>
          </p:nvPr>
        </p:nvSpPr>
        <p:spPr>
          <a:xfrm>
            <a:off x="251520" y="188640"/>
            <a:ext cx="8435280" cy="1080120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ru-RU" sz="3200" b="1" dirty="0" err="1">
                <a:solidFill>
                  <a:srgbClr val="C00000"/>
                </a:solidFill>
              </a:rPr>
              <a:t>Оссикулопластика</a:t>
            </a:r>
            <a:endParaRPr lang="ru-RU" sz="3200" b="1" dirty="0">
              <a:solidFill>
                <a:srgbClr val="C00000"/>
              </a:solidFill>
            </a:endParaRPr>
          </a:p>
        </p:txBody>
      </p:sp>
      <p:graphicFrame>
        <p:nvGraphicFramePr>
          <p:cNvPr id="98307" name="Object 4"/>
          <p:cNvGraphicFramePr>
            <a:graphicFrameLocks noGrp="1" noChangeAspect="1"/>
          </p:cNvGraphicFramePr>
          <p:nvPr>
            <p:ph idx="1"/>
          </p:nvPr>
        </p:nvGraphicFramePr>
        <p:xfrm>
          <a:off x="990600" y="1543050"/>
          <a:ext cx="7086600" cy="5314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Слайд" r:id="rId2" imgW="4572139" imgH="3429123" progId="PowerPoint.Slide.8">
                  <p:embed/>
                </p:oleObj>
              </mc:Choice>
              <mc:Fallback>
                <p:oleObj name="Слайд" r:id="rId2" imgW="4572139" imgH="3429123" progId="PowerPoint.Slide.8">
                  <p:embed/>
                  <p:pic>
                    <p:nvPicPr>
                      <p:cNvPr id="0" name="Picture 26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1543050"/>
                        <a:ext cx="7086600" cy="53149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1922292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_rels/them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theme/theme1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9_Оформление по умолчанию">
  <a:themeElements>
    <a:clrScheme name="1_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1_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Presentazione vuota">
  <a:themeElements>
    <a:clrScheme name="Presentazione vuo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esentazione vuota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Presentazione vuo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Официальная">
  <a:themeElements>
    <a:clrScheme name="Официальная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Официальная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Официальная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Интеграл">
  <a:themeElements>
    <a:clrScheme name="Интеграл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Интеграл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Интеграл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8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1916</TotalTime>
  <Words>5783</Words>
  <Application>Microsoft Office PowerPoint</Application>
  <PresentationFormat>Экран (4:3)</PresentationFormat>
  <Paragraphs>751</Paragraphs>
  <Slides>123</Slides>
  <Notes>9</Notes>
  <HiddenSlides>5</HiddenSlides>
  <MMClips>0</MMClips>
  <ScaleCrop>false</ScaleCrop>
  <HeadingPairs>
    <vt:vector size="8" baseType="variant">
      <vt:variant>
        <vt:lpstr>Использованные шрифты</vt:lpstr>
      </vt:variant>
      <vt:variant>
        <vt:i4>20</vt:i4>
      </vt:variant>
      <vt:variant>
        <vt:lpstr>Тема</vt:lpstr>
      </vt:variant>
      <vt:variant>
        <vt:i4>7</vt:i4>
      </vt:variant>
      <vt:variant>
        <vt:lpstr>Внедренные серверы OLE</vt:lpstr>
      </vt:variant>
      <vt:variant>
        <vt:i4>5</vt:i4>
      </vt:variant>
      <vt:variant>
        <vt:lpstr>Заголовки слайдов</vt:lpstr>
      </vt:variant>
      <vt:variant>
        <vt:i4>123</vt:i4>
      </vt:variant>
    </vt:vector>
  </HeadingPairs>
  <TitlesOfParts>
    <vt:vector size="155" baseType="lpstr">
      <vt:lpstr>Arial</vt:lpstr>
      <vt:lpstr>Arial Cyr</vt:lpstr>
      <vt:lpstr>Arial Unicode MS</vt:lpstr>
      <vt:lpstr>Bookman Old Style</vt:lpstr>
      <vt:lpstr>Calibri</vt:lpstr>
      <vt:lpstr>Calibri Light</vt:lpstr>
      <vt:lpstr>FranklinGothicBookC</vt:lpstr>
      <vt:lpstr>FranklinGothicBookC-Italic</vt:lpstr>
      <vt:lpstr>GaramondNarrowC-Bold</vt:lpstr>
      <vt:lpstr>GaramondNarrowC-Light</vt:lpstr>
      <vt:lpstr>Georgia</vt:lpstr>
      <vt:lpstr>Tahoma</vt:lpstr>
      <vt:lpstr>Times New Roman</vt:lpstr>
      <vt:lpstr>Trebuchet MS</vt:lpstr>
      <vt:lpstr>Tw Cen MT</vt:lpstr>
      <vt:lpstr>Tw Cen MT Condensed</vt:lpstr>
      <vt:lpstr>Verdana</vt:lpstr>
      <vt:lpstr>Wingdings</vt:lpstr>
      <vt:lpstr>Wingdings 2</vt:lpstr>
      <vt:lpstr>Wingdings 3</vt:lpstr>
      <vt:lpstr>2_Тема Office</vt:lpstr>
      <vt:lpstr>9_Оформление по умолчанию</vt:lpstr>
      <vt:lpstr>3_Тема Office</vt:lpstr>
      <vt:lpstr>Presentazione vuota</vt:lpstr>
      <vt:lpstr>1_Тема Office</vt:lpstr>
      <vt:lpstr>Официальная</vt:lpstr>
      <vt:lpstr>Интеграл</vt:lpstr>
      <vt:lpstr>think-cell Slide</vt:lpstr>
      <vt:lpstr>Clip</vt:lpstr>
      <vt:lpstr>Документ</vt:lpstr>
      <vt:lpstr>Microsoft Excel 97-2003 Worksheet</vt:lpstr>
      <vt:lpstr>Слайд</vt:lpstr>
      <vt:lpstr>Хронический средний отит, показания к оперативному лечению </vt:lpstr>
      <vt:lpstr>Стойкая перфорация и хронический гнойный средний отит</vt:lpstr>
      <vt:lpstr>Клинические формы ХГСО:</vt:lpstr>
      <vt:lpstr>Хронический гнойный мезотимпанит</vt:lpstr>
      <vt:lpstr>Хронический гнойный мезотимпанит</vt:lpstr>
      <vt:lpstr>Хронический гнойный мезотимпанит</vt:lpstr>
      <vt:lpstr>Хронический гнойный мезотимпанит</vt:lpstr>
      <vt:lpstr>Хронический гнойный эпитимпанит</vt:lpstr>
      <vt:lpstr>Хронический гнойный эпитимпанит</vt:lpstr>
      <vt:lpstr>       Осложнения  острого и           хронического отита</vt:lpstr>
      <vt:lpstr>Классификация холестеатомы 2017</vt:lpstr>
      <vt:lpstr>Классификация холестеатомы</vt:lpstr>
      <vt:lpstr>Холестеатома</vt:lpstr>
      <vt:lpstr>Хронический средний отит</vt:lpstr>
      <vt:lpstr>Хронический средний отит</vt:lpstr>
      <vt:lpstr>Хронический средний отит</vt:lpstr>
      <vt:lpstr>Ретракционные карманы – пути к холестеатоме</vt:lpstr>
      <vt:lpstr>Презентация PowerPoint</vt:lpstr>
      <vt:lpstr>Правое ухо. Эпитимпанический ретракционный карман на ранней стадии формирования. </vt:lpstr>
      <vt:lpstr>Правое ухо</vt:lpstr>
      <vt:lpstr>Правое ухо, схожий случай </vt:lpstr>
      <vt:lpstr>Правое ухо. Эпитимпаническая холестеатома </vt:lpstr>
      <vt:lpstr>Презентация PowerPoint</vt:lpstr>
      <vt:lpstr>Правое ухо. Эпитимпаническая эрозия с холестеатомой. </vt:lpstr>
      <vt:lpstr>Эпитимпаническая холестеатома</vt:lpstr>
      <vt:lpstr>Правое ухо 46-летней пациентки, страдающей двусторонней  холестеатомой. </vt:lpstr>
      <vt:lpstr>КТ демонстрирует распространение холестеатомы в сосцевидный отросток</vt:lpstr>
      <vt:lpstr>Левое ухо</vt:lpstr>
      <vt:lpstr>Правое ухо</vt:lpstr>
      <vt:lpstr>Левое ухо</vt:lpstr>
      <vt:lpstr>Мезотимпаническая холестеатома</vt:lpstr>
      <vt:lpstr>Правое ухо</vt:lpstr>
      <vt:lpstr>Правое ухо</vt:lpstr>
      <vt:lpstr>Правое ухо</vt:lpstr>
      <vt:lpstr>Холестеатома, ассоциированная с ателектазом</vt:lpstr>
      <vt:lpstr>Левое ухо </vt:lpstr>
      <vt:lpstr>Правое ухо</vt:lpstr>
      <vt:lpstr>КТ того же случая</vt:lpstr>
      <vt:lpstr>Холестеатома и осложнения</vt:lpstr>
      <vt:lpstr>КТ того же случая</vt:lpstr>
      <vt:lpstr>Правое ухо</vt:lpstr>
      <vt:lpstr>КТ того же случая</vt:lpstr>
      <vt:lpstr>Левое ухо</vt:lpstr>
      <vt:lpstr>Анализ возникновения холестеатом</vt:lpstr>
      <vt:lpstr>Диагностические мероприятия при хроническом среднем отите</vt:lpstr>
      <vt:lpstr>Консервативное лечение ХГСО</vt:lpstr>
      <vt:lpstr>Местное лечение ХГСО</vt:lpstr>
      <vt:lpstr> Местное лечение ХГСО</vt:lpstr>
      <vt:lpstr>ЛЕЧЕБНЫЕ ПРОЦЕДУРЫ ПРИ ХРОНИЧЕСКОМ ГНОЙНОМ СРЕДНЕМ ОТИТЕ</vt:lpstr>
      <vt:lpstr>ЭФФЕКТИВНОСТЬ КОНСЕРВАТИВНЫХ   ВМЕШАТЕЛЬСТВ ПРИ ХРОНИЧЕСКОМ ГНОЙНОМ СРЕДНЕМ ОТИТЕ  J.Acuin, A.Smith, I.Mackenzie. Cochrane Library -2001 Issue 1</vt:lpstr>
      <vt:lpstr>ОСНОВНЫЕ РЕЗУЛЬТАТЫ МЕТААНАЛИЗА (1)</vt:lpstr>
      <vt:lpstr>ОСНОВНЫЕ РЕЗУЛЬТАТЫ МЕТАНАЛИЗА (2)</vt:lpstr>
      <vt:lpstr>ПОЧЕМУ НЕОБХОДИМО МЕСТНОЕ ЛЕЧЕНИЕ ХРОНИЧЕСКОГО СРЕДНЕГО ОТИТА?</vt:lpstr>
      <vt:lpstr>УШНЫЕ КАПЛИ ПРИМЕНЯЕМЫЕ   В ОТОРИНОЛАРИНГОЛОГИИ</vt:lpstr>
      <vt:lpstr>УШНЫЕ КАПЛИ</vt:lpstr>
      <vt:lpstr>ЦИПРОФЛОКСАЦИН (ципромед - ушные капли)</vt:lpstr>
      <vt:lpstr>Презентация PowerPoint</vt:lpstr>
      <vt:lpstr>Презентация PowerPoint</vt:lpstr>
      <vt:lpstr>Презентация PowerPoint</vt:lpstr>
      <vt:lpstr>Презентация PowerPoint</vt:lpstr>
      <vt:lpstr>ЭФФЕКТИВНОСТЬ КОНСЕРВАТИВНЫХ   ВМЕШАТЕЛЬСТВ ПРИ ХРОНИЧЕСКОМ ГНОЙНОМ СРЕДНЕМ ОТИТЕ  J.Acuin, A.Smith, I.Mackenzie. Cochrane Library -2001 Issue 1</vt:lpstr>
      <vt:lpstr> Комбинил (антибактериальное действие ципрофлоксацина и противовоспалительное действие дексаметазона)</vt:lpstr>
      <vt:lpstr>ДАНЦИЛ ушные капли</vt:lpstr>
      <vt:lpstr>Презентация PowerPoint</vt:lpstr>
      <vt:lpstr>Данцил – верный выбор в лечении отита</vt:lpstr>
      <vt:lpstr>      Данцил – верный выбор в  лечении отита   </vt:lpstr>
      <vt:lpstr>При обострении отита</vt:lpstr>
      <vt:lpstr>Презентация PowerPoint</vt:lpstr>
      <vt:lpstr>Клабакс ОД -пролонгированный кларитромицин  </vt:lpstr>
      <vt:lpstr>Дозы и способ применения </vt:lpstr>
      <vt:lpstr>Клабакс или Клацид</vt:lpstr>
      <vt:lpstr>Пероральные цефалоспорины</vt:lpstr>
      <vt:lpstr>Цефтибутен имеет оптимальная фармакокинетику</vt:lpstr>
      <vt:lpstr>Цефтибутен </vt:lpstr>
      <vt:lpstr>Режимы дозирования Цедекса</vt:lpstr>
      <vt:lpstr>Лефокцин </vt:lpstr>
      <vt:lpstr>Презентация PowerPoint</vt:lpstr>
      <vt:lpstr>ЦС III: резистентность S.pneumoniae </vt:lpstr>
      <vt:lpstr>Цефдиторен: наиболее высокая активность  в отношении H.influenzae и S.pyogenes</vt:lpstr>
      <vt:lpstr>Цефдиторен: действие на бактерии  в составе биопленок</vt:lpstr>
      <vt:lpstr>КАК ОПРЕДЕЛИТЬ ДЛИТЕЛЬНОСТЬ КОНСЕРВАТИВНОГО ЛЕЧЕНИЯ? </vt:lpstr>
      <vt:lpstr>Осложнения хронического гнойного среднего отита</vt:lpstr>
      <vt:lpstr>Основной метод лечения ХГСО – отохирургия</vt:lpstr>
      <vt:lpstr>Диагностические мероприятия при хроническом среднем отите</vt:lpstr>
      <vt:lpstr>Основные возбудители при ХГСО  (по данным литературы): </vt:lpstr>
      <vt:lpstr>Хирургическое лечение при хроническом гнойном среднем отите направлено на:</vt:lpstr>
      <vt:lpstr>холестеатома</vt:lpstr>
      <vt:lpstr>Санирующия операция открытого типа </vt:lpstr>
      <vt:lpstr>Закрытая методика </vt:lpstr>
      <vt:lpstr>Закрытая методика </vt:lpstr>
      <vt:lpstr>Закрытая методика </vt:lpstr>
      <vt:lpstr>Облитерация сосцевидного отростка</vt:lpstr>
      <vt:lpstr>ЦЕЛЬ ХИРУРГИЧЕСКОГО ВМЕШАТЕЛЬСТВА НА СРЕДНЕМ УХЕ</vt:lpstr>
      <vt:lpstr>  </vt:lpstr>
      <vt:lpstr>Анализ собственных наблюдений показывает:</vt:lpstr>
      <vt:lpstr>Успешность тимпанопластики определяется:</vt:lpstr>
      <vt:lpstr> Наличие сочетанной патологии ХСО и искривление перегородки носа</vt:lpstr>
      <vt:lpstr>У больных III-IV степенью тугоухости с сохраненной цепью слуховых косточек слух после операции достоверно улучшился на 15-30 дБ, особенно улучшилось восприятие звуков  1-8 тыс. Гц</vt:lpstr>
      <vt:lpstr>Оссикулопластика</vt:lpstr>
      <vt:lpstr>Презентация PowerPoint</vt:lpstr>
      <vt:lpstr>Полный протез</vt:lpstr>
      <vt:lpstr>Шунт на головку стремечка</vt:lpstr>
      <vt:lpstr>Частичный протез</vt:lpstr>
      <vt:lpstr>По Плестеру</vt:lpstr>
      <vt:lpstr>Презентация PowerPoint</vt:lpstr>
      <vt:lpstr>отофаг</vt:lpstr>
      <vt:lpstr>Плазма, обогащенная тромбоцитами</vt:lpstr>
      <vt:lpstr>Презентация PowerPoint</vt:lpstr>
      <vt:lpstr>Презентация PowerPoint</vt:lpstr>
      <vt:lpstr>Чему будут рады пациенты???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Клинический случай 1 К. И., 10 лет, проживает в г. Иланске.  Поступил в ЛОР отделение 25.09.19. Жалобы на снижение слуха справа, периодически отделяемое из уха, заложенность носа. В августе 2019 операция- удаление грануляций. Лор статус: носовые раковины отечны, отделяемого нет. Справа субтотальный дефект барабанной перепонки, холестеатома. </vt:lpstr>
      <vt:lpstr>Презентация PowerPoint</vt:lpstr>
      <vt:lpstr>Презентация PowerPoint</vt:lpstr>
      <vt:lpstr>  Клинический случай 2  М.Ю., 6 лет., проживает в Березовке. Поступила в ЛОР отделение 29.10.19.  DS: Хр. правосторонний мезотимпанит с грануляциями,холестеатомой.  Жалобы на снижение слуха справа, 25.06.19г. было обострение, проведена полипотомия уха справа. В 2017г. Аденотомия. На момент поступления: Носовое дыхание достаточное. Отоскопия справа: барабанная перепонка серая, отделяемого нет центральная перфорация.</vt:lpstr>
      <vt:lpstr>Оссикулопластика</vt:lpstr>
      <vt:lpstr>Левое ухо. Ателектаз IV степени.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Людмила</dc:creator>
  <cp:lastModifiedBy>Людмила Торопова</cp:lastModifiedBy>
  <cp:revision>141</cp:revision>
  <cp:lastPrinted>2013-11-27T22:33:03Z</cp:lastPrinted>
  <dcterms:created xsi:type="dcterms:W3CDTF">2013-11-23T09:44:10Z</dcterms:created>
  <dcterms:modified xsi:type="dcterms:W3CDTF">2021-02-28T14:22:03Z</dcterms:modified>
</cp:coreProperties>
</file>