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59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DC0B3-2264-4F91-BFDD-9C4ABCFC45B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31F63-299E-411C-A946-FEAF2908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17D6-9AD1-4BCB-9939-E62153C02E0C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C15-BC6F-4808-B19E-7E9C83CFEE6C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F413-E420-4F15-981C-996F952D1A1B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A2F9-B6CB-41F2-84EE-BFC34532C756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A1-8C09-455E-AB37-3FD8206D5EF7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651-530F-4EC3-AF63-6D37D4E0B8BE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2C80-B0FA-47D4-B86A-F9F4C8A71307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06F1-5BA7-4D8F-BC52-CC1C9570F267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D8EF-3EAE-45E6-9A0B-7ABB7D64196C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8A7D-46CE-4107-A207-E4885BB14BA4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D73B-A7CD-4179-A797-2E9AAF869929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82C3-5ED7-439C-8BEB-284BD383C1F3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8286808" cy="4500594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03.01 Организация деятельности аптеки и её структурных подразделений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АО «Губернские аптеки»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Аптека №273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Ездина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 группа.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Гаврилова К.О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Непосредственный руководитель: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Енговатых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П.О.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руководитель: Казакова Е.Н.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Красноярск 2022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Промаркированный уборочный инвентарь: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2530" name="Picture 2" descr="https://sun9-53.userapi.com/impg/MFzgzEoECT3ODw9EeUNwEmu5R3B2icuumRQp_g/yzYScOom1x8.jpg?size=1280x960&amp;quality=95&amp;sign=0359547c0ec677a323b1ca91967c31a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785926"/>
            <a:ext cx="4572031" cy="4000528"/>
          </a:xfrm>
          <a:prstGeom prst="rect">
            <a:avLst/>
          </a:prstGeom>
          <a:noFill/>
        </p:spPr>
      </p:pic>
      <p:pic>
        <p:nvPicPr>
          <p:cNvPr id="22532" name="Picture 4" descr="https://sun9-12.userapi.com/impg/Q9wMcBZ4BTTPQUUADHgNQYKwqJB9oH01HUCqTw/kNEpgxAGvHY.jpg?size=1079x1080&amp;quality=95&amp;sign=489283e88992eec024c6e11c8049e7b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99682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3554" name="Picture 2" descr="https://sun9-81.userapi.com/impg/VLu1aitTiWlXDUDKq-T4VOvVKVadPCudf8p9sA/jQAX3V0-efs.jpg?size=810x1080&amp;quality=95&amp;sign=fddbe23143aaf36db7dfad001be4f20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Фармацевт в санитарной одежде: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4578" name="Picture 2" descr="https://sun9-52.userapi.com/impg/dyFdHxHW3ngH4bW1_ovSC-rUU1YUqL-aXAFNHQ/vxtix3_h48s.jpg?size=921x1080&amp;quality=95&amp;sign=bfe500831a773cb041cb6a3bf7553b5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4786346" cy="5612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Административно бытовая зона: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заведующей: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un9-71.userapi.com/impg/u_67sQMECx9XT5KQ_kjWKdiJXsVWGw2q_fFUdw/2R1CUSa192o.jpg?size=810x1080&amp;quality=95&amp;sign=d7766ae59088b85cc471bf13c0fe2f3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00108"/>
            <a:ext cx="4179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Административно бытовая зона: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приемки пищи: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un9-34.userapi.com/impg/T2eszOj_V3g0Q-CPlOm3j4wzmWa8x0BjdRbvsQ/38uWcu7QgJw.jpg?size=1280x960&amp;quality=95&amp;sign=19c932adf0b9919158b623ad94276c11&amp;type=album"/>
          <p:cNvPicPr>
            <a:picLocks noChangeAspect="1" noChangeArrowheads="1"/>
          </p:cNvPicPr>
          <p:nvPr/>
        </p:nvPicPr>
        <p:blipFill>
          <a:blip r:embed="rId2"/>
          <a:srcRect l="22920" t="-3056"/>
          <a:stretch>
            <a:fillRect/>
          </a:stretch>
        </p:blipFill>
        <p:spPr bwMode="auto">
          <a:xfrm>
            <a:off x="285720" y="1357298"/>
            <a:ext cx="4804824" cy="4818041"/>
          </a:xfrm>
          <a:prstGeom prst="rect">
            <a:avLst/>
          </a:prstGeom>
          <a:noFill/>
        </p:spPr>
      </p:pic>
      <p:pic>
        <p:nvPicPr>
          <p:cNvPr id="26628" name="Picture 4" descr="https://sun9-23.userapi.com/impg/g9robgsKle8rpFGv-x2qNmBcvDN8zhctSdmT_Q/B1AGryjw9Eo.jpg?size=810x1080&amp;quality=95&amp;sign=9b0abdafc1f423f7c7ecb2808d3b464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518322" cy="4691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хранения верхней и санитарной одежды: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7650" name="Picture 2" descr="https://sun9-68.userapi.com/impg/drWnK8TRSobUKiexpInOz2AxecmN-9ZETGatdg/U5xAaTG84QA.jpg?size=1280x960&amp;quality=95&amp;sign=5b590a862805492fbbcb9d7b0364a00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3: Организация хранения товаров аптечного ассортимента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612" y="121442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Материальные комнаты: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76.userapi.com/impg/Vu7LXY3_oI8YPgeP6qDAUGN6fuYZ47gBx0BEiQ/t7RrIEftSIs.jpg?size=1280x960&amp;quality=95&amp;sign=13f3431be1a79db670cc396148bde90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5"/>
            <a:ext cx="5214974" cy="3911231"/>
          </a:xfrm>
          <a:prstGeom prst="rect">
            <a:avLst/>
          </a:prstGeom>
          <a:noFill/>
        </p:spPr>
      </p:pic>
      <p:pic>
        <p:nvPicPr>
          <p:cNvPr id="28676" name="Picture 4" descr="https://sun9-82.userapi.com/impg/yJHVvxKTIO5JTBKFcKJqNvTylhrJisNWxc6uHQ/suKPHiSbn4k.jpg?size=810x1080&amp;quality=95&amp;sign=7b9a973b20562b09355aa63f21acbd8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586" y="1857364"/>
            <a:ext cx="294681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лекарственных препаратов: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Наружных: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un9-49.userapi.com/impg/ZBf5dZqiJ4meErW4lYKFHPneEordoY-63TAHXA/EbCMWGS1xmY.jpg?size=1280x960&amp;quality=95&amp;rotate=270&amp;sign=cd1c4fbb4aa801a8b7fb24200866f23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6614556" cy="4960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лекарственных препаратов: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Внутреннее: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sun9-65.userapi.com/impg/OR-6hmlSqGeNoKe4VWoj7HHIPZfTaf7UCkqbDQ/dyvY5dKIgnc.jpg?size=1280x960&amp;quality=95&amp;rotate=270&amp;sign=2a37493873e9291183bcfa0ae0ff939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лекарственных препаратов: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инъекций:</a:t>
            </a:r>
            <a:endParaRPr lang="ru-RU" dirty="0"/>
          </a:p>
        </p:txBody>
      </p:sp>
      <p:pic>
        <p:nvPicPr>
          <p:cNvPr id="9218" name="Picture 2" descr="https://sun9-47.userapi.com/impg/1C1lWNVo4V3vRKi6N1qIduwquZhdfH9htCourg/G1h1tJlGohI.jpg?size=810x1080&amp;quality=95&amp;sign=39a44875f6890b4ee04cb86b80577dd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14422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1: Знакомство со структурой аптечной организации.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128586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Вывеска аптеки: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57.userapi.com/impg/8jv3KcB8ywpv8hlYz8MLXjPO2jZkOxiYGMwnvQ/PsVjnoS7fGo.jpg?size=1280x960&amp;quality=95&amp;sign=23fc04a3553a8502a0f28499fb7300f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7"/>
            <a:ext cx="5429287" cy="4071966"/>
          </a:xfrm>
          <a:prstGeom prst="rect">
            <a:avLst/>
          </a:prstGeom>
          <a:noFill/>
        </p:spPr>
      </p:pic>
      <p:pic>
        <p:nvPicPr>
          <p:cNvPr id="1028" name="Picture 4" descr="https://sun9-5.userapi.com/impg/2w8eCHWcNHuCS-bYVF3_6ia0TaujDQzLO1SG0w/4PqloAj1WmU.jpg?size=810x1080&amp;quality=95&amp;sign=529cb02204ddd2309c7dfff67be486b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перевязочного материала: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1746" name="Picture 2" descr="https://sun9-18.userapi.com/impg/pkFJzDOzYxdAqLGipJHBKCD2Y-6VAFumQ3DjbA/bjxUSmDOtLc.jpg?size=810x1080&amp;quality=95&amp;sign=2a8b17085d4b4d9955fe83af6ded34d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4143404" cy="552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лекарственного растительного сырья: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3794" name="Picture 2" descr="https://sun9-52.userapi.com/impg/W2GoK6L0WXoAkT-A1rmBa_hWVqiilbEjledQ8A/kBBjV0LwfQ0.jpg?size=1280x960&amp;quality=95&amp;rotate=270&amp;sign=ecd8fc41c35be2d6fb5a6f3af8f4333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143668" cy="460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парафармацевтической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продукции: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4818" name="Picture 2" descr="https://sun9-61.userapi.com/impg/zvTecR1TIucaxQ3-SUbBA4dM69Zy8Y7ViNA4fw/RLfYuFHJOmA.jpg?size=810x1080&amp;quality=95&amp;sign=56278107a0296386a31f385d4e5e0f9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4130673" cy="550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Помещение для хранения огнеопасных веществ, стоящих на предметно-количественном учете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5842" name="Picture 2" descr="https://sun9-45.userapi.com/impg/plkJ0LmOmZGy2fqARFnVDqTxz_3Wufx3-tgx2A/WWX2zjY3rTw.jpg?size=810x1080&amp;quality=95&amp;sign=8ab177f46e60a2d8b2e866038678fb0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179105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Холодильник: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6866" name="Picture 2" descr="https://sun9-14.userapi.com/impg/8Klc7b8atdUsGUQiDXsSLKqjHxIgStwNbps42w/PxvUBeZv_t8.jpg?size=810x1080&amp;quality=95&amp;sign=637ea94c9342a72ddee0c3a16d054f4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185032" cy="5580043"/>
          </a:xfrm>
          <a:prstGeom prst="rect">
            <a:avLst/>
          </a:prstGeom>
          <a:noFill/>
        </p:spPr>
      </p:pic>
      <p:pic>
        <p:nvPicPr>
          <p:cNvPr id="36868" name="Picture 4" descr="https://sun9-40.userapi.com/impg/US8bm-EsnA0SRQ3SYnuNerzx2nVi2cJAdY61zA/G9Paa4xE0Xk.jpg?size=810x1080&amp;quality=95&amp;sign=a8ee08e3a6409dbf102b7ba6f680d84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417912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Холодильник: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7890" name="Picture 2" descr="https://sun9-76.userapi.com/impg/CwAmQetvtRaVcnkZ6wNiKh0Iqn9aZBQ55eKqfA/jI0XXkPHhJY.jpg?size=810x1080&amp;quality=95&amp;sign=682719cce2dfc9e68225119fb710797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844921" cy="5126562"/>
          </a:xfrm>
          <a:prstGeom prst="rect">
            <a:avLst/>
          </a:prstGeom>
          <a:noFill/>
        </p:spPr>
      </p:pic>
      <p:pic>
        <p:nvPicPr>
          <p:cNvPr id="37892" name="Picture 4" descr="https://sun9-23.userapi.com/impg/ZEkfYsRNQY4SP2rR7A3YhDvlBd9Qnu7YWGWkjw/bYw9aG5xLQE.jpg?size=810x1080&amp;quality=95&amp;sign=9128c83411b2f8817f60e9d77f3a378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57232"/>
            <a:ext cx="3844921" cy="512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Карантинная зона: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8914" name="Picture 2" descr="https://sun9-1.userapi.com/impg/2CAjXOeMBt2YVJByzxMG7MrM0i4MX3yFGjXQhg/4dOJhWt7vSo.jpg?size=810x1080&amp;quality=95&amp;sign=fa68be2b50084a4ff4e8dda21c00e98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928958" cy="3905278"/>
          </a:xfrm>
          <a:prstGeom prst="rect">
            <a:avLst/>
          </a:prstGeom>
          <a:noFill/>
        </p:spPr>
      </p:pic>
      <p:pic>
        <p:nvPicPr>
          <p:cNvPr id="38916" name="Picture 4" descr="https://sun9-79.userapi.com/impg/IWf9gs0cTdYymbffz71UOIcF56aT-by91nbBug/sq68hwbH3EM.jpg?size=810x1080&amp;quality=95&amp;sign=71b79992f1507c38114d5ee57aefe29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00108"/>
            <a:ext cx="2928958" cy="3905277"/>
          </a:xfrm>
          <a:prstGeom prst="rect">
            <a:avLst/>
          </a:prstGeom>
          <a:noFill/>
        </p:spPr>
      </p:pic>
      <p:pic>
        <p:nvPicPr>
          <p:cNvPr id="38918" name="Picture 6" descr="https://sun9-46.userapi.com/impg/dvci0IwGfLWeji-y7feXxZKvgQgrfwHnY72FZw/tSSzg02EAgc.jpg?size=810x1080&amp;quality=95&amp;sign=2954f6e3c3adf0f1047e682b706cf51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08"/>
            <a:ext cx="294681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 для сбора медицинских отходов: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026" name="Picture 2" descr="https://sun9-68.userapi.com/impg/6nXrzkcSmytD5upTRKVLcMI_i4XewtrIrTYjzg/3I6C_UcjV9w.jpg?size=1280x960&amp;quality=95&amp;rotate=270&amp;sign=c01058cb60a2d96619b016f73a45488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Торговый зал: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4578" name="Picture 2" descr="https://sun9-50.userapi.com/impg/mTONE34wOFWCg3AOOb2OpWNiX8vpycd_8SEjQg/5vEPc7cmlaI.jpg?size=1280x960&amp;quality=95&amp;sign=183e5840044572add479438c5417150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852583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Торговый зал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62" name="Picture 2" descr="https://sun9-23.userapi.com/impg/HIsRBjAO966co6uaXGMghudmZZqJHlPSy5swtQ/ytLoS3zjNAY.jpg?size=1280x960&amp;quality=95&amp;sign=c921958279dfe51b9c00913e98100af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233554" cy="467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Помещения аптеки: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3554" name="Picture 2" descr="https://sun9-30.userapi.com/impg/G8-ObU24mhyqW3FTWzHTrjHl-Hoz9WwukRpxFQ/E_wVNNtERBI.jpg?size=810x1080&amp;quality=95&amp;sign=7259648247d2dcc9a29149e629b4f94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571900" cy="4762534"/>
          </a:xfrm>
          <a:prstGeom prst="rect">
            <a:avLst/>
          </a:prstGeom>
          <a:noFill/>
        </p:spPr>
      </p:pic>
      <p:pic>
        <p:nvPicPr>
          <p:cNvPr id="23556" name="Picture 4" descr="https://sun9-81.userapi.com/impg/3BmcY1_PoL9VwioVDfRYcRWh_gwzwHbPsT6oxA/Rsjfz7ena74.jpg?size=810x1080&amp;quality=95&amp;sign=edf2bbad5580dcc9fa0ea1c7af6e756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58976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Помещения аптеки: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1988" name="Picture 4" descr="https://sun9-20.userapi.com/impg/DF7O00REH8gViBiX4MC5Jn_qsqm5Q8jvBdR1Xw/Jwieck_HEI8.jpg?size=810x1080&amp;quality=95&amp;sign=0248e61eccf36822e0d0c5e59f02591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292189" cy="5722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Рабочее место фармацевта: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6386" name="Picture 2" descr="https://sun9-83.userapi.com/impg/vA9cC0Zg-NQuPJs54ySuuQihkmqmxBWCjB4Eqw/mW0qoI4q0c4.jpg?size=810x1080&amp;quality=95&amp;sign=ab7c99d0a5aed18173000b4cc4e9cc1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4232701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Информационный стенд для посетителей: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482" name="Picture 2" descr="https://sun9-24.userapi.com/impg/MCA1Jb8I2eaZGMAIi10hLD-gzvkoZ9lNucraAg/r4Tlz8jnYrI.jpg?size=810x1080&amp;quality=95&amp;sign=61e06b2b3ec8798b35a6a9f6e89d6cd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2.Санитарный режим в аптечной организации: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7290" y="128586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 для хранения уборочного инвентаря: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9-88.userapi.com/impg/Tjec0T4y09P3kMy8phrOMGwnZ7PYynnVTQ1iOg/3huMehVpXIc.jpg?size=810x1080&amp;quality=95&amp;sign=f69762321ccdc1ca5b6ee32207160a5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500462" cy="4667282"/>
          </a:xfrm>
          <a:prstGeom prst="rect">
            <a:avLst/>
          </a:prstGeom>
          <a:noFill/>
        </p:spPr>
      </p:pic>
      <p:pic>
        <p:nvPicPr>
          <p:cNvPr id="21508" name="Picture 4" descr="https://sun9-1.userapi.com/impg/T-XNpQFZB9FVvbseeCgmJ2jZoX6D3CcWVv5SNQ/xAGC2wG4v7s.jpg?size=810x1080&amp;quality=95&amp;sign=43b47bae1bdd2ef7fe08a1a98c6d5bf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53618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245</Words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</vt:lpstr>
      <vt:lpstr>Тема 1: Знакомство со структурой аптечной организации.</vt:lpstr>
      <vt:lpstr>Торговый зал:</vt:lpstr>
      <vt:lpstr>Торговый зал</vt:lpstr>
      <vt:lpstr>Помещения аптеки:</vt:lpstr>
      <vt:lpstr>Помещения аптеки:</vt:lpstr>
      <vt:lpstr>Рабочее место фармацевта:</vt:lpstr>
      <vt:lpstr>Информационный стенд для посетителей:</vt:lpstr>
      <vt:lpstr>Тема 2.Санитарный режим в аптечной организации:</vt:lpstr>
      <vt:lpstr>Промаркированный уборочный инвентарь:</vt:lpstr>
      <vt:lpstr>Санузел:</vt:lpstr>
      <vt:lpstr>Фармацевт в санитарной одежде:</vt:lpstr>
      <vt:lpstr>Административно бытовая зона:</vt:lpstr>
      <vt:lpstr>Административно бытовая зона:</vt:lpstr>
      <vt:lpstr>Зона хранения верхней и санитарной одежды:</vt:lpstr>
      <vt:lpstr>Тема 3: Организация хранения товаров аптечного ассортимента</vt:lpstr>
      <vt:lpstr>Шкафы для хранения лекарственных препаратов:</vt:lpstr>
      <vt:lpstr>Шкафы для хранения лекарственных препаратов:</vt:lpstr>
      <vt:lpstr>Шкафы для хранения лекарственных препаратов:</vt:lpstr>
      <vt:lpstr>Шкафы для хранения перевязочного материала:</vt:lpstr>
      <vt:lpstr>Шкафы для хранения лекарственного растительного сырья:</vt:lpstr>
      <vt:lpstr>Шкафы для хранения парафармацевтической продукции:</vt:lpstr>
      <vt:lpstr>Помещение для хранения огнеопасных веществ, стоящих на предметно-количественном учете</vt:lpstr>
      <vt:lpstr>Холодильник:</vt:lpstr>
      <vt:lpstr>Холодильник:</vt:lpstr>
      <vt:lpstr>Карантинная зона:</vt:lpstr>
      <vt:lpstr>Тара для сбора медицинских отходов: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</dc:title>
  <dc:creator>Мища</dc:creator>
  <cp:lastModifiedBy>Мища</cp:lastModifiedBy>
  <cp:revision>4</cp:revision>
  <dcterms:created xsi:type="dcterms:W3CDTF">2022-11-06T13:25:24Z</dcterms:created>
  <dcterms:modified xsi:type="dcterms:W3CDTF">2022-12-23T14:33:55Z</dcterms:modified>
</cp:coreProperties>
</file>