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sldIdLst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57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5C4D2-D4B3-4962-BD2A-439D8377222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5256E55-316A-4E7C-9770-E0385E997E09}">
      <dgm:prSet custT="1"/>
      <dgm:spPr/>
      <dgm:t>
        <a:bodyPr/>
        <a:lstStyle/>
        <a:p>
          <a:pPr algn="ctr" rtl="0"/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Жизненный цикл </a:t>
          </a:r>
          <a:r>
            <a:rPr lang="ru-RU" sz="3600" i="0" dirty="0" smtClean="0">
              <a:latin typeface="Times New Roman" pitchFamily="18" charset="0"/>
              <a:cs typeface="Times New Roman" pitchFamily="18" charset="0"/>
            </a:rPr>
            <a:t>клетки представляет собой промежуток времени от момента возникновения клетки в результате деления до ее гибели или до последующего деления.</a:t>
          </a:r>
          <a:endParaRPr lang="ru-RU" sz="3600" i="0" dirty="0">
            <a:latin typeface="Times New Roman" pitchFamily="18" charset="0"/>
            <a:cs typeface="Times New Roman" pitchFamily="18" charset="0"/>
          </a:endParaRPr>
        </a:p>
      </dgm:t>
    </dgm:pt>
    <dgm:pt modelId="{89C94747-8837-4B6A-A8D5-6B86C7550FFE}" type="parTrans" cxnId="{41E4CB90-F578-4840-A065-BC2BC7197312}">
      <dgm:prSet/>
      <dgm:spPr/>
      <dgm:t>
        <a:bodyPr/>
        <a:lstStyle/>
        <a:p>
          <a:endParaRPr lang="ru-RU"/>
        </a:p>
      </dgm:t>
    </dgm:pt>
    <dgm:pt modelId="{A1F4F6A0-FAFC-41B5-B6BA-14089FA8364D}" type="sibTrans" cxnId="{41E4CB90-F578-4840-A065-BC2BC7197312}">
      <dgm:prSet/>
      <dgm:spPr/>
      <dgm:t>
        <a:bodyPr/>
        <a:lstStyle/>
        <a:p>
          <a:endParaRPr lang="ru-RU"/>
        </a:p>
      </dgm:t>
    </dgm:pt>
    <dgm:pt modelId="{5C1B6ACA-0996-48AA-9B4E-FB3F9A63C1B4}">
      <dgm:prSet/>
      <dgm:spPr/>
      <dgm:t>
        <a:bodyPr/>
        <a:lstStyle/>
        <a:p>
          <a:pPr rtl="0"/>
          <a:endParaRPr lang="ru-RU" dirty="0"/>
        </a:p>
      </dgm:t>
    </dgm:pt>
    <dgm:pt modelId="{5B35CBD9-AF81-4274-B11E-2888A6F8AC29}" type="parTrans" cxnId="{5E34158C-25D5-4181-9892-AD2A8ABBC546}">
      <dgm:prSet/>
      <dgm:spPr/>
      <dgm:t>
        <a:bodyPr/>
        <a:lstStyle/>
        <a:p>
          <a:endParaRPr lang="ru-RU"/>
        </a:p>
      </dgm:t>
    </dgm:pt>
    <dgm:pt modelId="{4DD851B1-6F00-4588-ADFC-94380388E02C}" type="sibTrans" cxnId="{5E34158C-25D5-4181-9892-AD2A8ABBC546}">
      <dgm:prSet/>
      <dgm:spPr/>
      <dgm:t>
        <a:bodyPr/>
        <a:lstStyle/>
        <a:p>
          <a:endParaRPr lang="ru-RU"/>
        </a:p>
      </dgm:t>
    </dgm:pt>
    <dgm:pt modelId="{09DDB0B6-E429-4CA8-888C-E3D37E8754D9}" type="pres">
      <dgm:prSet presAssocID="{9115C4D2-D4B3-4962-BD2A-439D837722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3E71C-F06B-4978-B8DC-3D3D56337F2B}" type="pres">
      <dgm:prSet presAssocID="{05256E55-316A-4E7C-9770-E0385E997E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EED6F-2BAA-4B23-AFAD-1B6FBEA1A195}" type="pres">
      <dgm:prSet presAssocID="{05256E55-316A-4E7C-9770-E0385E997E0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4CB90-F578-4840-A065-BC2BC7197312}" srcId="{9115C4D2-D4B3-4962-BD2A-439D83772223}" destId="{05256E55-316A-4E7C-9770-E0385E997E09}" srcOrd="0" destOrd="0" parTransId="{89C94747-8837-4B6A-A8D5-6B86C7550FFE}" sibTransId="{A1F4F6A0-FAFC-41B5-B6BA-14089FA8364D}"/>
    <dgm:cxn modelId="{7B3C0F13-3AE3-4972-A50D-72965359C61C}" type="presOf" srcId="{05256E55-316A-4E7C-9770-E0385E997E09}" destId="{4FD3E71C-F06B-4978-B8DC-3D3D56337F2B}" srcOrd="0" destOrd="0" presId="urn:microsoft.com/office/officeart/2005/8/layout/vList2"/>
    <dgm:cxn modelId="{31C9BD3C-313C-4D2E-B39E-0AF4E0A2EDAF}" type="presOf" srcId="{5C1B6ACA-0996-48AA-9B4E-FB3F9A63C1B4}" destId="{382EED6F-2BAA-4B23-AFAD-1B6FBEA1A195}" srcOrd="0" destOrd="0" presId="urn:microsoft.com/office/officeart/2005/8/layout/vList2"/>
    <dgm:cxn modelId="{5E34158C-25D5-4181-9892-AD2A8ABBC546}" srcId="{05256E55-316A-4E7C-9770-E0385E997E09}" destId="{5C1B6ACA-0996-48AA-9B4E-FB3F9A63C1B4}" srcOrd="0" destOrd="0" parTransId="{5B35CBD9-AF81-4274-B11E-2888A6F8AC29}" sibTransId="{4DD851B1-6F00-4588-ADFC-94380388E02C}"/>
    <dgm:cxn modelId="{77954B6F-99C2-4015-8418-473CA15A5AF5}" type="presOf" srcId="{9115C4D2-D4B3-4962-BD2A-439D83772223}" destId="{09DDB0B6-E429-4CA8-888C-E3D37E8754D9}" srcOrd="0" destOrd="0" presId="urn:microsoft.com/office/officeart/2005/8/layout/vList2"/>
    <dgm:cxn modelId="{297061B1-E719-4041-99B0-A4B74C320DB6}" type="presParOf" srcId="{09DDB0B6-E429-4CA8-888C-E3D37E8754D9}" destId="{4FD3E71C-F06B-4978-B8DC-3D3D56337F2B}" srcOrd="0" destOrd="0" presId="urn:microsoft.com/office/officeart/2005/8/layout/vList2"/>
    <dgm:cxn modelId="{1D84E0F3-6BC5-40AE-9E4D-B2E7DC1A7DB3}" type="presParOf" srcId="{09DDB0B6-E429-4CA8-888C-E3D37E8754D9}" destId="{382EED6F-2BAA-4B23-AFAD-1B6FBEA1A1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3E71C-F06B-4978-B8DC-3D3D56337F2B}">
      <dsp:nvSpPr>
        <dsp:cNvPr id="0" name=""/>
        <dsp:cNvSpPr/>
      </dsp:nvSpPr>
      <dsp:spPr>
        <a:xfrm>
          <a:off x="0" y="169843"/>
          <a:ext cx="9144000" cy="2433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Жизненный цикл </a:t>
          </a:r>
          <a:r>
            <a:rPr lang="ru-RU" sz="3600" i="0" kern="1200" dirty="0" smtClean="0">
              <a:latin typeface="Times New Roman" pitchFamily="18" charset="0"/>
              <a:cs typeface="Times New Roman" pitchFamily="18" charset="0"/>
            </a:rPr>
            <a:t>клетки представляет собой промежуток времени от момента возникновения клетки в результате деления до ее гибели или до последующего деления.</a:t>
          </a:r>
          <a:endParaRPr lang="ru-RU" sz="3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799" y="288642"/>
        <a:ext cx="8906402" cy="2196002"/>
      </dsp:txXfrm>
    </dsp:sp>
    <dsp:sp modelId="{382EED6F-2BAA-4B23-AFAD-1B6FBEA1A195}">
      <dsp:nvSpPr>
        <dsp:cNvPr id="0" name=""/>
        <dsp:cNvSpPr/>
      </dsp:nvSpPr>
      <dsp:spPr>
        <a:xfrm>
          <a:off x="0" y="2603444"/>
          <a:ext cx="9144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82550" rIns="462280" bIns="82550" numCol="1" spcCol="1270" anchor="t" anchorCtr="0">
          <a:noAutofit/>
        </a:bodyPr>
        <a:lstStyle/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100" kern="1200" dirty="0"/>
        </a:p>
      </dsp:txBody>
      <dsp:txXfrm>
        <a:off x="0" y="2603444"/>
        <a:ext cx="91440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6E343-3B59-4D8F-884F-89FCE3967AC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73EA9-DDBF-49C1-ACC4-8CD2F081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7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7846C-C792-4C7E-BBFE-94E3E39FE1FD}" type="slidenum">
              <a:rPr kumimoji="0" lang="ru-RU" altLang="ru-RU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52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433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0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9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59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44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0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42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97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8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83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826684" y="1827213"/>
            <a:ext cx="9751483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E63-B5A3-4A46-BF69-1C98F6B0AC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2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429FA2B-BACD-4AAF-8677-0B1655435363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Щелчок правит образец заголовка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Щелчок правит 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1673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B1596EF-A5E3-470F-8748-441A4200677A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11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01B4FC-50B7-46C8-8E30-D3E98A4D11E7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6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0" y="1219200"/>
            <a:ext cx="2489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94800" y="1219200"/>
            <a:ext cx="2489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59E04C-6023-4237-A297-25D7E2F6D66B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3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29F6844-E14A-4789-BC0D-3F290B24905B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3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05AFC7-FD57-4743-B891-19B3615B1E65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1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26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66D674-017A-44EB-AEB3-6EEEFB68A59A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37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D5EA113-392B-49EB-AFBD-3CC016D65EF3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75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4B3D096-5260-4F2B-8A87-DC49D0D5789D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1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2ED8FEF-C1E9-4742-A3AD-B402F6B8D8B0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77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0"/>
            <a:ext cx="28194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0"/>
            <a:ext cx="82550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1AFB9A-F9FB-432C-83B0-A161C846997C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63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0"/>
            <a:ext cx="112776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502400" y="1219200"/>
            <a:ext cx="2489200" cy="5334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94800" y="1219200"/>
            <a:ext cx="2489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D4E7D2-4461-485F-AC42-1FCD79DB0159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1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5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1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8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2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0B34-0A6E-4FBA-B6E8-73C95AD92CF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0A1D-6F8E-4327-A3B4-391F48397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79A0C40-4B5B-473E-A225-022AEA24B8A1}" type="slidenum">
              <a:rPr lang="ru-RU" altLang="ru-R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1127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0" y="1219200"/>
            <a:ext cx="5181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69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SzPct val="10000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90538" indent="-33338" algn="l" rtl="0" eaLnBrk="0" fontAlgn="base" hangingPunct="0">
        <a:spcBef>
          <a:spcPct val="20000"/>
        </a:spcBef>
        <a:spcAft>
          <a:spcPct val="0"/>
        </a:spcAft>
        <a:buSzPct val="10000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38100" algn="l" rtl="0" eaLnBrk="0" fontAlgn="base" hangingPunct="0">
        <a:spcBef>
          <a:spcPct val="20000"/>
        </a:spcBef>
        <a:spcAft>
          <a:spcPct val="0"/>
        </a:spcAft>
        <a:buSzPct val="100000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43038" indent="-71438" algn="l" rtl="0" eaLnBrk="0" fontAlgn="base" hangingPunct="0">
        <a:spcBef>
          <a:spcPct val="20000"/>
        </a:spcBef>
        <a:spcAft>
          <a:spcPct val="0"/>
        </a:spcAft>
        <a:buSzPct val="10000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7688" indent="11113" algn="l" rtl="0" eaLnBrk="0" fontAlgn="base" hangingPunct="0">
        <a:spcBef>
          <a:spcPct val="20000"/>
        </a:spcBef>
        <a:spcAft>
          <a:spcPct val="0"/>
        </a:spcAft>
        <a:buSzPct val="10000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B%D0%B0%D1%86%D0%B5%D0%BD%D1%82%D0%B0" TargetMode="External"/><Relationship Id="rId3" Type="http://schemas.openxmlformats.org/officeDocument/2006/relationships/slide" Target="slide5.xml"/><Relationship Id="rId7" Type="http://schemas.openxmlformats.org/officeDocument/2006/relationships/hyperlink" Target="https://ru.wikipedia.org/wiki/%D0%A5%D0%BE%D1%80%D0%B8%D0%BE%D0%BD" TargetMode="External"/><Relationship Id="rId2" Type="http://schemas.openxmlformats.org/officeDocument/2006/relationships/hyperlink" Target="https://ru.wikipedia.org/wiki/%D0%AD%D0%BC%D0%B1%D1%80%D0%B8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E%D1%84%D0%BE%D0%B1%D0%BB%D0%B0%D1%81%D1%82" TargetMode="External"/><Relationship Id="rId11" Type="http://schemas.openxmlformats.org/officeDocument/2006/relationships/image" Target="../media/image1.png"/><Relationship Id="rId5" Type="http://schemas.openxmlformats.org/officeDocument/2006/relationships/slide" Target="slide7.xml"/><Relationship Id="rId10" Type="http://schemas.openxmlformats.org/officeDocument/2006/relationships/hyperlink" Target="https://ru.wikipedia.org/wiki/%D0%9C%D1%8B%D1%88%D1%86%D1%8B" TargetMode="External"/><Relationship Id="rId4" Type="http://schemas.openxmlformats.org/officeDocument/2006/relationships/slide" Target="slide6.xml"/><Relationship Id="rId9" Type="http://schemas.openxmlformats.org/officeDocument/2006/relationships/hyperlink" Target="https://ru.wikipedia.org/wiki/%D0%AD%D0%BC%D0%B1%D1%80%D0%B8%D0%BE%D0%B1%D0%BB%D0%B0%D1%81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B%D0%B0%D1%81%D1%82%D0%BE%D1%86%D0%B8%D1%81%D1%82%D0%B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Бесполое размножение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Митоз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" y="0"/>
            <a:ext cx="11315700" cy="68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1"/>
            <a:ext cx="12763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810000" y="28194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Обратимое набухание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1"/>
            <a:ext cx="10858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05001" y="2057400"/>
            <a:ext cx="103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Норма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685800"/>
            <a:ext cx="1362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181600" y="24384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Сохранена форма хроматина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410200" y="2286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Митохондрии изменены</a:t>
            </a:r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85801"/>
            <a:ext cx="13239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8305800" y="2286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Разрыв мембран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6248400" y="2801939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Необратимое набухание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8670926" y="3033714"/>
            <a:ext cx="192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Дезинтеграция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3733800" y="2819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958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4191001"/>
            <a:ext cx="14001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1"/>
            <a:ext cx="15049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1524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3641725" y="6084889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Конденсация</a:t>
            </a:r>
            <a:r>
              <a:rPr lang="en-US" altLang="ru-RU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000" b="1" i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ru-RU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(cell blebbing)</a:t>
            </a:r>
            <a:endParaRPr lang="ru-RU" altLang="ru-RU" sz="20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5943600" y="6172201"/>
            <a:ext cx="191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Фрагментация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8610601" y="6035676"/>
            <a:ext cx="1768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Вторичный некроз</a:t>
            </a: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3505200" y="6019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2895600" y="3810001"/>
            <a:ext cx="2743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Сохранена структура митохондрий</a:t>
            </a:r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>
            <a:off x="3810000" y="3581400"/>
            <a:ext cx="6553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8305800" y="3810001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000000"/>
                </a:solidFill>
                <a:latin typeface="Arial Narrow" panose="020B0606020202030204" pitchFamily="34" charset="0"/>
              </a:rPr>
              <a:t>Intact membranes</a:t>
            </a:r>
            <a:endParaRPr lang="ru-RU" altLang="ru-RU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7924800" y="56388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Апоптотические тельца</a:t>
            </a:r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3962400" y="57150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Ядро изменено</a:t>
            </a:r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V="1">
            <a:off x="2971800" y="1905000"/>
            <a:ext cx="838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5334000" y="16002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>
            <a:off x="7696200" y="16002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97" name="Freeform 29"/>
          <p:cNvSpPr>
            <a:spLocks/>
          </p:cNvSpPr>
          <p:nvPr/>
        </p:nvSpPr>
        <p:spPr bwMode="auto">
          <a:xfrm>
            <a:off x="2362200" y="3962400"/>
            <a:ext cx="1676400" cy="1003300"/>
          </a:xfrm>
          <a:custGeom>
            <a:avLst/>
            <a:gdLst>
              <a:gd name="T0" fmla="*/ 0 w 1056"/>
              <a:gd name="T1" fmla="*/ 0 h 632"/>
              <a:gd name="T2" fmla="*/ 432 w 1056"/>
              <a:gd name="T3" fmla="*/ 528 h 632"/>
              <a:gd name="T4" fmla="*/ 1056 w 1056"/>
              <a:gd name="T5" fmla="*/ 624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632">
                <a:moveTo>
                  <a:pt x="0" y="0"/>
                </a:moveTo>
                <a:cubicBezTo>
                  <a:pt x="128" y="212"/>
                  <a:pt x="256" y="424"/>
                  <a:pt x="432" y="528"/>
                </a:cubicBezTo>
                <a:cubicBezTo>
                  <a:pt x="608" y="632"/>
                  <a:pt x="832" y="628"/>
                  <a:pt x="1056" y="6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>
            <a:off x="5562600" y="49530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>
            <a:off x="7696200" y="4953000"/>
            <a:ext cx="990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1752600" y="5181600"/>
            <a:ext cx="17145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АПОПТОЗ</a:t>
            </a:r>
          </a:p>
        </p:txBody>
      </p:sp>
      <p:sp>
        <p:nvSpPr>
          <p:cNvPr id="109601" name="Text Box 33"/>
          <p:cNvSpPr txBox="1">
            <a:spLocks noChangeArrowheads="1"/>
          </p:cNvSpPr>
          <p:nvPr/>
        </p:nvSpPr>
        <p:spPr bwMode="auto">
          <a:xfrm>
            <a:off x="1752601" y="1196975"/>
            <a:ext cx="14271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НЕКРОЗ</a:t>
            </a:r>
          </a:p>
        </p:txBody>
      </p:sp>
      <p:sp>
        <p:nvSpPr>
          <p:cNvPr id="109602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3779838" cy="620713"/>
          </a:xfrm>
        </p:spPr>
        <p:txBody>
          <a:bodyPr/>
          <a:lstStyle/>
          <a:p>
            <a:r>
              <a:rPr lang="en-US" altLang="ru-RU" sz="1800" b="1"/>
              <a:t>Морфология клетки при некрозе и апоптозе</a:t>
            </a:r>
          </a:p>
        </p:txBody>
      </p:sp>
    </p:spTree>
    <p:extLst>
      <p:ext uri="{BB962C8B-B14F-4D97-AF65-F5344CB8AC3E}">
        <p14:creationId xmlns:p14="http://schemas.microsoft.com/office/powerpoint/2010/main" val="1263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53188"/>
              </p:ext>
            </p:extLst>
          </p:nvPr>
        </p:nvGraphicFramePr>
        <p:xfrm>
          <a:off x="2238371" y="1719324"/>
          <a:ext cx="8461867" cy="3854999"/>
        </p:xfrm>
        <a:graphic>
          <a:graphicData uri="http://schemas.openxmlformats.org/drawingml/2006/table">
            <a:tbl>
              <a:tblPr firstRow="1" firstCol="1" bandRow="1"/>
              <a:tblGrid>
                <a:gridCol w="1924127">
                  <a:extLst>
                    <a:ext uri="{9D8B030D-6E8A-4147-A177-3AD203B41FA5}">
                      <a16:colId xmlns:a16="http://schemas.microsoft.com/office/drawing/2014/main" val="2240954898"/>
                    </a:ext>
                  </a:extLst>
                </a:gridCol>
                <a:gridCol w="1528930">
                  <a:extLst>
                    <a:ext uri="{9D8B030D-6E8A-4147-A177-3AD203B41FA5}">
                      <a16:colId xmlns:a16="http://schemas.microsoft.com/office/drawing/2014/main" val="3424320472"/>
                    </a:ext>
                  </a:extLst>
                </a:gridCol>
                <a:gridCol w="5008810">
                  <a:extLst>
                    <a:ext uri="{9D8B030D-6E8A-4147-A177-3AD203B41FA5}">
                      <a16:colId xmlns:a16="http://schemas.microsoft.com/office/drawing/2014/main" val="2387331190"/>
                    </a:ext>
                  </a:extLst>
                </a:gridCol>
              </a:tblGrid>
              <a:tr h="924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митоза, набор хромосом (n-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хромосомы,с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ДНК)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фазы, расположение хромосом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259605"/>
                  </a:ext>
                </a:extLst>
              </a:tr>
              <a:tr h="732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Профаза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165707"/>
                  </a:ext>
                </a:extLst>
              </a:tr>
              <a:tr h="732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Метафаза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2n4c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15390"/>
                  </a:ext>
                </a:extLst>
              </a:tr>
              <a:tr h="732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Анафаза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4n4c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436810"/>
                  </a:ext>
                </a:extLst>
              </a:tr>
              <a:tr h="732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Телофаза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2n2c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0733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3874" y="344083"/>
            <a:ext cx="113193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«митоз», описать последовательно фазы митотического цикла и митоза, заполнить таблицу.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Митоз –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obrazovaka.ru/wp-content/uploads/2018/01/stadii-mitoza-1-e1517069214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114301"/>
            <a:ext cx="9102725" cy="65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277" y="197346"/>
            <a:ext cx="1169376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C73E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значение </a:t>
            </a:r>
            <a:r>
              <a:rPr lang="ru-RU" sz="2800" b="0" i="0" dirty="0" smtClean="0">
                <a:solidFill>
                  <a:srgbClr val="C73E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митоза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значение процесса деления клеток неоспоримо.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благодаря ему возможно поддержание постоянного набора хромосом.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идентичной клетки возможно только путём митоза. Таким способом заменяются клетки кожи, эпителия кишечника, кровяных клеток эритроцитов, жизненный цикл которых составляет всего 4 месяца.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Копирование, а значит и сохранение генетической информации.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и роста клеток, благодаря чему многоклеточный организм образуется из одноклеточной зиготы.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такого деления возможна регенерация частей тела у некоторых живых организмов. Например, у морской звезды восстанавливаются лучи.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3" y="515434"/>
            <a:ext cx="11588261" cy="478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</a:p>
          <a:p>
            <a:pPr indent="2286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решении задач на определение числа хромосом и числа молекул ДНК нужно помнить: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начала мейоза в интерфазе происходит удвоение ДНК, поэтому число хромосом 2п, число ДНК-4с.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профазе, метафазе 1, анафазе 1 - 2п 4с - так как деления клетки не происходит.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телофазе - остается п2с, так как после расхождения гомологичных хромосом в клетках остается гаплоидный набор, но хромосомы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двухроматидные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профазе 2, метафазе 2 так же, как и телофазе1 - п2с.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Особое внимание обратить на анафазу 2, так как после расхождения хроматид число хромосом увеличивается в 2 раза (хроматиды становятся самостоятельными хромосомами, но пока они все в одной клетке) 2n 2с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телофазе 2 -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клетках остаются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однохроматидные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хромосомы).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Хромосомный набор соматических клеток речного рака равен 116. Определите хромосомный набор и число молекул ДНК в одной из клеток в профазе митоза, в метафазе митоза и телофазе митоза. Поясните, какие процессы происходят в эти периоды и как они влияют на изменение числа ДНК и хромосом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76467"/>
              </p:ext>
            </p:extLst>
          </p:nvPr>
        </p:nvGraphicFramePr>
        <p:xfrm>
          <a:off x="915377" y="4781712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823">
                  <a:extLst>
                    <a:ext uri="{9D8B030D-6E8A-4147-A177-3AD203B41FA5}">
                      <a16:colId xmlns:a16="http://schemas.microsoft.com/office/drawing/2014/main" val="3278280207"/>
                    </a:ext>
                  </a:extLst>
                </a:gridCol>
                <a:gridCol w="5157177">
                  <a:extLst>
                    <a:ext uri="{9D8B030D-6E8A-4147-A177-3AD203B41FA5}">
                      <a16:colId xmlns:a16="http://schemas.microsoft.com/office/drawing/2014/main" val="262832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Дано:                                      </a:t>
                      </a:r>
                    </a:p>
                    <a:p>
                      <a:r>
                        <a:rPr lang="ru-RU" dirty="0" smtClean="0"/>
                        <a:t>Хромосомный набор – 116</a:t>
                      </a:r>
                    </a:p>
                    <a:p>
                      <a:r>
                        <a:rPr lang="ru-RU" dirty="0" smtClean="0"/>
                        <a:t>Найти:</a:t>
                      </a:r>
                    </a:p>
                    <a:p>
                      <a:r>
                        <a:rPr lang="ru-RU" dirty="0" smtClean="0"/>
                        <a:t>Профаза 2n4c - ?</a:t>
                      </a:r>
                    </a:p>
                    <a:p>
                      <a:r>
                        <a:rPr lang="ru-RU" dirty="0" smtClean="0"/>
                        <a:t>Метафаза 2n4c - ?</a:t>
                      </a:r>
                    </a:p>
                    <a:p>
                      <a:r>
                        <a:rPr lang="ru-RU" dirty="0" smtClean="0"/>
                        <a:t>Телофаза 2n4c - 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Решение:</a:t>
                      </a:r>
                    </a:p>
                    <a:p>
                      <a:r>
                        <a:rPr lang="ru-RU" dirty="0" smtClean="0"/>
                        <a:t>Хромосомный набор в профазе 2n 4с, число ДНК 116*2=232. </a:t>
                      </a:r>
                    </a:p>
                    <a:p>
                      <a:r>
                        <a:rPr lang="ru-RU" dirty="0" smtClean="0"/>
                        <a:t>Метафаза: 2n 4c (116 хромосом и 232 ДНК). Телофаза: 2n2c, (116 хромосом и 116 ДНК)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5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1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630" y="259990"/>
            <a:ext cx="11617569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Какой процесс изображен на рисунке? Что лежит в основе этого процесса и как изменяется в результате состав крови? Ответ поясните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42" y="600083"/>
            <a:ext cx="1961515" cy="14859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630" y="2553994"/>
            <a:ext cx="11547232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Какие процессы изображены на рисунках А и Б? Назовите структуру клетки, участвующую в этих процессах. Какие преобразования далее произойдут с бактерией на рисунке А?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86" y="3549113"/>
            <a:ext cx="4885690" cy="2713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12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46" y="157760"/>
            <a:ext cx="1159998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Сравните набор хромосом и количество молекул ДНК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пресинтетической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 и синтетической стадии интерфазы. Ответ поясните.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4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Большинство клеток имеют центриоли. Какова их функция? Могут ли они удваиваться? Если да, поясните, когда это происходит и зачем.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5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Можно ли утверждать, что митоз обеспечивает образование гамет у растений? Почему? Ответ поясните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 Задача 6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Профаза и метафаза митоза характеризуются определенным набором хромосом в клетке и количеством ДНК. Каковы они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730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 Задача 7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Известно, что в метафазе митоза микротрубочки передвигают наследственный материал к центру клетки. Поясните, что в действительности выстраивается по экватору клетки в метафазе митоза?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9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815" y="205787"/>
            <a:ext cx="1133621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темы: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результате обмена веществ и энергии клетка изменяется, происходит ее онтогенез – жизненный цикл. В ряде случаев он приводит к размножению клеток и передаче генетической информации. С размножением клеток связан рост и обновление многих структур в многоклеточном организме. Как в многоклеточных, так и в одноклеточных организмах клетки размножаются делением. Основной способ размножения соматических клеток (клеток тела) – митоз.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присущее всем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живым организмам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свойство воспроизведения себе подобных, обеспечивающее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преемственность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Половое размножение является уникальным процессом взаимодействия мужских и женских гамет. Образование половых клеток – гаметогенез, главным событием которого является процесс мейоза, обеспечивает формирование гаплоидных клеток и постоянную комбинацию генетического материала. Слияние половых клеток – оплодотворение – вместе с процессом мейоза лежат в основе комбинативной изменчивости.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6829" y="397750"/>
            <a:ext cx="110196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о жизненном цикле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Законспектировать и за рисовать материал по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sldjump"/>
              </a:rPr>
              <a:t>дифференцировке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sldjump"/>
              </a:rPr>
              <a:t>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sldjump"/>
              </a:rPr>
              <a:t>специализации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sldjump"/>
              </a:rPr>
              <a:t>клеток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Выучите этапы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жизненного цикла специализированной клетки.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 определение, что такое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некроз и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апоптоз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зарисуйте схему формирования данных процессов.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 определение, что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такое митоз и охарактеризуйте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фазы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заполните таблицу.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бывают нетипичные формы митоза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0256"/>
            <a:ext cx="118608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Дифференцировка клеток</a:t>
            </a:r>
          </a:p>
          <a:p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первая дифференцировка в процессе развития </a:t>
            </a:r>
            <a:r>
              <a:rPr lang="ru-RU" sz="2000" b="0" i="0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Эмбрион"/>
              </a:rPr>
              <a:t>эмбриона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происходит на этапе формирования 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 tooltip="Бластоциста"/>
              </a:rPr>
              <a:t>бластоцисты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однородные клетки 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 tooltip="Морула"/>
              </a:rPr>
              <a:t>морулы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разделяются на два клеточных типа: внутренний 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 tooltip="Эмбриобласт"/>
              </a:rPr>
              <a:t>эмбриобласт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внешний </a:t>
            </a:r>
            <a:r>
              <a:rPr lang="ru-RU" sz="2000" b="0" i="0" u="none" strike="noStrike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Трофобласт"/>
              </a:rPr>
              <a:t>трофобласт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Трофобласт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участвует в имплантации эмбриона и даёт начало эктодерме 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Хорион"/>
              </a:rPr>
              <a:t>хориона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(одна из тканей 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Плацента"/>
              </a:rPr>
              <a:t>плаценты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Эмбриобласт"/>
              </a:rPr>
              <a:t>Эмбриобласт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даёт начало всем прочим тканям эмбриона. </a:t>
            </a:r>
          </a:p>
          <a:p>
            <a:pPr algn="just"/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развития эмбриона клетки становятся всё более специализированными, пока не станут окончательно дифференцировавшимися клетками, обладающими конечной функцией, как например, 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Мышцы"/>
              </a:rPr>
              <a:t>мышечные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клетки. </a:t>
            </a:r>
            <a:endParaRPr lang="ru-RU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6876" y="3694929"/>
            <a:ext cx="2977735" cy="31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" y="164153"/>
            <a:ext cx="6995801" cy="57970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40745" y="578707"/>
            <a:ext cx="4381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Бластоциста перед имплантацией в матку. 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отмечены: жёлтым — эндометрий (лат.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endometrium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зелёным — внутренняя клеточная масса, тёмно-фиолетовым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трофобласт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светло-фиолетовым — полость бластоцисты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 flipH="1">
            <a:off x="7948247" y="6145823"/>
            <a:ext cx="2004646" cy="316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23" y="99817"/>
            <a:ext cx="8022468" cy="3451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0970" y="4034920"/>
            <a:ext cx="10812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стадии эмбрионального развития: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 — морула,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стадия раннего эмбрионального развития зародыша, которая начинается с завершением дробления зиготы. Клетки морулы делятся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гомобластически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нескольких делений клетки зародыша формируют шаровидную структуру, напоминающую ягоду шелковицы.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— бластул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flipH="1">
            <a:off x="6901963" y="6145823"/>
            <a:ext cx="1907930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stocyst ru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47" y="0"/>
            <a:ext cx="6017113" cy="49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5566" y="307538"/>
            <a:ext cx="58669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клеточная масса</a:t>
            </a:r>
            <a:r>
              <a:rPr lang="ru-RU" b="0" i="0" u="none" strike="noStrik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(ВКМ), </a:t>
            </a:r>
            <a:r>
              <a:rPr lang="ru-RU" b="1" i="0" u="none" strike="noStrik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эмбриобласт</a:t>
            </a:r>
            <a:r>
              <a:rPr lang="ru-RU" b="0" i="0" u="none" strike="noStrik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тж. </a:t>
            </a:r>
            <a:r>
              <a:rPr lang="ru-RU" b="1" i="0" u="none" strike="noStrike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архибласт</a:t>
            </a:r>
            <a:r>
              <a:rPr lang="ru-RU" b="0" i="0" u="none" strike="noStrik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совокупность клеток в раннем эмбриогенезе млекопитающих на стадии бластоцисты. Начинает формироваться до имплантации зародыша в эндометрий матки. Располагается в полости бластоцисты у одного из её полюсов, под </a:t>
            </a:r>
            <a:r>
              <a:rPr lang="ru-RU" b="0" i="0" u="none" strike="noStrike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трофобластом</a:t>
            </a:r>
            <a:r>
              <a:rPr lang="ru-RU" b="0" i="0" u="none" strike="noStrik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55566" y="302655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Бластоци́ста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— ранняя стадия развития зародыша млекопитающих. Стадия бластоцисты следует за стадией морулы и предшествует стадии зародышевого диска. </a:t>
            </a:r>
          </a:p>
          <a:p>
            <a:pPr algn="just"/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Стадия бластоцисты относится к </a:t>
            </a:r>
            <a:r>
              <a:rPr lang="ru-RU" b="1" i="0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преимплантационному</a:t>
            </a:r>
            <a:r>
              <a:rPr lang="ru-RU" b="1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периоду развития, то есть самому раннему периоду эмбриогенеза млекопитающих.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450731" y="5785338"/>
            <a:ext cx="1644161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0"/>
          <a:ext cx="914400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708276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1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816" y="20506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Апопто́з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(др.-греч. ἀπόπ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τωσις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«листопад», от ἀπό- + π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τωσις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«падение») — регулируемый процесс программируемой клеточной гибели, в результате которого клетка распадается на отдельные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апоптотические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тельца, ограниченные плазматической мембраной.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531" y="3736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НЕКРОЗ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(греч.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nekrosis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nekros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мёртвый), местная смерть, омертвение, отмирание отдельных клеток, органов или частей тела в живом организме.</a:t>
            </a:r>
            <a:endParaRPr lang="ru-RU" dirty="0"/>
          </a:p>
        </p:txBody>
      </p:sp>
      <p:pic>
        <p:nvPicPr>
          <p:cNvPr id="4098" name="Picture 2" descr="Картинки по запросу некроз гист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03" y="167053"/>
            <a:ext cx="5093419" cy="38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16" y="3497052"/>
            <a:ext cx="4188069" cy="31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cture">
  <a:themeElements>
    <a:clrScheme name="">
      <a:dk1>
        <a:srgbClr val="000000"/>
      </a:dk1>
      <a:lt1>
        <a:srgbClr val="66FFFF"/>
      </a:lt1>
      <a:dk2>
        <a:srgbClr val="FF0000"/>
      </a:dk2>
      <a:lt2>
        <a:srgbClr val="B200B2"/>
      </a:lt2>
      <a:accent1>
        <a:srgbClr val="FFFF00"/>
      </a:accent1>
      <a:accent2>
        <a:srgbClr val="00AE00"/>
      </a:accent2>
      <a:accent3>
        <a:srgbClr val="B8FFFF"/>
      </a:accent3>
      <a:accent4>
        <a:srgbClr val="000000"/>
      </a:accent4>
      <a:accent5>
        <a:srgbClr val="FFFFAA"/>
      </a:accent5>
      <a:accent6>
        <a:srgbClr val="009D00"/>
      </a:accent6>
      <a:hlink>
        <a:srgbClr val="FC0128"/>
      </a:hlink>
      <a:folHlink>
        <a:srgbClr val="CC0099"/>
      </a:folHlink>
    </a:clrScheme>
    <a:fontScheme name="Lectur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706</Words>
  <Application>Microsoft Office PowerPoint</Application>
  <PresentationFormat>Широкоэкранный</PresentationFormat>
  <Paragraphs>102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Bookman Old Style</vt:lpstr>
      <vt:lpstr>Calibri</vt:lpstr>
      <vt:lpstr>Calibri Light</vt:lpstr>
      <vt:lpstr>Century Schoolbook</vt:lpstr>
      <vt:lpstr>Times New Roman</vt:lpstr>
      <vt:lpstr>Wingdings</vt:lpstr>
      <vt:lpstr>Тема Office</vt:lpstr>
      <vt:lpstr>1_Тема Office</vt:lpstr>
      <vt:lpstr>Lecture</vt:lpstr>
      <vt:lpstr>Бесполое размножение Митоз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Морфология клетки при некрозе и апоптозе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Бесполое размножение Митоз</dc:title>
  <dc:creator>Донгузова Елена Евгеньевна</dc:creator>
  <cp:lastModifiedBy>Донгузова Елена Евгеньевна</cp:lastModifiedBy>
  <cp:revision>17</cp:revision>
  <dcterms:created xsi:type="dcterms:W3CDTF">2019-11-19T05:23:19Z</dcterms:created>
  <dcterms:modified xsi:type="dcterms:W3CDTF">2020-11-20T02:56:24Z</dcterms:modified>
</cp:coreProperties>
</file>