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7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7" r:id="rId9"/>
    <p:sldId id="268" r:id="rId10"/>
    <p:sldId id="271" r:id="rId11"/>
    <p:sldId id="273" r:id="rId12"/>
    <p:sldId id="277" r:id="rId13"/>
    <p:sldId id="274" r:id="rId14"/>
    <p:sldId id="276" r:id="rId15"/>
    <p:sldId id="278" r:id="rId16"/>
    <p:sldId id="279" r:id="rId17"/>
    <p:sldId id="280" r:id="rId18"/>
    <p:sldId id="281" r:id="rId19"/>
    <p:sldId id="284" r:id="rId20"/>
    <p:sldId id="286" r:id="rId21"/>
    <p:sldId id="287" r:id="rId22"/>
    <p:sldId id="288" r:id="rId23"/>
    <p:sldId id="291" r:id="rId24"/>
    <p:sldId id="293" r:id="rId25"/>
    <p:sldId id="294" r:id="rId26"/>
    <p:sldId id="295" r:id="rId27"/>
    <p:sldId id="296" r:id="rId28"/>
    <p:sldId id="297" r:id="rId29"/>
    <p:sldId id="298" r:id="rId30"/>
    <p:sldId id="300" r:id="rId31"/>
    <p:sldId id="301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73" r:id="rId47"/>
    <p:sldId id="318" r:id="rId48"/>
    <p:sldId id="325" r:id="rId49"/>
    <p:sldId id="326" r:id="rId50"/>
    <p:sldId id="374" r:id="rId51"/>
    <p:sldId id="376" r:id="rId52"/>
    <p:sldId id="333" r:id="rId53"/>
    <p:sldId id="334" r:id="rId54"/>
    <p:sldId id="335" r:id="rId55"/>
    <p:sldId id="336" r:id="rId56"/>
    <p:sldId id="341" r:id="rId57"/>
    <p:sldId id="342" r:id="rId58"/>
    <p:sldId id="343" r:id="rId59"/>
    <p:sldId id="344" r:id="rId60"/>
    <p:sldId id="345" r:id="rId61"/>
    <p:sldId id="346" r:id="rId62"/>
    <p:sldId id="377" r:id="rId63"/>
    <p:sldId id="349" r:id="rId64"/>
    <p:sldId id="351" r:id="rId65"/>
    <p:sldId id="379" r:id="rId66"/>
    <p:sldId id="352" r:id="rId67"/>
    <p:sldId id="353" r:id="rId68"/>
    <p:sldId id="354" r:id="rId69"/>
    <p:sldId id="378" r:id="rId70"/>
    <p:sldId id="355" r:id="rId71"/>
    <p:sldId id="356" r:id="rId72"/>
    <p:sldId id="380" r:id="rId73"/>
    <p:sldId id="357" r:id="rId74"/>
    <p:sldId id="358" r:id="rId75"/>
    <p:sldId id="359" r:id="rId76"/>
    <p:sldId id="360" r:id="rId77"/>
    <p:sldId id="361" r:id="rId78"/>
    <p:sldId id="363" r:id="rId79"/>
    <p:sldId id="365" r:id="rId80"/>
    <p:sldId id="366" r:id="rId81"/>
    <p:sldId id="367" r:id="rId82"/>
    <p:sldId id="369" r:id="rId83"/>
    <p:sldId id="371" r:id="rId84"/>
    <p:sldId id="372" r:id="rId85"/>
    <p:sldId id="324" r:id="rId8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69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87588-FC33-4787-A8E2-5474364BDED8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805B9-77E3-4450-BD69-A24C38DA2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406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6526" cy="124856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6526" cy="124856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6526" cy="124856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3351" cy="124825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3351" cy="124825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3351" cy="124825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3351" cy="124825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3351" cy="124825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3351" cy="124825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3351" cy="124825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3351" cy="124825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6526" cy="124856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4000" y="-11796713"/>
            <a:ext cx="16637000" cy="12479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2113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4000" y="-11796713"/>
            <a:ext cx="16637000" cy="12479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2113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41363"/>
            <a:ext cx="4935537" cy="3702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0525" cy="4098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41363"/>
            <a:ext cx="4935537" cy="3702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4688" y="4691063"/>
            <a:ext cx="5392737" cy="4443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41363"/>
            <a:ext cx="4935537" cy="3702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0525" cy="4098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41363"/>
            <a:ext cx="4935537" cy="3702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0525" cy="4098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41363"/>
            <a:ext cx="4935537" cy="3702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4688" y="4691063"/>
            <a:ext cx="5392737" cy="4443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41363"/>
            <a:ext cx="4935537" cy="3702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4688" y="4691063"/>
            <a:ext cx="5392737" cy="4443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41363"/>
            <a:ext cx="4935537" cy="3702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4688" y="4691063"/>
            <a:ext cx="5392737" cy="4443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4000" y="-11796713"/>
            <a:ext cx="16637000" cy="12479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2113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4000" y="-11796713"/>
            <a:ext cx="16637000" cy="12479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2113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3351" cy="124825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1638" cy="4110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4000" y="-11796713"/>
            <a:ext cx="16637000" cy="12479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2113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4000" y="-11796713"/>
            <a:ext cx="16637000" cy="12479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2113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4000" y="-11796713"/>
            <a:ext cx="16637000" cy="12479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2113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4000" y="-11796713"/>
            <a:ext cx="16637000" cy="12479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2113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4000" y="-11796713"/>
            <a:ext cx="16637000" cy="12479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2113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1638" cy="4110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1638" cy="4110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1638" cy="4110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1638" cy="4110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12138" cy="13668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905000"/>
            <a:ext cx="4029075" cy="4097338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38675" y="1905000"/>
            <a:ext cx="4030663" cy="4097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5115C-3337-4D15-A670-5BB19C583F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149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1556792"/>
            <a:ext cx="6840760" cy="4953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>
                <a:solidFill>
                  <a:srgbClr val="CC0000"/>
                </a:solidFill>
                <a:latin typeface="Times New Roman" pitchFamily="16" charset="0"/>
              </a:rPr>
              <a:t>Методы исследования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>
                <a:solidFill>
                  <a:srgbClr val="CC0000"/>
                </a:solidFill>
                <a:latin typeface="Times New Roman" pitchFamily="16" charset="0"/>
              </a:rPr>
              <a:t>ЛОР – органов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1" i="1" dirty="0" smtClean="0">
              <a:solidFill>
                <a:srgbClr val="CC0000"/>
              </a:solidFill>
              <a:latin typeface="Times New Roman" pitchFamily="16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i="1" dirty="0">
              <a:solidFill>
                <a:srgbClr val="CC0000"/>
              </a:solidFill>
              <a:latin typeface="Times New Roman" pitchFamily="16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i="1" dirty="0" smtClean="0">
              <a:solidFill>
                <a:srgbClr val="CC0000"/>
              </a:solidFill>
              <a:latin typeface="Times New Roman" pitchFamily="16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i="1" dirty="0">
              <a:solidFill>
                <a:srgbClr val="CC0000"/>
              </a:solidFill>
              <a:latin typeface="Times New Roman" pitchFamily="16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i="1" dirty="0">
              <a:solidFill>
                <a:srgbClr val="CC0000"/>
              </a:solidFill>
              <a:latin typeface="Times New Roman" pitchFamily="16" charset="0"/>
            </a:endParaRPr>
          </a:p>
          <a:p>
            <a:pPr algn="r">
              <a:lnSpc>
                <a:spcPct val="80000"/>
              </a:lnSpc>
              <a:spcBef>
                <a:spcPts val="600"/>
              </a:spcBef>
              <a:buSzPct val="12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b="1" i="1" dirty="0">
              <a:latin typeface="Times New Roman" pitchFamily="16" charset="0"/>
            </a:endParaRPr>
          </a:p>
          <a:p>
            <a:pPr algn="r">
              <a:lnSpc>
                <a:spcPct val="80000"/>
              </a:lnSpc>
              <a:spcBef>
                <a:spcPts val="600"/>
              </a:spcBef>
              <a:buSzPct val="12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>
                <a:latin typeface="Times New Roman" pitchFamily="16" charset="0"/>
              </a:rPr>
              <a:t>к.м.н. О.В. Парилова</a:t>
            </a:r>
            <a:r>
              <a:rPr lang="ru-RU" sz="2000" dirty="0">
                <a:latin typeface="Times New Roman" pitchFamily="16" charset="0"/>
              </a:rPr>
              <a:t> 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buSzPct val="12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dirty="0">
              <a:solidFill>
                <a:srgbClr val="000000"/>
              </a:solidFill>
              <a:latin typeface="Times New Roman" pitchFamily="16" charset="0"/>
            </a:endParaRPr>
          </a:p>
          <a:p>
            <a:pPr algn="ctr">
              <a:lnSpc>
                <a:spcPct val="80000"/>
              </a:lnSpc>
              <a:spcBef>
                <a:spcPts val="500"/>
              </a:spcBef>
              <a:buSzPct val="12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b="1" dirty="0" smtClean="0">
              <a:solidFill>
                <a:srgbClr val="000000"/>
              </a:solidFill>
              <a:latin typeface="Times New Roman" pitchFamily="16" charset="0"/>
            </a:endParaRPr>
          </a:p>
          <a:p>
            <a:pPr algn="ctr">
              <a:lnSpc>
                <a:spcPct val="80000"/>
              </a:lnSpc>
              <a:spcBef>
                <a:spcPts val="500"/>
              </a:spcBef>
              <a:buSzPct val="12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b="1" dirty="0">
              <a:solidFill>
                <a:srgbClr val="000000"/>
              </a:solidFill>
              <a:latin typeface="Times New Roman" pitchFamily="16" charset="0"/>
            </a:endParaRPr>
          </a:p>
          <a:p>
            <a:pPr algn="ctr">
              <a:lnSpc>
                <a:spcPct val="80000"/>
              </a:lnSpc>
              <a:spcBef>
                <a:spcPts val="500"/>
              </a:spcBef>
              <a:buSzPct val="12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b="1" dirty="0">
              <a:solidFill>
                <a:srgbClr val="000000"/>
              </a:solidFill>
              <a:latin typeface="Times New Roman" pitchFamily="16" charset="0"/>
            </a:endParaRPr>
          </a:p>
          <a:p>
            <a:pPr algn="ctr">
              <a:lnSpc>
                <a:spcPct val="80000"/>
              </a:lnSpc>
              <a:spcBef>
                <a:spcPts val="500"/>
              </a:spcBef>
              <a:buSzPct val="12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i="1" dirty="0">
                <a:solidFill>
                  <a:srgbClr val="000000"/>
                </a:solidFill>
                <a:latin typeface="Times New Roman" pitchFamily="16" charset="0"/>
              </a:rPr>
              <a:t>Абакан  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buSzPct val="12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itchFamily="16" charset="0"/>
              </a:rPr>
              <a:t>2019</a:t>
            </a:r>
            <a:endParaRPr lang="ru-RU" b="1" dirty="0">
              <a:solidFill>
                <a:srgbClr val="000000"/>
              </a:solidFill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01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-30163" y="330200"/>
            <a:ext cx="9309101" cy="4783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III этап. Исследование дыхательной и обонятельной функций носа.</a:t>
            </a:r>
          </a:p>
          <a:p>
            <a:pPr marL="636588" indent="-457200">
              <a:buClrTx/>
              <a:buFontTx/>
              <a:buAutoNum type="arabicParenR"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Самый </a:t>
            </a:r>
            <a:r>
              <a:rPr lang="ru-RU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простой метод В.И. Воячека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, при котором определяется степень проходимости воздуха через </a:t>
            </a: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нос при  помощи кусочка ваты. </a:t>
            </a:r>
          </a:p>
          <a:p>
            <a:pPr marL="179388" indent="457200">
              <a:buClrTx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По 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отклонению ватки оценивается дыхательная функция носа. </a:t>
            </a:r>
            <a:endParaRPr lang="ru-RU" sz="22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79388" indent="457200">
              <a:buClrTx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Дыхание 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через каждую половину носа может быть нормальным, затрудненным или отсутствовать.</a:t>
            </a:r>
          </a:p>
          <a:p>
            <a:pPr marL="179388" indent="252413"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2) Определение обонятельной функции производят поочередно каждой половины носа пахучими веществами из </a:t>
            </a:r>
            <a:r>
              <a:rPr lang="ru-RU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ольфактометрического</a:t>
            </a:r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набора </a:t>
            </a:r>
            <a:r>
              <a:rPr lang="ru-RU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или с помощью прибора - </a:t>
            </a:r>
            <a:r>
              <a:rPr lang="ru-RU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ольфактометра</a:t>
            </a:r>
            <a:r>
              <a:rPr lang="ru-RU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. </a:t>
            </a:r>
            <a:r>
              <a:rPr lang="ru-RU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Чаще </a:t>
            </a:r>
            <a:r>
              <a:rPr lang="ru-RU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всего используются вещества с запахами возрастающей концентрации - винный спирт, настойка валерианы, раствор уксусной кислоты, нашатырный спирт и др. </a:t>
            </a:r>
            <a:endParaRPr lang="ru-RU" sz="2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79388" indent="252413"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Обоняние </a:t>
            </a:r>
            <a:r>
              <a:rPr lang="ru-RU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может </a:t>
            </a:r>
            <a:r>
              <a:rPr lang="ru-RU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быть: </a:t>
            </a:r>
          </a:p>
          <a:p>
            <a:pPr marL="179388" indent="252413"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нормальным </a:t>
            </a:r>
            <a:r>
              <a:rPr lang="ru-RU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(</a:t>
            </a:r>
            <a:r>
              <a:rPr lang="ru-RU" sz="2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нормосмия</a:t>
            </a:r>
            <a:r>
              <a:rPr lang="ru-RU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), </a:t>
            </a:r>
            <a:endParaRPr lang="ru-RU" sz="2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79388" indent="252413"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пониженным </a:t>
            </a:r>
            <a:r>
              <a:rPr lang="ru-RU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(</a:t>
            </a:r>
            <a:r>
              <a:rPr lang="ru-RU" sz="2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гипосмия</a:t>
            </a:r>
            <a:r>
              <a:rPr lang="ru-RU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), </a:t>
            </a:r>
            <a:endParaRPr lang="ru-RU" sz="2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79388" indent="252413"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отсутствовать(аносмия</a:t>
            </a:r>
            <a:r>
              <a:rPr lang="ru-RU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), </a:t>
            </a:r>
            <a:endParaRPr lang="ru-RU" sz="2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79388" indent="252413"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извращенным </a:t>
            </a:r>
            <a:r>
              <a:rPr lang="ru-RU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(</a:t>
            </a:r>
            <a:r>
              <a:rPr lang="ru-RU" sz="2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кокасмия</a:t>
            </a:r>
            <a:r>
              <a:rPr lang="ru-RU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).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endParaRPr lang="ru-RU" sz="2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658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323528" y="692696"/>
            <a:ext cx="8640959" cy="389200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IV этап. Рентгенография.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6" charset="0"/>
              </a:rPr>
              <a:t>Она </a:t>
            </a:r>
            <a:r>
              <a:rPr lang="ru-RU" sz="2000" b="1" dirty="0">
                <a:solidFill>
                  <a:schemeClr val="tx1"/>
                </a:solidFill>
                <a:latin typeface="Times New Roman" pitchFamily="16" charset="0"/>
              </a:rPr>
              <a:t>является одним из наиболее распространенных и информативных методов исследования носа и околоносовых пазух.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6" charset="0"/>
              </a:rPr>
              <a:t>При </a:t>
            </a:r>
            <a:r>
              <a:rPr lang="ru-RU" sz="2000" b="1" dirty="0">
                <a:solidFill>
                  <a:schemeClr val="tx1"/>
                </a:solidFill>
                <a:latin typeface="Times New Roman" pitchFamily="16" charset="0"/>
              </a:rPr>
              <a:t>носолобной проекции (затылочно-лобная)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6" charset="0"/>
              </a:rPr>
              <a:t>лучше </a:t>
            </a:r>
            <a:r>
              <a:rPr lang="ru-RU" sz="2000" b="1" dirty="0">
                <a:solidFill>
                  <a:schemeClr val="tx1"/>
                </a:solidFill>
                <a:latin typeface="Times New Roman" pitchFamily="16" charset="0"/>
              </a:rPr>
              <a:t>всего видны лобные и в меньшей мере решетчатые и верхнечелюстные пазухи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6" charset="0"/>
              </a:rPr>
              <a:t>.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000" b="1" dirty="0">
                <a:latin typeface="Times New Roman" pitchFamily="16" charset="0"/>
              </a:rPr>
              <a:t>При </a:t>
            </a:r>
            <a:r>
              <a:rPr lang="ru-RU" sz="2000" b="1" dirty="0" err="1">
                <a:latin typeface="Times New Roman" pitchFamily="16" charset="0"/>
              </a:rPr>
              <a:t>носоподбородочной</a:t>
            </a:r>
            <a:r>
              <a:rPr lang="ru-RU" sz="2000" b="1" dirty="0">
                <a:latin typeface="Times New Roman" pitchFamily="16" charset="0"/>
              </a:rPr>
              <a:t> проекции (затылочно-подбородочная) </a:t>
            </a:r>
            <a:r>
              <a:rPr lang="ru-RU" sz="2000" b="1" dirty="0" smtClean="0">
                <a:latin typeface="Times New Roman" pitchFamily="16" charset="0"/>
              </a:rPr>
              <a:t>хорошо </a:t>
            </a:r>
            <a:r>
              <a:rPr lang="ru-RU" sz="2000" b="1" dirty="0">
                <a:latin typeface="Times New Roman" pitchFamily="16" charset="0"/>
              </a:rPr>
              <a:t>видны лобные, а также верхнечелюстные пазухи, ячейки решетчатого лабиринта и клиновидные пазухи. </a:t>
            </a:r>
            <a:endParaRPr lang="ru-RU" sz="2000" b="1" dirty="0" smtClean="0">
              <a:latin typeface="Times New Roman" pitchFamily="16" charset="0"/>
            </a:endParaRP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000" b="1" dirty="0" smtClean="0">
                <a:latin typeface="Times New Roman" pitchFamily="16" charset="0"/>
              </a:rPr>
              <a:t>Для </a:t>
            </a:r>
            <a:r>
              <a:rPr lang="ru-RU" sz="2000" b="1" dirty="0">
                <a:latin typeface="Times New Roman" pitchFamily="16" charset="0"/>
              </a:rPr>
              <a:t>того чтобы увидеть на рентгенограмме уровень жидкости в пазухах, применяют эти же укладки, но в вертикальном положении больного (сидя).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000" b="1" dirty="0">
                <a:latin typeface="Times New Roman" pitchFamily="16" charset="0"/>
              </a:rPr>
              <a:t>При боковой (битемпоральной), или </a:t>
            </a:r>
            <a:r>
              <a:rPr lang="ru-RU" sz="2000" b="1" dirty="0" smtClean="0">
                <a:latin typeface="Times New Roman" pitchFamily="16" charset="0"/>
              </a:rPr>
              <a:t>профильной </a:t>
            </a:r>
            <a:r>
              <a:rPr lang="ru-RU" sz="2000" b="1" dirty="0">
                <a:latin typeface="Times New Roman" pitchFamily="16" charset="0"/>
              </a:rPr>
              <a:t>проекции </a:t>
            </a:r>
            <a:r>
              <a:rPr lang="ru-RU" sz="2000" b="1" dirty="0" smtClean="0">
                <a:latin typeface="Times New Roman" pitchFamily="16" charset="0"/>
              </a:rPr>
              <a:t>отчетливо видны </a:t>
            </a:r>
            <a:r>
              <a:rPr lang="ru-RU" sz="2000" b="1" dirty="0">
                <a:latin typeface="Times New Roman" pitchFamily="16" charset="0"/>
              </a:rPr>
              <a:t>лобные, клиновидные и в меньшей мере решетчатые пазухи в боковом их изображении. Однако в этой проекции пазухи с обеих сторон накладываются друг на друга и судить можно только об их глубине, а диагностика поражений правой или левой околоносовых пазух </a:t>
            </a:r>
            <a:r>
              <a:rPr lang="ru-RU" sz="2000" b="1" dirty="0" smtClean="0">
                <a:latin typeface="Times New Roman" pitchFamily="16" charset="0"/>
              </a:rPr>
              <a:t>невозможна.</a:t>
            </a:r>
            <a:endParaRPr lang="ru-RU" sz="2000" b="1" dirty="0">
              <a:latin typeface="Times New Roman" pitchFamily="16" charset="0"/>
            </a:endParaRP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endParaRPr lang="ru-RU" sz="2200" b="1" dirty="0">
              <a:solidFill>
                <a:schemeClr val="tx1"/>
              </a:solidFill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7491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42863" y="360363"/>
            <a:ext cx="9245600" cy="47831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При аксиальной (подбородочно-вертикальной) проекции </a:t>
            </a: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хорошо 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дифференцируются клиновидные пазухи раздельно друг от друга (рис. г). </a:t>
            </a:r>
            <a:endParaRPr lang="ru-RU" sz="22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В 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практике, как правило, используют две проекции: </a:t>
            </a:r>
            <a:r>
              <a:rPr lang="ru-RU" sz="2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носоподбородочную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и носолобную, при показаниях назначают и другие укладки.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В последнее десятилетие широкое распространение получили методы компьютерной томографии (КТ) и магнитно-ядерной резонансной томографии (МРТ), которые имеют намного большие разрешающие возможности.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endParaRPr lang="ru-RU" sz="2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9892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500063" y="214313"/>
            <a:ext cx="8064500" cy="17351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rgbClr val="FF0000"/>
                </a:solidFill>
                <a:latin typeface="Times New Roman" pitchFamily="16" charset="0"/>
              </a:rPr>
              <a:t>Наиболее распространенные рентгенологические укладки, используемые при исследовании околоносовых пазух: а - носолобная (затылочно-лобная);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rgbClr val="FF0000"/>
                </a:solidFill>
                <a:latin typeface="Times New Roman" pitchFamily="16" charset="0"/>
              </a:rPr>
              <a:t>б - </a:t>
            </a:r>
            <a:r>
              <a:rPr lang="ru-RU" sz="2400" b="1" i="1" dirty="0" err="1">
                <a:solidFill>
                  <a:srgbClr val="FF0000"/>
                </a:solidFill>
                <a:latin typeface="Times New Roman" pitchFamily="16" charset="0"/>
              </a:rPr>
              <a:t>носоподбородочная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6" charset="0"/>
              </a:rPr>
              <a:t> (</a:t>
            </a:r>
            <a:r>
              <a:rPr lang="ru-RU" sz="2400" b="1" i="1" dirty="0" err="1">
                <a:solidFill>
                  <a:srgbClr val="FF0000"/>
                </a:solidFill>
                <a:latin typeface="Times New Roman" pitchFamily="16" charset="0"/>
              </a:rPr>
              <a:t>затылочноподбородочная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6" charset="0"/>
              </a:rPr>
              <a:t>);</a:t>
            </a:r>
          </a:p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200" b="1" i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214563"/>
            <a:ext cx="7704137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255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647700"/>
            <a:ext cx="54006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571500" y="5400675"/>
            <a:ext cx="8539163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sz="2200" dirty="0">
                <a:solidFill>
                  <a:schemeClr val="tx1"/>
                </a:solidFill>
                <a:latin typeface="Times New Roman" pitchFamily="16" charset="0"/>
              </a:rPr>
              <a:t>в - боковая (битемпоральная, профильная); г - аксиальная (подбородочно-вертикальная); д - компьютерная </a:t>
            </a:r>
            <a:r>
              <a:rPr lang="ru-RU" sz="2200" dirty="0" err="1">
                <a:solidFill>
                  <a:schemeClr val="tx1"/>
                </a:solidFill>
                <a:latin typeface="Times New Roman" pitchFamily="16" charset="0"/>
              </a:rPr>
              <a:t>томограмма</a:t>
            </a:r>
            <a:r>
              <a:rPr lang="ru-RU" sz="2200" dirty="0">
                <a:solidFill>
                  <a:schemeClr val="tx1"/>
                </a:solidFill>
                <a:latin typeface="Times New Roman" pitchFamily="16" charset="0"/>
              </a:rPr>
              <a:t> околоносовых пазух</a:t>
            </a:r>
          </a:p>
          <a:p>
            <a:pPr eaLnBrk="1" hangingPunct="1">
              <a:buClrTx/>
              <a:buFontTx/>
              <a:buNone/>
            </a:pPr>
            <a:endParaRPr lang="ru-RU" sz="2200" dirty="0">
              <a:solidFill>
                <a:srgbClr val="FFFFFF"/>
              </a:solidFill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6407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215900" y="679450"/>
            <a:ext cx="8280400" cy="4110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V этап. </a:t>
            </a:r>
            <a:r>
              <a:rPr lang="ru-RU" sz="2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Эндомикроскопия</a:t>
            </a: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носа и околоносовых пазух.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endParaRPr lang="ru-RU" sz="2400" b="1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Эти методы являются наиболее информативными современными методами диагностики с применением оптических систем визуального контроля, жестких и гибких эндоскопов с различными углами обзора, микроскопов. Внедрение этих высокотехнологичных и дорогостоящих методов существенно расширило горизонты диагностики и хирургических возможностей ЛОР-специалиста.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5088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576263" y="176213"/>
            <a:ext cx="7991475" cy="42878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79388" indent="252413" algn="ctr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Методика исследования глотки</a:t>
            </a:r>
          </a:p>
          <a:p>
            <a:pPr marL="179388" indent="252413" algn="ctr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I этап. Наружный осмотр и пальпация.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endParaRPr lang="ru-RU" sz="2400" b="1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1. Осматривают область шеи, слизистую оболочку губ.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2. Пальпируют регионарные лимфатические узлы глотки: поднижнечелюстные, в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ретромандибулярных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ямках, глубокие шейные, задние шейные, в над- и подключичных ямках.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7705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285750" y="360363"/>
            <a:ext cx="8643938" cy="5575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600" b="1" i="1" dirty="0">
                <a:solidFill>
                  <a:srgbClr val="FF0000"/>
                </a:solidFill>
                <a:latin typeface="Times New Roman" pitchFamily="16" charset="0"/>
              </a:rPr>
              <a:t>II этап. Эндоскопия глотки. </a:t>
            </a:r>
            <a:endParaRPr lang="ru-RU" sz="2600" b="1" i="1" dirty="0" smtClean="0">
              <a:solidFill>
                <a:srgbClr val="FF0000"/>
              </a:solidFill>
              <a:latin typeface="Times New Roman" pitchFamily="16" charset="0"/>
            </a:endParaRP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600" b="1" i="1" dirty="0" err="1" smtClean="0">
                <a:solidFill>
                  <a:srgbClr val="FF0000"/>
                </a:solidFill>
                <a:latin typeface="Times New Roman" pitchFamily="16" charset="0"/>
              </a:rPr>
              <a:t>Ороскопия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itchFamily="16" charset="0"/>
              </a:rPr>
              <a:t>:</a:t>
            </a:r>
            <a:endParaRPr lang="ru-RU" sz="2600" b="1" i="1" dirty="0">
              <a:solidFill>
                <a:srgbClr val="FF0000"/>
              </a:solidFill>
              <a:latin typeface="Times New Roman" pitchFamily="16" charset="0"/>
            </a:endParaRP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Осматривают 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преддверие рта: слизистую оболочку, выводные протоки околоушных слюнных желез, находящихся на щечной поверхности на уровне верхнего </a:t>
            </a:r>
            <a:r>
              <a:rPr lang="ru-RU" sz="2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премоляра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.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Осматривают 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полость рта: зубы, десны, твердое нёбо, язык, выводные протоки подъязычных и подчелюстных слюнных желез, дно рта. </a:t>
            </a:r>
            <a:endParaRPr lang="ru-RU" sz="22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600" b="1" i="1" dirty="0" err="1" smtClean="0">
                <a:solidFill>
                  <a:srgbClr val="FF0000"/>
                </a:solidFill>
                <a:latin typeface="Times New Roman" pitchFamily="16" charset="0"/>
              </a:rPr>
              <a:t>Мезофарингоскопия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itchFamily="16" charset="0"/>
              </a:rPr>
              <a:t>: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Определяют подвижность и симметричность мягкого нёба, попросив больного произнести звук «а». В норме мягкое нёбо хорошо подвижно, левая и правая стороны симметричны. Осматривают слизистую оболочку мягкого нёба, его язычка, передних и задних нёбных дужек. В норме слизистая оболочка гладкая, розовая, дужки </a:t>
            </a:r>
            <a:r>
              <a:rPr lang="ru-RU" sz="2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контурируются</a:t>
            </a:r>
            <a:r>
              <a:rPr lang="ru-RU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. Осматривают зубы и десны с целью выявления патологических изменений.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endParaRPr lang="ru-RU" sz="2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3289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44463" y="357189"/>
            <a:ext cx="8896350" cy="249574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Определяют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размер нёбных миндалин, для этого мысленно делят на три части расстояние между медиальным краем передней нёбной дужки и вертикальной линией, проходящей через середину язычка и мягкого нёба. Величину миндалины, выступающей до 1/3 этого расстояния, относят к I степени, выступающей до 2/3 - ко II степени; выступающей до средней линии глотки - к III степени.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Осматривают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слизистую оболочку миндалин</a:t>
            </a: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.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В норме она розовая, влажная, поверхность ее гладкая, устья лакун сомкнуты, отделяемого в них нет.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endParaRPr lang="ru-RU" sz="22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endParaRPr lang="ru-RU" sz="2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endParaRPr lang="ru-RU" sz="2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284984"/>
            <a:ext cx="3816424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49177" y="3072834"/>
            <a:ext cx="471601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Определяют содержимое в криптах миндалин. 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В норме в криптах содержимого нет или оно скудное, негнойное в виде незначительных эпителиальных пробок.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Осматривают слизистую оболочку задней стенки глотки. В норме она розовая, влажная, ровная, на ее поверхности видны редкие, размером до 1 мм, лимфоидные гранулы.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endParaRPr lang="ru-RU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096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251521" y="360363"/>
            <a:ext cx="8532118" cy="5453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Э</a:t>
            </a:r>
            <a:r>
              <a:rPr lang="ru-RU" sz="2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пифарингоскопия</a:t>
            </a:r>
            <a:r>
              <a:rPr lang="ru-RU" sz="2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(задняя риноскопия)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000" b="1" dirty="0">
                <a:latin typeface="Times New Roman" pitchFamily="16" charset="0"/>
              </a:rPr>
              <a:t>При задней риноскопии нужно осмотреть: свод носоглотки, хоаны, задние концы всех трех носовых раковин, глоточные отверстия слуховых (евстахиевых) труб. </a:t>
            </a:r>
            <a:endParaRPr lang="ru-RU" sz="2000" b="1" dirty="0" smtClean="0">
              <a:latin typeface="Times New Roman" pitchFamily="16" charset="0"/>
            </a:endParaRP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000" b="1" dirty="0" smtClean="0">
                <a:latin typeface="Times New Roman" pitchFamily="16" charset="0"/>
              </a:rPr>
              <a:t>В </a:t>
            </a:r>
            <a:r>
              <a:rPr lang="ru-RU" sz="2000" b="1" dirty="0">
                <a:latin typeface="Times New Roman" pitchFamily="16" charset="0"/>
              </a:rPr>
              <a:t>норме свод носоглотки у взрослых свободный (здесь может быть тонкий слой глоточной миндалины), слизистая оболочка розовая, хоаны свободные, сошник </a:t>
            </a:r>
            <a:r>
              <a:rPr lang="ru-RU" sz="2000" b="1" dirty="0" smtClean="0">
                <a:latin typeface="Times New Roman" pitchFamily="16" charset="0"/>
              </a:rPr>
              <a:t>по средней </a:t>
            </a:r>
            <a:r>
              <a:rPr lang="ru-RU" sz="2000" b="1" dirty="0">
                <a:latin typeface="Times New Roman" pitchFamily="16" charset="0"/>
              </a:rPr>
              <a:t>линии, слизистая оболочка задних концов носовых раковин розового цвета с гладкой поверхностью, концы раковин не выступают из хоан, носовые ходы свободные.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000" b="1" dirty="0">
                <a:latin typeface="Times New Roman" pitchFamily="16" charset="0"/>
              </a:rPr>
              <a:t>У детей и подростков в заднем отделе свода носоглотки имеется третья (глоточная) миндалина, которая в норме не закрывает хоаны.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000" b="1" dirty="0">
                <a:latin typeface="Times New Roman" pitchFamily="16" charset="0"/>
              </a:rPr>
              <a:t>На боковых стенках носоглотки на уровне задних концов нижних носовых раковин имеются углубления - глоточные отверстия слуховых труб, впереди которых располагаются небольшие гребешки - глоточные </a:t>
            </a:r>
            <a:r>
              <a:rPr lang="ru-RU" sz="2000" b="1" dirty="0" smtClean="0">
                <a:latin typeface="Times New Roman" pitchFamily="16" charset="0"/>
              </a:rPr>
              <a:t>края передних </a:t>
            </a:r>
            <a:r>
              <a:rPr lang="ru-RU" sz="2000" b="1" dirty="0">
                <a:latin typeface="Times New Roman" pitchFamily="16" charset="0"/>
              </a:rPr>
              <a:t>хрящевых стенок слуховых труб.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endParaRPr lang="ru-RU" sz="2000" b="1" dirty="0">
              <a:solidFill>
                <a:srgbClr val="FFFFFF"/>
              </a:solidFill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5544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764704"/>
            <a:ext cx="799288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  <a:defRPr/>
            </a:pPr>
            <a:r>
              <a:rPr lang="ru-RU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Порядок проведения осмотра ЛОР-органов:</a:t>
            </a:r>
          </a:p>
          <a:p>
            <a:pPr algn="ctr">
              <a:buClr>
                <a:schemeClr val="bg1"/>
              </a:buClr>
              <a:defRPr/>
            </a:pPr>
            <a:endParaRPr lang="ru-RU" sz="2800" b="1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  <a:defRPr/>
            </a:pP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Сбор </a:t>
            </a:r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жалоб и </a:t>
            </a: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анамнеза заболевания, жизни.</a:t>
            </a:r>
            <a:endParaRPr lang="ru-RU" sz="2400" b="1" i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  <a:defRPr/>
            </a:pPr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Наружный осмотр и </a:t>
            </a: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пальпация.</a:t>
            </a:r>
            <a:endParaRPr lang="ru-RU" sz="2400" b="1" i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  <a:defRPr/>
            </a:pPr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Риноскопия передняя, средняя, задняя. </a:t>
            </a:r>
            <a:r>
              <a:rPr lang="ru-RU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Микрориноскопия</a:t>
            </a:r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.</a:t>
            </a: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  <a:defRPr/>
            </a:pP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Пункция </a:t>
            </a:r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верхнечелюстной, лобной, клиновидной </a:t>
            </a: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пазух </a:t>
            </a:r>
            <a:r>
              <a:rPr lang="ru-RU" sz="24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(при показаниях)</a:t>
            </a: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.</a:t>
            </a:r>
            <a:endParaRPr lang="ru-RU" sz="2400" b="1" i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  <a:defRPr/>
            </a:pP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Экзо- </a:t>
            </a:r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и </a:t>
            </a:r>
            <a:r>
              <a:rPr lang="ru-RU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эндоотоскопия</a:t>
            </a: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.</a:t>
            </a:r>
          </a:p>
          <a:p>
            <a:pPr>
              <a:buClr>
                <a:schemeClr val="bg1"/>
              </a:buClr>
              <a:defRPr/>
            </a:pPr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 </a:t>
            </a: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    </a:t>
            </a:r>
            <a:r>
              <a:rPr lang="ru-RU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Отомикроскопия</a:t>
            </a:r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. </a:t>
            </a: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  <a:defRPr/>
            </a:pPr>
            <a:r>
              <a:rPr lang="ru-RU" sz="24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Оро</a:t>
            </a: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- </a:t>
            </a:r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и </a:t>
            </a:r>
            <a:r>
              <a:rPr lang="ru-RU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мезофарингоскопия</a:t>
            </a:r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. </a:t>
            </a: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  <a:defRPr/>
            </a:pPr>
            <a:r>
              <a:rPr lang="ru-RU" sz="24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Гипофарингоскопия</a:t>
            </a: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 </a:t>
            </a:r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непрямая и прямая.</a:t>
            </a: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  <a:defRPr/>
            </a:pPr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Задняя риноскопия, пальцевое исследование носоглотки. </a:t>
            </a: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  <a:defRPr/>
            </a:pP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Непрямая </a:t>
            </a:r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и прямая ларингоскопия</a:t>
            </a: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.</a:t>
            </a:r>
            <a:endParaRPr lang="ru-RU" sz="2400" b="1" i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7883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214313" y="4090988"/>
            <a:ext cx="8715375" cy="2101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400" b="1" i="1" dirty="0">
                <a:solidFill>
                  <a:srgbClr val="FF0000"/>
                </a:solidFill>
                <a:latin typeface="Times New Roman" pitchFamily="16" charset="0"/>
              </a:rPr>
              <a:t>Задняя риноскопия (</a:t>
            </a:r>
            <a:r>
              <a:rPr lang="ru-RU" sz="2400" b="1" i="1" dirty="0" err="1">
                <a:solidFill>
                  <a:srgbClr val="FF0000"/>
                </a:solidFill>
                <a:latin typeface="Times New Roman" pitchFamily="16" charset="0"/>
              </a:rPr>
              <a:t>эпифарингоскопия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6" charset="0"/>
              </a:rPr>
              <a:t>):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endParaRPr lang="ru-RU" sz="2400" b="1" i="1" dirty="0">
              <a:solidFill>
                <a:srgbClr val="FF0000"/>
              </a:solidFill>
              <a:latin typeface="Times New Roman" pitchFamily="16" charset="0"/>
            </a:endParaRP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а - положение носоглоточного зеркала; б - картина носоглотки при задней риноскопии: 1 - сошник; 2 - хоаны; 3 - задние концы нижней, средней и верхней носовых раковин; 4 - глоточное отверстие слуховой трубы; 5 - язычок; 6 - трубный валик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endParaRPr lang="ru-RU" sz="2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4533900" y="2770188"/>
            <a:ext cx="1809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sz="1000">
              <a:solidFill>
                <a:srgbClr val="FFFFFF"/>
              </a:solidFill>
            </a:endParaRP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sz="1000">
              <a:solidFill>
                <a:srgbClr val="FFFFFF"/>
              </a:solidFill>
            </a:endParaRPr>
          </a:p>
        </p:txBody>
      </p: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5975350" y="1416050"/>
            <a:ext cx="16573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sz="1000">
              <a:solidFill>
                <a:srgbClr val="FFFFFF"/>
              </a:solidFill>
            </a:endParaRP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sz="1000">
              <a:solidFill>
                <a:srgbClr val="FFFFFF"/>
              </a:solidFill>
            </a:endParaRPr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4533900" y="1655763"/>
            <a:ext cx="2017713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sz="1000">
              <a:solidFill>
                <a:srgbClr val="FFFFFF"/>
              </a:solidFill>
            </a:endParaRP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sz="1000">
              <a:solidFill>
                <a:srgbClr val="FFFFFF"/>
              </a:solidFill>
            </a:endParaRPr>
          </a:p>
        </p:txBody>
      </p:sp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4533900" y="2770188"/>
            <a:ext cx="1809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sz="1000">
              <a:solidFill>
                <a:srgbClr val="FFFFFF"/>
              </a:solidFill>
            </a:endParaRP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sz="1000">
              <a:solidFill>
                <a:srgbClr val="FFFFFF"/>
              </a:solidFill>
            </a:endParaRPr>
          </a:p>
        </p:txBody>
      </p:sp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215900"/>
            <a:ext cx="7272338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1156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4176713" y="393700"/>
            <a:ext cx="4751387" cy="61229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79388" indent="252413" algn="ctr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6" charset="0"/>
              </a:rPr>
              <a:t>Пальцевое исследование носоглотки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При этом глоточная миндалина ощущается концом тыльной стороны указательного пальца.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endParaRPr lang="ru-RU" sz="22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936625"/>
            <a:ext cx="360045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1832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576263" y="576263"/>
            <a:ext cx="8351837" cy="597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144463" indent="360363" eaLnBrk="0" hangingPunct="0"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6" charset="0"/>
              </a:rPr>
              <a:t>Методика исследования гортани</a:t>
            </a:r>
          </a:p>
          <a:p>
            <a:pPr eaLnBrk="1" hangingPunct="1">
              <a:buClrTx/>
              <a:buFontTx/>
              <a:buNone/>
            </a:pPr>
            <a:endParaRPr lang="ru-RU" sz="2800" b="1" i="1" dirty="0">
              <a:solidFill>
                <a:srgbClr val="FF0000"/>
              </a:solidFill>
              <a:latin typeface="Times New Roman" pitchFamily="16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sz="2200" b="1" i="1" dirty="0">
                <a:solidFill>
                  <a:srgbClr val="FF0000"/>
                </a:solidFill>
                <a:latin typeface="Times New Roman" pitchFamily="16" charset="0"/>
              </a:rPr>
              <a:t>I этап. Наружный осмотр и пальпация.</a:t>
            </a:r>
          </a:p>
          <a:p>
            <a:pPr eaLnBrk="1" hangingPunct="1">
              <a:buClrTx/>
              <a:buFontTx/>
              <a:buNone/>
            </a:pPr>
            <a:endParaRPr lang="ru-RU" sz="2200" b="1" i="1" dirty="0">
              <a:solidFill>
                <a:schemeClr val="tx1"/>
              </a:solidFill>
              <a:latin typeface="Times New Roman" pitchFamily="16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sz="2200" b="1" dirty="0">
                <a:solidFill>
                  <a:schemeClr val="tx1"/>
                </a:solidFill>
                <a:latin typeface="Times New Roman" pitchFamily="16" charset="0"/>
              </a:rPr>
              <a:t>1. Осматривают шею, конфигурацию гортани.</a:t>
            </a:r>
          </a:p>
          <a:p>
            <a:pPr eaLnBrk="1" hangingPunct="1">
              <a:buClrTx/>
              <a:buFontTx/>
              <a:buNone/>
            </a:pPr>
            <a:r>
              <a:rPr lang="ru-RU" sz="2200" b="1" dirty="0">
                <a:solidFill>
                  <a:schemeClr val="tx1"/>
                </a:solidFill>
                <a:latin typeface="Times New Roman" pitchFamily="16" charset="0"/>
              </a:rPr>
              <a:t>2. Пальпируют гортань, ее хрящи: перстневидный, щитовидный; определяют хруст хрящей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6" charset="0"/>
              </a:rPr>
              <a:t>гортани. </a:t>
            </a:r>
          </a:p>
          <a:p>
            <a:pPr eaLnBrk="1" hangingPunct="1">
              <a:buClrTx/>
              <a:buFontTx/>
              <a:buNone/>
            </a:pPr>
            <a:r>
              <a:rPr lang="ru-RU" sz="2200" b="1" dirty="0" smtClean="0">
                <a:solidFill>
                  <a:schemeClr val="tx1"/>
                </a:solidFill>
                <a:latin typeface="Times New Roman" pitchFamily="16" charset="0"/>
              </a:rPr>
              <a:t>В </a:t>
            </a:r>
            <a:r>
              <a:rPr lang="ru-RU" sz="2200" b="1" dirty="0">
                <a:solidFill>
                  <a:schemeClr val="tx1"/>
                </a:solidFill>
                <a:latin typeface="Times New Roman" pitchFamily="16" charset="0"/>
              </a:rPr>
              <a:t>норме гортань безболезненна, пассивно подвижна в латеральном направлении.</a:t>
            </a:r>
          </a:p>
          <a:p>
            <a:pPr eaLnBrk="1" hangingPunct="1">
              <a:buClrTx/>
              <a:buFontTx/>
              <a:buNone/>
            </a:pPr>
            <a:r>
              <a:rPr lang="ru-RU" sz="2200" b="1" dirty="0">
                <a:solidFill>
                  <a:schemeClr val="tx1"/>
                </a:solidFill>
                <a:latin typeface="Times New Roman" pitchFamily="16" charset="0"/>
              </a:rPr>
              <a:t>3. Пальпируют регионарные лимфатические узлы гортани: подчелюстные, глубокие шейные, задние шейные, </a:t>
            </a:r>
            <a:r>
              <a:rPr lang="ru-RU" sz="2200" b="1" dirty="0" err="1">
                <a:solidFill>
                  <a:schemeClr val="tx1"/>
                </a:solidFill>
                <a:latin typeface="Times New Roman" pitchFamily="16" charset="0"/>
              </a:rPr>
              <a:t>преларингиальные</a:t>
            </a:r>
            <a:r>
              <a:rPr lang="ru-RU" sz="2200" b="1" dirty="0">
                <a:solidFill>
                  <a:schemeClr val="tx1"/>
                </a:solidFill>
                <a:latin typeface="Times New Roman" pitchFamily="16" charset="0"/>
              </a:rPr>
              <a:t>, </a:t>
            </a:r>
            <a:r>
              <a:rPr lang="ru-RU" sz="2200" b="1" dirty="0" err="1">
                <a:solidFill>
                  <a:schemeClr val="tx1"/>
                </a:solidFill>
                <a:latin typeface="Times New Roman" pitchFamily="16" charset="0"/>
              </a:rPr>
              <a:t>претрахеальные</a:t>
            </a:r>
            <a:r>
              <a:rPr lang="ru-RU" sz="2200" b="1" dirty="0">
                <a:solidFill>
                  <a:schemeClr val="tx1"/>
                </a:solidFill>
                <a:latin typeface="Times New Roman" pitchFamily="16" charset="0"/>
              </a:rPr>
              <a:t>, </a:t>
            </a:r>
            <a:r>
              <a:rPr lang="ru-RU" sz="2200" b="1" dirty="0" err="1">
                <a:solidFill>
                  <a:schemeClr val="tx1"/>
                </a:solidFill>
                <a:latin typeface="Times New Roman" pitchFamily="16" charset="0"/>
              </a:rPr>
              <a:t>паратрахеальные</a:t>
            </a:r>
            <a:r>
              <a:rPr lang="ru-RU" sz="2200" b="1" dirty="0">
                <a:solidFill>
                  <a:schemeClr val="tx1"/>
                </a:solidFill>
                <a:latin typeface="Times New Roman" pitchFamily="16" charset="0"/>
              </a:rPr>
              <a:t>, в над- и подключичных ямках. </a:t>
            </a:r>
            <a:endParaRPr lang="ru-RU" sz="2200" b="1" dirty="0" smtClean="0">
              <a:solidFill>
                <a:schemeClr val="tx1"/>
              </a:solidFill>
              <a:latin typeface="Times New Roman" pitchFamily="16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sz="2200" b="1" dirty="0" smtClean="0">
                <a:solidFill>
                  <a:schemeClr val="tx1"/>
                </a:solidFill>
                <a:latin typeface="Times New Roman" pitchFamily="16" charset="0"/>
              </a:rPr>
              <a:t>В </a:t>
            </a:r>
            <a:r>
              <a:rPr lang="ru-RU" sz="2200" b="1" dirty="0">
                <a:solidFill>
                  <a:schemeClr val="tx1"/>
                </a:solidFill>
                <a:latin typeface="Times New Roman" pitchFamily="16" charset="0"/>
              </a:rPr>
              <a:t>норме лимфатические узлы не пальпируются (не прощупываются).</a:t>
            </a:r>
          </a:p>
          <a:p>
            <a:pPr eaLnBrk="1" hangingPunct="1">
              <a:buClrTx/>
              <a:buFontTx/>
              <a:buNone/>
            </a:pPr>
            <a:endParaRPr lang="ru-RU" sz="2200" b="1" dirty="0">
              <a:solidFill>
                <a:srgbClr val="FFFFFF"/>
              </a:solidFill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488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4535488" y="431800"/>
            <a:ext cx="4325937" cy="5832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000" b="1" i="1" dirty="0">
                <a:solidFill>
                  <a:srgbClr val="FF0000"/>
                </a:solidFill>
                <a:latin typeface="Times New Roman" pitchFamily="16" charset="0"/>
              </a:rPr>
              <a:t>II этап. Непрямая ларингоскопия (</a:t>
            </a:r>
            <a:r>
              <a:rPr lang="ru-RU" sz="2000" b="1" i="1" dirty="0" err="1">
                <a:solidFill>
                  <a:srgbClr val="FF0000"/>
                </a:solidFill>
                <a:latin typeface="Times New Roman" pitchFamily="16" charset="0"/>
              </a:rPr>
              <a:t>гипофарингоскопия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6" charset="0"/>
              </a:rPr>
              <a:t>).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Можно увидеть гортань в двух фазах физиологической деятельности: фонации и вдохе.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sz="2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2225"/>
            <a:ext cx="40005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8439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-26988" y="61913"/>
            <a:ext cx="9063484" cy="63658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44463" indent="360363" algn="ctr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6" charset="0"/>
              </a:rPr>
              <a:t>Картина при непрямой ларингоскопии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1. В гортанном зеркале видно изображение, которое отличается от истинного тем, что передние отделы гортани в зеркале находятся вверху (они кажутся позади), задние - внизу (кажутся впереди). Правая и левая стороны гортани в зеркале соответствуют действительности (не изменяются).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2. В гортанном зеркале прежде всего виден корень языка с расположенной на нем язычной миндалиной, затем надгортанник в виде развернутого лепестка. </a:t>
            </a:r>
            <a:endParaRPr lang="ru-RU" sz="22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Слизистая 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оболочка надгортанника обычно бледно-розового или слегка желтоватого цвета. Между надгортанником и корнем языка видны два небольших углубления - ямки надгортанника (</a:t>
            </a:r>
            <a:r>
              <a:rPr lang="ru-RU" sz="2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валлекулы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), ограниченные срединной и боковыми язычно-надгортанными складками.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3. Во время фонации видны голосовые складки, в норме они перламутрово-белого цвета. Передние концы складок у места их отхождения от щитовидного хряща образуют угол - переднюю комиссуру.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sz="2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331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71438" y="360363"/>
            <a:ext cx="8597900" cy="6486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4. Над голосовыми складками видны вестибулярные складки розового цвета, между голосовыми и вестибулярными складками с каждой стороны имеются углубления - гортанные желудочки, внутри которых могут быть небольшие скопления лимфоидной ткани - гортанные миндалины.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5. Внизу в зеркале видны задние отделы гортани; черпаловидные хрящи представлены двумя бугорками по бокам верхнего края гортани, имеют розовый цвет с гладкой поверхностью, к голосовым отросткам этих хрящей прикрепляются задние концы голосовых складок, между телами хрящей располагается </a:t>
            </a:r>
            <a:r>
              <a:rPr lang="ru-RU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межчерпаловидное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пространство.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6. Одновременно с непрямой ларингоскопией производят непрямую </a:t>
            </a:r>
            <a:r>
              <a:rPr lang="ru-RU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гипофарингоскопию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, при этом в зеркале видна следующая картина. От черпаловидных хрящей кверху к нижним латеральным краям лепестка надгортанника идут </a:t>
            </a:r>
            <a:r>
              <a:rPr lang="ru-RU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черпалонадгортанные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складки, они розового цвета с гладкой поверхностью. </a:t>
            </a:r>
            <a:r>
              <a:rPr lang="ru-RU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Латеральнее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черпало-надгортанных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складок расположены грушевидные карманы (синусы) - нижний отдел глотки, слизистая оболочка которых розовая, гладкая. Суживаясь книзу, грушевидные карманы подходят к жому пищевода.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9703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47625" y="71438"/>
            <a:ext cx="8593138" cy="6794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sz="2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7. При вдохе и фонации определяется симметричная подвижность голосовых складок и обеих половин гортани.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8. При вдохе между голосовыми складками образуется треугольное пространство, которое называется голосовой щелью, через нее осматривают нижний отдел гортани - </a:t>
            </a:r>
            <a:r>
              <a:rPr lang="ru-RU" sz="2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подголосовую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полость; часто удается увидеть верхние кольца трахеи, покрытые розовой слизистой оболочкой. Размер голосовой щели у взрослых равен 15-18 мм.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sz="2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3455988"/>
            <a:ext cx="6096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1095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215900" y="287338"/>
            <a:ext cx="8712200" cy="6275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44463" indent="360363" algn="ctr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Методика исследования уха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I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этап. Наружный осмотр и пальпация. 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Осмотр начинают со здорового уха. </a:t>
            </a:r>
            <a:endParaRPr lang="ru-RU" sz="22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Производят 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осмотр и пальпацию ушной раковины, наружного отверстия слухового прохода, заушной области, впереди слухового прохода.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Для 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осмотра наружного отверстия </a:t>
            </a: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слухового 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прохода у взрослых необходимо оттянуть ушную раковину кзади и кверху, </a:t>
            </a: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у детей 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оттягивание ушной раковины производится не кверху, а книзу и кзади. </a:t>
            </a:r>
            <a:endParaRPr lang="ru-RU" sz="22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При 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оттягивании ушной раковины указанным образом происходит смещение костного и перепончатого хрящевого отделов слухового прохода, что дает возможность ввести ушную воронку до костного отдела. Воронка удерживает слуховой проход в выпрямленном положении, и это позволяет произвести отоскопию.</a:t>
            </a:r>
          </a:p>
        </p:txBody>
      </p:sp>
    </p:spTree>
    <p:extLst>
      <p:ext uri="{BB962C8B-B14F-4D97-AF65-F5344CB8AC3E}">
        <p14:creationId xmlns:p14="http://schemas.microsoft.com/office/powerpoint/2010/main" val="1844255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328578" y="390317"/>
            <a:ext cx="8351838" cy="4982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2.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Осмотр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заушной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области. 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Обращают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внимание на заушную складку (место прикрепления ушной раковины к сосцевидному отростку), в норме она хорошо </a:t>
            </a:r>
            <a:r>
              <a:rPr lang="ru-RU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контурируется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.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3. Большим пальцем правой руки мягко надавливают на </a:t>
            </a:r>
            <a:r>
              <a:rPr lang="ru-RU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козелок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. В норме пальпация </a:t>
            </a:r>
            <a:r>
              <a:rPr lang="ru-RU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козелка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безболезненна, у взрослого человека болезненность при остром наружном отите, у ребенка младшего возраста такая болезненность появляется и при среднем.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4.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Пальпация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сосцевидного отростка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в трех точках: проекции </a:t>
            </a:r>
            <a:r>
              <a:rPr lang="ru-RU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антрума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, сигмовидного синуса, верхушки сосцевидного отростка.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5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.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Пальпация регионарных лимфатических узлов ушей кпереди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, книзу, кзади от наружного слухового прохода.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В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норме лимфатические узлы не пальпируются.</a:t>
            </a:r>
          </a:p>
        </p:txBody>
      </p:sp>
    </p:spTree>
    <p:extLst>
      <p:ext uri="{BB962C8B-B14F-4D97-AF65-F5344CB8AC3E}">
        <p14:creationId xmlns:p14="http://schemas.microsoft.com/office/powerpoint/2010/main" val="479873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214313" y="254000"/>
            <a:ext cx="8715375" cy="62468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itchFamily="16" charset="0"/>
              </a:rPr>
              <a:t>II этап. Отоскопия.</a:t>
            </a:r>
          </a:p>
          <a:p>
            <a:pPr marL="144463" indent="360363"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При введении воронки может быть кашель, зависящий от раздражения окончаний веточек блуждающего нерва в коже слухового прохода.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sz="2800" b="1" i="1" dirty="0" smtClean="0">
              <a:solidFill>
                <a:srgbClr val="FF0000"/>
              </a:solidFill>
              <a:latin typeface="Times New Roman" pitchFamily="16" charset="0"/>
            </a:endParaRP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91" y="2276872"/>
            <a:ext cx="4067497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8880"/>
            <a:ext cx="3819525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338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836712"/>
            <a:ext cx="741682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  <a:defRPr/>
            </a:pPr>
            <a:r>
              <a:rPr lang="ru-RU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Дополнительные методы обследования:</a:t>
            </a:r>
          </a:p>
          <a:p>
            <a:pPr>
              <a:buClr>
                <a:schemeClr val="bg1"/>
              </a:buClr>
              <a:defRPr/>
            </a:pPr>
            <a:endParaRPr lang="ru-RU" b="1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  <a:defRPr/>
            </a:pPr>
            <a:r>
              <a:rPr lang="ru-RU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Исследование дыхательной и обонятельной функций носа.</a:t>
            </a: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  <a:defRPr/>
            </a:pPr>
            <a:r>
              <a:rPr lang="ru-RU" sz="2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Определение </a:t>
            </a:r>
            <a:r>
              <a:rPr lang="ru-RU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подвижности барабанной перепонки и проходимости слуховой трубы.</a:t>
            </a: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  <a:defRPr/>
            </a:pPr>
            <a:r>
              <a:rPr lang="ru-RU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Исследования вестибулярной и слуховой функций. </a:t>
            </a: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  <a:defRPr/>
            </a:pPr>
            <a:r>
              <a:rPr lang="ru-RU" sz="2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Рентгенологическое </a:t>
            </a:r>
            <a:r>
              <a:rPr lang="ru-RU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исследование носа и околоносовых пазух - обзорная и контрастная рентгенография, томография послойная, компьютерная, магнитно-резонансная. </a:t>
            </a: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  <a:defRPr/>
            </a:pPr>
            <a:r>
              <a:rPr lang="ru-RU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Рентгенологическое исследование - рентгенография височной кости в укладке по </a:t>
            </a:r>
            <a:r>
              <a:rPr lang="ru-RU" sz="2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Шюллеру</a:t>
            </a:r>
            <a:r>
              <a:rPr lang="ru-RU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, Майеру, </a:t>
            </a:r>
            <a:r>
              <a:rPr lang="ru-RU" sz="2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Стенверсу</a:t>
            </a:r>
            <a:r>
              <a:rPr lang="ru-RU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, томография послойная, компьютерная, магнитно-резонансная</a:t>
            </a:r>
            <a:r>
              <a:rPr lang="ru-RU" sz="2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.</a:t>
            </a: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  <a:defRPr/>
            </a:pPr>
            <a:r>
              <a:rPr lang="ru-RU" sz="2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Компьютерная томография гортани.</a:t>
            </a: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  <a:defRPr/>
            </a:pPr>
            <a:r>
              <a:rPr lang="ru-RU" sz="2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Микроскопическое  исследование  мазков .</a:t>
            </a:r>
            <a:endParaRPr lang="ru-RU" sz="2000" b="1" i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1205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428625" y="428625"/>
            <a:ext cx="8429625" cy="57864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44463" indent="360363" algn="ctr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sz="2800" b="1" i="1" dirty="0">
              <a:solidFill>
                <a:srgbClr val="FF0000"/>
              </a:solidFill>
              <a:latin typeface="Times New Roman" pitchFamily="16" charset="0"/>
            </a:endParaRPr>
          </a:p>
          <a:p>
            <a:pPr marL="144463" indent="360363" algn="ctr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6" charset="0"/>
              </a:rPr>
              <a:t>Отоскопическая картина.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1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. При отоскопии видно, что кожа перепончато-хрящевого отдела имеет волосы, здесь же обычно имеется ушная сера. Длина наружного слухового прохода 2,5 см.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2. Барабанная перепонка имеет серый цвет с перламутровым оттенком.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3. На барабанной перепонке видны опознавательные пункты: короткий (латеральный) отросток и рукоятка молоточка, передняя и задняя молоточковые складки, световой конус (рефлекс), пупок барабанной перепонки.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4. Ниже передней и задней молоточковых складок видна натянутая часть барабанной перепонки, выше этих складок - ненатянутая часть.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sz="2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6764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0" y="395288"/>
            <a:ext cx="9158288" cy="2771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5. На барабанной перепонке различают 4 квадранта, которые получаются от мысленного проведения двух линий, взаимно перпендикулярных. Одну линию проводят по рукоятке молоточка вниз, другую - перпендикулярно к ней через центр (умбо) барабанной перепонки и нижний конец рукоятки молотка. Возникающие при этом квадранты называются: </a:t>
            </a:r>
            <a:r>
              <a:rPr lang="ru-RU" sz="2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передне</a:t>
            </a: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-верхний 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и </a:t>
            </a: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задне-верхний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, </a:t>
            </a:r>
            <a:r>
              <a:rPr lang="ru-RU" sz="2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передне</a:t>
            </a: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-нижний 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и </a:t>
            </a: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задне-нижний </a:t>
            </a:r>
            <a:endParaRPr lang="ru-RU" sz="22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sz="2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095625"/>
            <a:ext cx="403225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4679950" y="3128963"/>
            <a:ext cx="3959225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sz="2600" dirty="0">
                <a:solidFill>
                  <a:schemeClr val="tx1"/>
                </a:solidFill>
                <a:latin typeface="Times New Roman" pitchFamily="16" charset="0"/>
              </a:rPr>
              <a:t>I - </a:t>
            </a:r>
            <a:r>
              <a:rPr lang="ru-RU" sz="2600" dirty="0" err="1">
                <a:solidFill>
                  <a:schemeClr val="tx1"/>
                </a:solidFill>
                <a:latin typeface="Times New Roman" pitchFamily="16" charset="0"/>
              </a:rPr>
              <a:t>передневерхний</a:t>
            </a:r>
            <a:r>
              <a:rPr lang="ru-RU" sz="2600" dirty="0">
                <a:solidFill>
                  <a:schemeClr val="tx1"/>
                </a:solidFill>
                <a:latin typeface="Times New Roman" pitchFamily="16" charset="0"/>
              </a:rPr>
              <a:t> квадрант;</a:t>
            </a:r>
          </a:p>
          <a:p>
            <a:pPr eaLnBrk="1" hangingPunct="1">
              <a:buClrTx/>
              <a:buFontTx/>
              <a:buNone/>
            </a:pPr>
            <a:r>
              <a:rPr lang="ru-RU" sz="2600" dirty="0">
                <a:solidFill>
                  <a:schemeClr val="tx1"/>
                </a:solidFill>
                <a:latin typeface="Times New Roman" pitchFamily="16" charset="0"/>
              </a:rPr>
              <a:t>II - передненижний квадрант; </a:t>
            </a:r>
          </a:p>
          <a:p>
            <a:pPr eaLnBrk="1" hangingPunct="1">
              <a:buClrTx/>
              <a:buFontTx/>
              <a:buNone/>
            </a:pPr>
            <a:r>
              <a:rPr lang="ru-RU" sz="2600" dirty="0">
                <a:solidFill>
                  <a:schemeClr val="tx1"/>
                </a:solidFill>
                <a:latin typeface="Times New Roman" pitchFamily="16" charset="0"/>
              </a:rPr>
              <a:t>III - задненижний квадрант; </a:t>
            </a:r>
          </a:p>
          <a:p>
            <a:pPr eaLnBrk="1" hangingPunct="1">
              <a:buClrTx/>
              <a:buFontTx/>
              <a:buNone/>
            </a:pPr>
            <a:r>
              <a:rPr lang="ru-RU" sz="2600" dirty="0">
                <a:solidFill>
                  <a:schemeClr val="tx1"/>
                </a:solidFill>
                <a:latin typeface="Times New Roman" pitchFamily="16" charset="0"/>
              </a:rPr>
              <a:t>IV - </a:t>
            </a:r>
            <a:r>
              <a:rPr lang="ru-RU" sz="2600" dirty="0" err="1">
                <a:solidFill>
                  <a:schemeClr val="tx1"/>
                </a:solidFill>
                <a:latin typeface="Times New Roman" pitchFamily="16" charset="0"/>
              </a:rPr>
              <a:t>задневерхний</a:t>
            </a:r>
            <a:r>
              <a:rPr lang="ru-RU" sz="2600" dirty="0">
                <a:solidFill>
                  <a:schemeClr val="tx1"/>
                </a:solidFill>
                <a:latin typeface="Times New Roman" pitchFamily="16" charset="0"/>
              </a:rPr>
              <a:t> квадрант</a:t>
            </a:r>
          </a:p>
        </p:txBody>
      </p:sp>
    </p:spTree>
    <p:extLst>
      <p:ext uri="{BB962C8B-B14F-4D97-AF65-F5344CB8AC3E}">
        <p14:creationId xmlns:p14="http://schemas.microsoft.com/office/powerpoint/2010/main" val="8013813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Методы исследования вентиляционной функции слуховой трубы: </a:t>
            </a:r>
          </a:p>
        </p:txBody>
      </p:sp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ts val="8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Проба с пустым глотком.</a:t>
            </a:r>
          </a:p>
          <a:p>
            <a:pPr>
              <a:spcBef>
                <a:spcPts val="8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Проба Тойнби.</a:t>
            </a:r>
          </a:p>
          <a:p>
            <a:pPr>
              <a:spcBef>
                <a:spcPts val="8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Опыт </a:t>
            </a:r>
            <a:r>
              <a:rPr lang="ru-RU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Вальсальвы</a:t>
            </a:r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.</a:t>
            </a:r>
          </a:p>
          <a:p>
            <a:pPr>
              <a:spcBef>
                <a:spcPts val="8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Способ </a:t>
            </a:r>
            <a:r>
              <a:rPr lang="ru-RU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Политцера</a:t>
            </a:r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.</a:t>
            </a:r>
          </a:p>
          <a:p>
            <a:pPr>
              <a:spcBef>
                <a:spcPts val="8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Катетеризация слуховой трубы.</a:t>
            </a:r>
          </a:p>
          <a:p>
            <a:pPr marL="342900" indent="-336550">
              <a:spcBef>
                <a:spcPts val="800"/>
              </a:spcBef>
              <a:buClrTx/>
              <a:buSzPct val="12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      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Степень проходимости определяется от 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I</a:t>
            </a: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до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V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степени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.</a:t>
            </a:r>
          </a:p>
          <a:p>
            <a:pPr marL="342900" indent="-336550">
              <a:spcBef>
                <a:spcPts val="800"/>
              </a:spcBef>
              <a:buClrTx/>
              <a:buSzPct val="12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32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>
              <a:spcBef>
                <a:spcPts val="8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32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81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215900" y="287338"/>
            <a:ext cx="8351838" cy="63325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600" b="1" i="1" dirty="0">
                <a:solidFill>
                  <a:srgbClr val="FF0000"/>
                </a:solidFill>
                <a:latin typeface="Times New Roman" pitchFamily="16" charset="0"/>
              </a:rPr>
              <a:t>Исследование функции слуховых труб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Исследование вентиляционной функции слуховой трубы основано на продувании трубы и прослушивании звуков проходящего через нее воздуха. Для этой цели необходимы специальная эластичная (резиновая) трубка с ушными вкладышами на обоих ее концах (отоскоп), резиновая груша с оливой на конце (баллон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Политцера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), набор ушных катетеров различных размеров - от 1-го до 6-го номера.</a:t>
            </a:r>
          </a:p>
          <a:p>
            <a:pPr marL="144463" indent="3603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Последовательно выполняют 5 способов продувания слуховой трубы. Возможность выполнения того или иного способа позволяет определить I, II, III, IV или V степени проходимости трубы. При выполнении исследования один конец отоскопа помещается в наружный слуховой проход испытуемого, второй - врача. Через отоскоп врач выслушивает шум прохождения воздуха через слуховую трубу.</a:t>
            </a:r>
          </a:p>
        </p:txBody>
      </p:sp>
    </p:spTree>
    <p:extLst>
      <p:ext uri="{BB962C8B-B14F-4D97-AF65-F5344CB8AC3E}">
        <p14:creationId xmlns:p14="http://schemas.microsoft.com/office/powerpoint/2010/main" val="3527758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720725"/>
            <a:ext cx="4751388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4446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5188"/>
            <a:ext cx="403860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73275"/>
            <a:ext cx="41148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54275" name="Group 3"/>
          <p:cNvGraphicFramePr>
            <a:graphicFrameLocks noGrp="1"/>
          </p:cNvGraphicFramePr>
          <p:nvPr/>
        </p:nvGraphicFramePr>
        <p:xfrm>
          <a:off x="533400" y="381000"/>
          <a:ext cx="8383588" cy="1071563"/>
        </p:xfrm>
        <a:graphic>
          <a:graphicData uri="http://schemas.openxmlformats.org/drawingml/2006/table">
            <a:tbl>
              <a:tblPr/>
              <a:tblGrid>
                <a:gridCol w="3995738"/>
                <a:gridCol w="4387850"/>
              </a:tblGrid>
              <a:tr h="107156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Pct val="12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Microsoft YaHei" charset="-122"/>
                          <a:cs typeface="Times New Roman" pitchFamily="18" charset="0"/>
                        </a:rPr>
                        <a:t>Продувание по </a:t>
                      </a:r>
                      <a:r>
                        <a:rPr kumimoji="0" lang="ru-RU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Microsoft YaHei" charset="-122"/>
                          <a:cs typeface="Times New Roman" pitchFamily="18" charset="0"/>
                        </a:rPr>
                        <a:t>Политцеру</a:t>
                      </a: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Microsoft YaHei" charset="-122"/>
                        <a:cs typeface="Times New Roman" pitchFamily="18" charset="0"/>
                      </a:endParaRPr>
                    </a:p>
                  </a:txBody>
                  <a:tcPr marL="90000" marR="90000" marT="237456" marB="46800" horzOverflow="overflow">
                    <a:lnL w="27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Pct val="12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Microsoft YaHei" charset="-122"/>
                          <a:cs typeface="Times New Roman" pitchFamily="18" charset="0"/>
                        </a:rPr>
                        <a:t>Катетеризация слуховой трубы</a:t>
                      </a:r>
                    </a:p>
                  </a:txBody>
                  <a:tcPr marL="90000" marR="90000" marT="237456" marB="46800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20749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179512" y="332656"/>
            <a:ext cx="8643938" cy="6164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144463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III этап. Методы лучевой диагностики</a:t>
            </a:r>
          </a:p>
          <a:p>
            <a:pPr marL="215900" indent="144463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3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Для диагностики заболеваний уха широко применяют рентгенографию височных костей; наиболее распространенными являются три специальные укладки: </a:t>
            </a:r>
            <a:r>
              <a:rPr lang="ru-RU" sz="23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по </a:t>
            </a:r>
            <a:r>
              <a:rPr lang="ru-RU" sz="23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Шюллеру</a:t>
            </a:r>
            <a:r>
              <a:rPr lang="ru-RU" sz="23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, Майеру и </a:t>
            </a:r>
            <a:r>
              <a:rPr lang="ru-RU" sz="23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Стенверсу</a:t>
            </a:r>
            <a:r>
              <a:rPr lang="ru-RU" sz="23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. </a:t>
            </a:r>
            <a:endParaRPr lang="ru-RU" sz="23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215900" indent="144463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При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этом выполняют рентгенограммы сразу обеих височных костей. Основным условием для традиционной рентгенографии височных костей является симметричность изображения, отсутствие которой ведет к диагностическим ошибкам.</a:t>
            </a:r>
          </a:p>
          <a:p>
            <a:pPr marL="215900" indent="144463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3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Боковая обзорная рентгенография височных костей, </a:t>
            </a:r>
            <a:r>
              <a:rPr lang="ru-RU" sz="23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по </a:t>
            </a:r>
            <a:r>
              <a:rPr lang="ru-RU" sz="23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Шюллеру</a:t>
            </a:r>
            <a:r>
              <a:rPr lang="ru-RU" sz="23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,</a:t>
            </a:r>
            <a:r>
              <a:rPr lang="ru-RU" sz="23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позволяет выявить структуру сосцевидного отростка. На рентгенограммах хорошо видны пещера и </a:t>
            </a:r>
            <a:r>
              <a:rPr lang="ru-RU" sz="23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периантральные</a:t>
            </a:r>
            <a:r>
              <a:rPr lang="ru-RU" sz="23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клетки, четко определяется крыша барабанной полости и передняя стенка сигмовидного синуса. По данным снимкам можно судить о степени </a:t>
            </a:r>
            <a:r>
              <a:rPr lang="ru-RU" sz="23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пневматизации</a:t>
            </a:r>
            <a:r>
              <a:rPr lang="ru-RU" sz="23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сосцевидного отростка, видна характерная для мастоидита деструкция костных перемычек между ячейками.</a:t>
            </a:r>
          </a:p>
          <a:p>
            <a:pPr marL="215900" indent="144463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endParaRPr lang="ru-RU" sz="23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350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1"/>
          <p:cNvSpPr txBox="1">
            <a:spLocks noChangeArrowheads="1"/>
          </p:cNvSpPr>
          <p:nvPr/>
        </p:nvSpPr>
        <p:spPr bwMode="auto">
          <a:xfrm>
            <a:off x="360363" y="287338"/>
            <a:ext cx="8640762" cy="6302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144463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Более четко структуры височной кости и уха визуализируются при использовании КТ и МРТ. </a:t>
            </a:r>
          </a:p>
          <a:p>
            <a:pPr marL="215900" indent="144463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Компьютерная томография (КТ)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. Ее выполняют в аксиальной и фронтальной проекциях с толщиной среза в 1-2 мм. КТ позволяет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cs typeface="Times New Roman" pitchFamily="16" charset="0"/>
              </a:rPr>
              <a:t>выявлять как костные, так и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cs typeface="Times New Roman" pitchFamily="16" charset="0"/>
              </a:rPr>
              <a:t>мягкотканные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cs typeface="Times New Roman" pitchFamily="16" charset="0"/>
              </a:rPr>
              <a:t> изменения. При наличии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cs typeface="Times New Roman" pitchFamily="16" charset="0"/>
              </a:rPr>
              <a:t>холестеатомы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cs typeface="Times New Roman" pitchFamily="16" charset="0"/>
              </a:rPr>
              <a:t> данное исследование позволяет определить с большой точностью ее распространение, установить фистулу полукружного канала, кариес молоточка, наковальни. КТ височной кости находит все более широкое применение в диагностике заболеваний уха.</a:t>
            </a:r>
          </a:p>
          <a:p>
            <a:pPr marL="53975" indent="109538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cs typeface="Times New Roman" pitchFamily="16" charset="0"/>
              </a:rPr>
              <a:t>Магнитно-резонансная томография 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cs typeface="Times New Roman" pitchFamily="16" charset="0"/>
              </a:rPr>
              <a:t>(МРТ) имеет преимущества перед компьютерной томографией при выявлении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cs typeface="Times New Roman" pitchFamily="16" charset="0"/>
              </a:rPr>
              <a:t>мягкотканных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образований, дифференциальной диагностике воспалительных и опухолевых изменений. Это метод выбора в диагностике невриномы VIII нерва.</a:t>
            </a:r>
          </a:p>
        </p:txBody>
      </p:sp>
    </p:spTree>
    <p:extLst>
      <p:ext uri="{BB962C8B-B14F-4D97-AF65-F5344CB8AC3E}">
        <p14:creationId xmlns:p14="http://schemas.microsoft.com/office/powerpoint/2010/main" val="9761581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285750" y="360363"/>
            <a:ext cx="8572500" cy="63547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79388" indent="215900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300" b="1" i="1" dirty="0">
                <a:solidFill>
                  <a:srgbClr val="FF0000"/>
                </a:solidFill>
                <a:latin typeface="Times New Roman" pitchFamily="16" charset="0"/>
              </a:rPr>
              <a:t>Исследование функций слухового анализатора</a:t>
            </a:r>
          </a:p>
          <a:p>
            <a:pPr marL="179388" indent="215900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Информация </a:t>
            </a:r>
            <a:r>
              <a:rPr lang="ru-RU" sz="23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 состоянии слуха необходима не только для диагностики заболеваний уха и решения вопроса о методе консервативного и хирургического лечения, но и при профессиональном отборе, подборе слухового аппарата. Очень важным является исследование слуха у детей с целью выявления ранних нарушений слуха.</a:t>
            </a:r>
          </a:p>
          <a:p>
            <a:pPr marL="179388" indent="215900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3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Жалобы и анамнез.</a:t>
            </a:r>
            <a:r>
              <a:rPr lang="ru-RU" sz="23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Во всех случаях исследование начинают с уточнения жалоб. Понижение слуха может быть </a:t>
            </a:r>
            <a:r>
              <a:rPr lang="ru-RU" sz="2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одно или </a:t>
            </a:r>
            <a:r>
              <a:rPr lang="ru-RU" sz="23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двусторонним, постоянным, прогрессирующим или сопровождаться периодическим ухудшением и улучшением. На основании жалоб ориентировочно оценивают степень тугоухости (затруднено общение на работе, в быту, шумной обстановке, при волнении), определяют наличие и характер субъективного шума в ушах, </a:t>
            </a:r>
            <a:r>
              <a:rPr lang="ru-RU" sz="23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аутофонии</a:t>
            </a:r>
            <a:r>
              <a:rPr lang="ru-RU" sz="23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, ощущения переливающейся жидкости в ухе и т.д.</a:t>
            </a:r>
          </a:p>
        </p:txBody>
      </p:sp>
    </p:spTree>
    <p:extLst>
      <p:ext uri="{BB962C8B-B14F-4D97-AF65-F5344CB8AC3E}">
        <p14:creationId xmlns:p14="http://schemas.microsoft.com/office/powerpoint/2010/main" val="2400894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425450" y="447675"/>
            <a:ext cx="8575675" cy="2647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79388" indent="215900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Анамнез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позволяет предположить причину снижения слуха и шума в ушах, изменение слуха в динамике болезни, наличие сопутствующих заболеваний, влияющих на слух, уточнить применявшиеся методы консервативного и хирургического лечения по поводу тугоухости и их результативность.</a:t>
            </a:r>
          </a:p>
          <a:p>
            <a:pPr marL="179388" indent="215900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752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032250"/>
            <a:ext cx="26638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23528" y="527051"/>
            <a:ext cx="8496944" cy="34060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44463" indent="395288" algn="ctr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Методы осмотра и исследования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ЛОР-органов</a:t>
            </a:r>
          </a:p>
          <a:p>
            <a:pPr marL="144463" indent="395288" algn="ctr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бщие принципы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44463" indent="395288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1. Обследуемый садится так, чтобы источник света и столик с инструментами был справа от него.</a:t>
            </a:r>
          </a:p>
          <a:p>
            <a:pPr marL="144463" indent="395288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2. Врач садится напротив обследуемого, поставив свои ноги к столу; ноги обследуемого должны быть кнаружи.</a:t>
            </a:r>
          </a:p>
          <a:p>
            <a:pPr marL="144463" indent="395288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3. Источник света располагают на уровне правой ушной раковины обследуемого в 10 см от нее.</a:t>
            </a:r>
          </a:p>
          <a:p>
            <a:pPr marL="144463" indent="395288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sz="22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44463" indent="395288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sz="2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070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1"/>
          <p:cNvSpPr txBox="1">
            <a:spLocks noChangeArrowheads="1"/>
          </p:cNvSpPr>
          <p:nvPr/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Исследование функций слухового анализатора</a:t>
            </a:r>
          </a:p>
        </p:txBody>
      </p:sp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indent="457200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Исследование восприятия шепотной и разговорной речи.</a:t>
            </a:r>
          </a:p>
          <a:p>
            <a:pPr indent="457200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Исследование камертонами.   </a:t>
            </a:r>
          </a:p>
          <a:p>
            <a:pPr indent="457200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Аудиометрия (тональная пороговая и надпороговая, речевая, шумовая).</a:t>
            </a:r>
          </a:p>
          <a:p>
            <a:pPr>
              <a:spcBef>
                <a:spcPts val="8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32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>
              <a:spcBef>
                <a:spcPts val="8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32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5179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1"/>
          <p:cNvSpPr txBox="1">
            <a:spLocks noChangeArrowheads="1"/>
          </p:cNvSpPr>
          <p:nvPr/>
        </p:nvSpPr>
        <p:spPr bwMode="auto">
          <a:xfrm>
            <a:off x="3959225" y="360363"/>
            <a:ext cx="5040313" cy="6518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215900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400" b="1" i="1" dirty="0">
                <a:solidFill>
                  <a:srgbClr val="FF0000"/>
                </a:solidFill>
                <a:latin typeface="Times New Roman" pitchFamily="16" charset="0"/>
              </a:rPr>
              <a:t>Исследование слуха с помощью речи</a:t>
            </a:r>
          </a:p>
          <a:p>
            <a:pPr marL="215900" indent="215900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После выявления жалоб и сбора анамнеза выполняют речевое исследование слуха, определяют восприятие шепотной и разговорной речи.</a:t>
            </a:r>
          </a:p>
          <a:p>
            <a:pPr marL="215900" indent="215900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Пациента ставят на расстоянии 6м от врача; исследуемое ухо должно быть направлено в сторону врача, а противоположное помощник закрывает, плотно прижимая </a:t>
            </a:r>
            <a:r>
              <a:rPr lang="ru-RU" sz="2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козелок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к отверстию наружного слухового прохода II пальцем, при этом III палец слегка потирает II, что создает шуршащий звук, который заглушает это ухо, исключая </a:t>
            </a:r>
            <a:r>
              <a:rPr lang="ru-RU" sz="2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переслушивание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.</a:t>
            </a:r>
          </a:p>
          <a:p>
            <a:pPr marL="215900" indent="215900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endParaRPr lang="ru-RU" sz="2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720725"/>
            <a:ext cx="2767012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3625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1"/>
          <p:cNvSpPr txBox="1">
            <a:spLocks noChangeArrowheads="1"/>
          </p:cNvSpPr>
          <p:nvPr/>
        </p:nvSpPr>
        <p:spPr bwMode="auto">
          <a:xfrm>
            <a:off x="285750" y="403225"/>
            <a:ext cx="8572500" cy="60975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215900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6" charset="0"/>
              </a:rPr>
              <a:t>Обследуемому объясняют, что он должен громко повторять услышанные слова. Чтобы исключить чтение с губ, пациент не должен смотреть в сторону врача. </a:t>
            </a:r>
            <a:endParaRPr lang="ru-RU" sz="2000" b="1" dirty="0" smtClean="0">
              <a:solidFill>
                <a:schemeClr val="tx1"/>
              </a:solidFill>
              <a:latin typeface="Times New Roman" pitchFamily="16" charset="0"/>
            </a:endParaRPr>
          </a:p>
          <a:p>
            <a:pPr marL="215900" indent="215900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6" charset="0"/>
              </a:rPr>
              <a:t>Шепотом</a:t>
            </a:r>
            <a:r>
              <a:rPr lang="ru-RU" sz="2000" b="1" dirty="0">
                <a:solidFill>
                  <a:schemeClr val="tx1"/>
                </a:solidFill>
                <a:latin typeface="Times New Roman" pitchFamily="16" charset="0"/>
              </a:rPr>
              <a:t>, используя воздух, оставшийся в легких после нефорсированного выдоха, врач произносит слова с низкими звуками (номер, нора, море, дерево, трава, окно и др.), затем слова с высокими звуками - дискантные (чаща, уж, щи, заяц и др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6" charset="0"/>
              </a:rPr>
              <a:t>.).</a:t>
            </a:r>
          </a:p>
          <a:p>
            <a:pPr marL="215900" indent="215900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6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itchFamily="16" charset="0"/>
              </a:rPr>
              <a:t>Больные с поражением звукопроводящего аппарата (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6" charset="0"/>
              </a:rPr>
              <a:t>кондуктивная</a:t>
            </a:r>
            <a:r>
              <a:rPr lang="ru-RU" sz="2000" b="1" dirty="0">
                <a:solidFill>
                  <a:schemeClr val="tx1"/>
                </a:solidFill>
                <a:latin typeface="Times New Roman" pitchFamily="16" charset="0"/>
              </a:rPr>
              <a:t> тугоухость) хуже слышат низкие звуки. Напротив, при нарушении звуковосприятия (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6" charset="0"/>
              </a:rPr>
              <a:t>нейросенсорная</a:t>
            </a:r>
            <a:r>
              <a:rPr lang="ru-RU" sz="2000" b="1" dirty="0">
                <a:solidFill>
                  <a:schemeClr val="tx1"/>
                </a:solidFill>
                <a:latin typeface="Times New Roman" pitchFamily="16" charset="0"/>
              </a:rPr>
              <a:t> тугоухость) ухудшается слух на высокие звуки.</a:t>
            </a:r>
          </a:p>
          <a:p>
            <a:pPr marL="215900" indent="215900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6" charset="0"/>
              </a:rPr>
              <a:t>Если обследуемый не слышит с расстояния 6 м, врач сокращает расстояние на 1 м и вновь исследует слух. Эту процедуру повторяют до тех пор, пока обследуемый не будет слышать все произносимые слова. </a:t>
            </a:r>
            <a:endParaRPr lang="ru-RU" sz="2000" b="1" dirty="0" smtClean="0">
              <a:solidFill>
                <a:schemeClr val="tx1"/>
              </a:solidFill>
              <a:latin typeface="Times New Roman" pitchFamily="16" charset="0"/>
            </a:endParaRPr>
          </a:p>
          <a:p>
            <a:pPr marL="215900" indent="215900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6" charset="0"/>
              </a:rPr>
              <a:t>В </a:t>
            </a:r>
            <a:r>
              <a:rPr lang="ru-RU" sz="2000" b="1" dirty="0">
                <a:solidFill>
                  <a:schemeClr val="tx1"/>
                </a:solidFill>
                <a:latin typeface="Times New Roman" pitchFamily="16" charset="0"/>
              </a:rPr>
              <a:t>норме при исследовании восприятия шепотной речи человек слышит низкие звуки с расстояния не менее 6 м, а высокие - 20 м.</a:t>
            </a:r>
          </a:p>
          <a:p>
            <a:pPr marL="215900" indent="215900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6" charset="0"/>
              </a:rPr>
              <a:t>Исследование разговорной речи проводят по тем же правилам. Результаты исследования записывают в слуховой паспорт.</a:t>
            </a:r>
          </a:p>
          <a:p>
            <a:pPr marL="215900" indent="215900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endParaRPr lang="ru-RU" sz="2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7520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1"/>
          <p:cNvSpPr txBox="1">
            <a:spLocks noChangeArrowheads="1"/>
          </p:cNvSpPr>
          <p:nvPr/>
        </p:nvSpPr>
        <p:spPr bwMode="auto">
          <a:xfrm>
            <a:off x="457200" y="292100"/>
            <a:ext cx="8229600" cy="622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Исследование камертонами позволяет дифференцировать кондуктивную и сенсоневральную тугоухость</a:t>
            </a:r>
          </a:p>
        </p:txBody>
      </p:sp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457200" y="1219200"/>
            <a:ext cx="8229600" cy="4800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609600" indent="-606425">
              <a:lnSpc>
                <a:spcPct val="90000"/>
              </a:lnSpc>
              <a:spcBef>
                <a:spcPts val="600"/>
              </a:spcBef>
              <a:buClrTx/>
              <a:buSzPct val="120000"/>
              <a:buFontTx/>
              <a:buNone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/>
            </a:pP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2" charset="0"/>
              </a:rPr>
              <a:t>1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.   Исследуется длительность восприятия С</a:t>
            </a:r>
            <a:r>
              <a:rPr lang="ru-RU" sz="2400" b="1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128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по воздуху и по кости; С</a:t>
            </a:r>
            <a:r>
              <a:rPr lang="ru-RU" sz="2400" b="1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2048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-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по воздуху.</a:t>
            </a:r>
          </a:p>
          <a:p>
            <a:pPr marL="609600" indent="-606425">
              <a:lnSpc>
                <a:spcPct val="90000"/>
              </a:lnSpc>
              <a:spcBef>
                <a:spcPts val="600"/>
              </a:spcBef>
              <a:buClrTx/>
              <a:buSzPct val="120000"/>
              <a:buFontTx/>
              <a:buNone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2.  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Камертональные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опыты выполняются камертоном С</a:t>
            </a:r>
            <a:r>
              <a:rPr lang="ru-RU" sz="2400" b="1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128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.</a:t>
            </a:r>
          </a:p>
          <a:p>
            <a:pPr marL="606425" indent="-603250">
              <a:lnSpc>
                <a:spcPct val="90000"/>
              </a:lnSpc>
              <a:spcBef>
                <a:spcPts val="600"/>
              </a:spcBef>
              <a:buClr>
                <a:srgbClr val="FFCC00"/>
              </a:buClr>
              <a:buSzPct val="120000"/>
              <a:buFont typeface="Tahoma" pitchFamily="32" charset="0"/>
              <a:buChar char="•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Опыт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Ринне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-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сравнение длительности воздушной и костной проводимости. </a:t>
            </a:r>
          </a:p>
          <a:p>
            <a:pPr marL="606425" indent="-603250">
              <a:lnSpc>
                <a:spcPct val="90000"/>
              </a:lnSpc>
              <a:spcBef>
                <a:spcPts val="500"/>
              </a:spcBef>
              <a:buClr>
                <a:srgbClr val="FFCC00"/>
              </a:buClr>
              <a:buSzPct val="120000"/>
              <a:buFont typeface="Tahoma" pitchFamily="32" charset="0"/>
              <a:buChar char="•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Опыт Вебера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-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исследование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латерализации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звука. </a:t>
            </a:r>
          </a:p>
          <a:p>
            <a:pPr marL="606425" indent="-603250">
              <a:lnSpc>
                <a:spcPct val="90000"/>
              </a:lnSpc>
              <a:spcBef>
                <a:spcPts val="600"/>
              </a:spcBef>
              <a:buClr>
                <a:srgbClr val="FFCC00"/>
              </a:buClr>
              <a:buSzPct val="120000"/>
              <a:buFont typeface="Tahoma" pitchFamily="32" charset="0"/>
              <a:buChar char="•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Опыт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Желле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-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сравнение восприятия звука при компрессии и декомпрессии воздуха в наружном слуховом проходе.</a:t>
            </a:r>
          </a:p>
          <a:p>
            <a:pPr marL="606425" indent="-603250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120000"/>
              <a:buFont typeface="Tahoma" pitchFamily="32" charset="0"/>
              <a:buChar char="•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Опыт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Федеричи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-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сравнение длительности восприятия звучащего камертона с сосцевидного отростка   и с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козелка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387895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1"/>
          <p:cNvSpPr txBox="1">
            <a:spLocks noChangeArrowheads="1"/>
          </p:cNvSpPr>
          <p:nvPr/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Слуховой паспорт больного с правосторонней кондуктивной тугоухостью </a:t>
            </a:r>
            <a:br>
              <a:rPr lang="ru-RU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</a:br>
            <a:endParaRPr lang="ru-RU" sz="3200" b="1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953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336550">
              <a:lnSpc>
                <a:spcPct val="80000"/>
              </a:lnSpc>
              <a:spcBef>
                <a:spcPts val="500"/>
              </a:spcBef>
              <a:buClrTx/>
              <a:buSzPct val="120000"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Правое ухо (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AD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)                       Тесты                      Левое ухо (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AS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)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  </a:t>
            </a:r>
          </a:p>
          <a:p>
            <a:pPr marL="342900" indent="-336550">
              <a:lnSpc>
                <a:spcPct val="80000"/>
              </a:lnSpc>
              <a:spcBef>
                <a:spcPts val="500"/>
              </a:spcBef>
              <a:buClrTx/>
              <a:buSzPct val="120000"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            +                                        СШ                               -</a:t>
            </a:r>
          </a:p>
          <a:p>
            <a:pPr marL="342900" indent="-336550">
              <a:lnSpc>
                <a:spcPct val="80000"/>
              </a:lnSpc>
              <a:spcBef>
                <a:spcPts val="500"/>
              </a:spcBef>
              <a:buClrTx/>
              <a:buSzPct val="120000"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            1 м                                     ШР                              6 м </a:t>
            </a:r>
          </a:p>
          <a:p>
            <a:pPr marL="342900" indent="-336550">
              <a:lnSpc>
                <a:spcPct val="80000"/>
              </a:lnSpc>
              <a:spcBef>
                <a:spcPts val="500"/>
              </a:spcBef>
              <a:buClrTx/>
              <a:buSzPct val="120000"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            5 м                                     РР                            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  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6 м</a:t>
            </a:r>
          </a:p>
          <a:p>
            <a:pPr marL="342900" indent="-336550">
              <a:lnSpc>
                <a:spcPct val="80000"/>
              </a:lnSpc>
              <a:spcBef>
                <a:spcPts val="500"/>
              </a:spcBef>
              <a:buClrTx/>
              <a:buSzPct val="120000"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            35 с                                   С128  (В=90 с)              90 с</a:t>
            </a:r>
          </a:p>
          <a:p>
            <a:pPr marL="342900" indent="-336550">
              <a:lnSpc>
                <a:spcPct val="80000"/>
              </a:lnSpc>
              <a:spcBef>
                <a:spcPts val="500"/>
              </a:spcBef>
              <a:buClrTx/>
              <a:buSzPct val="120000"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            52 с                                   С128  (К=50 с)              50 с</a:t>
            </a:r>
          </a:p>
          <a:p>
            <a:pPr marL="342900" indent="-336550">
              <a:lnSpc>
                <a:spcPct val="80000"/>
              </a:lnSpc>
              <a:spcBef>
                <a:spcPts val="500"/>
              </a:spcBef>
              <a:buClrTx/>
              <a:buSzPct val="120000"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            23 с                                   </a:t>
            </a:r>
            <a:r>
              <a:rPr lang="ru-RU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С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2048  (40 с )               37 с              </a:t>
            </a:r>
          </a:p>
          <a:p>
            <a:pPr marL="342900" indent="-336550">
              <a:lnSpc>
                <a:spcPct val="80000"/>
              </a:lnSpc>
              <a:spcBef>
                <a:spcPts val="500"/>
              </a:spcBef>
              <a:buClrTx/>
              <a:buSzPct val="120000"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           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--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(</a:t>
            </a:r>
            <a:r>
              <a:rPr lang="ru-RU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отр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.)                         Опыт </a:t>
            </a:r>
            <a:r>
              <a:rPr lang="ru-RU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Ринне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 (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R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)                + </a:t>
            </a:r>
          </a:p>
          <a:p>
            <a:pPr marL="342900" indent="-336550">
              <a:lnSpc>
                <a:spcPct val="80000"/>
              </a:lnSpc>
              <a:spcBef>
                <a:spcPts val="500"/>
              </a:spcBef>
              <a:buClrTx/>
              <a:buSzPct val="120000"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                                                 Опыт 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Вебера (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W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) </a:t>
            </a:r>
          </a:p>
          <a:p>
            <a:pPr marL="342900" indent="-336550">
              <a:lnSpc>
                <a:spcPct val="80000"/>
              </a:lnSpc>
              <a:spcBef>
                <a:spcPts val="500"/>
              </a:spcBef>
              <a:buClrTx/>
              <a:buSzPct val="120000"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            -- (</a:t>
            </a:r>
            <a:r>
              <a:rPr lang="ru-RU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отр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.)                          Опыт </a:t>
            </a:r>
            <a:r>
              <a:rPr lang="ru-RU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Желле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 (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G)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             +</a:t>
            </a:r>
          </a:p>
          <a:p>
            <a:pPr marL="342900" indent="-336550">
              <a:lnSpc>
                <a:spcPct val="80000"/>
              </a:lnSpc>
              <a:spcBef>
                <a:spcPts val="500"/>
              </a:spcBef>
              <a:buClrTx/>
              <a:buSzPct val="120000"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342900" indent="-336550">
              <a:lnSpc>
                <a:spcPct val="80000"/>
              </a:lnSpc>
              <a:spcBef>
                <a:spcPts val="500"/>
              </a:spcBef>
              <a:buClrTx/>
              <a:buSzPct val="120000"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Заключение:  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имеется снижение слуха справа по типу нарушения звукопроведения.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1403648" y="4221088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269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ChangeArrowheads="1"/>
          </p:cNvSpPr>
          <p:nvPr/>
        </p:nvSpPr>
        <p:spPr bwMode="auto">
          <a:xfrm>
            <a:off x="457200" y="292100"/>
            <a:ext cx="8229600" cy="850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Аудиометрическое исследование</a:t>
            </a:r>
          </a:p>
        </p:txBody>
      </p:sp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161925" y="1143000"/>
            <a:ext cx="8763000" cy="5257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Психоакустические</a:t>
            </a: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</a:t>
            </a: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(субъективные) методы: </a:t>
            </a:r>
            <a:b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</a:b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— тональная пороговая; </a:t>
            </a:r>
            <a:b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</a:b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— надпороговая; </a:t>
            </a:r>
            <a:b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</a:b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—  речевая аудиометрия</a:t>
            </a: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b="1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Объективные методы аудиометрического исследования:</a:t>
            </a:r>
          </a:p>
          <a:p>
            <a:pPr marL="342900" indent="-336550">
              <a:lnSpc>
                <a:spcPct val="90000"/>
              </a:lnSpc>
              <a:spcBef>
                <a:spcPts val="600"/>
              </a:spcBef>
              <a:buClrTx/>
              <a:buSzPct val="12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 —  акустическая </a:t>
            </a:r>
            <a:r>
              <a:rPr lang="ru-RU" sz="2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импедансометрия</a:t>
            </a: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</a:t>
            </a: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(</a:t>
            </a:r>
            <a:r>
              <a:rPr lang="ru-RU" sz="2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тимпанометрия</a:t>
            </a: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и </a:t>
            </a: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регистрация акустического </a:t>
            </a: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рефлекса стременной мышцы);</a:t>
            </a:r>
          </a:p>
          <a:p>
            <a:pPr marL="342900" indent="-336550">
              <a:lnSpc>
                <a:spcPct val="90000"/>
              </a:lnSpc>
              <a:spcBef>
                <a:spcPts val="600"/>
              </a:spcBef>
              <a:buClrTx/>
              <a:buSzPct val="12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 — регистрация слуховых вызванных потенциалов;</a:t>
            </a:r>
          </a:p>
          <a:p>
            <a:pPr marL="342900" indent="-336550">
              <a:lnSpc>
                <a:spcPct val="90000"/>
              </a:lnSpc>
              <a:spcBef>
                <a:spcPts val="600"/>
              </a:spcBef>
              <a:buClrTx/>
              <a:buSzPct val="12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 — регистрация </a:t>
            </a:r>
            <a:r>
              <a:rPr lang="ru-RU" sz="2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отоакустической</a:t>
            </a: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эмиссии.</a:t>
            </a:r>
          </a:p>
        </p:txBody>
      </p:sp>
    </p:spTree>
    <p:extLst>
      <p:ext uri="{BB962C8B-B14F-4D97-AF65-F5344CB8AC3E}">
        <p14:creationId xmlns:p14="http://schemas.microsoft.com/office/powerpoint/2010/main" val="26986221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ds04.infourok.ru/uploads/ex/1196/00076495-5531c635/img3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ds04.infourok.ru/uploads/ex/1196/00076495-5531c635/img3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90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75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1"/>
          <p:cNvSpPr txBox="1">
            <a:spLocks noChangeArrowheads="1"/>
          </p:cNvSpPr>
          <p:nvPr/>
        </p:nvSpPr>
        <p:spPr bwMode="auto">
          <a:xfrm>
            <a:off x="423863" y="679450"/>
            <a:ext cx="8575675" cy="39290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-214313" algn="ctr">
              <a:lnSpc>
                <a:spcPct val="130000"/>
              </a:lnSpc>
              <a:spcBef>
                <a:spcPts val="700"/>
              </a:spcBef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Общие правила аудиометрии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</a:t>
            </a:r>
          </a:p>
          <a:p>
            <a:pPr marL="214313" indent="-212725">
              <a:lnSpc>
                <a:spcPct val="130000"/>
              </a:lnSpc>
              <a:spcBef>
                <a:spcPts val="700"/>
              </a:spcBef>
              <a:buSzPct val="45000"/>
              <a:buFont typeface="Wingdings" charset="2"/>
              <a:buChar char="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Начинать с лучше слышащего уха</a:t>
            </a:r>
          </a:p>
          <a:p>
            <a:pPr marL="214313" indent="-212725">
              <a:lnSpc>
                <a:spcPct val="130000"/>
              </a:lnSpc>
              <a:spcBef>
                <a:spcPts val="700"/>
              </a:spcBef>
              <a:buSzPct val="45000"/>
              <a:buFont typeface="Wingdings" charset="2"/>
              <a:buChar char="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Начинать с частоты 1000 Гц</a:t>
            </a:r>
          </a:p>
          <a:p>
            <a:pPr marL="214313" indent="-212725">
              <a:lnSpc>
                <a:spcPct val="130000"/>
              </a:lnSpc>
              <a:spcBef>
                <a:spcPts val="700"/>
              </a:spcBef>
              <a:buSzPct val="45000"/>
              <a:buFont typeface="Wingdings" charset="2"/>
              <a:buChar char="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Начинать с заведомо слышимого уровня звука</a:t>
            </a:r>
          </a:p>
          <a:p>
            <a:pPr marL="214313" indent="-212725">
              <a:lnSpc>
                <a:spcPct val="130000"/>
              </a:lnSpc>
              <a:spcBef>
                <a:spcPts val="700"/>
              </a:spcBef>
              <a:buSzPct val="45000"/>
              <a:buFont typeface="Wingdings" charset="2"/>
              <a:buChar char="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Последовательность проведения измерения:</a:t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1000, 2000, 4000, 8000, (1000), 500, 250, 125 Гц</a:t>
            </a:r>
          </a:p>
        </p:txBody>
      </p:sp>
    </p:spTree>
    <p:extLst>
      <p:ext uri="{BB962C8B-B14F-4D97-AF65-F5344CB8AC3E}">
        <p14:creationId xmlns:p14="http://schemas.microsoft.com/office/powerpoint/2010/main" val="22943446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 Box 1"/>
          <p:cNvSpPr txBox="1">
            <a:spLocks noChangeArrowheads="1"/>
          </p:cNvSpPr>
          <p:nvPr/>
        </p:nvSpPr>
        <p:spPr bwMode="auto">
          <a:xfrm>
            <a:off x="576263" y="1152525"/>
            <a:ext cx="7991475" cy="4964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Символы, используемые при аудиометрии (принятые в России)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Правое ухо – красные символы и линии, левое ухо – синие символы и линии (необязательно)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Правое ухо – кружки, левое ухо – крестики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Воздушное звукопроведение – сплошная линия, костное звукопроведение – пунктирная линия</a:t>
            </a:r>
          </a:p>
        </p:txBody>
      </p:sp>
    </p:spTree>
    <p:extLst>
      <p:ext uri="{BB962C8B-B14F-4D97-AF65-F5344CB8AC3E}">
        <p14:creationId xmlns:p14="http://schemas.microsoft.com/office/powerpoint/2010/main" val="11844692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1"/>
          <p:cNvSpPr txBox="1">
            <a:spLocks noChangeArrowheads="1"/>
          </p:cNvSpPr>
          <p:nvPr/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Аудиограмма при нормальном слухе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5029200" y="2286000"/>
            <a:ext cx="3886200" cy="3733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ts val="7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Кривые воздушной и костной проводимости совпадают и расположены около линии 0–10 дБ</a:t>
            </a:r>
          </a:p>
        </p:txBody>
      </p:sp>
    </p:spTree>
    <p:extLst>
      <p:ext uri="{BB962C8B-B14F-4D97-AF65-F5344CB8AC3E}">
        <p14:creationId xmlns:p14="http://schemas.microsoft.com/office/powerpoint/2010/main" val="10505597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4143375" y="285750"/>
            <a:ext cx="4784725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144463" indent="395288" eaLnBrk="0" hangingPunct="0"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sz="2400" b="1" i="1" dirty="0">
                <a:solidFill>
                  <a:srgbClr val="FF0000"/>
                </a:solidFill>
                <a:latin typeface="Times New Roman" pitchFamily="16" charset="0"/>
              </a:rPr>
              <a:t>Правила применения лобного рефлектора:</a:t>
            </a:r>
          </a:p>
          <a:p>
            <a:pPr eaLnBrk="1" hangingPunct="1">
              <a:buClrTx/>
              <a:buFontTx/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itchFamily="16" charset="0"/>
              </a:rPr>
              <a:t>а) укрепляют рефлектор на лбу при помощи лобной повязки. Отверстие рефлектора помещают против левого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6" charset="0"/>
              </a:rPr>
              <a:t>глаза.</a:t>
            </a:r>
            <a:endParaRPr lang="ru-RU" sz="2000" b="1" dirty="0">
              <a:solidFill>
                <a:schemeClr val="tx1"/>
              </a:solidFill>
              <a:latin typeface="Times New Roman" pitchFamily="16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itchFamily="16" charset="0"/>
              </a:rPr>
              <a:t>б) рефлектор должен быть удален от исследуемого органа на расстояние 25-30 см (фокусное расстояние зеркала);</a:t>
            </a:r>
          </a:p>
          <a:p>
            <a:pPr eaLnBrk="1" hangingPunct="1">
              <a:buClrTx/>
              <a:buFontTx/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itchFamily="16" charset="0"/>
              </a:rPr>
              <a:t>в) с помощью рефлектора направляют пучок отраженного света на нос обследуемого. Затем закрывают правый глаз, а левым смотрят через отверстие рефлектора и поворачивают его так, чтобы был виден пучок света («зайчик») на носу. Открывают правый глаз и продолжают осмотр двумя глазами.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114425"/>
            <a:ext cx="3856038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8281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4623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2"/>
            <a:ext cx="8892033" cy="630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0461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 Box 1"/>
          <p:cNvSpPr txBox="1">
            <a:spLocks noChangeArrowheads="1"/>
          </p:cNvSpPr>
          <p:nvPr/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Основные типы тимпанограмм по классификации Jerger (1970)</a:t>
            </a:r>
            <a:r>
              <a:rPr lang="ru-RU" sz="40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 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371633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4343400" y="1981200"/>
            <a:ext cx="4648200" cy="4724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336550">
              <a:spcBef>
                <a:spcPts val="450"/>
              </a:spcBef>
              <a:buClrTx/>
              <a:buSzPct val="120000"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Тип «А» — у здоровых лиц</a:t>
            </a:r>
          </a:p>
          <a:p>
            <a:pPr marL="342900" indent="-336550">
              <a:spcBef>
                <a:spcPts val="450"/>
              </a:spcBef>
              <a:buClrTx/>
              <a:buSzPct val="120000"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Тип «В» — при адгезивном, экссудативном среднем отите.</a:t>
            </a:r>
          </a:p>
          <a:p>
            <a:pPr marL="342900" indent="-336550">
              <a:spcBef>
                <a:spcPts val="450"/>
              </a:spcBef>
              <a:buClrTx/>
              <a:buSzPct val="120000"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Тип «С» — при нарушении функции слуховой трубы.</a:t>
            </a:r>
          </a:p>
          <a:p>
            <a:pPr marL="342900" indent="-336550">
              <a:spcBef>
                <a:spcPts val="450"/>
              </a:spcBef>
              <a:buClrTx/>
              <a:buSzPct val="120000"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Тип «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D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»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 —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 при рубцах и атрофических изменениях барабанной перепонки.</a:t>
            </a:r>
          </a:p>
          <a:p>
            <a:pPr marL="342900" indent="-336550">
              <a:spcBef>
                <a:spcPts val="450"/>
              </a:spcBef>
              <a:buClrTx/>
              <a:buSzPct val="120000"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Тип «Е» — при разрыве цепи слуховых косточек  — при высокой частоте зондирующего тона (травма, асептический некроз, воспалительный процесс).</a:t>
            </a:r>
          </a:p>
          <a:p>
            <a:pPr marL="342900" indent="-336550">
              <a:spcBef>
                <a:spcPts val="450"/>
              </a:spcBef>
              <a:buClrTx/>
              <a:buSzPct val="120000"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Тип «А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d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»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 — 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то же при низкой частоте зондирующего тона.</a:t>
            </a:r>
          </a:p>
          <a:p>
            <a:pPr marL="342900" indent="-336550">
              <a:spcBef>
                <a:spcPts val="500"/>
              </a:spcBef>
              <a:buClrTx/>
              <a:buSzPct val="120000"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Тип «А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s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»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 — 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при отосклерозе</a:t>
            </a:r>
            <a:r>
              <a:rPr lang="ru-R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0097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871538" y="858838"/>
            <a:ext cx="8161337" cy="763587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Типы тимпанограмм: А</a:t>
            </a:r>
          </a:p>
        </p:txBody>
      </p:sp>
      <p:sp>
        <p:nvSpPr>
          <p:cNvPr id="870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7138" y="1905000"/>
            <a:ext cx="3984625" cy="1922463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Норма</a:t>
            </a: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Сенсоневральная тугоухость и глухота</a:t>
            </a: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Отосклероз (в ряде случаев)</a:t>
            </a: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2301875"/>
            <a:ext cx="3983037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2174875" y="5260975"/>
            <a:ext cx="1978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sz="1600">
                <a:solidFill>
                  <a:srgbClr val="FFFFFF"/>
                </a:solidFill>
                <a:latin typeface="Verdana" pitchFamily="34" charset="0"/>
              </a:rPr>
              <a:t>Давление (даПа)</a:t>
            </a:r>
          </a:p>
        </p:txBody>
      </p:sp>
      <p:sp>
        <p:nvSpPr>
          <p:cNvPr id="31750" name="Line 5"/>
          <p:cNvSpPr>
            <a:spLocks noChangeShapeType="1"/>
          </p:cNvSpPr>
          <p:nvPr/>
        </p:nvSpPr>
        <p:spPr bwMode="auto">
          <a:xfrm>
            <a:off x="3151188" y="3327400"/>
            <a:ext cx="1587" cy="1619250"/>
          </a:xfrm>
          <a:prstGeom prst="line">
            <a:avLst/>
          </a:prstGeom>
          <a:noFill/>
          <a:ln w="19080" cap="sq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175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" t="10146" r="14723" b="43205"/>
          <a:stretch>
            <a:fillRect/>
          </a:stretch>
        </p:blipFill>
        <p:spPr bwMode="auto">
          <a:xfrm>
            <a:off x="5357813" y="3814763"/>
            <a:ext cx="3200400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6913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1"/>
          <p:cNvGrpSpPr>
            <a:grpSpLocks/>
          </p:cNvGrpSpPr>
          <p:nvPr/>
        </p:nvGrpSpPr>
        <p:grpSpPr bwMode="auto">
          <a:xfrm>
            <a:off x="4940300" y="3859213"/>
            <a:ext cx="3197225" cy="2820987"/>
            <a:chOff x="3112" y="2431"/>
            <a:chExt cx="2014" cy="1777"/>
          </a:xfrm>
        </p:grpSpPr>
        <p:sp>
          <p:nvSpPr>
            <p:cNvPr id="32775" name="Freeform 2"/>
            <p:cNvSpPr>
              <a:spLocks noChangeArrowheads="1"/>
            </p:cNvSpPr>
            <p:nvPr/>
          </p:nvSpPr>
          <p:spPr bwMode="auto">
            <a:xfrm>
              <a:off x="3934" y="2477"/>
              <a:ext cx="599" cy="1373"/>
            </a:xfrm>
            <a:custGeom>
              <a:avLst/>
              <a:gdLst>
                <a:gd name="T0" fmla="*/ 37 w 651"/>
                <a:gd name="T1" fmla="*/ 139 h 1375"/>
                <a:gd name="T2" fmla="*/ 48 w 651"/>
                <a:gd name="T3" fmla="*/ 118 h 1375"/>
                <a:gd name="T4" fmla="*/ 80 w 651"/>
                <a:gd name="T5" fmla="*/ 91 h 1375"/>
                <a:gd name="T6" fmla="*/ 167 w 651"/>
                <a:gd name="T7" fmla="*/ 28 h 1375"/>
                <a:gd name="T8" fmla="*/ 200 w 651"/>
                <a:gd name="T9" fmla="*/ 14 h 1375"/>
                <a:gd name="T10" fmla="*/ 307 w 651"/>
                <a:gd name="T11" fmla="*/ 35 h 1375"/>
                <a:gd name="T12" fmla="*/ 317 w 651"/>
                <a:gd name="T13" fmla="*/ 56 h 1375"/>
                <a:gd name="T14" fmla="*/ 366 w 651"/>
                <a:gd name="T15" fmla="*/ 91 h 1375"/>
                <a:gd name="T16" fmla="*/ 384 w 651"/>
                <a:gd name="T17" fmla="*/ 105 h 1375"/>
                <a:gd name="T18" fmla="*/ 388 w 651"/>
                <a:gd name="T19" fmla="*/ 125 h 1375"/>
                <a:gd name="T20" fmla="*/ 405 w 651"/>
                <a:gd name="T21" fmla="*/ 139 h 1375"/>
                <a:gd name="T22" fmla="*/ 432 w 651"/>
                <a:gd name="T23" fmla="*/ 250 h 1375"/>
                <a:gd name="T24" fmla="*/ 454 w 651"/>
                <a:gd name="T25" fmla="*/ 292 h 1375"/>
                <a:gd name="T26" fmla="*/ 475 w 651"/>
                <a:gd name="T27" fmla="*/ 372 h 1375"/>
                <a:gd name="T28" fmla="*/ 486 w 651"/>
                <a:gd name="T29" fmla="*/ 414 h 1375"/>
                <a:gd name="T30" fmla="*/ 481 w 651"/>
                <a:gd name="T31" fmla="*/ 657 h 1375"/>
                <a:gd name="T32" fmla="*/ 492 w 651"/>
                <a:gd name="T33" fmla="*/ 754 h 1375"/>
                <a:gd name="T34" fmla="*/ 507 w 651"/>
                <a:gd name="T35" fmla="*/ 816 h 1375"/>
                <a:gd name="T36" fmla="*/ 492 w 651"/>
                <a:gd name="T37" fmla="*/ 934 h 1375"/>
                <a:gd name="T38" fmla="*/ 459 w 651"/>
                <a:gd name="T39" fmla="*/ 997 h 1375"/>
                <a:gd name="T40" fmla="*/ 437 w 651"/>
                <a:gd name="T41" fmla="*/ 1056 h 1375"/>
                <a:gd name="T42" fmla="*/ 405 w 651"/>
                <a:gd name="T43" fmla="*/ 1188 h 1375"/>
                <a:gd name="T44" fmla="*/ 373 w 651"/>
                <a:gd name="T45" fmla="*/ 1237 h 1375"/>
                <a:gd name="T46" fmla="*/ 345 w 651"/>
                <a:gd name="T47" fmla="*/ 1299 h 1375"/>
                <a:gd name="T48" fmla="*/ 340 w 651"/>
                <a:gd name="T49" fmla="*/ 1320 h 1375"/>
                <a:gd name="T50" fmla="*/ 307 w 651"/>
                <a:gd name="T51" fmla="*/ 1348 h 1375"/>
                <a:gd name="T52" fmla="*/ 275 w 651"/>
                <a:gd name="T53" fmla="*/ 1362 h 1375"/>
                <a:gd name="T54" fmla="*/ 259 w 651"/>
                <a:gd name="T55" fmla="*/ 1369 h 1375"/>
                <a:gd name="T56" fmla="*/ 183 w 651"/>
                <a:gd name="T57" fmla="*/ 1362 h 1375"/>
                <a:gd name="T58" fmla="*/ 151 w 651"/>
                <a:gd name="T59" fmla="*/ 1348 h 1375"/>
                <a:gd name="T60" fmla="*/ 102 w 651"/>
                <a:gd name="T61" fmla="*/ 1306 h 1375"/>
                <a:gd name="T62" fmla="*/ 86 w 651"/>
                <a:gd name="T63" fmla="*/ 1292 h 1375"/>
                <a:gd name="T64" fmla="*/ 58 w 651"/>
                <a:gd name="T65" fmla="*/ 1264 h 1375"/>
                <a:gd name="T66" fmla="*/ 48 w 651"/>
                <a:gd name="T67" fmla="*/ 1244 h 1375"/>
                <a:gd name="T68" fmla="*/ 32 w 651"/>
                <a:gd name="T69" fmla="*/ 1230 h 1375"/>
                <a:gd name="T70" fmla="*/ 27 w 651"/>
                <a:gd name="T71" fmla="*/ 1209 h 1375"/>
                <a:gd name="T72" fmla="*/ 16 w 651"/>
                <a:gd name="T73" fmla="*/ 1188 h 1375"/>
                <a:gd name="T74" fmla="*/ 6 w 651"/>
                <a:gd name="T75" fmla="*/ 1146 h 1375"/>
                <a:gd name="T76" fmla="*/ 10 w 651"/>
                <a:gd name="T77" fmla="*/ 1119 h 1375"/>
                <a:gd name="T78" fmla="*/ 43 w 651"/>
                <a:gd name="T79" fmla="*/ 1091 h 1375"/>
                <a:gd name="T80" fmla="*/ 63 w 651"/>
                <a:gd name="T81" fmla="*/ 1049 h 1375"/>
                <a:gd name="T82" fmla="*/ 75 w 651"/>
                <a:gd name="T83" fmla="*/ 1011 h 1375"/>
                <a:gd name="T84" fmla="*/ 91 w 651"/>
                <a:gd name="T85" fmla="*/ 872 h 1375"/>
                <a:gd name="T86" fmla="*/ 43 w 651"/>
                <a:gd name="T87" fmla="*/ 539 h 1375"/>
                <a:gd name="T88" fmla="*/ 16 w 651"/>
                <a:gd name="T89" fmla="*/ 435 h 1375"/>
                <a:gd name="T90" fmla="*/ 6 w 651"/>
                <a:gd name="T91" fmla="*/ 379 h 1375"/>
                <a:gd name="T92" fmla="*/ 27 w 651"/>
                <a:gd name="T93" fmla="*/ 320 h 1375"/>
                <a:gd name="T94" fmla="*/ 48 w 651"/>
                <a:gd name="T95" fmla="*/ 202 h 1375"/>
                <a:gd name="T96" fmla="*/ 63 w 651"/>
                <a:gd name="T97" fmla="*/ 112 h 1375"/>
                <a:gd name="T98" fmla="*/ 97 w 651"/>
                <a:gd name="T99" fmla="*/ 77 h 1375"/>
                <a:gd name="T100" fmla="*/ 75 w 651"/>
                <a:gd name="T101" fmla="*/ 112 h 137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51"/>
                <a:gd name="T154" fmla="*/ 0 h 1375"/>
                <a:gd name="T155" fmla="*/ 651 w 651"/>
                <a:gd name="T156" fmla="*/ 1375 h 137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51" h="1375">
                  <a:moveTo>
                    <a:pt x="48" y="139"/>
                  </a:moveTo>
                  <a:cubicBezTo>
                    <a:pt x="52" y="132"/>
                    <a:pt x="55" y="123"/>
                    <a:pt x="61" y="118"/>
                  </a:cubicBezTo>
                  <a:cubicBezTo>
                    <a:pt x="74" y="107"/>
                    <a:pt x="103" y="91"/>
                    <a:pt x="103" y="91"/>
                  </a:cubicBezTo>
                  <a:cubicBezTo>
                    <a:pt x="134" y="45"/>
                    <a:pt x="166" y="41"/>
                    <a:pt x="214" y="28"/>
                  </a:cubicBezTo>
                  <a:cubicBezTo>
                    <a:pt x="228" y="24"/>
                    <a:pt x="256" y="14"/>
                    <a:pt x="256" y="14"/>
                  </a:cubicBezTo>
                  <a:cubicBezTo>
                    <a:pt x="288" y="16"/>
                    <a:pt x="361" y="0"/>
                    <a:pt x="395" y="35"/>
                  </a:cubicBezTo>
                  <a:cubicBezTo>
                    <a:pt x="401" y="41"/>
                    <a:pt x="402" y="51"/>
                    <a:pt x="408" y="56"/>
                  </a:cubicBezTo>
                  <a:cubicBezTo>
                    <a:pt x="427" y="71"/>
                    <a:pt x="451" y="78"/>
                    <a:pt x="471" y="91"/>
                  </a:cubicBezTo>
                  <a:cubicBezTo>
                    <a:pt x="478" y="96"/>
                    <a:pt x="492" y="105"/>
                    <a:pt x="492" y="105"/>
                  </a:cubicBezTo>
                  <a:cubicBezTo>
                    <a:pt x="494" y="112"/>
                    <a:pt x="495" y="119"/>
                    <a:pt x="499" y="125"/>
                  </a:cubicBezTo>
                  <a:cubicBezTo>
                    <a:pt x="504" y="131"/>
                    <a:pt x="515" y="132"/>
                    <a:pt x="519" y="139"/>
                  </a:cubicBezTo>
                  <a:cubicBezTo>
                    <a:pt x="536" y="167"/>
                    <a:pt x="544" y="220"/>
                    <a:pt x="554" y="250"/>
                  </a:cubicBezTo>
                  <a:cubicBezTo>
                    <a:pt x="559" y="266"/>
                    <a:pt x="577" y="276"/>
                    <a:pt x="582" y="292"/>
                  </a:cubicBezTo>
                  <a:cubicBezTo>
                    <a:pt x="591" y="320"/>
                    <a:pt x="601" y="347"/>
                    <a:pt x="610" y="375"/>
                  </a:cubicBezTo>
                  <a:cubicBezTo>
                    <a:pt x="615" y="389"/>
                    <a:pt x="624" y="417"/>
                    <a:pt x="624" y="417"/>
                  </a:cubicBezTo>
                  <a:cubicBezTo>
                    <a:pt x="629" y="496"/>
                    <a:pt x="643" y="583"/>
                    <a:pt x="617" y="660"/>
                  </a:cubicBezTo>
                  <a:cubicBezTo>
                    <a:pt x="624" y="727"/>
                    <a:pt x="619" y="711"/>
                    <a:pt x="631" y="757"/>
                  </a:cubicBezTo>
                  <a:cubicBezTo>
                    <a:pt x="637" y="778"/>
                    <a:pt x="651" y="819"/>
                    <a:pt x="651" y="819"/>
                  </a:cubicBezTo>
                  <a:cubicBezTo>
                    <a:pt x="648" y="849"/>
                    <a:pt x="649" y="905"/>
                    <a:pt x="631" y="937"/>
                  </a:cubicBezTo>
                  <a:cubicBezTo>
                    <a:pt x="619" y="959"/>
                    <a:pt x="597" y="976"/>
                    <a:pt x="589" y="1000"/>
                  </a:cubicBezTo>
                  <a:cubicBezTo>
                    <a:pt x="572" y="1049"/>
                    <a:pt x="583" y="1029"/>
                    <a:pt x="561" y="1062"/>
                  </a:cubicBezTo>
                  <a:cubicBezTo>
                    <a:pt x="553" y="1138"/>
                    <a:pt x="557" y="1136"/>
                    <a:pt x="519" y="1194"/>
                  </a:cubicBezTo>
                  <a:cubicBezTo>
                    <a:pt x="504" y="1217"/>
                    <a:pt x="505" y="1234"/>
                    <a:pt x="478" y="1243"/>
                  </a:cubicBezTo>
                  <a:cubicBezTo>
                    <a:pt x="466" y="1280"/>
                    <a:pt x="475" y="1258"/>
                    <a:pt x="443" y="1305"/>
                  </a:cubicBezTo>
                  <a:cubicBezTo>
                    <a:pt x="439" y="1311"/>
                    <a:pt x="441" y="1321"/>
                    <a:pt x="436" y="1326"/>
                  </a:cubicBezTo>
                  <a:cubicBezTo>
                    <a:pt x="424" y="1338"/>
                    <a:pt x="409" y="1345"/>
                    <a:pt x="395" y="1354"/>
                  </a:cubicBezTo>
                  <a:cubicBezTo>
                    <a:pt x="383" y="1362"/>
                    <a:pt x="367" y="1363"/>
                    <a:pt x="353" y="1368"/>
                  </a:cubicBezTo>
                  <a:cubicBezTo>
                    <a:pt x="346" y="1370"/>
                    <a:pt x="332" y="1375"/>
                    <a:pt x="332" y="1375"/>
                  </a:cubicBezTo>
                  <a:cubicBezTo>
                    <a:pt x="300" y="1373"/>
                    <a:pt x="267" y="1373"/>
                    <a:pt x="235" y="1368"/>
                  </a:cubicBezTo>
                  <a:cubicBezTo>
                    <a:pt x="220" y="1366"/>
                    <a:pt x="193" y="1354"/>
                    <a:pt x="193" y="1354"/>
                  </a:cubicBezTo>
                  <a:cubicBezTo>
                    <a:pt x="145" y="1321"/>
                    <a:pt x="166" y="1335"/>
                    <a:pt x="131" y="1312"/>
                  </a:cubicBezTo>
                  <a:cubicBezTo>
                    <a:pt x="124" y="1307"/>
                    <a:pt x="110" y="1298"/>
                    <a:pt x="110" y="1298"/>
                  </a:cubicBezTo>
                  <a:cubicBezTo>
                    <a:pt x="72" y="1241"/>
                    <a:pt x="121" y="1306"/>
                    <a:pt x="75" y="1270"/>
                  </a:cubicBezTo>
                  <a:cubicBezTo>
                    <a:pt x="69" y="1265"/>
                    <a:pt x="67" y="1256"/>
                    <a:pt x="61" y="1250"/>
                  </a:cubicBezTo>
                  <a:cubicBezTo>
                    <a:pt x="55" y="1244"/>
                    <a:pt x="48" y="1241"/>
                    <a:pt x="41" y="1236"/>
                  </a:cubicBezTo>
                  <a:cubicBezTo>
                    <a:pt x="39" y="1229"/>
                    <a:pt x="37" y="1222"/>
                    <a:pt x="34" y="1215"/>
                  </a:cubicBezTo>
                  <a:cubicBezTo>
                    <a:pt x="30" y="1207"/>
                    <a:pt x="23" y="1202"/>
                    <a:pt x="20" y="1194"/>
                  </a:cubicBezTo>
                  <a:cubicBezTo>
                    <a:pt x="14" y="1181"/>
                    <a:pt x="6" y="1152"/>
                    <a:pt x="6" y="1152"/>
                  </a:cubicBezTo>
                  <a:cubicBezTo>
                    <a:pt x="8" y="1143"/>
                    <a:pt x="7" y="1132"/>
                    <a:pt x="13" y="1125"/>
                  </a:cubicBezTo>
                  <a:cubicBezTo>
                    <a:pt x="24" y="1112"/>
                    <a:pt x="55" y="1097"/>
                    <a:pt x="55" y="1097"/>
                  </a:cubicBezTo>
                  <a:cubicBezTo>
                    <a:pt x="64" y="1083"/>
                    <a:pt x="77" y="1071"/>
                    <a:pt x="82" y="1055"/>
                  </a:cubicBezTo>
                  <a:cubicBezTo>
                    <a:pt x="87" y="1041"/>
                    <a:pt x="96" y="1014"/>
                    <a:pt x="96" y="1014"/>
                  </a:cubicBezTo>
                  <a:cubicBezTo>
                    <a:pt x="102" y="968"/>
                    <a:pt x="102" y="919"/>
                    <a:pt x="117" y="875"/>
                  </a:cubicBezTo>
                  <a:cubicBezTo>
                    <a:pt x="129" y="742"/>
                    <a:pt x="105" y="658"/>
                    <a:pt x="55" y="542"/>
                  </a:cubicBezTo>
                  <a:cubicBezTo>
                    <a:pt x="41" y="509"/>
                    <a:pt x="31" y="472"/>
                    <a:pt x="20" y="438"/>
                  </a:cubicBezTo>
                  <a:cubicBezTo>
                    <a:pt x="14" y="420"/>
                    <a:pt x="6" y="382"/>
                    <a:pt x="6" y="382"/>
                  </a:cubicBezTo>
                  <a:cubicBezTo>
                    <a:pt x="43" y="273"/>
                    <a:pt x="0" y="388"/>
                    <a:pt x="34" y="320"/>
                  </a:cubicBezTo>
                  <a:cubicBezTo>
                    <a:pt x="52" y="284"/>
                    <a:pt x="53" y="241"/>
                    <a:pt x="61" y="202"/>
                  </a:cubicBezTo>
                  <a:cubicBezTo>
                    <a:pt x="69" y="165"/>
                    <a:pt x="82" y="148"/>
                    <a:pt x="82" y="112"/>
                  </a:cubicBezTo>
                  <a:lnTo>
                    <a:pt x="124" y="77"/>
                  </a:lnTo>
                  <a:lnTo>
                    <a:pt x="96" y="112"/>
                  </a:lnTo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277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0" t="10146" r="14723" b="43205"/>
            <a:stretch>
              <a:fillRect/>
            </a:stretch>
          </p:blipFill>
          <p:spPr bwMode="auto">
            <a:xfrm>
              <a:off x="3112" y="2431"/>
              <a:ext cx="2014" cy="1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880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71538" y="858838"/>
            <a:ext cx="8161337" cy="763587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Типы тимпанограмм: В</a:t>
            </a:r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18025" y="1905000"/>
            <a:ext cx="4503738" cy="2132013"/>
          </a:xfrm>
        </p:spPr>
        <p:txBody>
          <a:bodyPr/>
          <a:lstStyle/>
          <a:p>
            <a:pPr marL="0" indent="0" eaLnBrk="1" hangingPunct="1">
              <a:spcBef>
                <a:spcPts val="5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ru-RU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Экссудативный (секреторный) средний отит</a:t>
            </a:r>
          </a:p>
          <a:p>
            <a:pPr marL="0" indent="0" eaLnBrk="1" hangingPunct="1">
              <a:spcBef>
                <a:spcPts val="5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ru-RU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Острый отит без перфорации барабанной перепонки</a:t>
            </a:r>
          </a:p>
          <a:p>
            <a:pPr marL="0" indent="0" eaLnBrk="1" hangingPunct="1">
              <a:spcBef>
                <a:spcPts val="5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ru-RU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Адгезивный отит (в ряде случаев)</a:t>
            </a:r>
          </a:p>
        </p:txBody>
      </p:sp>
      <p:pic>
        <p:nvPicPr>
          <p:cNvPr id="3277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2301875"/>
            <a:ext cx="3983037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2174875" y="5260975"/>
            <a:ext cx="1978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sz="1600">
                <a:solidFill>
                  <a:srgbClr val="FFFFFF"/>
                </a:solidFill>
                <a:latin typeface="Verdana" pitchFamily="34" charset="0"/>
              </a:rPr>
              <a:t>Давление (даПа)</a:t>
            </a:r>
          </a:p>
        </p:txBody>
      </p:sp>
    </p:spTree>
    <p:extLst>
      <p:ext uri="{BB962C8B-B14F-4D97-AF65-F5344CB8AC3E}">
        <p14:creationId xmlns:p14="http://schemas.microsoft.com/office/powerpoint/2010/main" val="11644172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871538" y="858838"/>
            <a:ext cx="8161337" cy="763587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Типы тимпанограмм: С</a:t>
            </a:r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7138" y="1905000"/>
            <a:ext cx="3984625" cy="2052638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Евстахиит (тубоотит)</a:t>
            </a:r>
          </a:p>
          <a:p>
            <a:pPr marL="0" indent="0" eaLnBrk="1" hangingPunct="1">
              <a:spcBef>
                <a:spcPts val="6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Любое нарушение вентиляционной функции слуховой трубы</a:t>
            </a: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2301875"/>
            <a:ext cx="3983037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2174875" y="5260975"/>
            <a:ext cx="1978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sz="1600">
                <a:solidFill>
                  <a:srgbClr val="FFFFFF"/>
                </a:solidFill>
                <a:latin typeface="Verdana" pitchFamily="34" charset="0"/>
              </a:rPr>
              <a:t>Давление (даПа)</a:t>
            </a:r>
          </a:p>
        </p:txBody>
      </p:sp>
      <p:sp>
        <p:nvSpPr>
          <p:cNvPr id="33798" name="Line 5"/>
          <p:cNvSpPr>
            <a:spLocks noChangeShapeType="1"/>
          </p:cNvSpPr>
          <p:nvPr/>
        </p:nvSpPr>
        <p:spPr bwMode="auto">
          <a:xfrm>
            <a:off x="3171825" y="3327400"/>
            <a:ext cx="1588" cy="1619250"/>
          </a:xfrm>
          <a:prstGeom prst="line">
            <a:avLst/>
          </a:prstGeom>
          <a:noFill/>
          <a:ln w="19080" cap="sq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33799" name="Group 6"/>
          <p:cNvGrpSpPr>
            <a:grpSpLocks/>
          </p:cNvGrpSpPr>
          <p:nvPr/>
        </p:nvGrpSpPr>
        <p:grpSpPr bwMode="auto">
          <a:xfrm>
            <a:off x="5357813" y="3814763"/>
            <a:ext cx="3197225" cy="2820987"/>
            <a:chOff x="3375" y="2403"/>
            <a:chExt cx="2014" cy="1777"/>
          </a:xfrm>
        </p:grpSpPr>
        <p:pic>
          <p:nvPicPr>
            <p:cNvPr id="33800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0" t="10146" r="14723" b="43205"/>
            <a:stretch>
              <a:fillRect/>
            </a:stretch>
          </p:blipFill>
          <p:spPr bwMode="auto">
            <a:xfrm>
              <a:off x="3375" y="2403"/>
              <a:ext cx="2014" cy="1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3801" name="Freeform 8"/>
            <p:cNvSpPr>
              <a:spLocks noChangeArrowheads="1"/>
            </p:cNvSpPr>
            <p:nvPr/>
          </p:nvSpPr>
          <p:spPr bwMode="auto">
            <a:xfrm>
              <a:off x="4456" y="3793"/>
              <a:ext cx="287" cy="223"/>
            </a:xfrm>
            <a:custGeom>
              <a:avLst/>
              <a:gdLst>
                <a:gd name="T0" fmla="*/ 146 w 313"/>
                <a:gd name="T1" fmla="*/ 10 h 225"/>
                <a:gd name="T2" fmla="*/ 167 w 313"/>
                <a:gd name="T3" fmla="*/ 45 h 225"/>
                <a:gd name="T4" fmla="*/ 189 w 313"/>
                <a:gd name="T5" fmla="*/ 76 h 225"/>
                <a:gd name="T6" fmla="*/ 210 w 313"/>
                <a:gd name="T7" fmla="*/ 111 h 225"/>
                <a:gd name="T8" fmla="*/ 231 w 313"/>
                <a:gd name="T9" fmla="*/ 146 h 225"/>
                <a:gd name="T10" fmla="*/ 194 w 313"/>
                <a:gd name="T11" fmla="*/ 191 h 225"/>
                <a:gd name="T12" fmla="*/ 162 w 313"/>
                <a:gd name="T13" fmla="*/ 219 h 225"/>
                <a:gd name="T14" fmla="*/ 108 w 313"/>
                <a:gd name="T15" fmla="*/ 160 h 225"/>
                <a:gd name="T16" fmla="*/ 28 w 313"/>
                <a:gd name="T17" fmla="*/ 97 h 225"/>
                <a:gd name="T18" fmla="*/ 17 w 313"/>
                <a:gd name="T19" fmla="*/ 76 h 225"/>
                <a:gd name="T20" fmla="*/ 2 w 313"/>
                <a:gd name="T21" fmla="*/ 69 h 225"/>
                <a:gd name="T22" fmla="*/ 13 w 313"/>
                <a:gd name="T23" fmla="*/ 52 h 225"/>
                <a:gd name="T24" fmla="*/ 93 w 313"/>
                <a:gd name="T25" fmla="*/ 45 h 225"/>
                <a:gd name="T26" fmla="*/ 146 w 313"/>
                <a:gd name="T27" fmla="*/ 10 h 2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13"/>
                <a:gd name="T43" fmla="*/ 0 h 225"/>
                <a:gd name="T44" fmla="*/ 313 w 313"/>
                <a:gd name="T45" fmla="*/ 225 h 2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13" h="225">
                  <a:moveTo>
                    <a:pt x="189" y="10"/>
                  </a:moveTo>
                  <a:cubicBezTo>
                    <a:pt x="207" y="63"/>
                    <a:pt x="181" y="0"/>
                    <a:pt x="217" y="45"/>
                  </a:cubicBezTo>
                  <a:cubicBezTo>
                    <a:pt x="253" y="90"/>
                    <a:pt x="188" y="44"/>
                    <a:pt x="245" y="79"/>
                  </a:cubicBezTo>
                  <a:cubicBezTo>
                    <a:pt x="263" y="132"/>
                    <a:pt x="237" y="69"/>
                    <a:pt x="273" y="114"/>
                  </a:cubicBezTo>
                  <a:cubicBezTo>
                    <a:pt x="313" y="164"/>
                    <a:pt x="240" y="107"/>
                    <a:pt x="300" y="149"/>
                  </a:cubicBezTo>
                  <a:cubicBezTo>
                    <a:pt x="289" y="186"/>
                    <a:pt x="300" y="166"/>
                    <a:pt x="252" y="197"/>
                  </a:cubicBezTo>
                  <a:cubicBezTo>
                    <a:pt x="238" y="206"/>
                    <a:pt x="210" y="225"/>
                    <a:pt x="210" y="225"/>
                  </a:cubicBezTo>
                  <a:cubicBezTo>
                    <a:pt x="171" y="212"/>
                    <a:pt x="166" y="199"/>
                    <a:pt x="141" y="163"/>
                  </a:cubicBezTo>
                  <a:cubicBezTo>
                    <a:pt x="121" y="134"/>
                    <a:pt x="66" y="119"/>
                    <a:pt x="37" y="100"/>
                  </a:cubicBezTo>
                  <a:cubicBezTo>
                    <a:pt x="32" y="93"/>
                    <a:pt x="30" y="84"/>
                    <a:pt x="23" y="79"/>
                  </a:cubicBezTo>
                  <a:cubicBezTo>
                    <a:pt x="17" y="74"/>
                    <a:pt x="4" y="79"/>
                    <a:pt x="2" y="72"/>
                  </a:cubicBezTo>
                  <a:cubicBezTo>
                    <a:pt x="0" y="64"/>
                    <a:pt x="8" y="54"/>
                    <a:pt x="16" y="52"/>
                  </a:cubicBezTo>
                  <a:cubicBezTo>
                    <a:pt x="50" y="44"/>
                    <a:pt x="85" y="47"/>
                    <a:pt x="120" y="45"/>
                  </a:cubicBezTo>
                  <a:cubicBezTo>
                    <a:pt x="156" y="38"/>
                    <a:pt x="170" y="41"/>
                    <a:pt x="189" y="10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9408415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642938" y="285750"/>
            <a:ext cx="82296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39725" indent="-339725"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spcBef>
                <a:spcPts val="1100"/>
              </a:spcBef>
              <a:buClr>
                <a:srgbClr val="E3E3FF"/>
              </a:buClr>
              <a:buFont typeface="Arial" charset="0"/>
              <a:buChar char="•"/>
            </a:pPr>
            <a:r>
              <a:rPr lang="ru-RU" sz="4400" b="1" dirty="0">
                <a:solidFill>
                  <a:schemeClr val="tx1"/>
                </a:solidFill>
                <a:latin typeface="Times New Roman" pitchFamily="16" charset="0"/>
              </a:rPr>
              <a:t>ОТОАКУСТИЧЕСКАЯ</a:t>
            </a:r>
          </a:p>
          <a:p>
            <a:pPr algn="ctr" eaLnBrk="1" hangingPunct="1">
              <a:spcBef>
                <a:spcPts val="1100"/>
              </a:spcBef>
              <a:buClr>
                <a:srgbClr val="E3E3FF"/>
              </a:buClr>
            </a:pPr>
            <a:r>
              <a:rPr lang="ru-RU" sz="4400" b="1" dirty="0">
                <a:solidFill>
                  <a:schemeClr val="tx1"/>
                </a:solidFill>
                <a:latin typeface="Times New Roman" pitchFamily="16" charset="0"/>
              </a:rPr>
              <a:t>ЭМИССИЯ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357438"/>
            <a:ext cx="5043488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5D356739-DADF-401C-85E2-193149BED823}" type="slidenum">
              <a:rPr lang="ru-RU" sz="12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Microsoft YaHei" pitchFamily="34" charset="-122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56</a:t>
            </a:fld>
            <a:endParaRPr lang="ru-RU" sz="12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334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/>
          <p:cNvSpPr txBox="1">
            <a:spLocks noChangeArrowheads="1"/>
          </p:cNvSpPr>
          <p:nvPr/>
        </p:nvSpPr>
        <p:spPr bwMode="auto">
          <a:xfrm>
            <a:off x="457200" y="82550"/>
            <a:ext cx="82296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3375"/>
            <a:ext cx="9144000" cy="870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248A5431-5F17-4C1B-9867-443A442103D9}" type="slidenum">
              <a:rPr lang="ru-RU"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Microsoft YaHei" pitchFamily="34" charset="-122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57</a:t>
            </a:fld>
            <a:endParaRPr lang="ru-RU" sz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1557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/>
          <p:cNvSpPr txBox="1">
            <a:spLocks noChangeArrowheads="1"/>
          </p:cNvSpPr>
          <p:nvPr/>
        </p:nvSpPr>
        <p:spPr bwMode="auto">
          <a:xfrm>
            <a:off x="457200" y="228600"/>
            <a:ext cx="8229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0" y="0"/>
            <a:ext cx="9144000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29" y="119100"/>
            <a:ext cx="8172400" cy="61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96260" name="Group 4"/>
          <p:cNvGraphicFramePr>
            <a:graphicFrameLocks noGrp="1"/>
          </p:cNvGraphicFramePr>
          <p:nvPr/>
        </p:nvGraphicFramePr>
        <p:xfrm>
          <a:off x="0" y="0"/>
          <a:ext cx="219075" cy="4551363"/>
        </p:xfrm>
        <a:graphic>
          <a:graphicData uri="http://schemas.openxmlformats.org/drawingml/2006/table">
            <a:tbl>
              <a:tblPr/>
              <a:tblGrid>
                <a:gridCol w="219075"/>
              </a:tblGrid>
              <a:tr h="455136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Microsoft YaHei" pitchFamily="34" charset="-122"/>
                      </a:endParaRPr>
                    </a:p>
                  </a:txBody>
                  <a:tcPr marL="90000" marR="90000" marT="92124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9943" name="Rectangle 6"/>
          <p:cNvSpPr>
            <a:spLocks noChangeArrowheads="1"/>
          </p:cNvSpPr>
          <p:nvPr/>
        </p:nvSpPr>
        <p:spPr bwMode="auto">
          <a:xfrm>
            <a:off x="0" y="4549775"/>
            <a:ext cx="18097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endParaRPr lang="ru-RU">
              <a:solidFill>
                <a:srgbClr val="FFFFFF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94DA9B1-5382-4DBE-BB87-D4CE63824CBE}" type="slidenum">
              <a:rPr lang="ru-RU" sz="12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Microsoft YaHei" pitchFamily="34" charset="-122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58</a:t>
            </a:fld>
            <a:endParaRPr lang="ru-RU" sz="12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39945" name="Text Box 8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1946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 Box 1"/>
          <p:cNvSpPr txBox="1">
            <a:spLocks noChangeArrowheads="1"/>
          </p:cNvSpPr>
          <p:nvPr/>
        </p:nvSpPr>
        <p:spPr bwMode="auto">
          <a:xfrm>
            <a:off x="50800" y="2492375"/>
            <a:ext cx="4392613" cy="2462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533400" indent="-530225">
              <a:spcBef>
                <a:spcPts val="700"/>
              </a:spcBef>
              <a:buClrTx/>
              <a:buFontTx/>
              <a:buNone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  <a:defRPr/>
            </a:pPr>
            <a:r>
              <a:rPr lang="ru-RU" sz="2800" b="1" dirty="0">
                <a:latin typeface="Times New Roman" pitchFamily="18" charset="0"/>
                <a:ea typeface="Microsoft YaHei" pitchFamily="34" charset="-122"/>
              </a:rPr>
              <a:t>Объективные методы:</a:t>
            </a:r>
          </a:p>
          <a:p>
            <a:pPr marL="530225" indent="-527050" algn="just">
              <a:spcBef>
                <a:spcPts val="500"/>
              </a:spcBef>
              <a:buClr>
                <a:srgbClr val="463416"/>
              </a:buClr>
              <a:buFont typeface="Wingdings" pitchFamily="2" charset="2"/>
              <a:buChar char="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  <a:defRPr/>
            </a:pPr>
            <a:r>
              <a:rPr lang="ru-RU" sz="2400" b="1" dirty="0" err="1">
                <a:latin typeface="Times New Roman" pitchFamily="18" charset="0"/>
                <a:ea typeface="Microsoft YaHei" pitchFamily="34" charset="-122"/>
              </a:rPr>
              <a:t>Отоакустическая</a:t>
            </a:r>
            <a:r>
              <a:rPr lang="ru-RU" sz="2400" b="1" dirty="0">
                <a:latin typeface="Times New Roman" pitchFamily="18" charset="0"/>
                <a:ea typeface="Microsoft YaHei" pitchFamily="34" charset="-122"/>
              </a:rPr>
              <a:t> </a:t>
            </a:r>
            <a:r>
              <a:rPr lang="ru-RU" sz="2400" b="1" dirty="0" err="1">
                <a:latin typeface="Times New Roman" pitchFamily="18" charset="0"/>
                <a:ea typeface="Microsoft YaHei" pitchFamily="34" charset="-122"/>
              </a:rPr>
              <a:t>эмис</a:t>
            </a:r>
            <a:r>
              <a:rPr lang="ru-RU" sz="2400" b="1" dirty="0">
                <a:latin typeface="Times New Roman" pitchFamily="18" charset="0"/>
                <a:ea typeface="Microsoft YaHei" pitchFamily="34" charset="-122"/>
              </a:rPr>
              <a:t>-сия</a:t>
            </a:r>
            <a:r>
              <a:rPr lang="ru-RU" sz="2800" b="1" dirty="0">
                <a:latin typeface="Times New Roman" pitchFamily="18" charset="0"/>
                <a:ea typeface="Microsoft YaHei" pitchFamily="34" charset="-122"/>
              </a:rPr>
              <a:t> – </a:t>
            </a:r>
            <a:r>
              <a:rPr lang="ru-RU" sz="2000" dirty="0">
                <a:latin typeface="Times New Roman" pitchFamily="18" charset="0"/>
                <a:ea typeface="Microsoft YaHei" pitchFamily="34" charset="-122"/>
              </a:rPr>
              <a:t>позволяет судить о функциональном состоянии наружных волосковых клеток и гидромеханике улитки. </a:t>
            </a: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636838"/>
            <a:ext cx="410527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2602706" y="548680"/>
            <a:ext cx="4227513" cy="703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Microsoft YaHei" pitchFamily="34" charset="-122"/>
              </a:rPr>
              <a:t>регистрация вызванной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Microsoft YaHei" pitchFamily="34" charset="-122"/>
              </a:rPr>
              <a:t>отоакустической</a:t>
            </a: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Microsoft YaHei" pitchFamily="34" charset="-122"/>
              </a:rPr>
              <a:t> эмиссии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BAD55AC-6F03-4764-90D9-B453047F3741}" type="slidenum">
              <a:rPr lang="ru-RU" sz="12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Microsoft YaHei" pitchFamily="34" charset="-122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59</a:t>
            </a:fld>
            <a:endParaRPr lang="ru-RU" sz="12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40966" name="Text Box 5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0805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.4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2"/>
                                          </p:val>
                                        </p:tav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 additive="repl">
                                        <p:cTn id="22" dur="500"/>
                                        <p:tgtEl>
                                          <p:spTgt spid="97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 additive="repl">
                                        <p:cTn id="26" dur="500"/>
                                        <p:tgtEl>
                                          <p:spTgt spid="97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647700" y="287338"/>
            <a:ext cx="8064500" cy="61198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44463" indent="144463" algn="ctr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Методика исследования носа и околоносовых пазух</a:t>
            </a:r>
          </a:p>
          <a:p>
            <a:pPr marL="144463" indent="144463" algn="ctr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sz="3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44463" indent="144463" algn="ctr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</a:t>
            </a:r>
          </a:p>
          <a:p>
            <a:pPr marL="144463" indent="1444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1 этап. Наружный осмотр и пальпация.</a:t>
            </a:r>
          </a:p>
          <a:p>
            <a:pPr marL="144463" indent="1444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sz="2400" b="1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44463" indent="1444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1) Осмотр наружного носа и мест проекции околоносовых пазух на лице.</a:t>
            </a:r>
          </a:p>
          <a:p>
            <a:pPr marL="144463" indent="1444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2) Пальпация наружного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носа.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44463" indent="1444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sz="2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44463" indent="1444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sz="2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1327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"/>
          <p:cNvSpPr txBox="1">
            <a:spLocks noChangeArrowheads="1"/>
          </p:cNvSpPr>
          <p:nvPr/>
        </p:nvSpPr>
        <p:spPr bwMode="auto">
          <a:xfrm>
            <a:off x="457200" y="228600"/>
            <a:ext cx="8229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0" y="0"/>
            <a:ext cx="9144000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98308" name="Group 4"/>
          <p:cNvGraphicFramePr>
            <a:graphicFrameLocks noGrp="1"/>
          </p:cNvGraphicFramePr>
          <p:nvPr/>
        </p:nvGraphicFramePr>
        <p:xfrm>
          <a:off x="0" y="0"/>
          <a:ext cx="219075" cy="6859588"/>
        </p:xfrm>
        <a:graphic>
          <a:graphicData uri="http://schemas.openxmlformats.org/drawingml/2006/table">
            <a:tbl>
              <a:tblPr/>
              <a:tblGrid>
                <a:gridCol w="219075"/>
              </a:tblGrid>
              <a:tr h="685958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Microsoft YaHei" pitchFamily="34" charset="-122"/>
                      </a:endParaRPr>
                    </a:p>
                  </a:txBody>
                  <a:tcPr marL="90000" marR="90000" marT="92124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991" name="Rectangle 6"/>
          <p:cNvSpPr>
            <a:spLocks noChangeArrowheads="1"/>
          </p:cNvSpPr>
          <p:nvPr/>
        </p:nvSpPr>
        <p:spPr bwMode="auto">
          <a:xfrm>
            <a:off x="0" y="6858000"/>
            <a:ext cx="18097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endParaRPr lang="ru-RU">
              <a:solidFill>
                <a:srgbClr val="FFFFFF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75AB8BBC-E60B-4A5C-AAC8-A1FBD7D057B3}" type="slidenum">
              <a:rPr lang="ru-RU"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Microsoft YaHei" pitchFamily="34" charset="-122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60</a:t>
            </a:fld>
            <a:endParaRPr lang="ru-RU" sz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41993" name="Text Box 8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9628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/>
          <p:cNvSpPr txBox="1">
            <a:spLocks noChangeArrowheads="1"/>
          </p:cNvSpPr>
          <p:nvPr/>
        </p:nvSpPr>
        <p:spPr bwMode="auto">
          <a:xfrm>
            <a:off x="457200" y="228600"/>
            <a:ext cx="8229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0" y="0"/>
            <a:ext cx="9144000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99332" name="Group 4"/>
          <p:cNvGraphicFramePr>
            <a:graphicFrameLocks noGrp="1"/>
          </p:cNvGraphicFramePr>
          <p:nvPr/>
        </p:nvGraphicFramePr>
        <p:xfrm>
          <a:off x="0" y="0"/>
          <a:ext cx="219075" cy="7373938"/>
        </p:xfrm>
        <a:graphic>
          <a:graphicData uri="http://schemas.openxmlformats.org/drawingml/2006/table">
            <a:tbl>
              <a:tblPr/>
              <a:tblGrid>
                <a:gridCol w="219075"/>
              </a:tblGrid>
              <a:tr h="73739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Microsoft YaHei" pitchFamily="34" charset="-122"/>
                      </a:endParaRPr>
                    </a:p>
                  </a:txBody>
                  <a:tcPr marL="90000" marR="90000" marT="92124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3015" name="Rectangle 6"/>
          <p:cNvSpPr>
            <a:spLocks noChangeArrowheads="1"/>
          </p:cNvSpPr>
          <p:nvPr/>
        </p:nvSpPr>
        <p:spPr bwMode="auto">
          <a:xfrm>
            <a:off x="0" y="7372350"/>
            <a:ext cx="18097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endParaRPr lang="ru-RU">
              <a:solidFill>
                <a:srgbClr val="FFFFFF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7CED43A-859B-415D-A461-986E97EBD519}" type="slidenum">
              <a:rPr lang="ru-RU"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Microsoft YaHei" pitchFamily="34" charset="-122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61</a:t>
            </a:fld>
            <a:endParaRPr lang="ru-RU" sz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43017" name="Text Box 8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7476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8003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1"/>
          <p:cNvSpPr txBox="1">
            <a:spLocks noChangeArrowheads="1"/>
          </p:cNvSpPr>
          <p:nvPr/>
        </p:nvSpPr>
        <p:spPr bwMode="auto">
          <a:xfrm>
            <a:off x="323850" y="274638"/>
            <a:ext cx="836295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6083" name="Rectangle 2"/>
          <p:cNvSpPr>
            <a:spLocks noChangeArrowheads="1"/>
          </p:cNvSpPr>
          <p:nvPr/>
        </p:nvSpPr>
        <p:spPr bwMode="auto">
          <a:xfrm>
            <a:off x="0" y="0"/>
            <a:ext cx="9144000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102404" name="Group 4"/>
          <p:cNvGraphicFramePr>
            <a:graphicFrameLocks noGrp="1"/>
          </p:cNvGraphicFramePr>
          <p:nvPr/>
        </p:nvGraphicFramePr>
        <p:xfrm>
          <a:off x="0" y="0"/>
          <a:ext cx="219075" cy="6424613"/>
        </p:xfrm>
        <a:graphic>
          <a:graphicData uri="http://schemas.openxmlformats.org/drawingml/2006/table">
            <a:tbl>
              <a:tblPr/>
              <a:tblGrid>
                <a:gridCol w="219075"/>
              </a:tblGrid>
              <a:tr h="642461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Microsoft YaHei" pitchFamily="34" charset="-122"/>
                      </a:endParaRPr>
                    </a:p>
                  </a:txBody>
                  <a:tcPr marL="90000" marR="90000" marT="92124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6087" name="Rectangle 6"/>
          <p:cNvSpPr>
            <a:spLocks noChangeArrowheads="1"/>
          </p:cNvSpPr>
          <p:nvPr/>
        </p:nvSpPr>
        <p:spPr bwMode="auto">
          <a:xfrm>
            <a:off x="0" y="6423025"/>
            <a:ext cx="18097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indent="457200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endParaRPr lang="ru-RU">
              <a:solidFill>
                <a:srgbClr val="FFFFFF"/>
              </a:solidFill>
            </a:endParaRPr>
          </a:p>
          <a:p>
            <a:pPr indent="457200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50A03B6-E940-4B67-A3EB-7B3D5D893DF2}" type="slidenum">
              <a:rPr lang="ru-RU"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Microsoft YaHei" pitchFamily="34" charset="-122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63</a:t>
            </a:fld>
            <a:endParaRPr lang="ru-RU" sz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46089" name="Text Box 8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8946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1"/>
          <p:cNvSpPr txBox="1">
            <a:spLocks noChangeArrowheads="1"/>
          </p:cNvSpPr>
          <p:nvPr/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Заключение</a:t>
            </a:r>
          </a:p>
        </p:txBody>
      </p:sp>
      <p:sp>
        <p:nvSpPr>
          <p:cNvPr id="104450" name="Text Box 2"/>
          <p:cNvSpPr txBox="1">
            <a:spLocks noChangeArrowheads="1"/>
          </p:cNvSpPr>
          <p:nvPr/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ts val="8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Существующие методы исследования слуха позволяют ориентироваться в выраженности тугоухости, ее характере и локализации поражения слухового анализатора. </a:t>
            </a:r>
          </a:p>
        </p:txBody>
      </p:sp>
    </p:spTree>
    <p:extLst>
      <p:ext uri="{BB962C8B-B14F-4D97-AF65-F5344CB8AC3E}">
        <p14:creationId xmlns:p14="http://schemas.microsoft.com/office/powerpoint/2010/main" val="9691650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ChangeArrowheads="1"/>
          </p:cNvSpPr>
          <p:nvPr/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Функциональное исследование вестибулярного анализатора:</a:t>
            </a:r>
          </a:p>
        </p:txBody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36550" indent="-336550">
              <a:lnSpc>
                <a:spcPct val="80000"/>
              </a:lnSpc>
              <a:spcBef>
                <a:spcPts val="500"/>
              </a:spcBef>
              <a:buClr>
                <a:srgbClr val="FFCC00"/>
              </a:buClr>
              <a:buSzPct val="120000"/>
              <a:buFont typeface="Tahoma" pitchFamily="34" charset="0"/>
              <a:buChar char="•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Субъективные ощущения.</a:t>
            </a:r>
          </a:p>
          <a:p>
            <a:pPr marL="336550" indent="-336550">
              <a:lnSpc>
                <a:spcPct val="80000"/>
              </a:lnSpc>
              <a:spcBef>
                <a:spcPts val="500"/>
              </a:spcBef>
              <a:buClr>
                <a:srgbClr val="FFCC00"/>
              </a:buClr>
              <a:buSzPct val="120000"/>
              <a:buFont typeface="Tahoma" pitchFamily="34" charset="0"/>
              <a:buChar char="•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Спонтанный нистагм (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SpNy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)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.</a:t>
            </a:r>
          </a:p>
          <a:p>
            <a:pPr marL="336550" indent="-336550">
              <a:lnSpc>
                <a:spcPct val="80000"/>
              </a:lnSpc>
              <a:spcBef>
                <a:spcPts val="500"/>
              </a:spcBef>
              <a:buClr>
                <a:srgbClr val="FFCC00"/>
              </a:buClr>
              <a:buSzPct val="120000"/>
              <a:buFont typeface="Tahoma" pitchFamily="34" charset="0"/>
              <a:buChar char="•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Выполнение указательных проб (пальце-пальцевая, пальце-носовая).</a:t>
            </a:r>
          </a:p>
          <a:p>
            <a:pPr marL="336550" indent="-336550">
              <a:lnSpc>
                <a:spcPct val="80000"/>
              </a:lnSpc>
              <a:spcBef>
                <a:spcPts val="500"/>
              </a:spcBef>
              <a:buClr>
                <a:srgbClr val="FFCC00"/>
              </a:buClr>
              <a:buSzPct val="120000"/>
              <a:buFont typeface="Tahoma" pitchFamily="34" charset="0"/>
              <a:buChar char="•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Реакция спонтанного отклонения рук (Фишера—</a:t>
            </a:r>
            <a:r>
              <a:rPr 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Водака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).</a:t>
            </a:r>
          </a:p>
          <a:p>
            <a:pPr marL="336550" indent="-336550">
              <a:lnSpc>
                <a:spcPct val="80000"/>
              </a:lnSpc>
              <a:spcBef>
                <a:spcPts val="500"/>
              </a:spcBef>
              <a:buClr>
                <a:srgbClr val="FFCC00"/>
              </a:buClr>
              <a:buSzPct val="120000"/>
              <a:buFont typeface="Tahoma" pitchFamily="34" charset="0"/>
              <a:buChar char="•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Поза </a:t>
            </a:r>
            <a:r>
              <a:rPr 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Ромберга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.</a:t>
            </a:r>
          </a:p>
          <a:p>
            <a:pPr marL="336550" indent="-336550">
              <a:lnSpc>
                <a:spcPct val="80000"/>
              </a:lnSpc>
              <a:spcBef>
                <a:spcPts val="500"/>
              </a:spcBef>
              <a:buClr>
                <a:srgbClr val="FFCC00"/>
              </a:buClr>
              <a:buSzPct val="120000"/>
              <a:buFont typeface="Tahoma" pitchFamily="34" charset="0"/>
              <a:buChar char="•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Адиадохокинез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.</a:t>
            </a:r>
          </a:p>
          <a:p>
            <a:pPr marL="336550" indent="-336550">
              <a:lnSpc>
                <a:spcPct val="80000"/>
              </a:lnSpc>
              <a:spcBef>
                <a:spcPts val="500"/>
              </a:spcBef>
              <a:buClr>
                <a:srgbClr val="FFCC00"/>
              </a:buClr>
              <a:buSzPct val="120000"/>
              <a:buFont typeface="Tahoma" pitchFamily="34" charset="0"/>
              <a:buChar char="•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Походка с открытыми глазами.</a:t>
            </a:r>
          </a:p>
          <a:p>
            <a:pPr marL="336550" indent="-336550">
              <a:lnSpc>
                <a:spcPct val="80000"/>
              </a:lnSpc>
              <a:spcBef>
                <a:spcPts val="500"/>
              </a:spcBef>
              <a:buClr>
                <a:srgbClr val="FFCC00"/>
              </a:buClr>
              <a:buSzPct val="120000"/>
              <a:buFont typeface="Tahoma" pitchFamily="34" charset="0"/>
              <a:buChar char="•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Фланговая походка.</a:t>
            </a:r>
          </a:p>
          <a:p>
            <a:pPr marL="336550" indent="-336550">
              <a:lnSpc>
                <a:spcPct val="80000"/>
              </a:lnSpc>
              <a:spcBef>
                <a:spcPts val="500"/>
              </a:spcBef>
              <a:buClr>
                <a:srgbClr val="FFCC00"/>
              </a:buClr>
              <a:buSzPct val="120000"/>
              <a:buFont typeface="Tahoma" pitchFamily="34" charset="0"/>
              <a:buChar char="•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Прессорная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 проба.</a:t>
            </a: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/>
            </a:r>
            <a:b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</a:b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341313" indent="-336550">
              <a:lnSpc>
                <a:spcPct val="80000"/>
              </a:lnSpc>
              <a:spcBef>
                <a:spcPts val="500"/>
              </a:spcBef>
              <a:buClrTx/>
              <a:buSzPct val="120000"/>
              <a:buFontTx/>
              <a:buNone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endParaRPr lang="ru-RU" sz="20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Microsoft YaHei" pitchFamily="34" charset="-122"/>
            </a:endParaRPr>
          </a:p>
          <a:p>
            <a:pPr marL="341313" indent="-336550">
              <a:lnSpc>
                <a:spcPct val="80000"/>
              </a:lnSpc>
              <a:spcBef>
                <a:spcPts val="225"/>
              </a:spcBef>
              <a:buClrTx/>
              <a:buSzPct val="120000"/>
              <a:buFontTx/>
              <a:buNone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endParaRPr lang="en-US" sz="9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Microsoft YaHei" pitchFamily="34" charset="-122"/>
            </a:endParaRPr>
          </a:p>
          <a:p>
            <a:pPr marL="342900" indent="-336550">
              <a:lnSpc>
                <a:spcPct val="80000"/>
              </a:lnSpc>
              <a:spcBef>
                <a:spcPts val="300"/>
              </a:spcBef>
              <a:buClrTx/>
              <a:buSzPct val="120000"/>
              <a:buFontTx/>
              <a:buNone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endParaRPr lang="en-US" sz="12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Microsoft YaHei" pitchFamily="34" charset="-122"/>
            </a:endParaRPr>
          </a:p>
          <a:p>
            <a:pPr marL="342900" indent="-336550">
              <a:lnSpc>
                <a:spcPct val="80000"/>
              </a:lnSpc>
              <a:spcBef>
                <a:spcPts val="300"/>
              </a:spcBef>
              <a:buClrTx/>
              <a:buSzPct val="120000"/>
              <a:buFontTx/>
              <a:buNone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endParaRPr lang="en-US" sz="12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44810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Box 1"/>
          <p:cNvSpPr txBox="1">
            <a:spLocks noChangeArrowheads="1"/>
          </p:cNvSpPr>
          <p:nvPr/>
        </p:nvSpPr>
        <p:spPr bwMode="auto">
          <a:xfrm>
            <a:off x="-71438" y="144463"/>
            <a:ext cx="8783638" cy="6362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07950" indent="252413">
              <a:buClrTx/>
              <a:buFontTx/>
              <a:buNone/>
              <a:tabLst>
                <a:tab pos="107950" algn="l"/>
                <a:tab pos="555625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</a:tabLst>
              <a:defRPr/>
            </a:pPr>
            <a:r>
              <a:rPr lang="ru-RU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Исследование функций вестибулярного анализатора</a:t>
            </a:r>
          </a:p>
          <a:p>
            <a:pPr marL="107950" indent="252413">
              <a:buClrTx/>
              <a:buFontTx/>
              <a:buNone/>
              <a:tabLst>
                <a:tab pos="107950" algn="l"/>
                <a:tab pos="555625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</a:tabLst>
              <a:defRPr/>
            </a:pPr>
            <a:endParaRPr lang="ru-RU" sz="26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107950" indent="252413">
              <a:buClrTx/>
              <a:buFontTx/>
              <a:buNone/>
              <a:tabLst>
                <a:tab pos="107950" algn="l"/>
                <a:tab pos="555625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</a:tabLs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Обследование больного всегда начинают с выяснения жалоб и анамнеза жизни и заболевания. </a:t>
            </a:r>
            <a:endParaRPr lang="ru-RU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107950" indent="252413">
              <a:buClrTx/>
              <a:buFontTx/>
              <a:buNone/>
              <a:tabLst>
                <a:tab pos="107950" algn="l"/>
                <a:tab pos="555625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</a:tabLs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Наиболее 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характерны жалобы на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головокружение, расстройство равновесия, проявляющееся нарушением походки и координации, тошноту, рвоту, обморочные состояния, потливость, изменение цвета кожных 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покровов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. </a:t>
            </a:r>
            <a:endParaRPr 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107950" indent="252413">
              <a:buClrTx/>
              <a:buFontTx/>
              <a:buNone/>
              <a:tabLst>
                <a:tab pos="107950" algn="l"/>
                <a:tab pos="555625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</a:tabLs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Они могут 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быть постоянными или проявляться периодически, иметь мимолетный характер или длиться несколько часов или дней. </a:t>
            </a:r>
            <a:endParaRPr lang="ru-RU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107950" indent="252413">
              <a:buClrTx/>
              <a:buFontTx/>
              <a:buNone/>
              <a:tabLst>
                <a:tab pos="107950" algn="l"/>
                <a:tab pos="555625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</a:tabLs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Могут возникать 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спонтанно, без видимой причины, или под влиянием конкретных факторов внешней среды и организма: в транспорте, окружении движущихся предметов, при переутомлении, двигательной нагрузке, определенном положении 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головы.</a:t>
            </a:r>
            <a:endParaRPr 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107950" indent="252413">
              <a:buClrTx/>
              <a:buFontTx/>
              <a:buNone/>
              <a:tabLst>
                <a:tab pos="107950" algn="l"/>
                <a:tab pos="555625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</a:tabLst>
              <a:defRPr/>
            </a:pPr>
            <a:endParaRPr 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93542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ext Box 1"/>
          <p:cNvSpPr txBox="1">
            <a:spLocks noChangeArrowheads="1"/>
          </p:cNvSpPr>
          <p:nvPr/>
        </p:nvSpPr>
        <p:spPr bwMode="auto">
          <a:xfrm>
            <a:off x="139700" y="782638"/>
            <a:ext cx="8974138" cy="58753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07950" indent="252413">
              <a:buClrTx/>
              <a:buFontTx/>
              <a:buNone/>
              <a:tabLst>
                <a:tab pos="107950" algn="l"/>
                <a:tab pos="555625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</a:tabLs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При 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головокружении больной ощущает иллюзорное смещение предметов или своего тела, при ходьбе такие ощущения ведут к падению или пошатыванию. </a:t>
            </a:r>
            <a:endParaRPr lang="ru-RU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107950" indent="252413">
              <a:buClrTx/>
              <a:buFontTx/>
              <a:buNone/>
              <a:tabLst>
                <a:tab pos="107950" algn="l"/>
                <a:tab pos="555625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</a:tabLs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Нередко 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больные называют головокружением потемнение или появление мушек в глазах, особенно при наклонах и при переходе из горизонтального положения в вертикальное. Эти явления обычно связаны с различными поражениями сосудистой системы, переутомлением, общим ослаблением 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организма.</a:t>
            </a:r>
          </a:p>
          <a:p>
            <a:pPr marL="107950" indent="252413">
              <a:buClrTx/>
              <a:buFontTx/>
              <a:buNone/>
              <a:tabLst>
                <a:tab pos="107950" algn="l"/>
                <a:tab pos="555625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</a:tabLs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Вестибулометрия 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включает выявление спонтанной симптоматики, проведение и оценку вестибулярных проб, анализ и обобщение полученных данных. </a:t>
            </a:r>
            <a:endParaRPr lang="ru-RU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107950" indent="252413">
              <a:buClrTx/>
              <a:buFontTx/>
              <a:buNone/>
              <a:tabLst>
                <a:tab pos="107950" algn="l"/>
                <a:tab pos="555625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</a:tabLs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К 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спонтанным вестибулярным симптомам относятся спонтанный нистагм, изменение тонуса мышц конечностей, нарушение походки</a:t>
            </a: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.</a:t>
            </a:r>
          </a:p>
          <a:p>
            <a:pPr marL="107950" indent="252413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107950" algn="l"/>
                <a:tab pos="555625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</a:tabLst>
              <a:defRPr/>
            </a:pP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45699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1"/>
          <p:cNvSpPr txBox="1">
            <a:spLocks noChangeArrowheads="1"/>
          </p:cNvSpPr>
          <p:nvPr/>
        </p:nvSpPr>
        <p:spPr bwMode="auto">
          <a:xfrm>
            <a:off x="144463" y="360363"/>
            <a:ext cx="8712200" cy="5967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07950" indent="252413">
              <a:buClrTx/>
              <a:buFontTx/>
              <a:buNone/>
              <a:tabLst>
                <a:tab pos="107950" algn="l"/>
                <a:tab pos="555625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</a:tabLst>
              <a:defRPr/>
            </a:pPr>
            <a:r>
              <a:rPr lang="ru-RU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Спонтанный нистагм. 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Больного исследуют в положении сидя либо в положении лежа на спине, при этом испытуемый следит за пальцем врача, удаленным от глаз на расстояние 60 см; палец перемещается последовательно в горизонтальной, вертикальной и диагональной плоскостях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.</a:t>
            </a:r>
          </a:p>
          <a:p>
            <a:pPr marL="107950" indent="252413">
              <a:buClrTx/>
              <a:buFontTx/>
              <a:buNone/>
              <a:tabLst>
                <a:tab pos="107950" algn="l"/>
                <a:tab pos="555625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</a:tabLs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Отведение 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глаз не должно превышать 40-45°, так как перенапряжение глазных мышц может сопровождаться подергиванием глазных яблок. </a:t>
            </a:r>
            <a:endParaRPr lang="ru-RU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107950" indent="252413">
              <a:buClrTx/>
              <a:buFontTx/>
              <a:buNone/>
              <a:tabLst>
                <a:tab pos="107950" algn="l"/>
                <a:tab pos="555625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</a:tabLs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При 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наблюдении нистагма целесообразно использовать очки большого увеличения (+20 диоптрий) для устранения влияния фиксации взора. </a:t>
            </a:r>
            <a:endParaRPr lang="ru-RU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107950" indent="252413">
              <a:buClrTx/>
              <a:buFontTx/>
              <a:buNone/>
              <a:tabLst>
                <a:tab pos="107950" algn="l"/>
                <a:tab pos="555625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</a:tabLs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Оториноларингологи 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используют для этой цели специальные очки </a:t>
            </a:r>
            <a:r>
              <a:rPr 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Френцеля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 или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Бартельса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; еще 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более четко спонтанный нистагм выявляется при </a:t>
            </a:r>
            <a:r>
              <a:rPr 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электронистагмографии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.</a:t>
            </a:r>
          </a:p>
          <a:p>
            <a:pPr marL="107950" indent="252413">
              <a:buClrTx/>
              <a:buFontTx/>
              <a:buNone/>
              <a:tabLst>
                <a:tab pos="107950" algn="l"/>
                <a:tab pos="555625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</a:tabLst>
              <a:defRPr/>
            </a:pP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107950" indent="252413">
              <a:buClrTx/>
              <a:buFontTx/>
              <a:buNone/>
              <a:tabLst>
                <a:tab pos="107950" algn="l"/>
                <a:tab pos="555625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</a:tabLst>
              <a:defRPr/>
            </a:pP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1743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116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4103688" y="332656"/>
            <a:ext cx="4860800" cy="59070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44463" indent="1444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400" b="1" i="1" dirty="0">
                <a:solidFill>
                  <a:schemeClr val="tx1"/>
                </a:solidFill>
                <a:latin typeface="Times New Roman" pitchFamily="16" charset="0"/>
              </a:rPr>
              <a:t>3) Пальпация передних и нижних стенок лобных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6" charset="0"/>
              </a:rPr>
              <a:t>пазух.</a:t>
            </a:r>
          </a:p>
          <a:p>
            <a:pPr marL="144463" indent="1444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400" b="1" i="1" dirty="0" smtClean="0">
                <a:solidFill>
                  <a:schemeClr val="tx1"/>
                </a:solidFill>
                <a:latin typeface="Times New Roman" pitchFamily="16" charset="0"/>
              </a:rPr>
              <a:t>Пальпируют </a:t>
            </a:r>
            <a:r>
              <a:rPr lang="ru-RU" sz="2400" b="1" i="1" dirty="0">
                <a:solidFill>
                  <a:schemeClr val="tx1"/>
                </a:solidFill>
                <a:latin typeface="Times New Roman" pitchFamily="16" charset="0"/>
              </a:rPr>
              <a:t>точки выходов первых ветвей тройничного нерва (n. </a:t>
            </a:r>
            <a:r>
              <a:rPr lang="ru-RU" sz="2400" b="1" i="1" dirty="0" err="1">
                <a:solidFill>
                  <a:schemeClr val="tx1"/>
                </a:solidFill>
                <a:latin typeface="Times New Roman" pitchFamily="16" charset="0"/>
              </a:rPr>
              <a:t>ophtalmicus</a:t>
            </a:r>
            <a:r>
              <a:rPr lang="ru-RU" sz="2400" b="1" i="1" dirty="0">
                <a:solidFill>
                  <a:schemeClr val="tx1"/>
                </a:solidFill>
                <a:latin typeface="Times New Roman" pitchFamily="16" charset="0"/>
              </a:rPr>
              <a:t>). </a:t>
            </a:r>
            <a:endParaRPr lang="ru-RU" sz="2400" b="1" i="1" dirty="0" smtClean="0">
              <a:solidFill>
                <a:schemeClr val="tx1"/>
              </a:solidFill>
              <a:latin typeface="Times New Roman" pitchFamily="16" charset="0"/>
            </a:endParaRPr>
          </a:p>
          <a:p>
            <a:pPr marL="144463" indent="1444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400" b="1" i="1" dirty="0">
                <a:latin typeface="Times New Roman" pitchFamily="16" charset="0"/>
              </a:rPr>
              <a:t>4) Пальпация передних стенок верхнечелюстных пазух. Пальпируют точки выходов вторых ветвей тройничного нерва (n. </a:t>
            </a:r>
            <a:r>
              <a:rPr lang="ru-RU" sz="2400" b="1" i="1" dirty="0" err="1">
                <a:latin typeface="Times New Roman" pitchFamily="16" charset="0"/>
              </a:rPr>
              <a:t>infraorbitalis</a:t>
            </a:r>
            <a:r>
              <a:rPr lang="ru-RU" sz="2400" b="1" i="1" dirty="0">
                <a:latin typeface="Times New Roman" pitchFamily="16" charset="0"/>
              </a:rPr>
              <a:t>). </a:t>
            </a:r>
          </a:p>
          <a:p>
            <a:pPr marL="144463" indent="1444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400" b="1" i="1" dirty="0">
                <a:latin typeface="Times New Roman" pitchFamily="16" charset="0"/>
              </a:rPr>
              <a:t>В норме пальпация </a:t>
            </a:r>
            <a:r>
              <a:rPr lang="ru-RU" sz="2400" b="1" i="1" dirty="0" smtClean="0">
                <a:latin typeface="Times New Roman" pitchFamily="16" charset="0"/>
              </a:rPr>
              <a:t>проекций </a:t>
            </a:r>
            <a:r>
              <a:rPr lang="ru-RU" sz="2400" b="1" i="1" dirty="0">
                <a:latin typeface="Times New Roman" pitchFamily="16" charset="0"/>
              </a:rPr>
              <a:t>пазухи безболезненна</a:t>
            </a:r>
            <a:r>
              <a:rPr lang="ru-RU" sz="2400" b="1" i="1" dirty="0" smtClean="0">
                <a:latin typeface="Times New Roman" pitchFamily="16" charset="0"/>
              </a:rPr>
              <a:t>.</a:t>
            </a:r>
          </a:p>
          <a:p>
            <a:pPr marL="36000" indent="360000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400" b="1" i="1" dirty="0">
                <a:latin typeface="Times New Roman" pitchFamily="16" charset="0"/>
              </a:rPr>
              <a:t>5) Пальпация подчелюстных и шейных лимфатических узлов.</a:t>
            </a:r>
          </a:p>
          <a:p>
            <a:pPr marL="36000" indent="360000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400" b="1" i="1" dirty="0">
                <a:latin typeface="Times New Roman" pitchFamily="16" charset="0"/>
              </a:rPr>
              <a:t> В норме лимфатические узлы не </a:t>
            </a:r>
            <a:r>
              <a:rPr lang="ru-RU" sz="2400" b="1" i="1" dirty="0" smtClean="0">
                <a:latin typeface="Times New Roman" pitchFamily="16" charset="0"/>
              </a:rPr>
              <a:t>пальпируются.</a:t>
            </a:r>
            <a:endParaRPr lang="ru-RU" sz="2400" b="1" i="1" dirty="0">
              <a:latin typeface="Times New Roman" pitchFamily="16" charset="0"/>
            </a:endParaRPr>
          </a:p>
          <a:p>
            <a:pPr marL="144463" indent="1444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sz="2400" b="1" i="1" dirty="0">
              <a:latin typeface="Times New Roman" pitchFamily="16" charset="0"/>
            </a:endParaRPr>
          </a:p>
          <a:p>
            <a:pPr marL="144463" indent="1444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44463" indent="144463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628800"/>
            <a:ext cx="374332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0474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1"/>
          <p:cNvSpPr txBox="1">
            <a:spLocks noChangeArrowheads="1"/>
          </p:cNvSpPr>
          <p:nvPr/>
        </p:nvSpPr>
        <p:spPr bwMode="auto">
          <a:xfrm>
            <a:off x="215900" y="647700"/>
            <a:ext cx="8496300" cy="3903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07950" indent="252413">
              <a:buClrTx/>
              <a:buFontTx/>
              <a:buNone/>
              <a:tabLst>
                <a:tab pos="107950" algn="l"/>
                <a:tab pos="555625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</a:tabLs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При обследовании больного в положении лежа на спине голове и туловищу придают различное положение, при этом у некоторых больных наблюдают появление нистагма, обозначаемого как позиционный нистагм (нистагм положения).</a:t>
            </a: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 </a:t>
            </a:r>
            <a:endParaRPr lang="ru-RU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107950" indent="252413">
              <a:buClrTx/>
              <a:buFontTx/>
              <a:buNone/>
              <a:tabLst>
                <a:tab pos="107950" algn="l"/>
                <a:tab pos="555625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</a:tabLst>
              <a:defRPr/>
            </a:pP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Позиционный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нистагм 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может иметь центральный генез, в ряде случаев его связывают с нарушением функции </a:t>
            </a:r>
            <a:r>
              <a:rPr 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отолитовых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 рецепторов, от которых отрываются мельчайшие частички и попадают в ампулы полукружных каналов с патологической </a:t>
            </a:r>
            <a:r>
              <a:rPr 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импульсацией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 от шейных рецепторов.</a:t>
            </a:r>
          </a:p>
          <a:p>
            <a:pPr marL="107950" indent="252413">
              <a:buClrTx/>
              <a:buFontTx/>
              <a:buNone/>
              <a:tabLst>
                <a:tab pos="107950" algn="l"/>
                <a:tab pos="555625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</a:tabLst>
              <a:defRPr/>
            </a:pP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31305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ext Box 1"/>
          <p:cNvSpPr txBox="1">
            <a:spLocks noChangeArrowheads="1"/>
          </p:cNvSpPr>
          <p:nvPr/>
        </p:nvSpPr>
        <p:spPr bwMode="auto">
          <a:xfrm>
            <a:off x="215900" y="427038"/>
            <a:ext cx="8460556" cy="5883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44463" indent="179388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Нистагм характеризуют :</a:t>
            </a:r>
          </a:p>
          <a:p>
            <a:pPr marL="487363" indent="-342900">
              <a:buClrTx/>
              <a:buFont typeface="Wingdings" pitchFamily="2" charset="2"/>
              <a:buChar char="v"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по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плоскости (горизонтальный, сагиттальный, ротаторный), </a:t>
            </a:r>
            <a:endParaRPr lang="ru-RU" sz="2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487363" indent="-342900">
              <a:buClrTx/>
              <a:buFont typeface="Wingdings" pitchFamily="2" charset="2"/>
              <a:buChar char="v"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по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направлению(вправо, влево, вверх, вниз), </a:t>
            </a:r>
            <a:endParaRPr lang="ru-RU" sz="2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487363" indent="-342900">
              <a:buClrTx/>
              <a:buFont typeface="Wingdings" pitchFamily="2" charset="2"/>
              <a:buChar char="v"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по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силе (I, II или III степени), </a:t>
            </a:r>
            <a:endParaRPr lang="ru-RU" sz="2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487363" indent="-342900">
              <a:buClrTx/>
              <a:buFont typeface="Wingdings" pitchFamily="2" charset="2"/>
              <a:buChar char="v"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по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быстроте колебательных циклов (живой, вялый), </a:t>
            </a:r>
            <a:endParaRPr lang="ru-RU" sz="2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487363" indent="-342900">
              <a:buClrTx/>
              <a:buFont typeface="Wingdings" pitchFamily="2" charset="2"/>
              <a:buChar char="v"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по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амплитуде (мелко-, средне или крупноразмашистый), </a:t>
            </a:r>
            <a:endParaRPr lang="ru-RU" sz="2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487363" indent="-342900">
              <a:buClrTx/>
              <a:buFont typeface="Wingdings" pitchFamily="2" charset="2"/>
              <a:buChar char="v"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по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ритму (ритмичный или </a:t>
            </a:r>
            <a:r>
              <a:rPr lang="ru-RU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дизритмичный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), </a:t>
            </a:r>
            <a:endParaRPr lang="ru-RU" sz="2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487363" indent="-342900">
              <a:buClrTx/>
              <a:buFont typeface="Wingdings" pitchFamily="2" charset="2"/>
              <a:buChar char="v"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по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длительности (в секундах</a:t>
            </a: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).</a:t>
            </a:r>
          </a:p>
          <a:p>
            <a:pPr marL="144463">
              <a:buClrTx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144463" indent="179388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По силе нистагм считается I степени, если он возникает только при взгляде в сторону быстрого компонента; </a:t>
            </a:r>
            <a:endParaRPr lang="ru-RU" sz="2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144463" indent="179388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II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степени - при взгляде не только в сторону быстрого компонента, но и прямо; наконец, </a:t>
            </a:r>
            <a:endParaRPr lang="ru-RU" sz="2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144463" indent="179388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нистагм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III степени наблюдается не только в первых двух положениях глаз, но и при взгляде в сторону медленного компонента. </a:t>
            </a:r>
          </a:p>
        </p:txBody>
      </p:sp>
    </p:spTree>
    <p:extLst>
      <p:ext uri="{BB962C8B-B14F-4D97-AF65-F5344CB8AC3E}">
        <p14:creationId xmlns:p14="http://schemas.microsoft.com/office/powerpoint/2010/main" val="17834689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889844"/>
            <a:ext cx="864096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463" indent="179388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Вестибулярный нистагм обычно не меняет своего направления, т.е. в любом положении глаз его быстрый компонент направлен в одну и ту же сторону. </a:t>
            </a:r>
            <a:endParaRPr lang="ru-RU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144463" indent="179388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Об </a:t>
            </a:r>
            <a:r>
              <a:rPr 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экстралабиринтном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 (центральном) происхождении нистагма свидетельствует его </a:t>
            </a:r>
            <a:r>
              <a:rPr 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ундулирующий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 характер, когда нельзя выделить быструю и медленную фазы. </a:t>
            </a:r>
            <a:endParaRPr lang="ru-RU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144463" indent="179388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Вертикальный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, диагональный, разнонаправленный (изменяющий направление при взгляде в разные стороны), </a:t>
            </a:r>
            <a:r>
              <a:rPr 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конвергирующий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, монокулярный, несимметричный (неодинаковый для обоих глаз) нистагм характерен для нарушений центрального генеза.</a:t>
            </a:r>
          </a:p>
          <a:p>
            <a:pPr marL="144463" indent="179388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144463" indent="179388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144463" indent="179388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71119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ext Box 1"/>
          <p:cNvSpPr txBox="1">
            <a:spLocks noChangeArrowheads="1"/>
          </p:cNvSpPr>
          <p:nvPr/>
        </p:nvSpPr>
        <p:spPr bwMode="auto">
          <a:xfrm>
            <a:off x="150813" y="930275"/>
            <a:ext cx="8993187" cy="2381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600" b="1" i="1" dirty="0">
                <a:solidFill>
                  <a:srgbClr val="FF0000"/>
                </a:solidFill>
                <a:latin typeface="Times New Roman" pitchFamily="18" charset="0"/>
                <a:ea typeface="Microsoft YaHei" pitchFamily="34" charset="-122"/>
              </a:rPr>
              <a:t>Тонические реакции отклонения рук. 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Их исследуют при выполнении указательных проб (пальценосовой, пальце-пальцевой), пробы Фишера-</a:t>
            </a:r>
            <a:r>
              <a:rPr lang="ru-RU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Водака</a:t>
            </a:r>
            <a:r>
              <a:rPr lang="ru-RU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.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431800" y="3044825"/>
            <a:ext cx="76327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600" b="1" i="1" dirty="0">
                <a:solidFill>
                  <a:srgbClr val="FF0000"/>
                </a:solidFill>
                <a:latin typeface="Times New Roman" pitchFamily="16" charset="0"/>
              </a:rPr>
              <a:t>Исследование устойчивости в позе </a:t>
            </a:r>
            <a:r>
              <a:rPr lang="ru-RU" sz="2600" b="1" i="1" dirty="0" err="1">
                <a:solidFill>
                  <a:srgbClr val="FF0000"/>
                </a:solidFill>
                <a:latin typeface="Times New Roman" pitchFamily="16" charset="0"/>
              </a:rPr>
              <a:t>Ромберга</a:t>
            </a:r>
            <a:r>
              <a:rPr lang="ru-RU" sz="2600" b="1" i="1" dirty="0">
                <a:solidFill>
                  <a:srgbClr val="FF0000"/>
                </a:solidFill>
                <a:latin typeface="Times New Roman" pitchFamily="16" charset="0"/>
              </a:rPr>
              <a:t>.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sz="2600" b="1" i="1" dirty="0">
              <a:solidFill>
                <a:srgbClr val="FF0000"/>
              </a:solidFill>
              <a:latin typeface="Times New Roman" pitchFamily="16" charset="0"/>
            </a:endParaRPr>
          </a:p>
        </p:txBody>
      </p:sp>
      <p:sp>
        <p:nvSpPr>
          <p:cNvPr id="54276" name="Text Box 3"/>
          <p:cNvSpPr txBox="1">
            <a:spLocks noChangeArrowheads="1"/>
          </p:cNvSpPr>
          <p:nvPr/>
        </p:nvSpPr>
        <p:spPr bwMode="auto">
          <a:xfrm>
            <a:off x="431800" y="3959225"/>
            <a:ext cx="7704138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600" b="1" i="1">
                <a:solidFill>
                  <a:srgbClr val="FF0000"/>
                </a:solidFill>
                <a:latin typeface="Times New Roman" pitchFamily="16" charset="0"/>
              </a:rPr>
              <a:t>Походка по прямой линии и фланговая.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sz="2600" b="1" i="1">
              <a:solidFill>
                <a:srgbClr val="FF0000"/>
              </a:solidFill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9135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ext Box 1"/>
          <p:cNvSpPr txBox="1">
            <a:spLocks noChangeArrowheads="1"/>
          </p:cNvSpPr>
          <p:nvPr/>
        </p:nvSpPr>
        <p:spPr bwMode="auto">
          <a:xfrm>
            <a:off x="176213" y="215900"/>
            <a:ext cx="8535987" cy="48402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44463" indent="179388" algn="ctr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Вестибулярные пробы</a:t>
            </a:r>
          </a:p>
          <a:p>
            <a:pPr marL="144463" indent="179388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144463" indent="179388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Вестибулярные пробы позволяют определить не только наличие нарушений функции анализатора, но и дать качественную и количественную характеристику их особенностям. </a:t>
            </a:r>
            <a:endParaRPr lang="ru-RU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marL="144463" indent="179388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Сущность 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этих проб заключается в возбуждении вестибулярных рецепторов с помощью адекватных или неадекватных дозированных воздействий.</a:t>
            </a:r>
          </a:p>
          <a:p>
            <a:pPr marL="144463" indent="179388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Так, для </a:t>
            </a:r>
            <a:r>
              <a:rPr 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ампулярных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 рецепторов адекватным раздражителем являются угловые ускорения, на этом основана дозированная вращательная проба на вращающемся кресле. </a:t>
            </a:r>
          </a:p>
        </p:txBody>
      </p:sp>
    </p:spTree>
    <p:extLst>
      <p:ext uri="{BB962C8B-B14F-4D97-AF65-F5344CB8AC3E}">
        <p14:creationId xmlns:p14="http://schemas.microsoft.com/office/powerpoint/2010/main" val="40561739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ext Box 1"/>
          <p:cNvSpPr txBox="1">
            <a:spLocks noChangeArrowheads="1"/>
          </p:cNvSpPr>
          <p:nvPr/>
        </p:nvSpPr>
        <p:spPr bwMode="auto">
          <a:xfrm>
            <a:off x="107504" y="576263"/>
            <a:ext cx="8928992" cy="5207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indent="288000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Неадекватным раздражителем для тех же рецепторов является воздействие дозированным калорическим стимулом, когда вливание в наружный слуховой проход воды различной температуры приводит к охлаждению или нагреванию жидких сред внутреннего уха и это вызывает по закону конвекции перемещение </a:t>
            </a:r>
            <a:r>
              <a:rPr 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эндолимфы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 в горизонтальном полукружном канале, находящемся ближе всего к среднему уху. </a:t>
            </a:r>
            <a:endParaRPr lang="ru-RU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indent="288000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Также 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неадекватным раздражителем для вестибулярных рецепторов является воздействие гальванического тока.</a:t>
            </a:r>
          </a:p>
          <a:p>
            <a:pPr indent="288000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Для </a:t>
            </a:r>
            <a:r>
              <a:rPr 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отолитовых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 рецепторов адекватным раздражителем является прямолинейное ускорение в горизонтальной и вертикальной плоскостях при выполнении пробы на 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четырех штанговых 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качелях.</a:t>
            </a:r>
          </a:p>
          <a:p>
            <a:pPr marL="144463" indent="179388">
              <a:buClrTx/>
              <a:buFontTx/>
              <a:buNone/>
              <a:tabLst>
                <a:tab pos="144463" algn="l"/>
                <a:tab pos="592138" algn="l"/>
                <a:tab pos="1041400" algn="l"/>
                <a:tab pos="1490663" algn="l"/>
                <a:tab pos="1939925" algn="l"/>
                <a:tab pos="2389188" algn="l"/>
                <a:tab pos="2838450" algn="l"/>
                <a:tab pos="3287713" algn="l"/>
                <a:tab pos="3736975" algn="l"/>
                <a:tab pos="4186238" algn="l"/>
                <a:tab pos="4635500" algn="l"/>
                <a:tab pos="5084763" algn="l"/>
                <a:tab pos="5534025" algn="l"/>
                <a:tab pos="5983288" algn="l"/>
                <a:tab pos="6432550" algn="l"/>
                <a:tab pos="6881813" algn="l"/>
                <a:tab pos="7331075" algn="l"/>
                <a:tab pos="7780338" algn="l"/>
                <a:tab pos="8229600" algn="l"/>
                <a:tab pos="8678863" algn="l"/>
                <a:tab pos="9128125" algn="l"/>
              </a:tabLst>
              <a:defRPr/>
            </a:pPr>
            <a:endParaRPr 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32131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Размещение электродов на лице при электронистагмографии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905000"/>
            <a:ext cx="3721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5852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457200" y="292100"/>
            <a:ext cx="8686800" cy="1384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Общий вид записи нистагма методом видеонистагмографии,</a:t>
            </a:r>
            <a:br>
              <a:rPr lang="ru-RU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</a:br>
            <a:r>
              <a:rPr lang="ru-RU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справа — маска видеоокулографа</a:t>
            </a:r>
          </a:p>
        </p:txBody>
      </p:sp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457200" y="1905000"/>
            <a:ext cx="403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4648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8373" name="Rectangle 4"/>
          <p:cNvSpPr>
            <a:spLocks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8374" name="Rectangle 5"/>
          <p:cNvSpPr>
            <a:spLocks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5837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971800"/>
            <a:ext cx="3886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173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685800" y="1124744"/>
            <a:ext cx="8229600" cy="403244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indent="457200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Если выявлены  отклонения при выполнении указанных 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вестибулярных тестов</a:t>
            </a:r>
            <a:r>
              <a:rPr lang="ru-RU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,</a:t>
            </a:r>
            <a:r>
              <a: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 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то дополнительно проводят 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вращательную и калорическую пробы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, а при наличии расстройства равновесия— </a:t>
            </a:r>
            <a:r>
              <a:rPr lang="ru-RU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стабилометрию</a:t>
            </a:r>
            <a:r>
              <a:rPr lang="ru-RU" sz="32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01605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144463" y="503238"/>
            <a:ext cx="8783637" cy="1917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2 этап. Передняя риноскопия. </a:t>
            </a:r>
            <a:endParaRPr lang="ru-RU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Осмотр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полости носа проводят при искусственном освещении (лобный рефлектор или автономный источник света), используя носовое зеркало -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носорасширитель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, который нужно держать в левой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руке.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3094038"/>
            <a:ext cx="57150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6252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145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395288" y="115204"/>
            <a:ext cx="8274050" cy="274139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rgbClr val="FFFFFF"/>
              </a:solidFill>
              <a:latin typeface="Arial" pitchFamily="34" charset="0"/>
              <a:ea typeface="Microsoft YaHei" pitchFamily="34" charset="-122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Позиционный нистагм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.</a:t>
            </a:r>
            <a:b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</a:b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Тест является основным методом диагностики доброкачественного позиционного головокружения. Он применяется для выявления нистагма при изменении позы обследуемого. </a:t>
            </a:r>
          </a:p>
          <a:p>
            <a:pPr eaLnBrk="0" hangingPunct="0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781300"/>
            <a:ext cx="403225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621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4500563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611560" y="188640"/>
            <a:ext cx="8280920" cy="9562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Постурография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 Стабилография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).</a:t>
            </a:r>
            <a:b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</a:br>
            <a:endParaRPr lang="ru-RU" sz="2800" b="1" dirty="0">
              <a:solidFill>
                <a:srgbClr val="FFFFFF"/>
              </a:solidFill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66564" name="Text Box 3"/>
          <p:cNvSpPr txBox="1">
            <a:spLocks noChangeArrowheads="1"/>
          </p:cNvSpPr>
          <p:nvPr/>
        </p:nvSpPr>
        <p:spPr bwMode="auto">
          <a:xfrm>
            <a:off x="4445000" y="1050926"/>
            <a:ext cx="4572000" cy="563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just" eaLnBrk="1" hangingPunct="1">
              <a:spcBef>
                <a:spcPts val="1250"/>
              </a:spcBef>
              <a:buClr>
                <a:srgbClr val="FFFFFF"/>
              </a:buClr>
              <a:buFont typeface="Symbol" pitchFamily="18" charset="2"/>
              <a:buChar char=""/>
            </a:pPr>
            <a:r>
              <a:rPr lang="ru-RU" sz="2000" b="1" dirty="0">
                <a:solidFill>
                  <a:schemeClr val="tx1"/>
                </a:solidFill>
                <a:latin typeface="Times New Roman" pitchFamily="16" charset="0"/>
              </a:rPr>
              <a:t>Метод используется для оценки состояния вестибулоспинальных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6" charset="0"/>
              </a:rPr>
              <a:t>рефлексов. Он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6" charset="0"/>
              </a:rPr>
              <a:t>основан </a:t>
            </a:r>
            <a:r>
              <a:rPr lang="ru-RU" sz="2000" b="1" dirty="0">
                <a:solidFill>
                  <a:schemeClr val="tx1"/>
                </a:solidFill>
                <a:latin typeface="Times New Roman" pitchFamily="16" charset="0"/>
              </a:rPr>
              <a:t>на регистрации колебаний центра давления пациента, установленного на специальной 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6" charset="0"/>
              </a:rPr>
              <a:t>стабилометрической</a:t>
            </a:r>
            <a:r>
              <a:rPr lang="ru-RU" sz="2000" b="1" dirty="0">
                <a:solidFill>
                  <a:schemeClr val="tx1"/>
                </a:solidFill>
                <a:latin typeface="Times New Roman" pitchFamily="16" charset="0"/>
              </a:rPr>
              <a:t> платформе.</a:t>
            </a:r>
          </a:p>
          <a:p>
            <a:pPr indent="457200" algn="just" eaLnBrk="1" hangingPunct="1">
              <a:buClr>
                <a:srgbClr val="FFFFFF"/>
              </a:buClr>
              <a:buFont typeface="Symbol" pitchFamily="18" charset="2"/>
              <a:buChar char=""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6" charset="0"/>
              </a:rPr>
              <a:t>Компьютерная </a:t>
            </a:r>
            <a:r>
              <a:rPr lang="ru-RU" sz="2000" b="1" dirty="0">
                <a:solidFill>
                  <a:schemeClr val="tx1"/>
                </a:solidFill>
                <a:latin typeface="Times New Roman" pitchFamily="16" charset="0"/>
              </a:rPr>
              <a:t>динамическая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6" charset="0"/>
              </a:rPr>
              <a:t>постурография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6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itchFamily="16" charset="0"/>
              </a:rPr>
              <a:t>позволяет изучать взаимодействие зрительной, вестибулярной и мышечной систем при обеспечении функции равновесия и проводить реабилитацию пациентов по специальным программам, учитывающим индивидуальные особенности, характер и этап заболевания. </a:t>
            </a:r>
            <a:endParaRPr lang="ru-RU" sz="2000" b="1" dirty="0">
              <a:solidFill>
                <a:srgbClr val="FFFFFF"/>
              </a:solidFill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045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Стабилометрия</a:t>
            </a:r>
            <a:r>
              <a:rPr lang="ru-R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—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</a:rPr>
              <a:t>объективный метод оценки статокинетической функции, отражающий статические и динамические ее характеристики</a:t>
            </a:r>
          </a:p>
        </p:txBody>
      </p:sp>
      <p:sp>
        <p:nvSpPr>
          <p:cNvPr id="68611" name="Text Box 2"/>
          <p:cNvSpPr txBox="1">
            <a:spLocks noChangeArrowheads="1"/>
          </p:cNvSpPr>
          <p:nvPr/>
        </p:nvSpPr>
        <p:spPr bwMode="auto">
          <a:xfrm>
            <a:off x="382469" y="2132856"/>
            <a:ext cx="822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2900" indent="-336550"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00"/>
              </a:spcBef>
              <a:buClrTx/>
              <a:buSzPct val="120000"/>
              <a:buFont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itchFamily="16" charset="0"/>
              </a:rPr>
              <a:t>Возможности использования </a:t>
            </a:r>
            <a:r>
              <a:rPr lang="ru-RU" sz="2800" b="1" dirty="0" err="1">
                <a:solidFill>
                  <a:schemeClr val="tx1"/>
                </a:solidFill>
                <a:latin typeface="Times New Roman" pitchFamily="16" charset="0"/>
              </a:rPr>
              <a:t>стабилометрии</a:t>
            </a:r>
            <a:r>
              <a:rPr lang="ru-RU" sz="2800" b="1" dirty="0">
                <a:solidFill>
                  <a:schemeClr val="tx1"/>
                </a:solidFill>
                <a:latin typeface="Times New Roman" pitchFamily="16" charset="0"/>
              </a:rPr>
              <a:t> в клинике: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Tx/>
              <a:buSzPct val="120000"/>
              <a:buFont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itchFamily="16" charset="0"/>
              </a:rPr>
              <a:t>1. Оценка эффективности системы равновесия в</a:t>
            </a:r>
            <a:br>
              <a:rPr lang="ru-RU" sz="2800" b="1" dirty="0">
                <a:solidFill>
                  <a:schemeClr val="tx1"/>
                </a:solidFill>
                <a:latin typeface="Times New Roman" pitchFamily="16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itchFamily="16" charset="0"/>
              </a:rPr>
              <a:t> целом.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Tx/>
              <a:buSzPct val="120000"/>
              <a:buFont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itchFamily="16" charset="0"/>
              </a:rPr>
              <a:t>2. Топическая и нозологическая диагностика</a:t>
            </a:r>
            <a:br>
              <a:rPr lang="ru-RU" sz="2800" b="1" dirty="0">
                <a:solidFill>
                  <a:schemeClr val="tx1"/>
                </a:solidFill>
                <a:latin typeface="Times New Roman" pitchFamily="16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itchFamily="16" charset="0"/>
              </a:rPr>
              <a:t> расстройств равновесия различного генеза.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Tx/>
              <a:buSzPct val="120000"/>
              <a:buFont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itchFamily="16" charset="0"/>
              </a:rPr>
              <a:t>3. Реабилитация больных с расстройством равновесия  (использование принципа биологической обратной связи).</a:t>
            </a:r>
          </a:p>
        </p:txBody>
      </p:sp>
    </p:spTree>
    <p:extLst>
      <p:ext uri="{BB962C8B-B14F-4D97-AF65-F5344CB8AC3E}">
        <p14:creationId xmlns:p14="http://schemas.microsoft.com/office/powerpoint/2010/main" val="38298775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33388"/>
            <a:ext cx="87122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6643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3666" name="WordArt 2"/>
          <p:cNvSpPr>
            <a:spLocks noChangeArrowheads="1" noChangeShapeType="1" noTextEdit="1"/>
          </p:cNvSpPr>
          <p:nvPr/>
        </p:nvSpPr>
        <p:spPr bwMode="auto">
          <a:xfrm>
            <a:off x="539750" y="765175"/>
            <a:ext cx="8604250" cy="32385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63236"/>
              </a:avLst>
            </a:prstTxWarp>
          </a:bodyPr>
          <a:lstStyle/>
          <a:p>
            <a:pPr algn="ctr"/>
            <a:r>
              <a:rPr lang="ru-RU" sz="4400" kern="10">
                <a:ln w="9360" cap="sq">
                  <a:solidFill>
                    <a:srgbClr val="CC99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966" dir="2700000" algn="ctr" rotWithShape="0">
                    <a:srgbClr val="9999FF">
                      <a:alpha val="80011"/>
                    </a:srgbClr>
                  </a:outerShdw>
                </a:effectLst>
                <a:latin typeface="Impact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927134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13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13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136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113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44463" y="287338"/>
            <a:ext cx="8712200" cy="6457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Риноскопия может быть передней, средней и задней.</a:t>
            </a:r>
          </a:p>
          <a:p>
            <a:pPr marL="636588" indent="-457200">
              <a:buClrTx/>
              <a:buFontTx/>
              <a:buAutoNum type="arabicParenR"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Осмотр 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преддверия носа (первая позиция при передней риноскопии</a:t>
            </a: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).</a:t>
            </a:r>
          </a:p>
          <a:p>
            <a:pPr marL="179388" indent="252413"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2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) Переднюю риноскопию производят поочередно - одной и другой половины носа. </a:t>
            </a:r>
            <a:endParaRPr lang="ru-RU" sz="22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79388" indent="252413"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000" b="1" dirty="0">
                <a:latin typeface="Times New Roman" pitchFamily="16" charset="0"/>
              </a:rPr>
              <a:t>В норме преддверие носа свободное, имеются волосы.</a:t>
            </a:r>
          </a:p>
          <a:p>
            <a:pPr marL="179388" indent="252413"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При прямом положении головы (передняя),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в норме цвет слизистой оболочки розовый, поверхность гладкая, влажная, перегородка носа по средней линии. В норме носовые раковины не увеличены, общий, нижний и средний носовые ходы свободны. Расстояние между перегородкой носа и краем нижней носовой раковины равно 3-4 мм</a:t>
            </a: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.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При несколько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наклоненной голове больного </a:t>
            </a: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книзу (средняя).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При этом хорошо видны передние и средние отделы нижнего носового хода, дно носа. В норме нижний носовой ход свободен.</a:t>
            </a: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При несколько откинутой голове больного кзади и вправо </a:t>
            </a: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-при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этом виден средний носовой ход.</a:t>
            </a:r>
          </a:p>
          <a:p>
            <a:pPr marL="179388" indent="252413"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179388" indent="252413"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  <a:defRPr/>
            </a:pPr>
            <a:endParaRPr lang="ru-RU" sz="22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4800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240</TotalTime>
  <Words>4580</Words>
  <Application>Microsoft Office PowerPoint</Application>
  <PresentationFormat>Экран (4:3)</PresentationFormat>
  <Paragraphs>356</Paragraphs>
  <Slides>85</Slides>
  <Notes>77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8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Типы тимпанограмм: А</vt:lpstr>
      <vt:lpstr>Типы тимпанограмм: В</vt:lpstr>
      <vt:lpstr>Типы тимпанограмм: 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27</cp:revision>
  <dcterms:modified xsi:type="dcterms:W3CDTF">2019-04-22T05:01:11Z</dcterms:modified>
</cp:coreProperties>
</file>