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7"/>
  </p:notesMasterIdLst>
  <p:sldIdLst>
    <p:sldId id="314" r:id="rId2"/>
    <p:sldId id="315" r:id="rId3"/>
    <p:sldId id="642" r:id="rId4"/>
    <p:sldId id="424" r:id="rId5"/>
    <p:sldId id="425" r:id="rId6"/>
    <p:sldId id="426" r:id="rId7"/>
    <p:sldId id="534" r:id="rId8"/>
    <p:sldId id="643" r:id="rId9"/>
    <p:sldId id="576" r:id="rId10"/>
    <p:sldId id="427" r:id="rId11"/>
    <p:sldId id="428" r:id="rId12"/>
    <p:sldId id="611" r:id="rId13"/>
    <p:sldId id="429" r:id="rId14"/>
    <p:sldId id="612" r:id="rId15"/>
    <p:sldId id="583" r:id="rId16"/>
    <p:sldId id="588" r:id="rId17"/>
    <p:sldId id="590" r:id="rId18"/>
    <p:sldId id="591" r:id="rId19"/>
    <p:sldId id="604" r:id="rId20"/>
    <p:sldId id="592" r:id="rId21"/>
    <p:sldId id="593" r:id="rId22"/>
    <p:sldId id="430" r:id="rId23"/>
    <p:sldId id="589" r:id="rId24"/>
    <p:sldId id="585" r:id="rId25"/>
    <p:sldId id="587" r:id="rId26"/>
    <p:sldId id="596" r:id="rId27"/>
    <p:sldId id="597" r:id="rId28"/>
    <p:sldId id="598" r:id="rId29"/>
    <p:sldId id="599" r:id="rId30"/>
    <p:sldId id="577" r:id="rId31"/>
    <p:sldId id="595" r:id="rId32"/>
    <p:sldId id="578" r:id="rId33"/>
    <p:sldId id="613" r:id="rId34"/>
    <p:sldId id="614" r:id="rId35"/>
    <p:sldId id="579" r:id="rId36"/>
    <p:sldId id="580" r:id="rId37"/>
    <p:sldId id="581" r:id="rId38"/>
    <p:sldId id="432" r:id="rId39"/>
    <p:sldId id="433" r:id="rId40"/>
    <p:sldId id="434" r:id="rId41"/>
    <p:sldId id="475" r:id="rId42"/>
    <p:sldId id="615" r:id="rId43"/>
    <p:sldId id="575" r:id="rId44"/>
    <p:sldId id="538" r:id="rId45"/>
    <p:sldId id="476" r:id="rId46"/>
    <p:sldId id="478" r:id="rId47"/>
    <p:sldId id="477" r:id="rId48"/>
    <p:sldId id="438" r:id="rId49"/>
    <p:sldId id="439" r:id="rId50"/>
    <p:sldId id="440" r:id="rId51"/>
    <p:sldId id="441" r:id="rId52"/>
    <p:sldId id="442" r:id="rId53"/>
    <p:sldId id="492" r:id="rId54"/>
    <p:sldId id="493" r:id="rId55"/>
    <p:sldId id="446" r:id="rId56"/>
    <p:sldId id="494" r:id="rId57"/>
    <p:sldId id="445" r:id="rId58"/>
    <p:sldId id="447" r:id="rId59"/>
    <p:sldId id="574" r:id="rId60"/>
    <p:sldId id="449" r:id="rId61"/>
    <p:sldId id="644" r:id="rId62"/>
    <p:sldId id="451" r:id="rId63"/>
    <p:sldId id="552" r:id="rId64"/>
    <p:sldId id="556" r:id="rId65"/>
    <p:sldId id="555" r:id="rId66"/>
    <p:sldId id="557" r:id="rId67"/>
    <p:sldId id="561" r:id="rId68"/>
    <p:sldId id="558" r:id="rId69"/>
    <p:sldId id="559" r:id="rId70"/>
    <p:sldId id="560" r:id="rId71"/>
    <p:sldId id="566" r:id="rId72"/>
    <p:sldId id="567" r:id="rId73"/>
    <p:sldId id="568" r:id="rId74"/>
    <p:sldId id="572" r:id="rId75"/>
    <p:sldId id="573" r:id="rId76"/>
    <p:sldId id="569" r:id="rId77"/>
    <p:sldId id="467" r:id="rId78"/>
    <p:sldId id="468" r:id="rId79"/>
    <p:sldId id="469" r:id="rId80"/>
    <p:sldId id="471" r:id="rId81"/>
    <p:sldId id="472" r:id="rId82"/>
    <p:sldId id="473" r:id="rId83"/>
    <p:sldId id="543" r:id="rId84"/>
    <p:sldId id="544" r:id="rId85"/>
    <p:sldId id="474" r:id="rId86"/>
    <p:sldId id="423" r:id="rId87"/>
    <p:sldId id="646" r:id="rId88"/>
    <p:sldId id="418" r:id="rId89"/>
    <p:sldId id="547" r:id="rId90"/>
    <p:sldId id="419" r:id="rId91"/>
    <p:sldId id="420" r:id="rId92"/>
    <p:sldId id="510" r:id="rId93"/>
    <p:sldId id="511" r:id="rId94"/>
    <p:sldId id="605" r:id="rId95"/>
    <p:sldId id="606" r:id="rId96"/>
    <p:sldId id="645" r:id="rId97"/>
    <p:sldId id="607" r:id="rId98"/>
    <p:sldId id="608" r:id="rId99"/>
    <p:sldId id="609" r:id="rId100"/>
    <p:sldId id="610" r:id="rId101"/>
    <p:sldId id="602" r:id="rId102"/>
    <p:sldId id="603" r:id="rId103"/>
    <p:sldId id="601" r:id="rId104"/>
    <p:sldId id="512" r:id="rId105"/>
    <p:sldId id="513" r:id="rId106"/>
    <p:sldId id="514" r:id="rId107"/>
    <p:sldId id="515" r:id="rId108"/>
    <p:sldId id="422" r:id="rId109"/>
    <p:sldId id="520" r:id="rId110"/>
    <p:sldId id="582" r:id="rId111"/>
    <p:sldId id="521" r:id="rId112"/>
    <p:sldId id="522" r:id="rId113"/>
    <p:sldId id="519" r:id="rId114"/>
    <p:sldId id="524" r:id="rId115"/>
    <p:sldId id="525" r:id="rId116"/>
    <p:sldId id="551" r:id="rId117"/>
    <p:sldId id="526" r:id="rId118"/>
    <p:sldId id="528" r:id="rId119"/>
    <p:sldId id="527" r:id="rId120"/>
    <p:sldId id="523" r:id="rId121"/>
    <p:sldId id="531" r:id="rId122"/>
    <p:sldId id="532" r:id="rId123"/>
    <p:sldId id="533" r:id="rId124"/>
    <p:sldId id="617" r:id="rId125"/>
    <p:sldId id="619" r:id="rId126"/>
    <p:sldId id="620" r:id="rId127"/>
    <p:sldId id="621" r:id="rId128"/>
    <p:sldId id="622" r:id="rId129"/>
    <p:sldId id="623" r:id="rId130"/>
    <p:sldId id="624" r:id="rId131"/>
    <p:sldId id="625" r:id="rId132"/>
    <p:sldId id="626" r:id="rId133"/>
    <p:sldId id="627" r:id="rId134"/>
    <p:sldId id="628" r:id="rId135"/>
    <p:sldId id="629" r:id="rId136"/>
    <p:sldId id="632" r:id="rId137"/>
    <p:sldId id="633" r:id="rId138"/>
    <p:sldId id="634" r:id="rId139"/>
    <p:sldId id="635" r:id="rId140"/>
    <p:sldId id="637" r:id="rId141"/>
    <p:sldId id="638" r:id="rId142"/>
    <p:sldId id="639" r:id="rId143"/>
    <p:sldId id="640" r:id="rId144"/>
    <p:sldId id="257" r:id="rId145"/>
    <p:sldId id="641" r:id="rId1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00CC66"/>
    <a:srgbClr val="33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10FB-1E43-41A7-96EF-F9BF60D606BF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853E6-08F2-43B7-B329-603ACA454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2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12600">
            <a:miter lim="800000"/>
            <a:headEnd/>
            <a:tailEnd/>
          </a:ln>
        </p:spPr>
        <p:txBody>
          <a:bodyPr/>
          <a:lstStyle/>
          <a:p>
            <a:fld id="{B2324FEF-DE4E-47C5-94FA-CB13105A6C8F}" type="slidenum">
              <a:rPr lang="ru-RU" smtClean="0"/>
              <a:pPr/>
              <a:t>125</a:t>
            </a:fld>
            <a:endParaRPr lang="ru-RU" smtClean="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12600">
            <a:miter lim="800000"/>
            <a:headEnd/>
            <a:tailEnd/>
          </a:ln>
        </p:spPr>
        <p:txBody>
          <a:bodyPr/>
          <a:lstStyle/>
          <a:p>
            <a:fld id="{D1E4FDEB-03B6-4567-AB61-6ECDDFE3345A}" type="slidenum">
              <a:rPr lang="ru-RU" smtClean="0"/>
              <a:pPr/>
              <a:t>126</a:t>
            </a:fld>
            <a:endParaRPr lang="ru-RU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12600">
            <a:miter lim="800000"/>
            <a:headEnd/>
            <a:tailEnd/>
          </a:ln>
        </p:spPr>
        <p:txBody>
          <a:bodyPr/>
          <a:lstStyle/>
          <a:p>
            <a:fld id="{486D7F73-2C00-4965-BC7A-65A1AB510567}" type="slidenum">
              <a:rPr lang="ru-RU" smtClean="0"/>
              <a:pPr/>
              <a:t>127</a:t>
            </a:fld>
            <a:endParaRPr lang="ru-RU" smtClean="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12600">
            <a:miter lim="800000"/>
            <a:headEnd/>
            <a:tailEnd/>
          </a:ln>
        </p:spPr>
        <p:txBody>
          <a:bodyPr/>
          <a:lstStyle/>
          <a:p>
            <a:fld id="{8E3B5286-AA44-466D-A9D0-6820D8D803EA}" type="slidenum">
              <a:rPr lang="ru-RU" smtClean="0"/>
              <a:pPr/>
              <a:t>129</a:t>
            </a:fld>
            <a:endParaRPr lang="ru-RU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12600">
            <a:miter lim="800000"/>
            <a:headEnd/>
            <a:tailEnd/>
          </a:ln>
        </p:spPr>
        <p:txBody>
          <a:bodyPr/>
          <a:lstStyle/>
          <a:p>
            <a:fld id="{1742702B-276C-4B56-B23F-FDEE5AB52647}" type="slidenum">
              <a:rPr lang="ru-RU" smtClean="0"/>
              <a:pPr/>
              <a:t>131</a:t>
            </a:fld>
            <a:endParaRPr lang="ru-RU" smtClean="0"/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12600">
            <a:miter lim="800000"/>
            <a:headEnd/>
            <a:tailEnd/>
          </a:ln>
        </p:spPr>
        <p:txBody>
          <a:bodyPr/>
          <a:lstStyle/>
          <a:p>
            <a:fld id="{3A9090F0-79B3-436A-B0BD-48E838AB5D0F}" type="slidenum">
              <a:rPr lang="ru-RU" smtClean="0"/>
              <a:pPr/>
              <a:t>132</a:t>
            </a:fld>
            <a:endParaRPr lang="ru-RU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12600">
            <a:miter lim="800000"/>
            <a:headEnd/>
            <a:tailEnd/>
          </a:ln>
        </p:spPr>
        <p:txBody>
          <a:bodyPr/>
          <a:lstStyle/>
          <a:p>
            <a:fld id="{DABEFB4C-1742-4C60-B4A9-C5A464A92CB0}" type="slidenum">
              <a:rPr lang="ru-RU" smtClean="0"/>
              <a:pPr/>
              <a:t>134</a:t>
            </a:fld>
            <a:endParaRPr lang="ru-RU" smtClean="0"/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12600">
            <a:miter lim="800000"/>
            <a:headEnd/>
            <a:tailEnd/>
          </a:ln>
        </p:spPr>
        <p:txBody>
          <a:bodyPr/>
          <a:lstStyle/>
          <a:p>
            <a:fld id="{CC8D9CFE-DCDE-4AD3-AD31-43FCB96C8890}" type="slidenum">
              <a:rPr lang="ru-RU" smtClean="0"/>
              <a:pPr/>
              <a:t>135</a:t>
            </a:fld>
            <a:endParaRPr lang="ru-RU" smtClean="0"/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12600">
            <a:miter lim="800000"/>
            <a:headEnd/>
            <a:tailEnd/>
          </a:ln>
        </p:spPr>
        <p:txBody>
          <a:bodyPr/>
          <a:lstStyle/>
          <a:p>
            <a:fld id="{84402B13-05E6-4F24-AD02-02030A5AF8A5}" type="slidenum">
              <a:rPr lang="ru-RU" smtClean="0"/>
              <a:pPr/>
              <a:t>142</a:t>
            </a:fld>
            <a:endParaRPr lang="ru-RU" smtClean="0"/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AA6C-FDDC-46A1-AE6D-F5BEDFAFE414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5381-5B78-4A2D-8915-23C0D1B6C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D8E98-7BFB-473A-BCE7-370F45C413F5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026A-D559-4C88-A837-F14A44049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6BD1C-282E-498A-8C7B-A806922445BA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44B62-78D3-4B13-953F-3D13B246B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7BF228-2256-44F4-BD67-8BA0080ED14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49CA28-005B-4780-9E83-5ECD88D272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common%5d=elib&amp;cat=catalog&amp;res_id=51135" TargetMode="Externa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4725144"/>
            <a:ext cx="8839200" cy="2132856"/>
          </a:xfrm>
        </p:spPr>
        <p:txBody>
          <a:bodyPr>
            <a:normAutofit fontScale="92500" lnSpcReduction="20000"/>
          </a:bodyPr>
          <a:lstStyle/>
          <a:p>
            <a:pPr marL="363538" lvl="1" indent="-184150" eaLnBrk="1" hangingPunct="1">
              <a:buFontTx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marL="363538" lvl="1" indent="-184150"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	</a:t>
            </a:r>
            <a:endParaRPr lang="ru-RU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3538" lvl="1" indent="-184150"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к.м.н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доцент 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3538" lvl="1" indent="-184150"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Крапошина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Ангелина Юрьевна</a:t>
            </a:r>
          </a:p>
          <a:p>
            <a:pPr marL="363538" lvl="1" indent="-184150" algn="ctr" fontAlgn="auto">
              <a:spcAft>
                <a:spcPts val="0"/>
              </a:spcAft>
              <a:buFontTx/>
              <a:buNone/>
              <a:defRPr/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3538" lvl="1" indent="-184150"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3538" lvl="1" indent="-184150" algn="ctr" eaLnBrk="1" hangingPunct="1">
              <a:buFontTx/>
              <a:buNone/>
              <a:defRPr/>
            </a:pPr>
            <a:endParaRPr lang="ru-RU" b="1" i="1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3538" lvl="1" indent="-184150" eaLnBrk="1" hangingPunct="1">
              <a:buFontTx/>
              <a:buNone/>
              <a:defRPr/>
            </a:pPr>
            <a:endParaRPr lang="ru-RU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3538" lvl="1" indent="-184150" algn="ctr" eaLnBrk="1" hangingPunct="1">
              <a:buFontTx/>
              <a:buNone/>
              <a:defRPr/>
            </a:pPr>
            <a:endParaRPr lang="ru-RU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552" y="836712"/>
            <a:ext cx="83526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lvl="1" algn="ctr">
              <a:lnSpc>
                <a:spcPct val="14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Кафедра Госпитальной терапии и иммунологии с курсом ПО</a:t>
            </a:r>
          </a:p>
          <a:p>
            <a:pPr marL="179388" lvl="1" algn="ctr">
              <a:lnSpc>
                <a:spcPct val="140000"/>
              </a:lnSpc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lvl="1" algn="ctr">
              <a:lnSpc>
                <a:spcPct val="14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Дифференциальная диагностика и лечение диффузных заболеваний соединительной ткани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</a:rPr>
              <a:t>Системная склеродермия, дерматомиозит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marL="179388" lvl="1" algn="ctr">
              <a:lnSpc>
                <a:spcPct val="140000"/>
              </a:lnSpc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1" algn="ctr">
              <a:lnSpc>
                <a:spcPct val="14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Лекция для студентов 6-го курса, обучающихся по специальности 31.05.01-лечебное дело</a:t>
            </a:r>
          </a:p>
          <a:p>
            <a:pPr marL="179388" lvl="1">
              <a:lnSpc>
                <a:spcPct val="14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lvl="1" eaLnBrk="1" hangingPunct="1">
              <a:lnSpc>
                <a:spcPct val="140000"/>
              </a:lnSpc>
              <a:defRPr/>
            </a:pP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Поражение сосудов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4189"/>
            <a:ext cx="5424018" cy="45898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Синдром </a:t>
            </a:r>
            <a:r>
              <a:rPr lang="ru-RU" b="1" dirty="0" err="1" smtClean="0"/>
              <a:t>Рейно</a:t>
            </a:r>
            <a:r>
              <a:rPr lang="ru-RU" b="1" dirty="0" smtClean="0"/>
              <a:t>  - </a:t>
            </a:r>
            <a:r>
              <a:rPr lang="ru-RU" dirty="0" smtClean="0"/>
              <a:t> маркер болезни (90-95%). </a:t>
            </a:r>
          </a:p>
          <a:p>
            <a:r>
              <a:rPr lang="ru-RU" b="1" dirty="0" smtClean="0"/>
              <a:t>Синдром </a:t>
            </a:r>
            <a:r>
              <a:rPr lang="ru-RU" b="1" dirty="0" err="1" smtClean="0"/>
              <a:t>Рейно</a:t>
            </a:r>
            <a:r>
              <a:rPr lang="ru-RU" b="1" dirty="0" smtClean="0"/>
              <a:t> </a:t>
            </a:r>
            <a:r>
              <a:rPr lang="ru-RU" dirty="0" smtClean="0"/>
              <a:t>- симметричный пароксизмальный спазм </a:t>
            </a:r>
            <a:r>
              <a:rPr lang="ru-RU" dirty="0" err="1" smtClean="0"/>
              <a:t>дигитальных</a:t>
            </a:r>
            <a:r>
              <a:rPr lang="ru-RU" dirty="0" smtClean="0"/>
              <a:t> артерий и </a:t>
            </a:r>
            <a:r>
              <a:rPr lang="ru-RU" dirty="0" err="1" smtClean="0"/>
              <a:t>артериол</a:t>
            </a:r>
            <a:r>
              <a:rPr lang="ru-RU" dirty="0" smtClean="0"/>
              <a:t>, вызванный холодом, эмоциональным стрессом. 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Эпизоды </a:t>
            </a:r>
            <a:r>
              <a:rPr lang="ru-RU" b="1" dirty="0" err="1" smtClean="0">
                <a:solidFill>
                  <a:srgbClr val="7030A0"/>
                </a:solidFill>
              </a:rPr>
              <a:t>вазоспазма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dirty="0" smtClean="0"/>
              <a:t>сопровождаются онемением, болью, </a:t>
            </a:r>
          </a:p>
          <a:p>
            <a:r>
              <a:rPr lang="ru-RU" dirty="0" smtClean="0"/>
              <a:t>бывают асимметричными, </a:t>
            </a:r>
          </a:p>
          <a:p>
            <a:r>
              <a:rPr lang="ru-RU" dirty="0" smtClean="0"/>
              <a:t>нередко ассоциируются с рецидивирующими ишемическими повреждениями кожи – </a:t>
            </a:r>
            <a:r>
              <a:rPr lang="ru-RU" dirty="0" err="1" smtClean="0"/>
              <a:t>дигитальными</a:t>
            </a:r>
            <a:r>
              <a:rPr lang="ru-RU" dirty="0" smtClean="0"/>
              <a:t> рубчиками и язвочками, сухими некрозами.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s://abc-modul.ru/wp-content/uploads/klinicheskaya-kartina-sindroma-rej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22" y="1988839"/>
            <a:ext cx="3303329" cy="36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Феномен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Рейно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Чаще наблюдается при ДМ,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антисинтетазном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синдроме и у больных с перекрестным синдромом ПМ/ДМ с системными заболеваниями соединительной ткани (СЭСТ). </a:t>
            </a:r>
          </a:p>
          <a:p>
            <a:pPr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Проявления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инфаркты околоногтевого ложа, петехии, сетчатое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ливедо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 descr="Фото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451643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671638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23900"/>
          </a:xfrm>
        </p:spPr>
        <p:txBody>
          <a:bodyPr/>
          <a:lstStyle/>
          <a:p>
            <a:pPr algn="ctr"/>
            <a:r>
              <a:rPr lang="ru-RU" altLang="ru-RU" sz="4000" b="1" dirty="0" err="1" smtClean="0"/>
              <a:t>Дерматополимиозит</a:t>
            </a:r>
            <a:endParaRPr lang="ru-RU" altLang="ru-RU" sz="4000" b="1" dirty="0" smtClean="0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148263" y="1628775"/>
            <a:ext cx="37671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/>
              <a:t>Эритема лица и зоны «декольте»</a:t>
            </a:r>
          </a:p>
          <a:p>
            <a:r>
              <a:rPr lang="ru-RU" altLang="ru-RU" sz="2800"/>
              <a:t>с телеангиэктазиями</a:t>
            </a:r>
          </a:p>
          <a:p>
            <a:r>
              <a:rPr lang="ru-RU" altLang="ru-RU" sz="2800"/>
              <a:t>и периорбитальным отеком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619250" y="28527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109575" name="Rectangle 8"/>
          <p:cNvSpPr>
            <a:spLocks noChangeArrowheads="1"/>
          </p:cNvSpPr>
          <p:nvPr/>
        </p:nvSpPr>
        <p:spPr bwMode="auto">
          <a:xfrm>
            <a:off x="1835150" y="2924175"/>
            <a:ext cx="1584325" cy="4333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Фото0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44084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500" dirty="0" err="1" smtClean="0"/>
              <a:t>Дерматополимиозит</a:t>
            </a:r>
            <a:endParaRPr lang="ru-RU" altLang="ru-RU" sz="4500" dirty="0" smtClean="0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487988" y="1381125"/>
            <a:ext cx="3402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/>
              <a:t>Распространенная </a:t>
            </a:r>
          </a:p>
          <a:p>
            <a:r>
              <a:rPr lang="ru-RU" altLang="ru-RU" sz="2800"/>
              <a:t>папулезная сыпь </a:t>
            </a:r>
          </a:p>
          <a:p>
            <a:r>
              <a:rPr lang="ru-RU" altLang="ru-RU" sz="2800"/>
              <a:t>на спине</a:t>
            </a:r>
          </a:p>
          <a:p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0066"/>
                </a:solidFill>
              </a:rPr>
              <a:t> </a:t>
            </a:r>
            <a:r>
              <a:rPr lang="ru-RU" altLang="ru-RU" b="1" dirty="0" err="1" smtClean="0">
                <a:solidFill>
                  <a:srgbClr val="000066"/>
                </a:solidFill>
              </a:rPr>
              <a:t>Дерматополимиозит</a:t>
            </a:r>
            <a:endParaRPr lang="ru-RU" altLang="ru-RU" b="1" dirty="0" smtClean="0">
              <a:solidFill>
                <a:srgbClr val="000066"/>
              </a:solidFill>
            </a:endParaRPr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949950"/>
            <a:ext cx="8229600" cy="757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Эритематозные шелушащиеся высыпания над суставами пальцев («признак Готтрона»)</a:t>
            </a:r>
          </a:p>
        </p:txBody>
      </p:sp>
      <p:pic>
        <p:nvPicPr>
          <p:cNvPr id="104452" name="Picture 2" descr="C:\Гена\Работа для Панченко\Фото\DSCN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5761038" cy="4321175"/>
          </a:xfrm>
          <a:prstGeom prst="rect">
            <a:avLst/>
          </a:prstGeom>
          <a:noFill/>
          <a:ln w="38100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Лабораторно- инструментальные 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507288" cy="47338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Увеличение КФК, АЛТ, АСТ, ЛДГ.</a:t>
            </a:r>
          </a:p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Аутоантитела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/>
              <a:t>(50%):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антинуклеарные</a:t>
            </a:r>
            <a:r>
              <a:rPr lang="ru-RU" dirty="0" smtClean="0"/>
              <a:t> антитела (АНА),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анти-U1 рибонуклеопротеидные (анти-U1-RNP) антитела.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</a:t>
            </a:r>
            <a:r>
              <a:rPr lang="ru-RU" dirty="0" err="1" smtClean="0"/>
              <a:t>nti-PM</a:t>
            </a:r>
            <a:r>
              <a:rPr lang="ru-RU" dirty="0" smtClean="0"/>
              <a:t>/</a:t>
            </a:r>
            <a:r>
              <a:rPr lang="ru-RU" dirty="0" err="1" smtClean="0"/>
              <a:t>Scl</a:t>
            </a:r>
            <a:r>
              <a:rPr lang="ru-RU" dirty="0" smtClean="0"/>
              <a:t> антитела у 8% пациентов с ПМ и ССД.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Миозит-специфические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антитела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анти-Мi-2,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Anti-SRP</a:t>
            </a:r>
            <a:r>
              <a:rPr lang="ru-RU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антисинтетазные</a:t>
            </a:r>
            <a:r>
              <a:rPr lang="ru-RU" dirty="0" smtClean="0"/>
              <a:t> антитела (анти-Jо-1, антитела PL-7, анти-PL-12, анти- KS, </a:t>
            </a:r>
            <a:r>
              <a:rPr lang="ru-RU" dirty="0" err="1" smtClean="0"/>
              <a:t>анти-OJ</a:t>
            </a:r>
            <a:r>
              <a:rPr lang="ru-RU" dirty="0" smtClean="0"/>
              <a:t>, </a:t>
            </a:r>
            <a:r>
              <a:rPr lang="ru-RU" dirty="0" err="1" smtClean="0"/>
              <a:t>анти-EJ</a:t>
            </a:r>
            <a:r>
              <a:rPr lang="ru-RU" dirty="0" smtClean="0"/>
              <a:t>, </a:t>
            </a:r>
            <a:r>
              <a:rPr lang="ru-RU" dirty="0" err="1" smtClean="0"/>
              <a:t>анти-Zo</a:t>
            </a:r>
            <a:r>
              <a:rPr lang="ru-RU" dirty="0" smtClean="0"/>
              <a:t>, антитела к </a:t>
            </a:r>
            <a:r>
              <a:rPr lang="ru-RU" dirty="0" err="1" smtClean="0"/>
              <a:t>тирозил</a:t>
            </a:r>
            <a:r>
              <a:rPr lang="ru-RU" dirty="0" smtClean="0"/>
              <a:t> – </a:t>
            </a:r>
            <a:r>
              <a:rPr lang="ru-RU" dirty="0" err="1" smtClean="0"/>
              <a:t>т-РНК</a:t>
            </a:r>
            <a:r>
              <a:rPr lang="ru-RU" dirty="0" smtClean="0"/>
              <a:t> – </a:t>
            </a:r>
            <a:r>
              <a:rPr lang="ru-RU" dirty="0" err="1" smtClean="0"/>
              <a:t>синтетазе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И-ЭМГ</a:t>
            </a:r>
            <a:r>
              <a:rPr lang="ru-RU" dirty="0" smtClean="0"/>
              <a:t> –выявление локализации поражения, определение степени выраженности нарушенных функций, стадии и характера патологического процесса.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КТВР</a:t>
            </a:r>
            <a:r>
              <a:rPr lang="ru-RU" dirty="0" smtClean="0"/>
              <a:t> - выявление вовлечения легочной ткани.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МРТ</a:t>
            </a:r>
            <a:r>
              <a:rPr lang="ru-RU" dirty="0" smtClean="0"/>
              <a:t> - ранняя диагностика заболевания - выявление отека мышечной ткани.</a:t>
            </a:r>
            <a:endParaRPr lang="ru-RU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Функциональные легочные 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Спирометрия</a:t>
            </a:r>
            <a:r>
              <a:rPr lang="ru-RU" dirty="0" smtClean="0"/>
              <a:t> – снижение ФЖЕЛ и ОФВ1 (</a:t>
            </a:r>
            <a:r>
              <a:rPr lang="ru-RU" dirty="0" err="1" smtClean="0"/>
              <a:t>рестриктивные</a:t>
            </a:r>
            <a:r>
              <a:rPr lang="ru-RU" dirty="0" smtClean="0"/>
              <a:t>, </a:t>
            </a:r>
            <a:r>
              <a:rPr lang="ru-RU" dirty="0" err="1" smtClean="0"/>
              <a:t>обструктивные</a:t>
            </a:r>
            <a:r>
              <a:rPr lang="ru-RU" dirty="0" smtClean="0"/>
              <a:t> нарушения), ОФВ1/ФЖЕЛ.</a:t>
            </a:r>
            <a:endParaRPr lang="ru-RU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Морфологическое исследование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65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Дерматомиозит является </a:t>
            </a:r>
            <a:r>
              <a:rPr lang="ru-RU" dirty="0" err="1" smtClean="0"/>
              <a:t>комплементзависимой</a:t>
            </a:r>
            <a:r>
              <a:rPr lang="ru-RU" dirty="0" smtClean="0"/>
              <a:t> микроангиопатией, ведущей к разрушению капилляров, повышенной инфильтрации плазмой и воспалительными клетками в </a:t>
            </a:r>
            <a:r>
              <a:rPr lang="ru-RU" dirty="0" err="1" smtClean="0"/>
              <a:t>перифасцикулярных</a:t>
            </a:r>
            <a:r>
              <a:rPr lang="ru-RU" dirty="0" smtClean="0"/>
              <a:t> пространствах.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 появлении дегенеративных изменений выявляют «очерченные» вакуоли, </a:t>
            </a:r>
            <a:r>
              <a:rPr lang="ru-RU" dirty="0" err="1" smtClean="0"/>
              <a:t>конго-красный-положительные</a:t>
            </a:r>
            <a:r>
              <a:rPr lang="ru-RU" dirty="0" smtClean="0"/>
              <a:t> включения, включения </a:t>
            </a:r>
            <a:r>
              <a:rPr lang="ru-RU" dirty="0" err="1" smtClean="0"/>
              <a:t>тубулофиламентов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 оценки мышечной силы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Мануальное тестирование силы проксимальных и аксиальных мышц проводится согласно рекомендациям IMACS и оценивается по 10-и бальной шкале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82581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Лечение ПМ/ДМ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1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Основные цели фармакотерапии ПМ/ДМ</a:t>
            </a:r>
          </a:p>
          <a:p>
            <a:r>
              <a:rPr lang="ru-RU" dirty="0" smtClean="0"/>
              <a:t>достижение </a:t>
            </a:r>
            <a:r>
              <a:rPr lang="ru-RU" b="1" dirty="0" smtClean="0"/>
              <a:t>полного клинического ответа </a:t>
            </a:r>
            <a:r>
              <a:rPr lang="ru-RU" dirty="0" smtClean="0"/>
              <a:t>(отсутствия клинико-лабораторной активности не менее чем 6 мес. на фоне терапии) или </a:t>
            </a:r>
            <a:r>
              <a:rPr lang="ru-RU" b="1" dirty="0" smtClean="0"/>
              <a:t>ремиссии</a:t>
            </a:r>
            <a:r>
              <a:rPr lang="ru-RU" dirty="0" smtClean="0"/>
              <a:t> (отсутствия клинико-лабораторной активности не менее чем 6 мес. на фоне отмены терапии),</a:t>
            </a:r>
          </a:p>
          <a:p>
            <a:r>
              <a:rPr lang="ru-RU" dirty="0" smtClean="0"/>
              <a:t>снижение риска </a:t>
            </a:r>
            <a:r>
              <a:rPr lang="ru-RU" dirty="0" err="1" smtClean="0"/>
              <a:t>коморбидных</a:t>
            </a:r>
            <a:r>
              <a:rPr lang="ru-RU" dirty="0" smtClean="0"/>
              <a:t> инфекций ГК,</a:t>
            </a:r>
          </a:p>
          <a:p>
            <a:r>
              <a:rPr lang="ru-RU" dirty="0" smtClean="0"/>
              <a:t>выявление и своевременное лечение пациентов с наибольшим риском ИПЛ</a:t>
            </a:r>
            <a:endParaRPr lang="ru-RU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924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Общие рекомендации по лечению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30243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Лечение пациентов ПМ/ДМ должно проводиться врачами-ревматологами.</a:t>
            </a:r>
          </a:p>
          <a:p>
            <a:r>
              <a:rPr lang="ru-RU" b="1" dirty="0" smtClean="0"/>
              <a:t>избегать факторов, которые могут спровоцировать обострение болезни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отказаться от пребывания на солнце,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от курения,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от контактов с инфекционными больными,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избегать физических и </a:t>
            </a:r>
            <a:r>
              <a:rPr lang="ru-RU" dirty="0" err="1" smtClean="0"/>
              <a:t>психо-эмоциональных</a:t>
            </a:r>
            <a:r>
              <a:rPr lang="ru-RU" dirty="0" smtClean="0"/>
              <a:t> перегрузок.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Поражение сосудов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968552"/>
          </a:xfrm>
        </p:spPr>
        <p:txBody>
          <a:bodyPr>
            <a:normAutofit fontScale="77500" lnSpcReduction="20000"/>
          </a:bodyPr>
          <a:lstStyle/>
          <a:p>
            <a:r>
              <a:rPr lang="ru-RU" i="1" u="sng" dirty="0" smtClean="0"/>
              <a:t>Если при осмотре нет признаков синдрома </a:t>
            </a:r>
            <a:r>
              <a:rPr lang="ru-RU" i="1" u="sng" dirty="0" err="1" smtClean="0"/>
              <a:t>Рейно</a:t>
            </a:r>
            <a:r>
              <a:rPr lang="ru-RU" i="1" u="sng" dirty="0" smtClean="0"/>
              <a:t> </a:t>
            </a:r>
            <a:r>
              <a:rPr lang="ru-RU" dirty="0" smtClean="0"/>
              <a:t>- диагноз может быть установлен при опросе.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0070C0"/>
                </a:solidFill>
              </a:rPr>
              <a:t>Пациенту последовательно задают три вопроса</a:t>
            </a:r>
            <a:r>
              <a:rPr lang="ru-RU" i="1" u="sng" dirty="0" smtClean="0"/>
              <a:t>: </a:t>
            </a:r>
          </a:p>
          <a:p>
            <a:r>
              <a:rPr lang="ru-RU" i="1" dirty="0" smtClean="0"/>
              <a:t>Повышена ли чувствительность Ваших пальцев к холоду?</a:t>
            </a:r>
          </a:p>
          <a:p>
            <a:r>
              <a:rPr lang="ru-RU" i="1" dirty="0" smtClean="0"/>
              <a:t>Изменяют ли пальцы рук цвет на холоде?</a:t>
            </a:r>
          </a:p>
          <a:p>
            <a:r>
              <a:rPr lang="ru-RU" i="1" dirty="0" smtClean="0"/>
              <a:t>Становятся ли они белыми или синими?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Диагноз синдрома </a:t>
            </a:r>
            <a:r>
              <a:rPr lang="ru-RU" dirty="0" err="1" smtClean="0"/>
              <a:t>Рейно</a:t>
            </a:r>
            <a:r>
              <a:rPr lang="ru-RU" dirty="0" smtClean="0"/>
              <a:t> основывается на положительных ответах </a:t>
            </a:r>
            <a:r>
              <a:rPr lang="ru-RU" b="1" dirty="0" smtClean="0">
                <a:solidFill>
                  <a:srgbClr val="FF0000"/>
                </a:solidFill>
              </a:rPr>
              <a:t>на все три </a:t>
            </a:r>
            <a:r>
              <a:rPr lang="ru-RU" dirty="0" smtClean="0"/>
              <a:t>вопроса.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Диагноз синдрома </a:t>
            </a:r>
            <a:r>
              <a:rPr lang="ru-RU" dirty="0" err="1" smtClean="0"/>
              <a:t>Рейно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исключается</a:t>
            </a:r>
            <a:r>
              <a:rPr lang="ru-RU" dirty="0" smtClean="0"/>
              <a:t>, если ответы на второй и третий  вопросы отрицательные.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Синдром </a:t>
            </a:r>
            <a:r>
              <a:rPr lang="ru-RU" dirty="0" err="1" smtClean="0"/>
              <a:t>Рейно</a:t>
            </a:r>
            <a:r>
              <a:rPr lang="ru-RU" dirty="0" smtClean="0"/>
              <a:t> длительно  может протекать изолированно, предшествуя развитию других клинических проявлений болезни за много месяцев и даже лет.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924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Общие рекомендации по лечению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36724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исключить факторы, повышающие риск развития побочных эффектов терапии ГК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употреблять в пищу сладкие продукты, включая мед и сладкие фрукты, повышающие риск развития </a:t>
            </a:r>
            <a:r>
              <a:rPr lang="ru-RU" dirty="0" err="1" smtClean="0"/>
              <a:t>стероидного</a:t>
            </a:r>
            <a:r>
              <a:rPr lang="ru-RU" dirty="0" smtClean="0"/>
              <a:t> СД,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исключение острой пищи, применение </a:t>
            </a:r>
            <a:r>
              <a:rPr lang="ru-RU" dirty="0" err="1" smtClean="0"/>
              <a:t>гастропротекторов</a:t>
            </a:r>
            <a:r>
              <a:rPr lang="ru-RU" dirty="0" smtClean="0"/>
              <a:t> с целью предотвращения язвенных осложнений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активная профилактика и лечение глюкокортикоидного </a:t>
            </a:r>
            <a:r>
              <a:rPr lang="ru-RU" b="1" dirty="0" err="1" smtClean="0"/>
              <a:t>остеопороза</a:t>
            </a:r>
            <a:r>
              <a:rPr lang="ru-RU" b="1" dirty="0" smtClean="0"/>
              <a:t> </a:t>
            </a:r>
            <a:r>
              <a:rPr lang="ru-RU" dirty="0" smtClean="0"/>
              <a:t>(препараты кальция + вит. Д, или + </a:t>
            </a:r>
            <a:r>
              <a:rPr lang="ru-RU" dirty="0" err="1" smtClean="0"/>
              <a:t>бисфосфанаты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избегать в/м инъекций </a:t>
            </a:r>
            <a:r>
              <a:rPr lang="ru-RU" dirty="0" smtClean="0"/>
              <a:t>(формирование </a:t>
            </a:r>
            <a:r>
              <a:rPr lang="ru-RU" dirty="0" err="1" smtClean="0"/>
              <a:t>постинъекционных</a:t>
            </a:r>
            <a:r>
              <a:rPr lang="ru-RU" dirty="0" smtClean="0"/>
              <a:t> </a:t>
            </a:r>
            <a:r>
              <a:rPr lang="ru-RU" dirty="0" err="1" smtClean="0"/>
              <a:t>кальцинатов</a:t>
            </a:r>
            <a:r>
              <a:rPr lang="ru-RU" dirty="0" smtClean="0"/>
              <a:t>, ложноположительные результаты уровня </a:t>
            </a:r>
            <a:r>
              <a:rPr lang="ru-RU" dirty="0" err="1" smtClean="0"/>
              <a:t>креатинфосфокиназы</a:t>
            </a:r>
            <a:r>
              <a:rPr lang="ru-RU" dirty="0" smtClean="0"/>
              <a:t> (КФК).</a:t>
            </a:r>
            <a:endParaRPr lang="ru-RU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лечения ГК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раннее начало терапии (первые 3-х мес. от начала симптомов) - благоприятный прогноз;</a:t>
            </a:r>
          </a:p>
          <a:p>
            <a:r>
              <a:rPr lang="ru-RU" dirty="0" smtClean="0"/>
              <a:t>начальная доза от 1 до 2 мг/кг/</a:t>
            </a:r>
            <a:r>
              <a:rPr lang="ru-RU" dirty="0" err="1" smtClean="0"/>
              <a:t>сут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ежедневный прием ГК;</a:t>
            </a:r>
          </a:p>
          <a:p>
            <a:r>
              <a:rPr lang="ru-RU" dirty="0" smtClean="0"/>
              <a:t>суточную дозу ГК в начале лечения следует делить на 3 приема в первой половине дня; затем перевести пациента на прием полной дозы ГК в утренние часы;</a:t>
            </a:r>
          </a:p>
          <a:p>
            <a:r>
              <a:rPr lang="ru-RU" dirty="0" smtClean="0"/>
              <a:t>оценка эффективности терапии проводится через 2-4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Положительный эффект</a:t>
            </a:r>
            <a:r>
              <a:rPr lang="ru-RU" dirty="0" smtClean="0"/>
              <a:t> терапии расценивается при начавшемся снижении уровня КФК, АСТ, АЛТ, уменьшении интенсивности кожных проявлений, нарастании мышечной силы.</a:t>
            </a:r>
          </a:p>
          <a:p>
            <a:pPr>
              <a:buNone/>
            </a:pPr>
            <a:r>
              <a:rPr lang="ru-RU" b="1" dirty="0" smtClean="0"/>
              <a:t>Отсутствие положительной динамики </a:t>
            </a:r>
            <a:r>
              <a:rPr lang="ru-RU" dirty="0" smtClean="0"/>
              <a:t>в течение 4 </a:t>
            </a:r>
            <a:r>
              <a:rPr lang="ru-RU" dirty="0" err="1" smtClean="0"/>
              <a:t>нед</a:t>
            </a:r>
            <a:r>
              <a:rPr lang="ru-RU" dirty="0" smtClean="0"/>
              <a:t>. – проведение </a:t>
            </a:r>
            <a:r>
              <a:rPr lang="ru-RU" dirty="0" err="1" smtClean="0"/>
              <a:t>диф.диагноза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лечения ГК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Длительность инициальной дозы ГК 2,5-3 месяца.</a:t>
            </a:r>
          </a:p>
          <a:p>
            <a:r>
              <a:rPr lang="ru-RU" dirty="0" smtClean="0"/>
              <a:t>Снижение дозы ГК начинается при: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нормализации уровня КФК в сыворотке крови,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исчезновении спонтанной активности при </a:t>
            </a:r>
            <a:r>
              <a:rPr lang="ru-RU" dirty="0" err="1" smtClean="0"/>
              <a:t>и-ЭМГ</a:t>
            </a:r>
            <a:r>
              <a:rPr lang="ru-RU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нарастании мышечной силы, объема движений проводится под строгим клинико-лабораторным контролем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Доза ГК постепенно снижается по ¼ дозы от исходной в месяц, в среднем, по ½ - ¼ таблетки в 5-7-10 дней до достижения поддерживающего уровня. </a:t>
            </a:r>
          </a:p>
          <a:p>
            <a:pPr>
              <a:buNone/>
            </a:pPr>
            <a:r>
              <a:rPr lang="ru-RU" dirty="0" smtClean="0"/>
              <a:t>Темп снижения зависит от исходной дозы ГК и степени активности болезни.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Поддерживающая доза ГК индивидуальна: 5-10, реже 15 мг/сутки.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Полная отмена ГК у взрослых пациентов ведет к обострению болезни, даже если они несколько лет находились в состоянии полного клинического ответа.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Иммуносупрессивная</a:t>
            </a:r>
            <a:r>
              <a:rPr lang="ru-RU" dirty="0" smtClean="0"/>
              <a:t>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Показания:</a:t>
            </a:r>
          </a:p>
          <a:p>
            <a:r>
              <a:rPr lang="ru-RU" dirty="0" smtClean="0"/>
              <a:t>Принадлежность больных к клинико-иммунологическим подтипам ПМ/ДМ, особенностью которых является заведомо «плохой ответ» на терапию ГК</a:t>
            </a:r>
          </a:p>
          <a:p>
            <a:r>
              <a:rPr lang="ru-RU" dirty="0" smtClean="0"/>
              <a:t>Язвенно-некротический </a:t>
            </a:r>
            <a:r>
              <a:rPr lang="ru-RU" dirty="0" err="1" smtClean="0"/>
              <a:t>васкулит</a:t>
            </a:r>
            <a:endParaRPr lang="ru-RU" dirty="0" smtClean="0"/>
          </a:p>
          <a:p>
            <a:r>
              <a:rPr lang="ru-RU" dirty="0" smtClean="0"/>
              <a:t>Обострение заболевания при снижении дозы ГК</a:t>
            </a:r>
          </a:p>
          <a:p>
            <a:r>
              <a:rPr lang="ru-RU" dirty="0" err="1" smtClean="0"/>
              <a:t>Стероидорезистентность</a:t>
            </a:r>
            <a:r>
              <a:rPr lang="ru-RU" dirty="0" smtClean="0"/>
              <a:t> у больных, ранее получавших неадекватно малые дозы ГК</a:t>
            </a:r>
          </a:p>
          <a:p>
            <a:r>
              <a:rPr lang="ru-RU" dirty="0" smtClean="0"/>
              <a:t>Неэффективность ГК в течение 3-х месяцев</a:t>
            </a:r>
          </a:p>
          <a:p>
            <a:r>
              <a:rPr lang="ru-RU" dirty="0" smtClean="0"/>
              <a:t>Тяжелые побочные эффекты ГК</a:t>
            </a:r>
            <a:endParaRPr lang="ru-RU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Дисфагия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Дисфагия является фактором риска аспирационной пневмонии, течение и терапия которой осложняется сниженным иммунитетом пациентов.</a:t>
            </a:r>
          </a:p>
          <a:p>
            <a:endParaRPr lang="ru-RU" dirty="0" smtClean="0"/>
          </a:p>
          <a:p>
            <a:r>
              <a:rPr lang="ru-RU" dirty="0" smtClean="0"/>
              <a:t>Рекомендовано: пульс-терапия ГК (</a:t>
            </a:r>
            <a:r>
              <a:rPr lang="ru-RU" dirty="0" err="1" smtClean="0"/>
              <a:t>метипред</a:t>
            </a:r>
            <a:r>
              <a:rPr lang="ru-RU" dirty="0" smtClean="0"/>
              <a:t> 1000мг) №3 в сочетании с </a:t>
            </a:r>
            <a:r>
              <a:rPr lang="ru-RU" dirty="0" err="1" smtClean="0"/>
              <a:t>пероральным</a:t>
            </a:r>
            <a:r>
              <a:rPr lang="ru-RU" dirty="0" smtClean="0"/>
              <a:t> приемом ГК в адекватной дозе.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Наличие дисфагии у больных ПМ/ДМ служит поводом для проведения более активного </a:t>
            </a:r>
            <a:r>
              <a:rPr lang="ru-RU" dirty="0" err="1" smtClean="0"/>
              <a:t>онкопоиска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Язвенно-некротический </a:t>
            </a:r>
            <a:r>
              <a:rPr lang="ru-RU" dirty="0" err="1" smtClean="0"/>
              <a:t>васкулит</a:t>
            </a:r>
            <a:r>
              <a:rPr lang="ru-RU" dirty="0" smtClean="0"/>
              <a:t> - показание для проведения </a:t>
            </a:r>
            <a:r>
              <a:rPr lang="ru-RU" dirty="0" err="1" smtClean="0"/>
              <a:t>пульс-терапии</a:t>
            </a:r>
            <a:r>
              <a:rPr lang="ru-RU" dirty="0" smtClean="0"/>
              <a:t> </a:t>
            </a:r>
            <a:r>
              <a:rPr lang="ru-RU" dirty="0" err="1" smtClean="0"/>
              <a:t>циклофосфамидом</a:t>
            </a:r>
            <a:r>
              <a:rPr lang="ru-RU" dirty="0" smtClean="0"/>
              <a:t> в дозе 600-800-1000 мг в месяц + </a:t>
            </a:r>
            <a:r>
              <a:rPr lang="ru-RU" dirty="0" err="1" smtClean="0"/>
              <a:t>метилпреднизолон</a:t>
            </a:r>
            <a:r>
              <a:rPr lang="ru-RU" dirty="0" smtClean="0"/>
              <a:t> 500-1000мг.</a:t>
            </a:r>
            <a:endParaRPr lang="ru-RU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Кожный синдром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776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Кожный синдром отражает активность болезни и контролируется </a:t>
            </a:r>
            <a:r>
              <a:rPr lang="ru-RU" b="1" dirty="0" smtClean="0"/>
              <a:t>ГК</a:t>
            </a:r>
            <a:r>
              <a:rPr lang="ru-RU" dirty="0" smtClean="0"/>
              <a:t> в адекватных дозах в острый период болезни.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 резистентном кожном синдроме, сохраняющемся на фоне восстановления мышечной силы, рекомендуется применение </a:t>
            </a:r>
            <a:r>
              <a:rPr lang="ru-RU" b="1" dirty="0" err="1" smtClean="0"/>
              <a:t>антималярийных</a:t>
            </a:r>
            <a:r>
              <a:rPr lang="ru-RU" b="1" dirty="0" smtClean="0"/>
              <a:t> препаратов</a:t>
            </a:r>
            <a:r>
              <a:rPr lang="ru-RU" dirty="0" smtClean="0"/>
              <a:t> (</a:t>
            </a:r>
            <a:r>
              <a:rPr lang="ru-RU" dirty="0" err="1" smtClean="0"/>
              <a:t>гидроксихлорохин</a:t>
            </a:r>
            <a:r>
              <a:rPr lang="ru-RU" dirty="0" smtClean="0"/>
              <a:t> по 200–400 мг/</a:t>
            </a:r>
            <a:r>
              <a:rPr lang="ru-RU" dirty="0" err="1" smtClean="0"/>
              <a:t>сут</a:t>
            </a:r>
            <a:r>
              <a:rPr lang="ru-RU" dirty="0" smtClean="0"/>
              <a:t>), </a:t>
            </a:r>
            <a:r>
              <a:rPr lang="ru-RU" b="1" dirty="0" smtClean="0"/>
              <a:t>ММФ</a:t>
            </a:r>
            <a:r>
              <a:rPr lang="ru-RU" dirty="0" smtClean="0"/>
              <a:t>, </a:t>
            </a:r>
            <a:r>
              <a:rPr lang="ru-RU" b="1" dirty="0" smtClean="0"/>
              <a:t>топических стероидов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Лихорадка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537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Лихорадка или субфебрилитет встречаются редко, главным образом при АСС с острым началом болезни.</a:t>
            </a:r>
          </a:p>
          <a:p>
            <a:endParaRPr lang="ru-RU" dirty="0" smtClean="0"/>
          </a:p>
          <a:p>
            <a:r>
              <a:rPr lang="ru-RU" b="1" dirty="0" smtClean="0"/>
              <a:t>Контролируется ГК и не требует дополнительной терапии.</a:t>
            </a:r>
          </a:p>
          <a:p>
            <a:endParaRPr lang="ru-RU" dirty="0" smtClean="0"/>
          </a:p>
          <a:p>
            <a:r>
              <a:rPr lang="ru-RU" dirty="0" smtClean="0"/>
              <a:t>При появлении субфебрилитета (или лихорадки) у пациентов на фоне лечения ГК в период клинико-лабораторной положительной динамики – исключение присоединения сопутствующей инфекции. </a:t>
            </a:r>
            <a:endParaRPr lang="ru-RU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Поражение суставов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097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Наличие </a:t>
            </a:r>
            <a:r>
              <a:rPr lang="ru-RU" b="1" dirty="0" smtClean="0"/>
              <a:t>артрита</a:t>
            </a:r>
            <a:r>
              <a:rPr lang="ru-RU" dirty="0" smtClean="0"/>
              <a:t> может присутствовать в начале болезни. </a:t>
            </a:r>
            <a:r>
              <a:rPr lang="ru-RU" i="1" dirty="0" smtClean="0"/>
              <a:t>Артриты хорошо контролируются ГК и не требуют дополнительного лечения.</a:t>
            </a:r>
          </a:p>
          <a:p>
            <a:endParaRPr lang="ru-RU" dirty="0" smtClean="0"/>
          </a:p>
          <a:p>
            <a:r>
              <a:rPr lang="ru-RU" b="1" dirty="0" err="1" smtClean="0"/>
              <a:t>Сгибательные</a:t>
            </a:r>
            <a:r>
              <a:rPr lang="ru-RU" b="1" dirty="0" smtClean="0"/>
              <a:t> контрактуры</a:t>
            </a:r>
            <a:r>
              <a:rPr lang="ru-RU" dirty="0" smtClean="0"/>
              <a:t> локтевых, реже коленных суставов, развиваются в острый период ПМ/ДМ и обусловлены воспалительным поражением мышечной ткани, а не непосредственным поражением суставов. </a:t>
            </a:r>
            <a:r>
              <a:rPr lang="ru-RU" i="1" dirty="0" smtClean="0"/>
              <a:t>Дополнительного медикаментозного лечения не требуется.</a:t>
            </a:r>
            <a:endParaRPr lang="ru-RU" i="1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Кальциноз</a:t>
            </a:r>
            <a:r>
              <a:rPr lang="ru-RU" dirty="0" smtClean="0"/>
              <a:t> мягких тканей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Кальциноз</a:t>
            </a:r>
            <a:r>
              <a:rPr lang="ru-RU" dirty="0" smtClean="0"/>
              <a:t> мягких тканей наиболее часто присутствует (и более агрессивен) при ЮДМ - пульс-терапия ГК в дозе 1-2 мг/кг/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Появление множественных </a:t>
            </a:r>
            <a:r>
              <a:rPr lang="ru-RU" dirty="0" err="1" smtClean="0"/>
              <a:t>кальцинатов</a:t>
            </a:r>
            <a:r>
              <a:rPr lang="ru-RU" dirty="0" smtClean="0"/>
              <a:t> сопутствует острому течению ПМ/ДМ.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Хирургическое лечение малоэффективно.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качестве медикаментозной терапии применяют </a:t>
            </a:r>
            <a:r>
              <a:rPr lang="ru-RU" dirty="0" err="1" smtClean="0"/>
              <a:t>бисфосфонаты</a:t>
            </a:r>
            <a:r>
              <a:rPr lang="ru-RU" dirty="0" smtClean="0"/>
              <a:t> (</a:t>
            </a:r>
            <a:r>
              <a:rPr lang="ru-RU" dirty="0" err="1" smtClean="0"/>
              <a:t>ксидифон</a:t>
            </a:r>
            <a:r>
              <a:rPr lang="ru-RU" dirty="0" smtClean="0"/>
              <a:t>, </a:t>
            </a:r>
            <a:r>
              <a:rPr lang="ru-RU" dirty="0" err="1" smtClean="0"/>
              <a:t>фосамакс</a:t>
            </a:r>
            <a:r>
              <a:rPr lang="ru-RU" dirty="0" smtClean="0"/>
              <a:t>, </a:t>
            </a:r>
            <a:r>
              <a:rPr lang="ru-RU" dirty="0" err="1" smtClean="0"/>
              <a:t>фосаванс</a:t>
            </a:r>
            <a:r>
              <a:rPr lang="ru-RU" dirty="0" smtClean="0"/>
              <a:t> и др.) - полного контроля не достигается.</a:t>
            </a:r>
          </a:p>
          <a:p>
            <a:r>
              <a:rPr lang="ru-RU" dirty="0" smtClean="0"/>
              <a:t>Для лечения </a:t>
            </a:r>
            <a:r>
              <a:rPr lang="ru-RU" dirty="0" err="1" smtClean="0"/>
              <a:t>кальциноза</a:t>
            </a:r>
            <a:r>
              <a:rPr lang="ru-RU" dirty="0" smtClean="0"/>
              <a:t> применяется </a:t>
            </a:r>
            <a:r>
              <a:rPr lang="ru-RU" dirty="0" err="1" smtClean="0"/>
              <a:t>динатриевая</a:t>
            </a:r>
            <a:r>
              <a:rPr lang="ru-RU" dirty="0" smtClean="0"/>
              <a:t> соль </a:t>
            </a:r>
            <a:r>
              <a:rPr lang="ru-RU" dirty="0" err="1" smtClean="0"/>
              <a:t>этилендиаминотетрауксусной</a:t>
            </a:r>
            <a:r>
              <a:rPr lang="ru-RU" dirty="0" smtClean="0"/>
              <a:t> кислоты (</a:t>
            </a:r>
            <a:r>
              <a:rPr lang="ru-RU" dirty="0" err="1" smtClean="0"/>
              <a:t>Na</a:t>
            </a:r>
            <a:r>
              <a:rPr lang="ru-RU" dirty="0" smtClean="0"/>
              <a:t> 2 ЭДТА), образующей комплексные соединения с различными катионами, в т.ч.с ионами </a:t>
            </a:r>
            <a:r>
              <a:rPr lang="ru-RU" dirty="0" err="1" smtClean="0"/>
              <a:t>Са</a:t>
            </a:r>
            <a:r>
              <a:rPr lang="ru-RU" dirty="0" smtClean="0"/>
              <a:t> 2+ и способствует выделению их с мочой.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Иммуносупрессивные</a:t>
            </a:r>
            <a:r>
              <a:rPr lang="ru-RU" sz="4000" dirty="0" smtClean="0"/>
              <a:t> препараты, применяемые в лечении ПМ/ДМ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016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Метотрексат</a:t>
            </a:r>
            <a:r>
              <a:rPr lang="ru-RU" dirty="0" smtClean="0"/>
              <a:t> по 7,5–25 мг/</a:t>
            </a:r>
            <a:r>
              <a:rPr lang="ru-RU" dirty="0" err="1" smtClean="0"/>
              <a:t>нед</a:t>
            </a:r>
            <a:r>
              <a:rPr lang="ru-RU" dirty="0" smtClean="0"/>
              <a:t> внутрь или в/</a:t>
            </a:r>
            <a:r>
              <a:rPr lang="ru-RU" dirty="0" err="1" smtClean="0"/>
              <a:t>в</a:t>
            </a:r>
            <a:endParaRPr lang="ru-RU" dirty="0" smtClean="0"/>
          </a:p>
          <a:p>
            <a:r>
              <a:rPr lang="ru-RU" b="1" dirty="0" err="1" smtClean="0"/>
              <a:t>Азатиоприн</a:t>
            </a:r>
            <a:r>
              <a:rPr lang="ru-RU" b="1" dirty="0" smtClean="0"/>
              <a:t> </a:t>
            </a:r>
            <a:r>
              <a:rPr lang="ru-RU" dirty="0" smtClean="0"/>
              <a:t>по 2–3 мг/кг/</a:t>
            </a:r>
            <a:r>
              <a:rPr lang="ru-RU" dirty="0" err="1" smtClean="0"/>
              <a:t>сут</a:t>
            </a:r>
            <a:r>
              <a:rPr lang="ru-RU" dirty="0" smtClean="0"/>
              <a:t> (100–200 мг/</a:t>
            </a:r>
            <a:r>
              <a:rPr lang="ru-RU" dirty="0" err="1" smtClean="0"/>
              <a:t>сут</a:t>
            </a:r>
            <a:r>
              <a:rPr lang="ru-RU" dirty="0" smtClean="0"/>
              <a:t>)</a:t>
            </a:r>
          </a:p>
          <a:p>
            <a:r>
              <a:rPr lang="ru-RU" b="1" dirty="0" err="1" smtClean="0"/>
              <a:t>Циклоспорин</a:t>
            </a:r>
            <a:r>
              <a:rPr lang="ru-RU" b="1" dirty="0" smtClean="0"/>
              <a:t> А</a:t>
            </a:r>
            <a:r>
              <a:rPr lang="ru-RU" dirty="0" smtClean="0"/>
              <a:t> по 2,5–5,0 мг/кг/</a:t>
            </a:r>
            <a:r>
              <a:rPr lang="ru-RU" dirty="0" err="1" smtClean="0"/>
              <a:t>cутки</a:t>
            </a:r>
            <a:r>
              <a:rPr lang="ru-RU" dirty="0" smtClean="0"/>
              <a:t> назначают пациентам с резистентными к ГК формами заболевания.</a:t>
            </a:r>
          </a:p>
          <a:p>
            <a:r>
              <a:rPr lang="ru-RU" b="1" dirty="0" smtClean="0"/>
              <a:t>ММФ </a:t>
            </a:r>
            <a:r>
              <a:rPr lang="ru-RU" dirty="0" smtClean="0"/>
              <a:t>Прием начинают с дозы 1000 мг/</a:t>
            </a:r>
            <a:r>
              <a:rPr lang="ru-RU" dirty="0" err="1" smtClean="0"/>
              <a:t>сут</a:t>
            </a:r>
            <a:r>
              <a:rPr lang="ru-RU" dirty="0" smtClean="0"/>
              <a:t> (в 2 приема), постепенно титруя дозу до 2000 мг/</a:t>
            </a:r>
            <a:r>
              <a:rPr lang="ru-RU" dirty="0" err="1" smtClean="0"/>
              <a:t>сут</a:t>
            </a:r>
            <a:r>
              <a:rPr lang="ru-RU" dirty="0" smtClean="0"/>
              <a:t> под контролем показателей общего и б/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ан.крови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Поражение сосудов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телангиэктазии</a:t>
            </a:r>
            <a:r>
              <a:rPr lang="ru-RU" b="1" dirty="0" smtClean="0"/>
              <a:t> </a:t>
            </a:r>
            <a:r>
              <a:rPr lang="ru-RU" dirty="0" smtClean="0"/>
              <a:t>(«сосудистые звездочки» - сгруппированные  в пучок расширенные капилляры и </a:t>
            </a:r>
            <a:r>
              <a:rPr lang="ru-RU" dirty="0" err="1" smtClean="0"/>
              <a:t>венулы</a:t>
            </a:r>
            <a:r>
              <a:rPr lang="ru-RU" dirty="0" smtClean="0"/>
              <a:t>, которые увеличиваются со временем, локализуются на лице, руках, зоне декольте)  </a:t>
            </a:r>
          </a:p>
          <a:p>
            <a:pPr lvl="0"/>
            <a:r>
              <a:rPr lang="ru-RU" b="1" dirty="0" err="1" smtClean="0">
                <a:solidFill>
                  <a:srgbClr val="00B0F0"/>
                </a:solidFill>
              </a:rPr>
              <a:t>дигитальные</a:t>
            </a:r>
            <a:r>
              <a:rPr lang="ru-RU" b="1" dirty="0" smtClean="0">
                <a:solidFill>
                  <a:srgbClr val="00B0F0"/>
                </a:solidFill>
              </a:rPr>
              <a:t> язвочки/рубчики </a:t>
            </a:r>
            <a:r>
              <a:rPr lang="ru-RU" b="1" dirty="0" smtClean="0"/>
              <a:t>– </a:t>
            </a:r>
            <a:r>
              <a:rPr lang="ru-RU" dirty="0" smtClean="0"/>
              <a:t>на дистальных фалангах пальцев и разгибательной поверхности </a:t>
            </a:r>
            <a:r>
              <a:rPr lang="ru-RU" dirty="0" err="1" smtClean="0"/>
              <a:t>межфаланговых</a:t>
            </a:r>
            <a:r>
              <a:rPr lang="ru-RU" dirty="0" smtClean="0"/>
              <a:t> суставов кистей, болезненные, рецидивируют, появляются после травм</a:t>
            </a:r>
          </a:p>
          <a:p>
            <a:pPr lvl="0"/>
            <a:r>
              <a:rPr lang="ru-RU" b="1" dirty="0" smtClean="0">
                <a:solidFill>
                  <a:srgbClr val="00B0F0"/>
                </a:solidFill>
              </a:rPr>
              <a:t>язвенные поражения кожи </a:t>
            </a:r>
            <a:r>
              <a:rPr lang="ru-RU" dirty="0" smtClean="0"/>
              <a:t>– возникают на участках, подвергающихся механическому воздействию (локтевые и коленные суставы, область лодыжек и пяток)</a:t>
            </a:r>
          </a:p>
          <a:p>
            <a:pPr lvl="0"/>
            <a:r>
              <a:rPr lang="ru-RU" b="1" dirty="0" smtClean="0">
                <a:solidFill>
                  <a:srgbClr val="00B0F0"/>
                </a:solidFill>
              </a:rPr>
              <a:t>сухая гангрена </a:t>
            </a:r>
            <a:r>
              <a:rPr lang="ru-RU" dirty="0" smtClean="0"/>
              <a:t>– некроз кожи и подкожных мягких тканей, начинается с дистальных фаланг пальцев с последующей </a:t>
            </a:r>
            <a:r>
              <a:rPr lang="ru-RU" dirty="0" err="1" smtClean="0"/>
              <a:t>самоампутацией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Общие принципы лечения </a:t>
            </a:r>
            <a:r>
              <a:rPr lang="ru-RU" sz="4000" dirty="0" err="1" smtClean="0"/>
              <a:t>иммуносупрессивными</a:t>
            </a:r>
            <a:r>
              <a:rPr lang="ru-RU" sz="4000" dirty="0" smtClean="0"/>
              <a:t> препаратами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титрование дозы</a:t>
            </a:r>
            <a:r>
              <a:rPr lang="ru-RU" dirty="0" smtClean="0"/>
              <a:t>: начало с небольшой дозы и постепенное ее повышение под контролем переносимости.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контроль переносимости</a:t>
            </a:r>
            <a:r>
              <a:rPr lang="ru-RU" dirty="0" smtClean="0"/>
              <a:t>: оценка уровня </a:t>
            </a:r>
            <a:r>
              <a:rPr lang="en-US" dirty="0" err="1" smtClean="0"/>
              <a:t>Hb</a:t>
            </a:r>
            <a:r>
              <a:rPr lang="ru-RU" dirty="0" smtClean="0"/>
              <a:t>, лейкоцитов, тромбоцитов, азота мочевины, </a:t>
            </a:r>
            <a:r>
              <a:rPr lang="ru-RU" dirty="0" err="1" smtClean="0"/>
              <a:t>креатинина</a:t>
            </a:r>
            <a:r>
              <a:rPr lang="ru-RU" dirty="0" smtClean="0"/>
              <a:t>, активности АСТ, АЛТ.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Лечение </a:t>
            </a:r>
            <a:r>
              <a:rPr lang="ru-RU" b="1" dirty="0" smtClean="0"/>
              <a:t>необходимо прекратить </a:t>
            </a:r>
            <a:r>
              <a:rPr lang="ru-RU" dirty="0" smtClean="0"/>
              <a:t>до устранения симптомов токсичности при: 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уменьшение числа лейкоцитов менее 2,5 х 10 9/л 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и/или 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уменьшение числа тромбоцитов – менее 100 </a:t>
            </a:r>
            <a:r>
              <a:rPr lang="ru-RU" dirty="0" err="1" smtClean="0"/>
              <a:t>х</a:t>
            </a:r>
            <a:r>
              <a:rPr lang="ru-RU" dirty="0" smtClean="0"/>
              <a:t> 10 9 /л </a:t>
            </a:r>
          </a:p>
          <a:p>
            <a:pPr algn="ctr">
              <a:buNone/>
            </a:pPr>
            <a:r>
              <a:rPr lang="ru-RU" dirty="0" smtClean="0"/>
              <a:t>и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 повышении концентрации АСТ, АЛТ более чем в 3 раза от верхней границы нормы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при присоединении инфекции</a:t>
            </a:r>
            <a:r>
              <a:rPr lang="ru-RU" dirty="0" smtClean="0"/>
              <a:t>– временная отмена </a:t>
            </a:r>
            <a:r>
              <a:rPr lang="ru-RU" dirty="0" err="1" smtClean="0"/>
              <a:t>иммуносупрессивных</a:t>
            </a:r>
            <a:r>
              <a:rPr lang="ru-RU" dirty="0" smtClean="0"/>
              <a:t> препаратов до исчезновения ее признаков.</a:t>
            </a:r>
            <a:endParaRPr lang="ru-RU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Биологические препараты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93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Успешное применение </a:t>
            </a:r>
            <a:r>
              <a:rPr lang="ru-RU" b="1" dirty="0" err="1" smtClean="0"/>
              <a:t>этанерцепта</a:t>
            </a:r>
            <a:r>
              <a:rPr lang="ru-RU" b="1" dirty="0" smtClean="0"/>
              <a:t> </a:t>
            </a:r>
            <a:r>
              <a:rPr lang="ru-RU" dirty="0" smtClean="0"/>
              <a:t>в качестве </a:t>
            </a:r>
            <a:r>
              <a:rPr lang="ru-RU" dirty="0" err="1" smtClean="0"/>
              <a:t>стероидсберегающей</a:t>
            </a:r>
            <a:r>
              <a:rPr lang="ru-RU" dirty="0" smtClean="0"/>
              <a:t> терапии. </a:t>
            </a:r>
          </a:p>
          <a:p>
            <a:endParaRPr lang="ru-RU" dirty="0" smtClean="0"/>
          </a:p>
          <a:p>
            <a:r>
              <a:rPr lang="ru-RU" dirty="0" smtClean="0"/>
              <a:t>Применение </a:t>
            </a:r>
            <a:r>
              <a:rPr lang="ru-RU" dirty="0" err="1" smtClean="0"/>
              <a:t>блокаторов</a:t>
            </a:r>
            <a:r>
              <a:rPr lang="ru-RU" dirty="0" smtClean="0"/>
              <a:t> </a:t>
            </a:r>
            <a:r>
              <a:rPr lang="ru-RU" dirty="0" err="1" smtClean="0"/>
              <a:t>ко-стимуляции</a:t>
            </a:r>
            <a:r>
              <a:rPr lang="ru-RU" dirty="0" smtClean="0"/>
              <a:t> Т-лимфоцитов (</a:t>
            </a:r>
            <a:r>
              <a:rPr lang="ru-RU" b="1" dirty="0" err="1" smtClean="0"/>
              <a:t>абатацепта</a:t>
            </a:r>
            <a:r>
              <a:rPr lang="ru-RU" dirty="0" smtClean="0"/>
              <a:t>) в сочетании с тиосульфат натрия при ЮДМ с </a:t>
            </a:r>
            <a:r>
              <a:rPr lang="ru-RU" dirty="0" err="1" smtClean="0"/>
              <a:t>язвенно-некротичнским</a:t>
            </a:r>
            <a:r>
              <a:rPr lang="ru-RU" dirty="0" smtClean="0"/>
              <a:t> </a:t>
            </a:r>
            <a:r>
              <a:rPr lang="ru-RU" dirty="0" err="1" smtClean="0"/>
              <a:t>васкулитом</a:t>
            </a:r>
            <a:r>
              <a:rPr lang="ru-RU" dirty="0" smtClean="0"/>
              <a:t> и прогрессирующим </a:t>
            </a:r>
            <a:r>
              <a:rPr lang="ru-RU" dirty="0" err="1" smtClean="0"/>
              <a:t>кальцинозом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Использование анти </a:t>
            </a:r>
            <a:r>
              <a:rPr lang="ru-RU" dirty="0" err="1" smtClean="0"/>
              <a:t>В-клеточной</a:t>
            </a:r>
            <a:r>
              <a:rPr lang="ru-RU" dirty="0" smtClean="0"/>
              <a:t> терапии (</a:t>
            </a:r>
            <a:r>
              <a:rPr lang="ru-RU" b="1" dirty="0" err="1" smtClean="0"/>
              <a:t>ритуксимаб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тяжелые мышечные поражения и при АСС с фиброзом,</a:t>
            </a:r>
          </a:p>
          <a:p>
            <a:r>
              <a:rPr lang="ru-RU" dirty="0" smtClean="0"/>
              <a:t>резистентные к ГК и применяемой ранее традиционной цитостатической терапии.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Реабилитационные мероприятия и обучение пациентов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456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Проводятся в зависимости от стадии заболевания</a:t>
            </a:r>
          </a:p>
          <a:p>
            <a:r>
              <a:rPr lang="ru-RU" dirty="0" smtClean="0"/>
              <a:t>В острую фазу противопоказаны ЛФК и физические нагрузки; </a:t>
            </a:r>
            <a:r>
              <a:rPr lang="ru-RU" i="1" dirty="0" smtClean="0"/>
              <a:t>допускаются только пассивные упражнения</a:t>
            </a:r>
          </a:p>
          <a:p>
            <a:r>
              <a:rPr lang="ru-RU" dirty="0" smtClean="0"/>
              <a:t>В стадию выздоровления - изометрические, а затем изотонические упражнения</a:t>
            </a:r>
          </a:p>
          <a:p>
            <a:r>
              <a:rPr lang="ru-RU" dirty="0" smtClean="0"/>
              <a:t>В хронической стадии - анаэробные упражнения</a:t>
            </a:r>
            <a:endParaRPr lang="ru-RU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Профилактика ГК- </a:t>
            </a:r>
            <a:r>
              <a:rPr lang="ru-RU" dirty="0" err="1" smtClean="0"/>
              <a:t>остеопороза</a:t>
            </a:r>
            <a:r>
              <a:rPr lang="ru-RU" dirty="0" smtClean="0"/>
              <a:t> - препараты кальция + вит. Д3, </a:t>
            </a:r>
            <a:r>
              <a:rPr lang="ru-RU" dirty="0" err="1" smtClean="0"/>
              <a:t>бисфосфанаты</a:t>
            </a:r>
            <a:endParaRPr lang="ru-RU" dirty="0" smtClean="0"/>
          </a:p>
          <a:p>
            <a:r>
              <a:rPr lang="ru-RU" dirty="0" smtClean="0"/>
              <a:t>Профилактика язвенных осложнений - </a:t>
            </a:r>
            <a:r>
              <a:rPr lang="ru-RU" dirty="0" err="1" smtClean="0"/>
              <a:t>гастропротекторы</a:t>
            </a:r>
            <a:r>
              <a:rPr lang="ru-RU" dirty="0" smtClean="0"/>
              <a:t> (</a:t>
            </a:r>
            <a:r>
              <a:rPr lang="ru-RU" dirty="0" err="1" smtClean="0"/>
              <a:t>ранитидин</a:t>
            </a:r>
            <a:r>
              <a:rPr lang="ru-RU" dirty="0" smtClean="0"/>
              <a:t>, </a:t>
            </a:r>
            <a:r>
              <a:rPr lang="ru-RU" dirty="0" err="1" smtClean="0"/>
              <a:t>омепразол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Профилактика </a:t>
            </a:r>
            <a:r>
              <a:rPr lang="ru-RU" dirty="0" err="1" smtClean="0"/>
              <a:t>стероидного</a:t>
            </a:r>
            <a:r>
              <a:rPr lang="ru-RU" dirty="0" smtClean="0"/>
              <a:t> диабета - строгое исключение потребления продуктов, содержащих глюкозу, в т.ч., сладких фруктов, соков и йогуртов.</a:t>
            </a:r>
          </a:p>
          <a:p>
            <a:endParaRPr lang="ru-RU" dirty="0" smtClean="0"/>
          </a:p>
          <a:p>
            <a:r>
              <a:rPr lang="ru-RU" b="1" dirty="0" smtClean="0"/>
              <a:t>Предосторожности</a:t>
            </a:r>
            <a:r>
              <a:rPr lang="ru-RU" dirty="0" smtClean="0"/>
              <a:t>: Исключение контакта с инфекционными больными – во избежание присоединения вторичной инфекции.</a:t>
            </a:r>
          </a:p>
          <a:p>
            <a:r>
              <a:rPr lang="ru-RU" dirty="0" smtClean="0"/>
              <a:t>Избегание физических перегрузок.</a:t>
            </a:r>
            <a:endParaRPr lang="ru-RU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73125" y="0"/>
            <a:ext cx="8270875" cy="689133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15250" y="6500813"/>
            <a:ext cx="1246188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2780928"/>
            <a:ext cx="684076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Клинический случай </a:t>
            </a:r>
            <a:endParaRPr lang="ru-RU" sz="3200" b="1" dirty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873124" y="4365104"/>
            <a:ext cx="7947025" cy="1656284"/>
          </a:xfrm>
        </p:spPr>
        <p:txBody>
          <a:bodyPr/>
          <a:lstStyle/>
          <a:p>
            <a:pPr eaLnBrk="1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Пациентка: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Г., 64 года.</a:t>
            </a:r>
          </a:p>
          <a:p>
            <a:pPr eaLnBrk="1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Отделение: 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пульмонологии КГБУЗ ККБ</a:t>
            </a:r>
          </a:p>
        </p:txBody>
      </p:sp>
    </p:spTree>
    <p:extLst>
      <p:ext uri="{BB962C8B-B14F-4D97-AF65-F5344CB8AC3E}">
        <p14:creationId xmlns:p14="http://schemas.microsoft.com/office/powerpoint/2010/main" val="19465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Прямоугольник 7"/>
          <p:cNvSpPr>
            <a:spLocks noChangeArrowheads="1"/>
          </p:cNvSpPr>
          <p:nvPr/>
        </p:nvSpPr>
        <p:spPr bwMode="auto">
          <a:xfrm>
            <a:off x="323850" y="1628775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Одышка: </a:t>
            </a:r>
            <a:r>
              <a:rPr lang="ru-RU" sz="2000" dirty="0">
                <a:latin typeface="Times New Roman" pitchFamily="16" charset="0"/>
                <a:cs typeface="Times New Roman" pitchFamily="16" charset="0"/>
              </a:rPr>
              <a:t>выраженная в покое, усиливающаяся при минимальных физических нагрузках при ходьбе на 5 метров.</a:t>
            </a:r>
          </a:p>
          <a:p>
            <a:pPr>
              <a:buFont typeface="Wingdings" pitchFamily="2" charset="2"/>
              <a:buChar char="q"/>
            </a:pPr>
            <a:endParaRPr lang="ru-RU" sz="2000" b="1" dirty="0">
              <a:latin typeface="Times New Roman" pitchFamily="16" charset="0"/>
              <a:cs typeface="Times New Roman" pitchFamily="1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Кашель:</a:t>
            </a:r>
            <a:r>
              <a:rPr lang="ru-RU" sz="2000" dirty="0">
                <a:latin typeface="Times New Roman" pitchFamily="16" charset="0"/>
                <a:cs typeface="Times New Roman" pitchFamily="16" charset="0"/>
              </a:rPr>
              <a:t> в течение дня с выделением скудной слизистой мокроты количеством 10 мл/</a:t>
            </a:r>
            <a:r>
              <a:rPr lang="ru-RU" sz="2000" dirty="0" err="1">
                <a:latin typeface="Times New Roman" pitchFamily="16" charset="0"/>
                <a:cs typeface="Times New Roman" pitchFamily="16" charset="0"/>
              </a:rPr>
              <a:t>сут</a:t>
            </a:r>
            <a:r>
              <a:rPr lang="ru-RU" sz="2000" dirty="0"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sz="2000" b="1" dirty="0">
              <a:latin typeface="Times New Roman" pitchFamily="16" charset="0"/>
              <a:cs typeface="Times New Roman" pitchFamily="1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Отеки: </a:t>
            </a:r>
            <a:r>
              <a:rPr lang="ru-RU" sz="2000" dirty="0">
                <a:latin typeface="Times New Roman" pitchFamily="16" charset="0"/>
                <a:cs typeface="Times New Roman" pitchFamily="16" charset="0"/>
              </a:rPr>
              <a:t>голеней.</a:t>
            </a:r>
          </a:p>
          <a:p>
            <a:pPr>
              <a:buFont typeface="Wingdings" pitchFamily="2" charset="2"/>
              <a:buChar char="q"/>
            </a:pPr>
            <a:endParaRPr lang="ru-RU" sz="2000" b="1" dirty="0">
              <a:latin typeface="Times New Roman" pitchFamily="16" charset="0"/>
              <a:cs typeface="Times New Roman" pitchFamily="1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Похудание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:</a:t>
            </a:r>
            <a:r>
              <a:rPr lang="ru-RU" sz="2000" dirty="0">
                <a:latin typeface="Times New Roman" pitchFamily="16" charset="0"/>
                <a:cs typeface="Times New Roman" pitchFamily="16" charset="0"/>
              </a:rPr>
              <a:t> на 10 кг за последние 5 месяцев.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350" y="204788"/>
            <a:ext cx="6581775" cy="703262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/>
              <a:t>Жалобы при поступлении</a:t>
            </a:r>
          </a:p>
        </p:txBody>
      </p:sp>
    </p:spTree>
    <p:extLst>
      <p:ext uri="{BB962C8B-B14F-4D97-AF65-F5344CB8AC3E}">
        <p14:creationId xmlns:p14="http://schemas.microsoft.com/office/powerpoint/2010/main" val="481073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323850" y="1773238"/>
            <a:ext cx="8424863" cy="4968875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Не курит.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Контакт с больными туберкулезом – отрицает.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БА, ХОБЛ, ВИЧ-инфекции в анамнезе – отрицает.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Употребление наркотических средств – отрицает.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Профессия –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учитель старших классов.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332656"/>
            <a:ext cx="6121400" cy="936625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Anamnesis </a:t>
            </a:r>
            <a:r>
              <a:rPr lang="en-US" sz="4800" b="1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morbi</a:t>
            </a:r>
            <a:endParaRPr lang="ru-RU" sz="4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521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Объект 3"/>
          <p:cNvSpPr>
            <a:spLocks noGrp="1"/>
          </p:cNvSpPr>
          <p:nvPr>
            <p:ph idx="1"/>
          </p:nvPr>
        </p:nvSpPr>
        <p:spPr>
          <a:xfrm>
            <a:off x="323850" y="1484784"/>
            <a:ext cx="8135938" cy="4896544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В 2010г. впервые на </a:t>
            </a:r>
            <a:r>
              <a:rPr lang="en-US" sz="2000" b="1" dirty="0" err="1" smtClean="0">
                <a:latin typeface="Times New Roman" pitchFamily="16" charset="0"/>
                <a:cs typeface="Times New Roman" pitchFamily="16" charset="0"/>
              </a:rPr>
              <a:t>Rg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 ОГК найдены изменения в легких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, проявлявшиеся усилением легочного рисунка в нижних отделах, расцененные как пневмония. Лечение в отделении пульмонологии  ГКБ №20 (антибактериальная терапия) без положительной клинико-рентгенологической динамики.</a:t>
            </a:r>
          </a:p>
          <a:p>
            <a:pPr>
              <a:buClr>
                <a:schemeClr val="accent2"/>
              </a:buClr>
              <a:buNone/>
            </a:pPr>
            <a:endParaRPr lang="ru-RU" sz="2000" dirty="0" smtClean="0">
              <a:latin typeface="Times New Roman" pitchFamily="16" charset="0"/>
              <a:cs typeface="Times New Roman" pitchFamily="1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Направлена в отделение пульмонологии ККБ №1. При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дообследовании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, с учетом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МСКТ-данных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,  диагностирован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идиопатический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легочный фиброз. При выписке назначены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сГКС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-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преднизолон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в дозе 40 мг. 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1800" dirty="0" smtClean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332656"/>
            <a:ext cx="6121400" cy="936625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Anamnesis </a:t>
            </a:r>
            <a:r>
              <a:rPr lang="en-US" sz="4800" b="1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morbi</a:t>
            </a:r>
            <a:endParaRPr lang="ru-RU" sz="4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852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Спустя 3 мес. в клинической картине сохранялась одышка при незначительной физической нагрузке, непродуктивный кашель, изменение цвета кистей рук при контакте с холодной водой, при переохлаждении. Повторное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дообследование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 в отделении пульмонологии ККБ№1- верифицирован диагноз системная склеродермия с поражением легких по типу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фиброзирующего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альвеолита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, синдром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Рейно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полинейропатия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умеренной степени, наличие </a:t>
            </a:r>
            <a:r>
              <a:rPr lang="ru-RU" sz="1800" b="1" dirty="0" smtClean="0">
                <a:latin typeface="Times New Roman" pitchFamily="16" charset="0"/>
                <a:cs typeface="Times New Roman" pitchFamily="16" charset="0"/>
              </a:rPr>
              <a:t>Scl-70 AT (антитела к </a:t>
            </a:r>
            <a:r>
              <a:rPr lang="ru-RU" sz="1800" b="1" dirty="0" err="1" smtClean="0">
                <a:latin typeface="Times New Roman" pitchFamily="16" charset="0"/>
                <a:cs typeface="Times New Roman" pitchFamily="16" charset="0"/>
              </a:rPr>
              <a:t>топоизомеразе</a:t>
            </a:r>
            <a:r>
              <a:rPr lang="ru-RU" sz="1800" b="1" dirty="0" smtClean="0">
                <a:latin typeface="Times New Roman" pitchFamily="16" charset="0"/>
                <a:cs typeface="Times New Roman" pitchFamily="16" charset="0"/>
              </a:rPr>
              <a:t> 1)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Продолжила принимать 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преднизолон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 в дозе 40 мг, с постепенным снижением дозы в течение 3 месяцев до 2-х таблеток в сутки, которые больная продолжила принимать ежедневно.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На протяжении 5 лет наблюдалась только участковым терапевтом. </a:t>
            </a:r>
            <a:endParaRPr lang="ru-RU" sz="1800" dirty="0" smtClean="0"/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6" charset="0"/>
                <a:cs typeface="Times New Roman" pitchFamily="16" charset="0"/>
              </a:rPr>
              <a:t>В декабре 2015г. лечилась </a:t>
            </a:r>
            <a:r>
              <a:rPr lang="ru-RU" sz="1900" dirty="0" smtClean="0">
                <a:latin typeface="Times New Roman" pitchFamily="16" charset="0"/>
                <a:cs typeface="Times New Roman" pitchFamily="16" charset="0"/>
              </a:rPr>
              <a:t>в отделении пульмонологии ККБ №1 </a:t>
            </a:r>
            <a:r>
              <a:rPr lang="ru-RU" sz="1900" b="1" dirty="0" smtClean="0">
                <a:latin typeface="Times New Roman" pitchFamily="16" charset="0"/>
                <a:cs typeface="Times New Roman" pitchFamily="16" charset="0"/>
              </a:rPr>
              <a:t>по поводу присоединившейся внебольничной пневмонии</a:t>
            </a:r>
            <a:r>
              <a:rPr lang="ru-RU" sz="1900" dirty="0" smtClean="0">
                <a:latin typeface="Times New Roman" pitchFamily="16" charset="0"/>
                <a:cs typeface="Times New Roman" pitchFamily="16" charset="0"/>
              </a:rPr>
              <a:t> в нижней доле справа. Выписана с клиническим выздоровлением по пневмонии. На МСКТ легких при выписке картина диффузных интерстициальных изменений, без динамики от 2010г.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1900" dirty="0" smtClean="0">
              <a:latin typeface="Times New Roman" pitchFamily="16" charset="0"/>
              <a:cs typeface="Times New Roman" pitchFamily="1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2300" dirty="0" smtClean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Anamnesis </a:t>
            </a:r>
            <a:r>
              <a:rPr lang="en-US" sz="4800" b="1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morbi</a:t>
            </a:r>
            <a:endParaRPr lang="ru-RU" sz="4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87484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Объект 3"/>
          <p:cNvSpPr>
            <a:spLocks noGrp="1"/>
          </p:cNvSpPr>
          <p:nvPr>
            <p:ph idx="1"/>
          </p:nvPr>
        </p:nvSpPr>
        <p:spPr>
          <a:xfrm>
            <a:off x="250825" y="1412776"/>
            <a:ext cx="8497888" cy="5111849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None/>
            </a:pPr>
            <a:endParaRPr lang="ru-RU" sz="2000" dirty="0" smtClean="0">
              <a:latin typeface="Times New Roman" pitchFamily="16" charset="0"/>
              <a:cs typeface="Times New Roman" pitchFamily="16" charset="0"/>
            </a:endParaRP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С 2016г. отметила постепенное усиление одышки при физической нагрузке, стала отмечать чувство нехватки воздуха в покое. С ноября 2016г. находилась на постоянной оксигенотерапии через кислородный концентратор.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None/>
            </a:pPr>
            <a:endParaRPr lang="ru-RU" sz="2000" dirty="0" smtClean="0">
              <a:latin typeface="Times New Roman" pitchFamily="16" charset="0"/>
              <a:cs typeface="Times New Roman" pitchFamily="16" charset="0"/>
            </a:endParaRP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МСКТ ОГК от 16.12.16г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. – КТ-картина диффузных интерстициальных изменений, отрицательная динамика в виде увеличения объема описанных изменений.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None/>
            </a:pPr>
            <a:endParaRPr lang="ru-RU" sz="2000" dirty="0" smtClean="0">
              <a:latin typeface="Times New Roman" pitchFamily="16" charset="0"/>
              <a:cs typeface="Times New Roman" pitchFamily="16" charset="0"/>
            </a:endParaRP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В январе 2017г. эпизод повышения Т до 39,0С 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с катаральными явлениями. Лечилась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амбулаторно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с положительной динамикой в виде нормализации температуры тела, исчезновения катаральных симптомов.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None/>
            </a:pPr>
            <a:endParaRPr lang="ru-RU" sz="2000" dirty="0" smtClean="0">
              <a:latin typeface="Times New Roman" pitchFamily="16" charset="0"/>
              <a:cs typeface="Times New Roman" pitchFamily="16" charset="0"/>
            </a:endParaRP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В феврале 2017г. 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- контакт с больным ОРВИ мужем. С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марта 2017г. повышение Т до 39,4С, усиление кашля.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По назначению терапевта принимала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Авелокс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400 мг 1 таб. 1 раз в сутки - 6 дней,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Ингавирин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90 мг 1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капс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1 раз в сутки  - 7 дней. Через 3 дня Т нормализовалась. Однако, сохранялась выраженная одышка в покое. 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2000" dirty="0" smtClean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332656"/>
            <a:ext cx="6121400" cy="936625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Anamnesis </a:t>
            </a:r>
            <a:r>
              <a:rPr lang="en-US" sz="4800" b="1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morbi</a:t>
            </a:r>
            <a:endParaRPr lang="ru-RU" sz="4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998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856984" cy="78069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/>
              <a:t>Поражение кожи 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365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Склеродермия (уплотнение кожи) - </a:t>
            </a:r>
            <a:r>
              <a:rPr lang="ru-RU" dirty="0" smtClean="0"/>
              <a:t>ранний симптом.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/>
              <a:t>Склеродактилия</a:t>
            </a:r>
            <a:r>
              <a:rPr lang="ru-RU" dirty="0" smtClean="0"/>
              <a:t> (уплотнение кожи пальцев кистей) – из-за отечности пальцев кисть плохо сжимается в кулак. </a:t>
            </a:r>
          </a:p>
          <a:p>
            <a:pPr>
              <a:buNone/>
            </a:pPr>
            <a:endParaRPr lang="ru-RU" dirty="0" smtClean="0"/>
          </a:p>
          <a:p>
            <a:r>
              <a:rPr lang="ru-RU" altLang="ru-RU" b="1" dirty="0" smtClean="0"/>
              <a:t>Симптом «соль с перцем</a:t>
            </a:r>
            <a:r>
              <a:rPr lang="ru-RU" altLang="ru-RU" dirty="0" smtClean="0"/>
              <a:t>» </a:t>
            </a:r>
            <a:r>
              <a:rPr lang="ru-RU" altLang="ru-RU" sz="2800" dirty="0" smtClean="0"/>
              <a:t>- </a:t>
            </a:r>
            <a:r>
              <a:rPr lang="ru-RU" b="1" dirty="0" smtClean="0"/>
              <a:t>гиперпигментация</a:t>
            </a:r>
            <a:r>
              <a:rPr lang="ru-RU" dirty="0" smtClean="0"/>
              <a:t> (очаговая или диффузная) и </a:t>
            </a:r>
            <a:r>
              <a:rPr lang="ru-RU" b="1" dirty="0" smtClean="0"/>
              <a:t>депигментация </a:t>
            </a:r>
            <a:r>
              <a:rPr lang="ru-RU" dirty="0" smtClean="0"/>
              <a:t>кожи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/>
              <a:t>Дигитальные</a:t>
            </a:r>
            <a:r>
              <a:rPr lang="ru-RU" b="1" dirty="0" smtClean="0"/>
              <a:t> рубчики – </a:t>
            </a:r>
            <a:r>
              <a:rPr lang="ru-RU" dirty="0" smtClean="0"/>
              <a:t>точечные участки атрофии кожи дистальных фаланг пальцев кисти («</a:t>
            </a:r>
            <a:r>
              <a:rPr lang="ru-RU" b="1" i="1" dirty="0" smtClean="0"/>
              <a:t>Крысиный укус</a:t>
            </a:r>
            <a:r>
              <a:rPr lang="ru-RU" dirty="0" smtClean="0"/>
              <a:t>»)</a:t>
            </a:r>
          </a:p>
          <a:p>
            <a:pPr>
              <a:buNone/>
            </a:pPr>
            <a:endParaRPr lang="ru-RU" b="1" dirty="0" smtClean="0"/>
          </a:p>
          <a:p>
            <a:pPr lvl="0"/>
            <a:r>
              <a:rPr lang="ru-RU" b="1" dirty="0" smtClean="0"/>
              <a:t>Склеродерма лица </a:t>
            </a:r>
            <a:r>
              <a:rPr lang="ru-RU" dirty="0" smtClean="0"/>
              <a:t>(лицо становится </a:t>
            </a:r>
            <a:r>
              <a:rPr lang="ru-RU" dirty="0" err="1" smtClean="0"/>
              <a:t>амимичным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179388" y="1773238"/>
            <a:ext cx="8640762" cy="4608090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Направлена на консультацию к пульмонологу ККБ №1. На первичном приеме: 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состояние пациентки средней тяжести; 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дыхание жесткое, инспираторные хрипы над всеми легочными полями с двух сторон; 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сатурация О</a:t>
            </a: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2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 85% при дыхании воздухом, 96% при дыхании через кислородный концентратор.</a:t>
            </a:r>
          </a:p>
          <a:p>
            <a:pPr marL="285750" indent="-285750">
              <a:buClr>
                <a:schemeClr val="accent2"/>
              </a:buClr>
            </a:pPr>
            <a:endParaRPr lang="ru-RU" sz="2000" dirty="0" smtClean="0">
              <a:latin typeface="Times New Roman" pitchFamily="16" charset="0"/>
              <a:cs typeface="Times New Roman" pitchFamily="16" charset="0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На МСКТ ОГК двухсторонние изменения по типу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сотового легкого 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в сочетании с ретикулярными изменениями и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матовым стеклом.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13.03.2017г. госпитализирована в отделение пульмонологии ККБ № 1 для </a:t>
            </a:r>
            <a:r>
              <a:rPr lang="ru-RU" sz="2000" dirty="0" err="1" smtClean="0">
                <a:latin typeface="Times New Roman" pitchFamily="16" charset="0"/>
                <a:cs typeface="Times New Roman" pitchFamily="16" charset="0"/>
              </a:rPr>
              <a:t>дообследования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и лечения.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476672"/>
            <a:ext cx="6121400" cy="936625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Anamnesis </a:t>
            </a:r>
            <a:r>
              <a:rPr lang="en-US" sz="4800" b="1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morbi</a:t>
            </a:r>
            <a:endParaRPr lang="ru-RU" sz="4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1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395288" y="1700213"/>
            <a:ext cx="8208962" cy="4897437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800" b="1" dirty="0" err="1" smtClean="0">
                <a:latin typeface="Times New Roman" pitchFamily="16" charset="0"/>
                <a:cs typeface="Times New Roman" pitchFamily="16" charset="0"/>
              </a:rPr>
              <a:t>Аллергологический</a:t>
            </a:r>
            <a:r>
              <a:rPr lang="ru-RU" sz="1800" b="1" dirty="0" smtClean="0">
                <a:latin typeface="Times New Roman" pitchFamily="16" charset="0"/>
                <a:cs typeface="Times New Roman" pitchFamily="16" charset="0"/>
              </a:rPr>
              <a:t> анамнез: 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ЛС (Пенициллин,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Таваник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Амоксиклав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) – зуд, жжение верхних конечностей.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6" charset="0"/>
                <a:cs typeface="Times New Roman" pitchFamily="16" charset="0"/>
              </a:rPr>
              <a:t>Туберкулез, гепатит, ВИЧ, венерические заболевания, переливания крови: 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отрицает.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6" charset="0"/>
                <a:cs typeface="Times New Roman" pitchFamily="16" charset="0"/>
              </a:rPr>
              <a:t>Гинекологический анамнез: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менопауза с 2002г. Беременность 2, роды 2. 1987г. – гинекологическая операция.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6" charset="0"/>
                <a:cs typeface="Times New Roman" pitchFamily="16" charset="0"/>
              </a:rPr>
              <a:t>Перенесенные заболевания и травмы: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ГБ 2 стадии, риск 3 - в течение 9 лет. Принимает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периндоприл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5 мг в сутки. </a:t>
            </a:r>
          </a:p>
          <a:p>
            <a:pPr>
              <a:buClr>
                <a:schemeClr val="accent2"/>
              </a:buClr>
            </a:pP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Распространенный остеохондроз преимущественно шейно-грудного отдела позвоночника.  </a:t>
            </a:r>
          </a:p>
          <a:p>
            <a:pPr>
              <a:buClr>
                <a:schemeClr val="accent2"/>
              </a:buClr>
            </a:pP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Дисциркуляторная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энцефалопатия II смешанного (гипертонического, атеросклеротического,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вертеброгенного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) генеза с легким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вестибуло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-атактическим синдромом, снижением высших корковых функций (памяти). </a:t>
            </a:r>
          </a:p>
          <a:p>
            <a:pPr>
              <a:buClr>
                <a:schemeClr val="accent2"/>
              </a:buClr>
            </a:pP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Компрессионные переломы </a:t>
            </a:r>
            <a:r>
              <a:rPr lang="en-US" sz="1800" dirty="0" err="1" smtClean="0">
                <a:latin typeface="Times New Roman" pitchFamily="16" charset="0"/>
                <a:cs typeface="Times New Roman" pitchFamily="16" charset="0"/>
              </a:rPr>
              <a:t>Th</a:t>
            </a:r>
            <a:r>
              <a:rPr lang="en-US" sz="1800" dirty="0" smtClean="0">
                <a:latin typeface="Times New Roman" pitchFamily="16" charset="0"/>
                <a:cs typeface="Times New Roman" pitchFamily="16" charset="0"/>
              </a:rPr>
              <a:t> XII, LI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на фоне остеопороза. </a:t>
            </a:r>
          </a:p>
          <a:p>
            <a:pPr>
              <a:buClr>
                <a:schemeClr val="accent2"/>
              </a:buClr>
            </a:pP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Варикозная болезнь вен нижних конечностей. </a:t>
            </a:r>
          </a:p>
          <a:p>
            <a:pPr>
              <a:buClr>
                <a:schemeClr val="accent2"/>
              </a:buClr>
            </a:pP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Вторичная </a:t>
            </a:r>
            <a:r>
              <a:rPr lang="ru-RU" sz="1800" dirty="0" err="1" smtClean="0">
                <a:latin typeface="Times New Roman" pitchFamily="16" charset="0"/>
                <a:cs typeface="Times New Roman" pitchFamily="16" charset="0"/>
              </a:rPr>
              <a:t>лимфедема</a:t>
            </a: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> нижних конечностей.</a:t>
            </a:r>
          </a:p>
          <a:p>
            <a:endParaRPr lang="ru-RU" sz="1800" dirty="0" smtClean="0">
              <a:latin typeface="Century Gothic" pitchFamily="3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476672"/>
            <a:ext cx="6121400" cy="936625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Anamnesis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vitae</a:t>
            </a:r>
            <a:endParaRPr lang="ru-RU" sz="4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454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Объект 2"/>
          <p:cNvSpPr>
            <a:spLocks noGrp="1"/>
          </p:cNvSpPr>
          <p:nvPr>
            <p:ph idx="1"/>
          </p:nvPr>
        </p:nvSpPr>
        <p:spPr>
          <a:xfrm>
            <a:off x="107950" y="1555750"/>
            <a:ext cx="4537075" cy="5545138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Состояние средней тяжести;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Сознание ясное;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Телосложение </a:t>
            </a:r>
            <a:r>
              <a:rPr lang="ru-RU" sz="1400" dirty="0" err="1" smtClean="0">
                <a:latin typeface="Times New Roman" pitchFamily="16" charset="0"/>
                <a:cs typeface="Times New Roman" pitchFamily="16" charset="0"/>
              </a:rPr>
              <a:t>нормостеническое</a:t>
            </a: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6" charset="0"/>
                <a:cs typeface="Times New Roman" pitchFamily="16" charset="0"/>
              </a:rPr>
              <a:t>Питание повышенное;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Кожные покровы нормальной окраски;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6" charset="0"/>
                <a:cs typeface="Times New Roman" pitchFamily="16" charset="0"/>
              </a:rPr>
              <a:t>На верхних конечностях подкожные кровоизлияния – </a:t>
            </a:r>
            <a:r>
              <a:rPr lang="ru-RU" sz="1400" b="1" dirty="0" err="1" smtClean="0">
                <a:latin typeface="Times New Roman" pitchFamily="16" charset="0"/>
                <a:cs typeface="Times New Roman" pitchFamily="16" charset="0"/>
              </a:rPr>
              <a:t>стероидный</a:t>
            </a:r>
            <a:r>
              <a:rPr lang="ru-RU" sz="1400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1400" b="1" dirty="0" err="1" smtClean="0">
                <a:latin typeface="Times New Roman" pitchFamily="16" charset="0"/>
                <a:cs typeface="Times New Roman" pitchFamily="16" charset="0"/>
              </a:rPr>
              <a:t>васкулит</a:t>
            </a:r>
            <a:r>
              <a:rPr lang="ru-RU" sz="1400" b="1" dirty="0" smtClean="0"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6" charset="0"/>
                <a:cs typeface="Times New Roman" pitchFamily="16" charset="0"/>
              </a:rPr>
              <a:t>Слизистые губ </a:t>
            </a:r>
            <a:r>
              <a:rPr lang="ru-RU" sz="1400" b="1" dirty="0" err="1" smtClean="0">
                <a:latin typeface="Times New Roman" pitchFamily="16" charset="0"/>
                <a:cs typeface="Times New Roman" pitchFamily="16" charset="0"/>
              </a:rPr>
              <a:t>цианотичные</a:t>
            </a: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Миндалины не </a:t>
            </a:r>
            <a:r>
              <a:rPr lang="ru-RU" sz="1400" dirty="0" err="1" smtClean="0">
                <a:latin typeface="Times New Roman" pitchFamily="16" charset="0"/>
                <a:cs typeface="Times New Roman" pitchFamily="16" charset="0"/>
              </a:rPr>
              <a:t>увеличины</a:t>
            </a: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; Регионарные </a:t>
            </a:r>
            <a:r>
              <a:rPr lang="ru-RU" sz="1400" dirty="0" err="1" smtClean="0">
                <a:latin typeface="Times New Roman" pitchFamily="16" charset="0"/>
                <a:cs typeface="Times New Roman" pitchFamily="16" charset="0"/>
              </a:rPr>
              <a:t>лимфоузлы</a:t>
            </a: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 не увеличены;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Суставы не изменены;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Костно-мышечная система без видимых деформаций;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6" charset="0"/>
                <a:cs typeface="Times New Roman" pitchFamily="16" charset="0"/>
              </a:rPr>
              <a:t>Плотные отеки голеней.</a:t>
            </a:r>
          </a:p>
        </p:txBody>
      </p:sp>
      <p:pic>
        <p:nvPicPr>
          <p:cNvPr id="65540" name="Объект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364" y="3249612"/>
            <a:ext cx="2663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Объект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1412875"/>
            <a:ext cx="27559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547664" y="332656"/>
            <a:ext cx="6121400" cy="936625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800" b="1" dirty="0" smtClean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4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Status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praesens</a:t>
            </a:r>
            <a:endParaRPr lang="ru-RU" sz="4800" b="1" dirty="0" smtClean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 eaLnBrk="1" hangingPunct="1">
              <a:defRPr/>
            </a:pPr>
            <a:endParaRPr lang="ru-RU" sz="4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197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Объект 10"/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Органы дыхания: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 носовое дыхание свободное. В дыхании участвуют обе половины грудной клетки равномерно. Ясный легочный </a:t>
            </a:r>
            <a:r>
              <a:rPr lang="ru-RU" sz="1600" dirty="0" err="1" smtClean="0">
                <a:latin typeface="Times New Roman" pitchFamily="16" charset="0"/>
                <a:cs typeface="Times New Roman" pitchFamily="16" charset="0"/>
              </a:rPr>
              <a:t>перкуторный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 звук. </a:t>
            </a: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Дыхание жесткое. Инспираторные хрипы по всем легочным полям с двух сторон.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 ЧД 28 в мин., </a:t>
            </a:r>
            <a:r>
              <a:rPr lang="en-US" sz="1600" b="1" dirty="0" smtClean="0">
                <a:latin typeface="Times New Roman" pitchFamily="16" charset="0"/>
                <a:cs typeface="Times New Roman" pitchFamily="16" charset="0"/>
              </a:rPr>
              <a:t>Sa</a:t>
            </a: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О</a:t>
            </a:r>
            <a:r>
              <a:rPr lang="ru-RU" sz="1100" b="1" dirty="0" smtClean="0">
                <a:latin typeface="Times New Roman" pitchFamily="16" charset="0"/>
                <a:cs typeface="Times New Roman" pitchFamily="16" charset="0"/>
              </a:rPr>
              <a:t>2</a:t>
            </a: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 85% при дыхании воздухом, </a:t>
            </a:r>
            <a:r>
              <a:rPr lang="en-US" sz="1600" b="1" dirty="0">
                <a:latin typeface="Times New Roman" pitchFamily="16" charset="0"/>
                <a:cs typeface="Times New Roman" pitchFamily="16" charset="0"/>
              </a:rPr>
              <a:t>Sa</a:t>
            </a:r>
            <a:r>
              <a:rPr lang="ru-RU" sz="1600" b="1" dirty="0">
                <a:latin typeface="Times New Roman" pitchFamily="16" charset="0"/>
                <a:cs typeface="Times New Roman" pitchFamily="16" charset="0"/>
              </a:rPr>
              <a:t>О</a:t>
            </a:r>
            <a:r>
              <a:rPr lang="ru-RU" sz="1100" b="1" dirty="0">
                <a:latin typeface="Times New Roman" pitchFamily="16" charset="0"/>
                <a:cs typeface="Times New Roman" pitchFamily="16" charset="0"/>
              </a:rPr>
              <a:t>2</a:t>
            </a: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 96% при дыхании через кислородный концентратор.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1600" b="1" dirty="0" smtClean="0">
              <a:latin typeface="Times New Roman" pitchFamily="16" charset="0"/>
              <a:cs typeface="Times New Roman" pitchFamily="1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600" b="1" dirty="0" err="1" smtClean="0">
                <a:latin typeface="Times New Roman" pitchFamily="16" charset="0"/>
                <a:cs typeface="Times New Roman" pitchFamily="16" charset="0"/>
              </a:rPr>
              <a:t>Сердечно-сосудистая</a:t>
            </a: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 система: 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область сердца не изменена. Границы сердца: правая по краю грудины, верхняя по верхнему краю </a:t>
            </a:r>
            <a:r>
              <a:rPr lang="en-US" sz="1600" dirty="0" smtClean="0">
                <a:latin typeface="Times New Roman" pitchFamily="16" charset="0"/>
                <a:cs typeface="Times New Roman" pitchFamily="16" charset="0"/>
              </a:rPr>
              <a:t>III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 ребра, левая по срединно-ключичной линии. Тоны сердца ритмичные, </a:t>
            </a: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приглушены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ЧСС 102 уд/мин., АД 130/90 мм. </a:t>
            </a:r>
            <a:r>
              <a:rPr lang="ru-RU" sz="1600" b="1" dirty="0" err="1" smtClean="0">
                <a:latin typeface="Times New Roman" pitchFamily="16" charset="0"/>
                <a:cs typeface="Times New Roman" pitchFamily="16" charset="0"/>
              </a:rPr>
              <a:t>рт</a:t>
            </a: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. ст.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1600" dirty="0" smtClean="0">
              <a:latin typeface="Times New Roman" pitchFamily="16" charset="0"/>
              <a:cs typeface="Times New Roman" pitchFamily="1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ЖКТ: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 язык чистый, влажный. Живот увеличен за счет жировых отложений, безболезненный при пальпации. Печень при пальпации по реберному краю, безболезненная.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1600" dirty="0" smtClean="0">
              <a:latin typeface="Times New Roman" pitchFamily="16" charset="0"/>
              <a:cs typeface="Times New Roman" pitchFamily="1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Мочевыделительная система: 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симптом </a:t>
            </a:r>
            <a:r>
              <a:rPr lang="en-US" sz="1600" dirty="0" smtClean="0">
                <a:latin typeface="Times New Roman" pitchFamily="16" charset="0"/>
                <a:cs typeface="Times New Roman" pitchFamily="16" charset="0"/>
              </a:rPr>
              <a:t>XII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 ребра отрицательный с обеих сторон. </a:t>
            </a:r>
            <a:r>
              <a:rPr lang="ru-RU" sz="1600" dirty="0" err="1" smtClean="0">
                <a:latin typeface="Times New Roman" pitchFamily="16" charset="0"/>
                <a:cs typeface="Times New Roman" pitchFamily="16" charset="0"/>
              </a:rPr>
              <a:t>Дизурических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 расстройств нет.</a:t>
            </a:r>
          </a:p>
          <a:p>
            <a:endParaRPr lang="ru-RU" sz="1600" dirty="0" smtClean="0">
              <a:latin typeface="Century Gothic" pitchFamily="3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332656"/>
            <a:ext cx="6121400" cy="936625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800" b="1" dirty="0" smtClean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4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Status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praesens</a:t>
            </a:r>
            <a:endParaRPr lang="ru-RU" sz="4800" b="1" dirty="0" smtClean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 eaLnBrk="1" hangingPunct="1">
              <a:defRPr/>
            </a:pPr>
            <a:endParaRPr lang="ru-RU" sz="4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9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022829"/>
              </p:ext>
            </p:extLst>
          </p:nvPr>
        </p:nvGraphicFramePr>
        <p:xfrm>
          <a:off x="1043608" y="1706880"/>
          <a:ext cx="786264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9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3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50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98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23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Hb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г/л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blipFill rotWithShape="1">
                      <a:blip r:embed="rId3"/>
                      <a:stretch>
                        <a:fillRect l="-157258" t="-1163" r="-319355" b="-2325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Лейкоцитарная формула, %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СОЭ, мм/час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blipFill rotWithShape="1">
                      <a:blip r:embed="rId3"/>
                      <a:stretch>
                        <a:fillRect l="-384746" t="-1163" b="-232558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296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14.03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10,22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 2,0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 3,0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62,00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 8,0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 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12,0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789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20.03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154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9,67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 3,0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73,00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 6,0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227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88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29.03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 2,0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77,00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3,80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266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31.03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12,06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 5,0</a:t>
                      </a:r>
                    </a:p>
                    <a:p>
                      <a:pPr marL="0" algn="l" rtl="0" eaLnBrk="1" latinLnBrk="0" hangingPunct="1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79,00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 5,0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588" name="Прямоугольник 5"/>
          <p:cNvSpPr>
            <a:spLocks noChangeArrowheads="1"/>
          </p:cNvSpPr>
          <p:nvPr/>
        </p:nvSpPr>
        <p:spPr bwMode="auto">
          <a:xfrm>
            <a:off x="155575" y="1354967"/>
            <a:ext cx="35798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itchFamily="32" charset="0"/>
              </a:rPr>
              <a:t>РАЗВЕРНУТЫЙ АНАЛИЗ КРОВИ</a:t>
            </a:r>
          </a:p>
        </p:txBody>
      </p:sp>
      <p:sp>
        <p:nvSpPr>
          <p:cNvPr id="67589" name="AutoShape 9" descr="&amp;Kcy;&amp;acy;&amp;rcy;&amp;tcy;&amp;icy;&amp;ncy;&amp;kcy;&amp;icy; &amp;pcy;&amp;ocy; &amp;zcy;&amp;acy;&amp;pcy;&amp;rcy;&amp;ocy;&amp;scy;&amp;ucy; &amp;lcy;&amp;acy;&amp;bcy;&amp;ocy;&amp;rcy;&amp;acy;&amp;tcy;&amp;ocy;&amp;rcy;&amp;ncy;&amp;ycy;&amp;iecy; &amp;icy;&amp;scy;&amp;scy;&amp;lcy;&amp;iecy;&amp;dcy;&amp;ocy;&amp;vcy;&amp;acy;&amp;ncy;&amp;icy;&amp;yacy; &amp;kcy;&amp;rcy;&amp;ocy;&amp;vcy;&amp;icy; &amp;mcy;&amp;icy;&amp;kcy;&amp;rcy;&amp;ocy;&amp;scy;&amp;kcy;&amp;ocy;&amp;pcy;"/>
          <p:cNvSpPr>
            <a:spLocks noChangeAspect="1" noChangeArrowheads="1"/>
          </p:cNvSpPr>
          <p:nvPr/>
        </p:nvSpPr>
        <p:spPr bwMode="auto">
          <a:xfrm>
            <a:off x="155575" y="-842963"/>
            <a:ext cx="28575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0" name="AutoShape 11" descr="&amp;Kcy;&amp;acy;&amp;rcy;&amp;tcy;&amp;icy;&amp;ncy;&amp;kcy;&amp;icy; &amp;pcy;&amp;ocy; &amp;zcy;&amp;acy;&amp;pcy;&amp;rcy;&amp;ocy;&amp;scy;&amp;ucy; &amp;lcy;&amp;acy;&amp;bcy;&amp;ocy;&amp;rcy;&amp;acy;&amp;tcy;&amp;ocy;&amp;rcy;&amp;ncy;&amp;ycy;&amp;iecy; &amp;icy;&amp;scy;&amp;scy;&amp;lcy;&amp;iecy;&amp;dcy;&amp;ocy;&amp;vcy;&amp;acy;&amp;ncy;&amp;icy;&amp;yacy; &amp;kcy;&amp;rcy;&amp;ocy;&amp;vcy;&amp;icy; &amp;mcy;&amp;icy;&amp;kcy;&amp;rcy;&amp;ocy;&amp;scy;&amp;kcy;&amp;ocy;&amp;pcy;"/>
          <p:cNvSpPr>
            <a:spLocks noChangeAspect="1" noChangeArrowheads="1"/>
          </p:cNvSpPr>
          <p:nvPr/>
        </p:nvSpPr>
        <p:spPr bwMode="auto">
          <a:xfrm>
            <a:off x="307975" y="-690563"/>
            <a:ext cx="28575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1" name="AutoShape 13" descr="&amp;Kcy;&amp;acy;&amp;rcy;&amp;tcy;&amp;icy;&amp;ncy;&amp;kcy;&amp;icy; &amp;pcy;&amp;ocy; &amp;zcy;&amp;acy;&amp;pcy;&amp;rcy;&amp;ocy;&amp;scy;&amp;ucy; &amp;lcy;&amp;acy;&amp;bcy;&amp;ocy;&amp;rcy;&amp;acy;&amp;tcy;&amp;ocy;&amp;rcy;&amp;ncy;&amp;ycy;&amp;iecy; &amp;icy;&amp;scy;&amp;scy;&amp;lcy;&amp;iecy;&amp;dcy;&amp;ocy;&amp;vcy;&amp;acy;&amp;ncy;&amp;icy;&amp;yacy; &amp;kcy;&amp;rcy;&amp;ocy;&amp;vcy;&amp;icy; &amp;mcy;&amp;icy;&amp;kcy;&amp;rcy;&amp;ocy;&amp;scy;&amp;kcy;&amp;ocy;&amp;pcy;"/>
          <p:cNvSpPr>
            <a:spLocks noChangeAspect="1" noChangeArrowheads="1"/>
          </p:cNvSpPr>
          <p:nvPr/>
        </p:nvSpPr>
        <p:spPr bwMode="auto">
          <a:xfrm>
            <a:off x="460375" y="-538163"/>
            <a:ext cx="28575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60648"/>
            <a:ext cx="7597351" cy="10953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Лабораторные </a:t>
            </a:r>
            <a:r>
              <a:rPr lang="ru-RU" sz="40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показатели</a:t>
            </a:r>
            <a:endParaRPr lang="ru-RU" sz="4000" b="1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122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23037"/>
              </p:ext>
            </p:extLst>
          </p:nvPr>
        </p:nvGraphicFramePr>
        <p:xfrm>
          <a:off x="250825" y="2060575"/>
          <a:ext cx="8642352" cy="173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4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29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39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39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313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СРБ,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мг/л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Об. белок, г/л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Мочевина,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Креатинин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мкмоль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Глюкоза,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АСТ,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АЛТ,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4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14.03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29,60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4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29.03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3,50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55,80</a:t>
                      </a: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667" marB="4566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649" name="Прямоугольник 5"/>
          <p:cNvSpPr>
            <a:spLocks noChangeArrowheads="1"/>
          </p:cNvSpPr>
          <p:nvPr/>
        </p:nvSpPr>
        <p:spPr bwMode="auto">
          <a:xfrm>
            <a:off x="395288" y="1557338"/>
            <a:ext cx="2473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entury Gothic" pitchFamily="32" charset="0"/>
              </a:rPr>
              <a:t>Б/Х АНАЛИЗ КРОВИ</a:t>
            </a:r>
          </a:p>
        </p:txBody>
      </p:sp>
      <p:sp>
        <p:nvSpPr>
          <p:cNvPr id="68650" name="AutoShape 5" descr="&amp;Kcy;&amp;acy;&amp;rcy;&amp;tcy;&amp;icy;&amp;ncy;&amp;kcy;&amp;icy; &amp;pcy;&amp;ocy; &amp;zcy;&amp;acy;&amp;pcy;&amp;rcy;&amp;ocy;&amp;scy;&amp;ucy; &amp;lcy;&amp;acy;&amp;bcy;&amp;ocy;&amp;rcy;&amp;acy;&amp;tcy;&amp;ocy;&amp;rcy;&amp;ncy;&amp;ycy;&amp;iecy; &amp;icy;&amp;scy;&amp;scy;&amp;lcy;&amp;iecy;&amp;dcy;&amp;ocy;&amp;vcy;&amp;acy;&amp;ncy;&amp;icy;&amp;yacy; &amp;kcy;&amp;rcy;&amp;ocy;&amp;vcy;&amp;icy; &amp;mcy;&amp;icy;&amp;kcy;&amp;rcy;&amp;ocy;&amp;scy;&amp;kcy;&amp;ocy;&amp;pcy;"/>
          <p:cNvSpPr>
            <a:spLocks noChangeAspect="1" noChangeArrowheads="1"/>
          </p:cNvSpPr>
          <p:nvPr/>
        </p:nvSpPr>
        <p:spPr bwMode="auto">
          <a:xfrm>
            <a:off x="155575" y="-842963"/>
            <a:ext cx="28575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51" name="AutoShape 7" descr="&amp;Kcy;&amp;acy;&amp;rcy;&amp;tcy;&amp;icy;&amp;ncy;&amp;kcy;&amp;icy; &amp;pcy;&amp;ocy; &amp;zcy;&amp;acy;&amp;pcy;&amp;rcy;&amp;ocy;&amp;scy;&amp;ucy; &amp;lcy;&amp;acy;&amp;bcy;&amp;ocy;&amp;rcy;&amp;acy;&amp;tcy;&amp;ocy;&amp;rcy;&amp;ncy;&amp;ycy;&amp;iecy; &amp;icy;&amp;scy;&amp;scy;&amp;lcy;&amp;iecy;&amp;dcy;&amp;ocy;&amp;vcy;&amp;acy;&amp;ncy;&amp;icy;&amp;yacy; &amp;kcy;&amp;rcy;&amp;ocy;&amp;vcy;&amp;icy; &amp;mcy;&amp;icy;&amp;kcy;&amp;rcy;&amp;ocy;&amp;scy;&amp;kcy;&amp;ocy;&amp;pcy;"/>
          <p:cNvSpPr>
            <a:spLocks noChangeAspect="1" noChangeArrowheads="1"/>
          </p:cNvSpPr>
          <p:nvPr/>
        </p:nvSpPr>
        <p:spPr bwMode="auto">
          <a:xfrm>
            <a:off x="307975" y="-690563"/>
            <a:ext cx="28575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260648"/>
            <a:ext cx="7597351" cy="10953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Лабораторные </a:t>
            </a:r>
            <a:r>
              <a:rPr lang="ru-RU" sz="40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показатели</a:t>
            </a:r>
            <a:endParaRPr lang="ru-RU" sz="4000" b="1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411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87363" y="2420938"/>
          <a:ext cx="8332787" cy="131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7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7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35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35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С/я лейкоциты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Макрофаги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Кл. плоского эпителия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Мокрота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8-10 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п/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зр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1-3 в п/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10-15 в п/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703" name="Прямоугольник 4"/>
          <p:cNvSpPr>
            <a:spLocks noChangeArrowheads="1"/>
          </p:cNvSpPr>
          <p:nvPr/>
        </p:nvSpPr>
        <p:spPr bwMode="auto">
          <a:xfrm>
            <a:off x="395288" y="1789113"/>
            <a:ext cx="8321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ЦИТОЛОГИЯ МОКРОТЫ  ОТ 17.03.2017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60648"/>
            <a:ext cx="7597351" cy="10953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Лабораторные </a:t>
            </a:r>
            <a:r>
              <a:rPr lang="ru-RU" sz="40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показатели</a:t>
            </a:r>
            <a:endParaRPr lang="ru-RU" sz="4000" b="1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34755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3125" y="-58738"/>
            <a:ext cx="8270875" cy="691673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5" y="260127"/>
            <a:ext cx="8150994" cy="9366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</a:rPr>
              <a:t>Данные инструментальных методов обследования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484784"/>
            <a:ext cx="7639764" cy="1512168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УЗИ ЩИТОВИДНОЙ ЖЕЛЕЗЫ</a:t>
            </a:r>
          </a:p>
          <a:p>
            <a:r>
              <a:rPr lang="ru-RU" sz="2000" i="1" dirty="0" err="1" smtClean="0">
                <a:latin typeface="Times New Roman" pitchFamily="16" charset="0"/>
                <a:cs typeface="Times New Roman" pitchFamily="16" charset="0"/>
              </a:rPr>
              <a:t>Эхо-структурные</a:t>
            </a:r>
            <a:r>
              <a:rPr lang="ru-RU" sz="2000" i="1" dirty="0" smtClean="0">
                <a:latin typeface="Times New Roman" pitchFamily="16" charset="0"/>
                <a:cs typeface="Times New Roman" pitchFamily="16" charset="0"/>
              </a:rPr>
              <a:t> изменения  щитовидной железы. Мелкие очаговые образования левой доли щитовидной железы.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3284984"/>
            <a:ext cx="7694437" cy="1368152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УЗИ ОРГАНОВ БРЮШНОЙ ПОЛОСТИ И ПОЧЕК</a:t>
            </a:r>
          </a:p>
          <a:p>
            <a:r>
              <a:rPr lang="ru-RU" sz="2000" i="1" dirty="0" smtClean="0">
                <a:latin typeface="Times New Roman" pitchFamily="16" charset="0"/>
                <a:cs typeface="Times New Roman" pitchFamily="16" charset="0"/>
              </a:rPr>
              <a:t>Диффузные изменения в поджелудочной железе.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36692" y="4941168"/>
            <a:ext cx="7639764" cy="1512168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УЗИ ОРГАНОВ МАЛОГО ТАЗА У ЖЕНЩИН </a:t>
            </a:r>
          </a:p>
          <a:p>
            <a:pPr>
              <a:buClr>
                <a:schemeClr val="accent2"/>
              </a:buClr>
            </a:pP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i="1" dirty="0" smtClean="0">
                <a:latin typeface="Times New Roman" pitchFamily="16" charset="0"/>
                <a:cs typeface="Times New Roman" pitchFamily="16" charset="0"/>
              </a:rPr>
              <a:t>Эхо-картина миомы матки в менопаузе.</a:t>
            </a:r>
          </a:p>
        </p:txBody>
      </p:sp>
    </p:spTree>
    <p:extLst>
      <p:ext uri="{BB962C8B-B14F-4D97-AF65-F5344CB8AC3E}">
        <p14:creationId xmlns:p14="http://schemas.microsoft.com/office/powerpoint/2010/main" val="23160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3125" y="-58738"/>
            <a:ext cx="8270875" cy="691673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5" y="116111"/>
            <a:ext cx="8150994" cy="9366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</a:rPr>
              <a:t>Данные инструментальных методов обследования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1268760"/>
            <a:ext cx="7639764" cy="1152128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ДУПЛЕКСНОЕ ИССЛЕДОВАНИЕ ВЕН </a:t>
            </a:r>
          </a:p>
          <a:p>
            <a:pPr>
              <a:buClr>
                <a:schemeClr val="accent2"/>
              </a:buClr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Ультразвуковых данных за тромбоз и ПТФС не выявлено.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708920"/>
            <a:ext cx="7694437" cy="1368152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МСКТ ГОЛОВНОГО МОЗГА </a:t>
            </a:r>
          </a:p>
          <a:p>
            <a:pPr>
              <a:buClr>
                <a:schemeClr val="accent2"/>
              </a:buClr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КТ-картина умеренно выраженной наружной гидроцефалии, остеопороз костей свода и основания черепа. Кисты обеих гайморовых пазух.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4365104"/>
            <a:ext cx="7639764" cy="216024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ЭХОКГ</a:t>
            </a:r>
          </a:p>
          <a:p>
            <a:pPr>
              <a:buClr>
                <a:schemeClr val="accent2"/>
              </a:buClr>
            </a:pPr>
            <a:r>
              <a:rPr lang="ru-RU" sz="1600" i="1" dirty="0" smtClean="0">
                <a:latin typeface="Times New Roman" pitchFamily="16" charset="0"/>
                <a:cs typeface="Times New Roman" pitchFamily="16" charset="0"/>
              </a:rPr>
              <a:t>Склероз аорты с </a:t>
            </a:r>
            <a:r>
              <a:rPr lang="ru-RU" sz="1600" i="1" dirty="0" err="1" smtClean="0">
                <a:latin typeface="Times New Roman" pitchFamily="16" charset="0"/>
                <a:cs typeface="Times New Roman" pitchFamily="16" charset="0"/>
              </a:rPr>
              <a:t>кальцинозом</a:t>
            </a:r>
            <a:r>
              <a:rPr lang="ru-RU" sz="1600" i="1" dirty="0" smtClean="0">
                <a:latin typeface="Times New Roman" pitchFamily="16" charset="0"/>
                <a:cs typeface="Times New Roman" pitchFamily="16" charset="0"/>
              </a:rPr>
              <a:t> кольца и створок </a:t>
            </a:r>
            <a:r>
              <a:rPr lang="ru-RU" sz="1600" i="1" dirty="0" err="1" smtClean="0">
                <a:latin typeface="Times New Roman" pitchFamily="16" charset="0"/>
                <a:cs typeface="Times New Roman" pitchFamily="16" charset="0"/>
              </a:rPr>
              <a:t>АоК</a:t>
            </a:r>
            <a:r>
              <a:rPr lang="ru-RU" sz="1600" i="1" dirty="0" smtClean="0">
                <a:latin typeface="Times New Roman" pitchFamily="16" charset="0"/>
                <a:cs typeface="Times New Roman" pitchFamily="16" charset="0"/>
              </a:rPr>
              <a:t> 1 ст. Аортальная недостаточность 1 ст. Створки МК уплотнена. Митральная недостаточность1 ст. Полости сердца не увеличены. МЖП и ЗСЛЖ не утолщены. Диастолическая функция ЛЖ нарушена по 1 типу. Сократительная способность миокарда ЛЖ удовлетворительная. </a:t>
            </a:r>
            <a:r>
              <a:rPr lang="ru-RU" sz="1600" b="1" i="1" dirty="0" smtClean="0">
                <a:latin typeface="Times New Roman" pitchFamily="16" charset="0"/>
                <a:cs typeface="Times New Roman" pitchFamily="16" charset="0"/>
              </a:rPr>
              <a:t>Недостаточность ТК 1-2 ст. Минимальная легочная гипертензия.</a:t>
            </a:r>
            <a:r>
              <a:rPr lang="ru-RU" sz="1600" i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1600" b="1" i="1" dirty="0" smtClean="0">
                <a:latin typeface="Times New Roman" pitchFamily="16" charset="0"/>
                <a:cs typeface="Times New Roman" pitchFamily="16" charset="0"/>
              </a:rPr>
              <a:t>СДЛА 38</a:t>
            </a:r>
            <a:r>
              <a:rPr lang="en-US" sz="1600" b="1" i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1600" b="1" i="1" dirty="0" smtClean="0">
                <a:latin typeface="Times New Roman" pitchFamily="16" charset="0"/>
                <a:cs typeface="Times New Roman" pitchFamily="16" charset="0"/>
              </a:rPr>
              <a:t>мм </a:t>
            </a:r>
            <a:r>
              <a:rPr lang="ru-RU" sz="1600" b="1" i="1" dirty="0" err="1" smtClean="0">
                <a:latin typeface="Times New Roman" pitchFamily="16" charset="0"/>
                <a:cs typeface="Times New Roman" pitchFamily="16" charset="0"/>
              </a:rPr>
              <a:t>рт</a:t>
            </a:r>
            <a:r>
              <a:rPr lang="ru-RU" sz="1600" b="1" i="1" dirty="0" smtClean="0">
                <a:latin typeface="Times New Roman" pitchFamily="16" charset="0"/>
                <a:cs typeface="Times New Roman" pitchFamily="16" charset="0"/>
              </a:rPr>
              <a:t> ст.</a:t>
            </a: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9570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179388" y="1052736"/>
            <a:ext cx="8929687" cy="266360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6" charset="0"/>
                <a:cs typeface="Times New Roman" pitchFamily="16" charset="0"/>
              </a:rPr>
              <a:t>Грудная клетка укорочена, высокое положение куполов диафрагмы. Легкие расправлены, </a:t>
            </a:r>
            <a:r>
              <a:rPr lang="ru-RU" sz="1200" b="1" dirty="0" smtClean="0">
                <a:latin typeface="Times New Roman" pitchFamily="16" charset="0"/>
                <a:cs typeface="Times New Roman" pitchFamily="16" charset="0"/>
              </a:rPr>
              <a:t>с обеих сторон сохраняются выраженные диффузные интерстициальные изменения за счет утолщения </a:t>
            </a:r>
            <a:r>
              <a:rPr lang="ru-RU" sz="1200" b="1" dirty="0" err="1" smtClean="0">
                <a:latin typeface="Times New Roman" pitchFamily="16" charset="0"/>
                <a:cs typeface="Times New Roman" pitchFamily="16" charset="0"/>
              </a:rPr>
              <a:t>междолькового</a:t>
            </a:r>
            <a:r>
              <a:rPr lang="ru-RU" sz="1200" b="1" dirty="0" smtClean="0">
                <a:latin typeface="Times New Roman" pitchFamily="16" charset="0"/>
                <a:cs typeface="Times New Roman" pitchFamily="16" charset="0"/>
              </a:rPr>
              <a:t> и внутридолькового </a:t>
            </a:r>
            <a:r>
              <a:rPr lang="ru-RU" sz="1200" b="1" dirty="0" err="1" smtClean="0">
                <a:latin typeface="Times New Roman" pitchFamily="16" charset="0"/>
                <a:cs typeface="Times New Roman" pitchFamily="16" charset="0"/>
              </a:rPr>
              <a:t>интерстиция</a:t>
            </a:r>
            <a:r>
              <a:rPr lang="ru-RU" sz="1200" b="1" dirty="0" smtClean="0">
                <a:latin typeface="Times New Roman" pitchFamily="16" charset="0"/>
                <a:cs typeface="Times New Roman" pitchFamily="16" charset="0"/>
              </a:rPr>
              <a:t> с перибронхиальными уплотнениями,</a:t>
            </a:r>
            <a:r>
              <a:rPr lang="ru-RU" sz="1200" dirty="0" smtClean="0">
                <a:latin typeface="Times New Roman" pitchFamily="16" charset="0"/>
                <a:cs typeface="Times New Roman" pitchFamily="16" charset="0"/>
              </a:rPr>
              <a:t> немногочисленными </a:t>
            </a:r>
            <a:r>
              <a:rPr lang="ru-RU" sz="1200" dirty="0" err="1" smtClean="0">
                <a:latin typeface="Times New Roman" pitchFamily="16" charset="0"/>
                <a:cs typeface="Times New Roman" pitchFamily="16" charset="0"/>
              </a:rPr>
              <a:t>кальцинатами</a:t>
            </a:r>
            <a:r>
              <a:rPr lang="ru-RU" sz="1200" dirty="0" smtClean="0"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sz="1200" b="1" dirty="0" smtClean="0">
                <a:latin typeface="Times New Roman" pitchFamily="16" charset="0"/>
                <a:cs typeface="Times New Roman" pitchFamily="16" charset="0"/>
              </a:rPr>
              <a:t>уплотнение легочной ткани по типу матового </a:t>
            </a:r>
            <a:r>
              <a:rPr lang="ru-RU" sz="1200" b="1" dirty="0" err="1" smtClean="0">
                <a:latin typeface="Times New Roman" pitchFamily="16" charset="0"/>
                <a:cs typeface="Times New Roman" pitchFamily="16" charset="0"/>
              </a:rPr>
              <a:t>стекла</a:t>
            </a:r>
            <a:r>
              <a:rPr lang="ru-RU" sz="1200" dirty="0" err="1" smtClean="0">
                <a:latin typeface="Times New Roman" pitchFamily="16" charset="0"/>
                <a:cs typeface="Times New Roman" pitchFamily="16" charset="0"/>
              </a:rPr>
              <a:t>-тотальное</a:t>
            </a:r>
            <a:r>
              <a:rPr lang="ru-RU" sz="1200" dirty="0" smtClean="0">
                <a:latin typeface="Times New Roman" pitchFamily="16" charset="0"/>
                <a:cs typeface="Times New Roman" pitchFamily="16" charset="0"/>
              </a:rPr>
              <a:t> (динамика отрицательная). Данные изменения стали более выраженными.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6" charset="0"/>
                <a:cs typeface="Times New Roman" pitchFamily="16" charset="0"/>
              </a:rPr>
              <a:t>Бронхи </a:t>
            </a:r>
            <a:r>
              <a:rPr lang="en-US" sz="1200" dirty="0" smtClean="0">
                <a:latin typeface="Times New Roman" pitchFamily="16" charset="0"/>
                <a:cs typeface="Times New Roman" pitchFamily="16" charset="0"/>
              </a:rPr>
              <a:t>I-III</a:t>
            </a:r>
            <a:r>
              <a:rPr lang="ru-RU" sz="1200" dirty="0" smtClean="0">
                <a:latin typeface="Times New Roman" pitchFamily="16" charset="0"/>
                <a:cs typeface="Times New Roman" pitchFamily="16" charset="0"/>
              </a:rPr>
              <a:t> порядка проходимы. Жидкости в плевральной полости нет. Средостение структурно, несколько смещено вправо. </a:t>
            </a:r>
            <a:r>
              <a:rPr lang="ru-RU" sz="1200" dirty="0" err="1" smtClean="0">
                <a:latin typeface="Times New Roman" pitchFamily="16" charset="0"/>
                <a:cs typeface="Times New Roman" pitchFamily="16" charset="0"/>
              </a:rPr>
              <a:t>Липоматоз</a:t>
            </a:r>
            <a:r>
              <a:rPr lang="ru-RU" sz="1200" dirty="0" smtClean="0">
                <a:latin typeface="Times New Roman" pitchFamily="16" charset="0"/>
                <a:cs typeface="Times New Roman" pitchFamily="16" charset="0"/>
              </a:rPr>
              <a:t> средостения. Лимфатические узлы  не увеличены.</a:t>
            </a:r>
          </a:p>
          <a:p>
            <a:pPr>
              <a:buClr>
                <a:schemeClr val="accent2"/>
              </a:buClr>
              <a:buNone/>
            </a:pPr>
            <a:endParaRPr lang="ru-RU" sz="1200" dirty="0" smtClean="0">
              <a:latin typeface="Times New Roman" pitchFamily="16" charset="0"/>
              <a:cs typeface="Times New Roman" pitchFamily="16" charset="0"/>
            </a:endParaRPr>
          </a:p>
          <a:p>
            <a:r>
              <a:rPr lang="ru-RU" sz="1600" b="1" dirty="0" smtClean="0">
                <a:latin typeface="Times New Roman" pitchFamily="16" charset="0"/>
                <a:cs typeface="Times New Roman" pitchFamily="16" charset="0"/>
              </a:rPr>
              <a:t>Заключение:</a:t>
            </a:r>
            <a:r>
              <a:rPr lang="ru-RU" sz="1600" dirty="0" smtClean="0">
                <a:latin typeface="Times New Roman" pitchFamily="16" charset="0"/>
                <a:cs typeface="Times New Roman" pitchFamily="16" charset="0"/>
              </a:rPr>
              <a:t> КТ-картина диффузного интерстициального поражения легких по типу фиброза, соответствует основному заболеванию, с отрицательной динамикой в сравнении с предыдущими исследованиями.</a:t>
            </a:r>
            <a:endParaRPr lang="ru-RU" sz="1400" dirty="0" smtClean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75781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363" y="3789363"/>
            <a:ext cx="32750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338" y="3789363"/>
            <a:ext cx="3376612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071538" y="142852"/>
            <a:ext cx="6643734" cy="785794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МСКТ ОГК от </a:t>
            </a: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14.03.2017</a:t>
            </a:r>
            <a:endParaRPr lang="ru-RU" sz="40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1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856984" cy="78069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/>
              <a:t>Поражение кожи 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365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Подкожные </a:t>
            </a:r>
            <a:r>
              <a:rPr lang="ru-RU" b="1" dirty="0" err="1" smtClean="0"/>
              <a:t>кальцинаты</a:t>
            </a:r>
            <a:r>
              <a:rPr lang="ru-RU" dirty="0" smtClean="0"/>
              <a:t> в мягких тканях (могут вскрываться с выделением творожистой массы и образованием длительно незаживающих язв)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Симптом </a:t>
            </a:r>
            <a:r>
              <a:rPr lang="ru-RU" dirty="0" smtClean="0"/>
              <a:t>«</a:t>
            </a:r>
            <a:r>
              <a:rPr lang="ru-RU" b="1" dirty="0" smtClean="0"/>
              <a:t>кисета</a:t>
            </a:r>
            <a:r>
              <a:rPr lang="ru-RU" dirty="0" smtClean="0"/>
              <a:t>» - вокруг рта формируются радиальные складки, истончение красной каймы губ.</a:t>
            </a:r>
          </a:p>
          <a:p>
            <a:pPr>
              <a:buNone/>
            </a:pPr>
            <a:endParaRPr lang="ru-RU" dirty="0" smtClean="0"/>
          </a:p>
          <a:p>
            <a:r>
              <a:rPr lang="ru-RU" altLang="ru-RU" b="1" dirty="0" smtClean="0"/>
              <a:t>Симптом «лезвие кинжала» - </a:t>
            </a:r>
            <a:r>
              <a:rPr lang="ru-RU" dirty="0" smtClean="0"/>
              <a:t>заостряется кончик носа. 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b="1" dirty="0" err="1" smtClean="0"/>
              <a:t>Склеродактилия</a:t>
            </a:r>
            <a:r>
              <a:rPr lang="ru-RU" dirty="0" smtClean="0"/>
              <a:t> (уплотнение кожи кистей) - «</a:t>
            </a:r>
            <a:r>
              <a:rPr lang="ru-RU" dirty="0" err="1" smtClean="0"/>
              <a:t>сосискообразные</a:t>
            </a:r>
            <a:r>
              <a:rPr lang="ru-RU" dirty="0" smtClean="0"/>
              <a:t>» пальцы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b="1" dirty="0" err="1" smtClean="0"/>
              <a:t>Сгибательные</a:t>
            </a:r>
            <a:r>
              <a:rPr lang="ru-RU" b="1" dirty="0" smtClean="0"/>
              <a:t> контрактуры </a:t>
            </a:r>
            <a:r>
              <a:rPr lang="ru-RU" dirty="0" smtClean="0"/>
              <a:t>мелких и крупных суставов - ограничение движений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88" y="0"/>
            <a:ext cx="8215312" cy="68133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404664"/>
            <a:ext cx="4857750" cy="857250"/>
          </a:xfrm>
          <a:prstGeom prst="roundRect">
            <a:avLst>
              <a:gd name="adj" fmla="val 111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rgbClr val="002060"/>
                </a:solidFill>
              </a:rPr>
              <a:t>Вопрос 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9673" y="1340768"/>
            <a:ext cx="5976664" cy="52565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600" b="1" dirty="0" smtClean="0">
                <a:latin typeface="Times New Roman" pitchFamily="16" charset="0"/>
                <a:cs typeface="Times New Roman" pitchFamily="16" charset="0"/>
              </a:rPr>
              <a:t>Сформулируйте диагноз</a:t>
            </a:r>
            <a:endParaRPr lang="ru-RU" sz="2600" dirty="0" smtClean="0"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00113" y="0"/>
            <a:ext cx="8243887" cy="691673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285728"/>
            <a:ext cx="7396363" cy="908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Лечение</a:t>
            </a:r>
            <a:endParaRPr lang="ru-RU" sz="4000" b="1" dirty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533" name="Прямоугольник 10"/>
          <p:cNvSpPr>
            <a:spLocks noChangeArrowheads="1"/>
          </p:cNvSpPr>
          <p:nvPr/>
        </p:nvSpPr>
        <p:spPr bwMode="auto">
          <a:xfrm>
            <a:off x="987425" y="4354513"/>
            <a:ext cx="7788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1484784"/>
            <a:ext cx="7776864" cy="4896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AutoNum type="arabicPeriod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мг+Натрия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хлорид 0,9% 250 мл 2 раза в день внутривенно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капельно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5мг по 2таб.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 раз в день, внутрь после еды </a:t>
            </a:r>
          </a:p>
          <a:p>
            <a:pPr marL="457200" indent="-457200">
              <a:buAutoNum type="arabicPeriod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Омепразол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 мг 1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капс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день</a:t>
            </a:r>
          </a:p>
          <a:p>
            <a:pPr marL="457200" indent="-457200">
              <a:buAutoNum type="arabicPeriod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Кораксан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5мг по 1таб.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день, внутрь после еды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Ацетилцистеин 600мг по 1таб.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 раз в день, внутрь после еды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Спиронолактон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25мг по 1таб.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день (утро, обед), внутрь после еды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Аспаркам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1таб.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 раза в день, внутрь после еды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Микофенолата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мофетил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500 мг 1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день </a:t>
            </a:r>
          </a:p>
          <a:p>
            <a:pPr algn="ctr">
              <a:defRPr/>
            </a:pP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468312" y="1700213"/>
            <a:ext cx="7488063" cy="2665412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Динамическое наблюдение терапевта по месту жительства и пульмонолога.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Избегать инсоляции, контакта с инфекцией, стрессов, переохлаждений.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Питание с повышенным содержанием белка.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ВСЕЙ назначенной адекватной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терапии ежедневно.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Консультация врача-пульмонолога в ККБ №1.</a:t>
            </a:r>
          </a:p>
          <a:p>
            <a:pPr marL="457200" indent="-457200">
              <a:buClr>
                <a:schemeClr val="accent2"/>
              </a:buClr>
              <a:defRPr/>
            </a:pPr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214290"/>
            <a:ext cx="550072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Рекомендации при выписке</a:t>
            </a:r>
          </a:p>
        </p:txBody>
      </p:sp>
    </p:spTree>
    <p:extLst>
      <p:ext uri="{BB962C8B-B14F-4D97-AF65-F5344CB8AC3E}">
        <p14:creationId xmlns:p14="http://schemas.microsoft.com/office/powerpoint/2010/main" val="2436469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7849567" cy="4679950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Медикаментозная терапия: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Times New Roman" pitchFamily="16" charset="0"/>
              <a:buAutoNum type="arabicPeriod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Т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8:00 после еды ежедневно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2"/>
              </a:buClr>
              <a:buFont typeface="Times New Roman" pitchFamily="16" charset="0"/>
              <a:buAutoNum type="arabicPeriod"/>
              <a:defRPr/>
            </a:pP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Капс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Омепразол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0,02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2 раза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минут до еды и на ночь.</a:t>
            </a:r>
          </a:p>
          <a:p>
            <a:pPr marL="514350" indent="-514350">
              <a:buClr>
                <a:schemeClr val="accent2"/>
              </a:buClr>
              <a:buFont typeface="Times New Roman" pitchFamily="16" charset="0"/>
              <a:buAutoNum type="arabicPeriod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Микофенолата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мофетил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500 мг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2 таблетки 2 раза в день ежедневно после еды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2"/>
              </a:buClr>
              <a:buFont typeface="Times New Roman" pitchFamily="16" charset="0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Ацетилцистеин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АЦЦ-лонг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 мг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табл.,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*2 раза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сутки,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еды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Times New Roman" pitchFamily="16" charset="0"/>
              <a:buAutoNum type="arabicPeriod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Престариум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мг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раз в день после еды  ежедневно </a:t>
            </a:r>
          </a:p>
          <a:p>
            <a:pPr marL="514350" indent="-514350">
              <a:buClr>
                <a:schemeClr val="accent2"/>
              </a:buClr>
              <a:buFont typeface="Times New Roman" pitchFamily="16" charset="0"/>
              <a:buAutoNum type="arabicPeriod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Кораксан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мг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 раза в день после еды ежедневно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2"/>
              </a:buClr>
              <a:buFont typeface="Times New Roman" pitchFamily="16" charset="0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Аспаркам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 раза в день ежедневно после еды </a:t>
            </a:r>
          </a:p>
          <a:p>
            <a:pPr marL="514350" indent="-514350">
              <a:buClr>
                <a:schemeClr val="accent2"/>
              </a:buClr>
              <a:buFont typeface="Times New Roman" pitchFamily="16" charset="0"/>
              <a:buAutoNum type="arabicPeriod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2"/>
              </a:buCl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8794" y="214290"/>
            <a:ext cx="550072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Рекомендации при выписке</a:t>
            </a:r>
          </a:p>
        </p:txBody>
      </p:sp>
    </p:spTree>
    <p:extLst>
      <p:ext uri="{BB962C8B-B14F-4D97-AF65-F5344CB8AC3E}">
        <p14:creationId xmlns:p14="http://schemas.microsoft.com/office/powerpoint/2010/main" val="178904100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СПИСОК РЕКОМЕНДУЕМОЙ ЛИТЕРАТУРЫ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34563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hlinkClick r:id="rId2"/>
              </a:rPr>
              <a:t>Внутренние </a:t>
            </a:r>
            <a:r>
              <a:rPr lang="ru-RU" dirty="0">
                <a:hlinkClick r:id="rId2"/>
              </a:rPr>
              <a:t>болезни</a:t>
            </a:r>
            <a:r>
              <a:rPr lang="ru-RU" dirty="0"/>
              <a:t> : учебник : в 2 т. / ред. В. С. Моисеев, А. И. Мартынов, Н. А. Мухин. - 3-е изд., </a:t>
            </a:r>
            <a:r>
              <a:rPr lang="ru-RU" dirty="0" err="1"/>
              <a:t>перераб</a:t>
            </a:r>
            <a:r>
              <a:rPr lang="ru-RU" dirty="0"/>
              <a:t>. и доп. - Москва : ГЭОТАР-Медиа, 2019. - Т. 1. - 960 с.  </a:t>
            </a:r>
          </a:p>
          <a:p>
            <a:pPr lvl="0"/>
            <a:r>
              <a:rPr lang="ru-RU" dirty="0">
                <a:hlinkClick r:id="rId2"/>
              </a:rPr>
              <a:t>Внутренние болезни</a:t>
            </a:r>
            <a:r>
              <a:rPr lang="ru-RU" dirty="0"/>
              <a:t> : учебник : в 2 т. / ред. В. С. Моисеев, А. И. Мартынов, Н. А. Мухин. - 3-е изд., </a:t>
            </a:r>
            <a:r>
              <a:rPr lang="ru-RU" dirty="0" err="1"/>
              <a:t>перераб</a:t>
            </a:r>
            <a:r>
              <a:rPr lang="ru-RU" dirty="0"/>
              <a:t>. и доп. - Москва : ГЭОТАР-Медиа, 2019. - Т. 2. - 896 с.  </a:t>
            </a:r>
            <a:endParaRPr lang="ru-RU" dirty="0" smtClean="0"/>
          </a:p>
          <a:p>
            <a:pPr lvl="0"/>
            <a:r>
              <a:rPr lang="ru-RU" dirty="0" smtClean="0"/>
              <a:t>Ревматические заболевания. Под ред. Дж.Х. </a:t>
            </a:r>
            <a:r>
              <a:rPr lang="ru-RU" dirty="0" err="1" smtClean="0"/>
              <a:t>Клиппела</a:t>
            </a:r>
            <a:r>
              <a:rPr lang="ru-RU" dirty="0" smtClean="0"/>
              <a:t>, Дж.Х. Стоуна, Л.Дж. </a:t>
            </a:r>
            <a:r>
              <a:rPr lang="ru-RU" dirty="0" err="1" smtClean="0"/>
              <a:t>Кроффорд</a:t>
            </a:r>
            <a:r>
              <a:rPr lang="ru-RU" dirty="0" smtClean="0"/>
              <a:t>, П.Х. Уайт, 2012г.</a:t>
            </a:r>
          </a:p>
          <a:p>
            <a:pPr lvl="0"/>
            <a:r>
              <a:rPr lang="ru-RU" dirty="0" smtClean="0"/>
              <a:t>Диагностика и лечение в ревматологии. Проблемный подход, </a:t>
            </a:r>
            <a:r>
              <a:rPr lang="ru-RU" dirty="0" err="1" smtClean="0"/>
              <a:t>Пайл</a:t>
            </a:r>
            <a:r>
              <a:rPr lang="ru-RU" dirty="0" smtClean="0"/>
              <a:t> К., Кеннеди Л. Перевод с англ. / Под ред. Н.А. Шостак, 2011г.</a:t>
            </a:r>
          </a:p>
          <a:p>
            <a:pPr lvl="0"/>
            <a:r>
              <a:rPr lang="ru-RU" dirty="0" smtClean="0"/>
              <a:t>Ревматоидный </a:t>
            </a:r>
            <a:r>
              <a:rPr lang="ru-RU" dirty="0"/>
              <a:t>артрит : учеб. пособие / И. В. Демко, А. Ю. Крапошина, И. А. Соловьева [и др.] ; ред. И. В. Демко ; Красноярский медицинский университет. – Красноярск : </a:t>
            </a:r>
            <a:r>
              <a:rPr lang="ru-RU" dirty="0" err="1"/>
              <a:t>КрасГМУ</a:t>
            </a:r>
            <a:r>
              <a:rPr lang="ru-RU" dirty="0"/>
              <a:t>, 2017. – 80 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550" y="-33338"/>
            <a:ext cx="8234363" cy="689133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440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1680" y="188640"/>
            <a:ext cx="6408737" cy="131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71600" y="1700808"/>
            <a:ext cx="7620000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95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66"/>
                </a:solidFill>
              </a:rPr>
              <a:t>Системная склеродермия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700213"/>
            <a:ext cx="5184775" cy="2520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400" dirty="0" smtClean="0"/>
              <a:t>Ds</a:t>
            </a:r>
            <a:r>
              <a:rPr lang="ru-RU" altLang="ru-RU" sz="2400" dirty="0" smtClean="0"/>
              <a:t>: Ювенильная склеродерма.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Больная 27 лет. Анамнез 17 лет.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На лице – </a:t>
            </a:r>
            <a:r>
              <a:rPr lang="ru-RU" altLang="ru-RU" sz="2400" dirty="0" err="1" smtClean="0"/>
              <a:t>амимичное</a:t>
            </a:r>
            <a:r>
              <a:rPr lang="ru-RU" altLang="ru-RU" sz="2400" dirty="0" smtClean="0"/>
              <a:t> выражение,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множественные </a:t>
            </a:r>
            <a:r>
              <a:rPr lang="ru-RU" altLang="ru-RU" sz="2400" dirty="0" err="1" smtClean="0"/>
              <a:t>телеангиэктазии</a:t>
            </a:r>
            <a:r>
              <a:rPr lang="ru-RU" altLang="ru-RU" sz="2400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кожа стянута, «кисетный рот»,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спинка носа истончена</a:t>
            </a:r>
          </a:p>
        </p:txBody>
      </p:sp>
      <p:pic>
        <p:nvPicPr>
          <p:cNvPr id="43012" name="Picture 4" descr="Рисунок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28775"/>
            <a:ext cx="2717800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66"/>
                </a:solidFill>
              </a:rPr>
              <a:t>Системная склеродермия</a:t>
            </a:r>
          </a:p>
        </p:txBody>
      </p:sp>
      <p:sp>
        <p:nvSpPr>
          <p:cNvPr id="4915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661025"/>
            <a:ext cx="8569325" cy="97472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Диффузное поражение кожи: </a:t>
            </a:r>
            <a:r>
              <a:rPr lang="ru-RU" altLang="ru-RU" sz="2400" dirty="0" err="1" smtClean="0"/>
              <a:t>индуративный</a:t>
            </a:r>
            <a:r>
              <a:rPr lang="ru-RU" altLang="ru-RU" sz="2400" dirty="0" smtClean="0"/>
              <a:t> отек, чередование участков гиперпигментации и депигментации; </a:t>
            </a:r>
            <a:r>
              <a:rPr lang="ru-RU" altLang="ru-RU" sz="2400" dirty="0" err="1" smtClean="0"/>
              <a:t>склеродактилия</a:t>
            </a:r>
            <a:endParaRPr lang="ru-RU" altLang="ru-RU" sz="2400" dirty="0" smtClean="0"/>
          </a:p>
        </p:txBody>
      </p:sp>
      <p:pic>
        <p:nvPicPr>
          <p:cNvPr id="49156" name="Picture 2" descr="C:\Гена\Работа для Панченко\Фото\DSCN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84313"/>
            <a:ext cx="5349875" cy="4010025"/>
          </a:xfrm>
          <a:prstGeom prst="rect">
            <a:avLst/>
          </a:prstGeom>
          <a:noFill/>
          <a:ln w="38100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DSC0546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981075"/>
            <a:ext cx="6565900" cy="4968875"/>
          </a:xfrm>
        </p:spPr>
      </p:pic>
      <p:sp>
        <p:nvSpPr>
          <p:cNvPr id="56323" name="Text Box 8"/>
          <p:cNvSpPr txBox="1">
            <a:spLocks noChangeArrowheads="1"/>
          </p:cNvSpPr>
          <p:nvPr/>
        </p:nvSpPr>
        <p:spPr bwMode="auto">
          <a:xfrm>
            <a:off x="1258888" y="188913"/>
            <a:ext cx="6742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 b="1"/>
              <a:t>Системная склеродермия</a:t>
            </a:r>
          </a:p>
        </p:txBody>
      </p:sp>
      <p:sp>
        <p:nvSpPr>
          <p:cNvPr id="56324" name="Text Box 9"/>
          <p:cNvSpPr txBox="1">
            <a:spLocks noChangeArrowheads="1"/>
          </p:cNvSpPr>
          <p:nvPr/>
        </p:nvSpPr>
        <p:spPr bwMode="auto">
          <a:xfrm>
            <a:off x="323850" y="6092825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 dirty="0" smtClean="0"/>
              <a:t>Выраженная </a:t>
            </a:r>
            <a:r>
              <a:rPr lang="ru-RU" altLang="ru-RU" sz="1800" dirty="0"/>
              <a:t>гиперпигментации кожи с участками</a:t>
            </a:r>
          </a:p>
          <a:p>
            <a:pPr algn="ctr"/>
            <a:r>
              <a:rPr lang="ru-RU" altLang="ru-RU" sz="1800" dirty="0"/>
              <a:t>исчезновения пигмента – симптом « соль с перцем»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1052514"/>
            <a:ext cx="4752206" cy="269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2700338" y="260350"/>
            <a:ext cx="3951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/>
              <a:t>Синдром Рейно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292080" y="1101792"/>
            <a:ext cx="352839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800" dirty="0" smtClean="0"/>
              <a:t>Кожа </a:t>
            </a:r>
            <a:r>
              <a:rPr lang="ru-RU" altLang="ru-RU" sz="1800" dirty="0"/>
              <a:t>синюшной окраски, холодная на ощупь. </a:t>
            </a:r>
            <a:endParaRPr lang="ru-RU" altLang="ru-RU" sz="1800" dirty="0" smtClean="0"/>
          </a:p>
          <a:p>
            <a:pPr algn="ctr">
              <a:spcBef>
                <a:spcPct val="50000"/>
              </a:spcBef>
            </a:pPr>
            <a:r>
              <a:rPr lang="ru-RU" altLang="ru-RU" sz="1800" dirty="0" smtClean="0"/>
              <a:t>Сопровождается  </a:t>
            </a:r>
            <a:r>
              <a:rPr lang="ru-RU" altLang="ru-RU" sz="1800" dirty="0"/>
              <a:t>выраженной болью.</a:t>
            </a:r>
          </a:p>
        </p:txBody>
      </p:sp>
      <p:pic>
        <p:nvPicPr>
          <p:cNvPr id="1026" name="Picture 2" descr="https://juicing-for-health.com/wp-content/uploads/2017/11/raynauds-syndrome-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39" y="4221088"/>
            <a:ext cx="4693171" cy="24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4783632"/>
            <a:ext cx="352839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800" dirty="0" smtClean="0"/>
              <a:t>Кожа бледная, </a:t>
            </a:r>
            <a:r>
              <a:rPr lang="ru-RU" altLang="ru-RU" sz="1800" dirty="0"/>
              <a:t>холодная на ощупь. </a:t>
            </a:r>
            <a:endParaRPr lang="ru-RU" altLang="ru-RU" sz="1800" dirty="0" smtClean="0"/>
          </a:p>
          <a:p>
            <a:pPr algn="ctr">
              <a:spcBef>
                <a:spcPct val="50000"/>
              </a:spcBef>
            </a:pPr>
            <a:r>
              <a:rPr lang="ru-RU" altLang="ru-RU" sz="1800" dirty="0" smtClean="0"/>
              <a:t>Сопровождается  </a:t>
            </a:r>
            <a:r>
              <a:rPr lang="ru-RU" altLang="ru-RU" sz="1800" dirty="0"/>
              <a:t>выраженной болью.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4934455"/>
            <a:ext cx="3960440" cy="1239416"/>
          </a:xfrm>
        </p:spPr>
        <p:txBody>
          <a:bodyPr/>
          <a:lstStyle/>
          <a:p>
            <a:pPr>
              <a:buNone/>
            </a:pPr>
            <a:r>
              <a:rPr lang="ru-RU" altLang="ru-RU" dirty="0" err="1" smtClean="0"/>
              <a:t>Дигитальные</a:t>
            </a:r>
            <a:r>
              <a:rPr lang="ru-RU" altLang="ru-RU" dirty="0" smtClean="0"/>
              <a:t> рубчики</a:t>
            </a:r>
          </a:p>
        </p:txBody>
      </p:sp>
      <p:pic>
        <p:nvPicPr>
          <p:cNvPr id="70660" name="Picture 4" descr="_DSC3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120680" cy="409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основные клинические и лабораторные проявления системной склеродермии и дерматомиозита, принципы диагностики, дифференциальной диагностики с другими заболеваниями, основные принципы терапии данных заболеваний.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0066"/>
                </a:solidFill>
              </a:rPr>
              <a:t>Системная склеродермия</a:t>
            </a:r>
          </a:p>
        </p:txBody>
      </p:sp>
      <p:pic>
        <p:nvPicPr>
          <p:cNvPr id="80899" name="Picture 5" descr="DSC013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1258888" y="6216650"/>
            <a:ext cx="657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/>
              <a:t>Подкожные кальцинаты в области предплечья (синдром Тибьержа-Вейссенбаха)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002587" cy="7921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/>
              <a:t>Системная склеродермия</a:t>
            </a:r>
          </a:p>
        </p:txBody>
      </p:sp>
      <p:pic>
        <p:nvPicPr>
          <p:cNvPr id="81923" name="Picture 3" descr="SL5558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836613"/>
            <a:ext cx="3265488" cy="5805487"/>
          </a:xfrm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211638" y="5734050"/>
            <a:ext cx="4176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dirty="0"/>
              <a:t>Синдром </a:t>
            </a:r>
            <a:r>
              <a:rPr lang="ru-RU" altLang="ru-RU" sz="1600" dirty="0" err="1"/>
              <a:t>Тибьержа-Вейссенбаха</a:t>
            </a:r>
            <a:r>
              <a:rPr lang="ru-RU" altLang="ru-RU" sz="1600" dirty="0"/>
              <a:t> – </a:t>
            </a:r>
          </a:p>
          <a:p>
            <a:r>
              <a:rPr lang="ru-RU" altLang="ru-RU" sz="1600" dirty="0"/>
              <a:t>отложение </a:t>
            </a:r>
            <a:r>
              <a:rPr lang="ru-RU" altLang="ru-RU" sz="1600" dirty="0" err="1"/>
              <a:t>кальцинатов</a:t>
            </a:r>
            <a:r>
              <a:rPr lang="ru-RU" altLang="ru-RU" sz="1600" dirty="0"/>
              <a:t> </a:t>
            </a:r>
          </a:p>
          <a:p>
            <a:r>
              <a:rPr lang="ru-RU" altLang="ru-RU" sz="1600" dirty="0"/>
              <a:t>в подкожно-жировой клетчатке грудной клетки и в области коленного сустава</a:t>
            </a:r>
          </a:p>
        </p:txBody>
      </p:sp>
      <p:pic>
        <p:nvPicPr>
          <p:cNvPr id="81925" name="Picture 5" descr="SL5558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836613"/>
            <a:ext cx="37512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Поражение суставов и мышц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Упорные </a:t>
            </a:r>
            <a:r>
              <a:rPr lang="ru-RU" b="1" dirty="0" err="1" smtClean="0"/>
              <a:t>полиартралгии</a:t>
            </a:r>
            <a:r>
              <a:rPr lang="ru-RU" dirty="0" smtClean="0"/>
              <a:t> и утренняя скованность. </a:t>
            </a:r>
          </a:p>
          <a:p>
            <a:r>
              <a:rPr lang="ru-RU" b="1" dirty="0" smtClean="0"/>
              <a:t>Полиартрит</a:t>
            </a:r>
            <a:r>
              <a:rPr lang="ru-RU" dirty="0" smtClean="0"/>
              <a:t> с выраженным </a:t>
            </a:r>
            <a:r>
              <a:rPr lang="ru-RU" dirty="0" err="1" smtClean="0"/>
              <a:t>синовитом</a:t>
            </a:r>
            <a:r>
              <a:rPr lang="ru-RU" dirty="0" smtClean="0"/>
              <a:t> (в дебюте нередко - по типу РА).</a:t>
            </a:r>
          </a:p>
          <a:p>
            <a:r>
              <a:rPr lang="ru-RU" b="1" dirty="0" smtClean="0"/>
              <a:t>Симптом трения сухожилий </a:t>
            </a:r>
            <a:r>
              <a:rPr lang="ru-RU" dirty="0" smtClean="0"/>
              <a:t>– крепитация, определяемая </a:t>
            </a:r>
            <a:r>
              <a:rPr lang="ru-RU" dirty="0" err="1" smtClean="0"/>
              <a:t>пальпаторно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Акроостеолиз</a:t>
            </a:r>
            <a:r>
              <a:rPr lang="ru-RU" dirty="0" smtClean="0"/>
              <a:t> — резорбция концевых отделов дистальных фаланг кистей вследствие длительной ишемии (проявляется уменьшением объема мягких тканей кончиков пальцев, укорочением и деформацией пальцев)</a:t>
            </a:r>
          </a:p>
          <a:p>
            <a:endParaRPr lang="ru-RU" dirty="0" smtClean="0"/>
          </a:p>
          <a:p>
            <a:r>
              <a:rPr lang="ru-RU" dirty="0" smtClean="0"/>
              <a:t>Типична </a:t>
            </a:r>
            <a:r>
              <a:rPr lang="ru-RU" b="1" dirty="0" err="1" smtClean="0"/>
              <a:t>невоспалительная</a:t>
            </a:r>
            <a:r>
              <a:rPr lang="ru-RU" b="1" dirty="0" smtClean="0"/>
              <a:t> фиброзная миопатия - </a:t>
            </a:r>
            <a:r>
              <a:rPr lang="ru-RU" dirty="0" smtClean="0"/>
              <a:t>незначительная слабость проксимальных групп мышц и небольшое повышение уровня КФК. </a:t>
            </a:r>
          </a:p>
          <a:p>
            <a:r>
              <a:rPr lang="ru-RU" b="1" dirty="0" smtClean="0"/>
              <a:t>Воспалительная миопатия </a:t>
            </a:r>
            <a:r>
              <a:rPr lang="ru-RU" dirty="0" smtClean="0"/>
              <a:t>- проявляется </a:t>
            </a:r>
            <a:r>
              <a:rPr lang="ru-RU" dirty="0" err="1" smtClean="0"/>
              <a:t>миалгиями</a:t>
            </a:r>
            <a:r>
              <a:rPr lang="ru-RU" dirty="0" smtClean="0"/>
              <a:t>, проксимальной мышечной слабостью, значительным повышением уровня КФК, воспалительными изменениями на ЭМГ и в </a:t>
            </a:r>
            <a:r>
              <a:rPr lang="ru-RU" dirty="0" err="1" smtClean="0"/>
              <a:t>биоптатах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При диффузной форме склеродермии развивается атрофия мышц вследствие нарушения подвижности и появления контрактур.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0066"/>
                </a:solidFill>
              </a:rPr>
              <a:t>Системная склеродермия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661025"/>
            <a:ext cx="8229600" cy="9366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altLang="ru-RU" sz="2800" smtClean="0"/>
              <a:t>    Склеродактилия, сгибательные контрактуры пальцев, формирование «птичьей лапки»</a:t>
            </a:r>
          </a:p>
        </p:txBody>
      </p:sp>
      <p:pic>
        <p:nvPicPr>
          <p:cNvPr id="54276" name="Picture 2" descr="C:\Гена\Работа для Панченко\Фото\DSCN1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84313"/>
            <a:ext cx="5473700" cy="4105275"/>
          </a:xfrm>
          <a:prstGeom prst="rect">
            <a:avLst/>
          </a:prstGeom>
          <a:noFill/>
          <a:ln w="38100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0066"/>
                </a:solidFill>
              </a:rPr>
              <a:t>Системная склеродермия</a:t>
            </a:r>
          </a:p>
        </p:txBody>
      </p:sp>
      <p:pic>
        <p:nvPicPr>
          <p:cNvPr id="45059" name="Picture 3" descr="DSC030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341438"/>
            <a:ext cx="7416800" cy="3816350"/>
          </a:xfrm>
          <a:noFill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68313" y="5305425"/>
            <a:ext cx="828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dirty="0" err="1" smtClean="0"/>
              <a:t>Склеродактилия</a:t>
            </a:r>
            <a:r>
              <a:rPr lang="ru-RU" altLang="ru-RU" sz="2200" dirty="0"/>
              <a:t>: </a:t>
            </a:r>
            <a:r>
              <a:rPr lang="ru-RU" altLang="ru-RU" sz="2200" dirty="0" err="1"/>
              <a:t>самоампутация</a:t>
            </a:r>
            <a:r>
              <a:rPr lang="ru-RU" altLang="ru-RU" sz="2200" dirty="0"/>
              <a:t> дистальных фаланг за счет </a:t>
            </a:r>
            <a:r>
              <a:rPr lang="ru-RU" altLang="ru-RU" sz="2200" dirty="0" err="1"/>
              <a:t>остеолиза</a:t>
            </a:r>
            <a:r>
              <a:rPr lang="ru-RU" altLang="ru-RU" sz="2200" dirty="0"/>
              <a:t>, кожные проявления на фоне синдрома </a:t>
            </a:r>
            <a:r>
              <a:rPr lang="ru-RU" altLang="ru-RU" sz="2200" dirty="0" err="1"/>
              <a:t>Рейно</a:t>
            </a:r>
            <a:endParaRPr lang="ru-RU" alt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539552" y="603102"/>
            <a:ext cx="8229600" cy="7383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500" b="1" dirty="0">
                <a:solidFill>
                  <a:srgbClr val="000066"/>
                </a:solidFill>
              </a:rPr>
              <a:t>Системная склеродермия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3568" y="5445223"/>
            <a:ext cx="8352482" cy="1243417"/>
          </a:xfr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200" dirty="0" smtClean="0"/>
              <a:t>Участки изъязвления, </a:t>
            </a:r>
          </a:p>
          <a:p>
            <a:pPr algn="ctr" eaLnBrk="1" hangingPunct="1">
              <a:buFontTx/>
              <a:buNone/>
            </a:pPr>
            <a:r>
              <a:rPr lang="ru-RU" altLang="ru-RU" sz="2200" dirty="0" smtClean="0"/>
              <a:t>дистальный некроз </a:t>
            </a:r>
            <a:r>
              <a:rPr lang="en-US" altLang="ru-RU" sz="2200" dirty="0" smtClean="0"/>
              <a:t>II </a:t>
            </a:r>
            <a:r>
              <a:rPr lang="ru-RU" altLang="ru-RU" sz="2200" dirty="0" smtClean="0"/>
              <a:t>пальца левой руки, </a:t>
            </a:r>
          </a:p>
          <a:p>
            <a:pPr algn="ctr" eaLnBrk="1" hangingPunct="1">
              <a:buFontTx/>
              <a:buNone/>
            </a:pPr>
            <a:r>
              <a:rPr lang="ru-RU" altLang="ru-RU" sz="2200" dirty="0" err="1" smtClean="0"/>
              <a:t>самоампутация</a:t>
            </a:r>
            <a:r>
              <a:rPr lang="ru-RU" altLang="ru-RU" sz="2200" dirty="0" smtClean="0"/>
              <a:t> дистальных фаланг правой кисти</a:t>
            </a:r>
          </a:p>
        </p:txBody>
      </p:sp>
      <p:pic>
        <p:nvPicPr>
          <p:cNvPr id="46084" name="Picture 4" descr="DSC030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12875"/>
            <a:ext cx="7324725" cy="4119563"/>
          </a:xfrm>
          <a:noFill/>
        </p:spPr>
      </p:pic>
      <p:sp>
        <p:nvSpPr>
          <p:cNvPr id="46085" name="Line 8"/>
          <p:cNvSpPr>
            <a:spLocks noChangeShapeType="1"/>
          </p:cNvSpPr>
          <p:nvPr/>
        </p:nvSpPr>
        <p:spPr bwMode="auto">
          <a:xfrm>
            <a:off x="1475656" y="1556792"/>
            <a:ext cx="371400" cy="3588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000066"/>
                </a:solidFill>
              </a:rPr>
              <a:t>Лимитированная склеродермия</a:t>
            </a:r>
          </a:p>
        </p:txBody>
      </p:sp>
      <p:pic>
        <p:nvPicPr>
          <p:cNvPr id="93187" name="Содержимое 5" descr="1 007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412875"/>
            <a:ext cx="5832475" cy="4213225"/>
          </a:xfrm>
        </p:spPr>
      </p:pic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661025"/>
            <a:ext cx="8229600" cy="7921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altLang="ru-RU" sz="2400" dirty="0" smtClean="0"/>
              <a:t>    </a:t>
            </a:r>
            <a:r>
              <a:rPr lang="ru-RU" altLang="ru-RU" sz="2400" dirty="0" err="1" smtClean="0"/>
              <a:t>Склеродактилия</a:t>
            </a:r>
            <a:r>
              <a:rPr lang="ru-RU" altLang="ru-RU" sz="2400" dirty="0" smtClean="0"/>
              <a:t>. </a:t>
            </a:r>
            <a:r>
              <a:rPr lang="ru-RU" altLang="ru-RU" sz="2400" dirty="0" err="1" smtClean="0"/>
              <a:t>Сгибательные</a:t>
            </a:r>
            <a:r>
              <a:rPr lang="ru-RU" altLang="ru-RU" sz="2400" dirty="0" smtClean="0"/>
              <a:t> контрактуры в области дистальных МФС с формированием «птичьей лапки».</a:t>
            </a:r>
          </a:p>
          <a:p>
            <a:pPr algn="ctr" eaLnBrk="1" hangingPunct="1">
              <a:buNone/>
            </a:pPr>
            <a:endParaRPr lang="ru-RU" altLang="ru-RU" sz="2400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55976" y="4869160"/>
            <a:ext cx="12961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000066"/>
                </a:solidFill>
              </a:rPr>
              <a:t>Лимитированная склеродермия</a:t>
            </a:r>
          </a:p>
        </p:txBody>
      </p:sp>
      <p:pic>
        <p:nvPicPr>
          <p:cNvPr id="94211" name="Содержимое 3" descr="1 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484313"/>
            <a:ext cx="4248150" cy="4102100"/>
          </a:xfrm>
          <a:noFill/>
          <a:ln w="38100">
            <a:solidFill>
              <a:srgbClr val="333300"/>
            </a:solidFill>
          </a:ln>
        </p:spPr>
      </p:pic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34050"/>
            <a:ext cx="8229600" cy="86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Склеродактилия. Фиксированные необратимые сгибательные контрактуры  («птичья лапка»)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484784"/>
            <a:ext cx="12961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500" b="1" dirty="0" err="1">
                <a:solidFill>
                  <a:srgbClr val="000066"/>
                </a:solidFill>
              </a:rPr>
              <a:t>Ювенильная</a:t>
            </a:r>
            <a:r>
              <a:rPr lang="ru-RU" altLang="ru-RU" sz="4500" b="1" dirty="0">
                <a:solidFill>
                  <a:srgbClr val="000066"/>
                </a:solidFill>
              </a:rPr>
              <a:t> склеродермия</a:t>
            </a:r>
          </a:p>
        </p:txBody>
      </p:sp>
      <p:pic>
        <p:nvPicPr>
          <p:cNvPr id="95235" name="Picture 5" descr="DSC013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1827468"/>
            <a:ext cx="5197252" cy="3898645"/>
          </a:xfrm>
          <a:noFill/>
        </p:spPr>
      </p:pic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1187450" y="5805488"/>
            <a:ext cx="7219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/>
              <a:t>Больная, 16 лет. Дебют заболевания в возрасте 7 лет. Склеродактилия с подвывихами всех суставов и развитием необратимых контрактур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692696"/>
            <a:ext cx="8229600" cy="706437"/>
          </a:xfrm>
        </p:spPr>
        <p:txBody>
          <a:bodyPr>
            <a:noAutofit/>
          </a:bodyPr>
          <a:lstStyle/>
          <a:p>
            <a:r>
              <a:rPr lang="ru-RU" altLang="ru-RU" sz="4500" b="1" dirty="0">
                <a:solidFill>
                  <a:srgbClr val="000066"/>
                </a:solidFill>
              </a:rPr>
              <a:t>Системная склеродермия</a:t>
            </a:r>
          </a:p>
        </p:txBody>
      </p:sp>
      <p:pic>
        <p:nvPicPr>
          <p:cNvPr id="98307" name="Picture 3" descr="SL5558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6258" y="1484784"/>
            <a:ext cx="7469584" cy="4202009"/>
          </a:xfrm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455738" y="5753100"/>
            <a:ext cx="627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800" dirty="0" err="1"/>
              <a:t>Остеолизис</a:t>
            </a:r>
            <a:r>
              <a:rPr lang="ru-RU" altLang="ru-RU" sz="1800" dirty="0"/>
              <a:t> дистальных фаланг с развитием гангрены и </a:t>
            </a:r>
          </a:p>
          <a:p>
            <a:pPr algn="ctr"/>
            <a:r>
              <a:rPr lang="ru-RU" altLang="ru-RU" sz="1800" dirty="0"/>
              <a:t> </a:t>
            </a:r>
            <a:r>
              <a:rPr lang="ru-RU" altLang="ru-RU" sz="1800" dirty="0" err="1"/>
              <a:t>самоампутацией</a:t>
            </a:r>
            <a:r>
              <a:rPr lang="ru-RU" altLang="ru-RU" sz="1800" dirty="0"/>
              <a:t> пальцев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1985 г. известный английский ревматолог Е. </a:t>
            </a:r>
            <a:r>
              <a:rPr lang="ru-RU" dirty="0" err="1"/>
              <a:t>Байотерс</a:t>
            </a:r>
            <a:r>
              <a:rPr lang="ru-RU" dirty="0"/>
              <a:t> (Е. </a:t>
            </a:r>
            <a:r>
              <a:rPr lang="ru-RU" dirty="0" err="1"/>
              <a:t>Bayoters</a:t>
            </a:r>
            <a:r>
              <a:rPr lang="ru-RU" dirty="0"/>
              <a:t>) писал: </a:t>
            </a:r>
            <a:endParaRPr lang="ru-RU" dirty="0" smtClean="0"/>
          </a:p>
          <a:p>
            <a:pPr marL="0" indent="0">
              <a:buNone/>
            </a:pP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Системная склеродермия - загадка нашего поколения, драматичная и неожиданная при появлении, уникальная и мистическая в своих клинических проявлениях, прогрессирующая и упорно сопротивляющаяся лечению, приводящая в отчаяние и пациентов и врачей...»</a:t>
            </a:r>
          </a:p>
        </p:txBody>
      </p:sp>
    </p:spTree>
    <p:extLst>
      <p:ext uri="{BB962C8B-B14F-4D97-AF65-F5344CB8AC3E}">
        <p14:creationId xmlns:p14="http://schemas.microsoft.com/office/powerpoint/2010/main" val="3224075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Поражение ЖКТ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Гипотония пищевода</a:t>
            </a:r>
            <a:r>
              <a:rPr lang="ru-RU" dirty="0" smtClean="0"/>
              <a:t>- проявляется дисфагией, чувством кома за грудиной после еды, стойкой изжогой, усиливающейся в горизонтальном положении.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Стриктура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FF"/>
                </a:solidFill>
              </a:rPr>
              <a:t>пищевода</a:t>
            </a:r>
            <a:r>
              <a:rPr lang="ru-RU" dirty="0" smtClean="0"/>
              <a:t>— сужение просвета нижней трети пищевода и становится невозможным </a:t>
            </a:r>
            <a:r>
              <a:rPr lang="ru-RU" dirty="0" err="1" smtClean="0"/>
              <a:t>приѐм </a:t>
            </a:r>
            <a:r>
              <a:rPr lang="ru-RU" dirty="0" smtClean="0"/>
              <a:t>твердой пищи. 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Эрозии и язвы пищевода </a:t>
            </a:r>
            <a:r>
              <a:rPr lang="ru-RU" dirty="0" smtClean="0"/>
              <a:t>(ГЭРБ) - выраженная изжога и боль за грудиной.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Гипотония желудка </a:t>
            </a:r>
            <a:r>
              <a:rPr lang="ru-RU" dirty="0" smtClean="0"/>
              <a:t>- боль в </a:t>
            </a:r>
            <a:r>
              <a:rPr lang="ru-RU" dirty="0" err="1" smtClean="0"/>
              <a:t>эпигастрии</a:t>
            </a:r>
            <a:r>
              <a:rPr lang="ru-RU" dirty="0" smtClean="0"/>
              <a:t> и быстро наступающее чувство насыщения вследствие нарушения эвакуации содержимого желудка.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Желудочное кровотечение </a:t>
            </a:r>
            <a:r>
              <a:rPr lang="ru-RU" dirty="0" smtClean="0"/>
              <a:t>- может появиться при множественных </a:t>
            </a:r>
            <a:r>
              <a:rPr lang="ru-RU" dirty="0" err="1" smtClean="0"/>
              <a:t>телангиэктазиях</a:t>
            </a:r>
            <a:r>
              <a:rPr lang="ru-RU" dirty="0" smtClean="0"/>
              <a:t> слизистой желудка.</a:t>
            </a:r>
          </a:p>
          <a:p>
            <a:r>
              <a:rPr lang="ru-RU" dirty="0" smtClean="0">
                <a:solidFill>
                  <a:srgbClr val="FF00FF"/>
                </a:solidFill>
              </a:rPr>
              <a:t>Синдром  </a:t>
            </a:r>
            <a:r>
              <a:rPr lang="ru-RU" dirty="0" err="1" smtClean="0">
                <a:solidFill>
                  <a:srgbClr val="FF00FF"/>
                </a:solidFill>
              </a:rPr>
              <a:t>мальабсорбции</a:t>
            </a:r>
            <a:r>
              <a:rPr lang="ru-RU" dirty="0" smtClean="0">
                <a:solidFill>
                  <a:srgbClr val="FF00FF"/>
                </a:solidFill>
              </a:rPr>
              <a:t>  </a:t>
            </a:r>
            <a:r>
              <a:rPr lang="ru-RU" dirty="0" smtClean="0"/>
              <a:t>— метеоризм,  </a:t>
            </a:r>
            <a:r>
              <a:rPr lang="ru-RU" dirty="0" err="1" smtClean="0"/>
              <a:t>стеаторея</a:t>
            </a:r>
            <a:r>
              <a:rPr lang="ru-RU" dirty="0" smtClean="0"/>
              <a:t>, чередование запоров и диареи, потеря веса.</a:t>
            </a:r>
          </a:p>
          <a:p>
            <a:r>
              <a:rPr lang="ru-RU" dirty="0" err="1" smtClean="0">
                <a:solidFill>
                  <a:srgbClr val="FF00FF"/>
                </a:solidFill>
              </a:rPr>
              <a:t>Интестинальная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псевдообструкция</a:t>
            </a:r>
            <a:r>
              <a:rPr lang="ru-RU" dirty="0" smtClean="0"/>
              <a:t> — симптоматика паралитического </a:t>
            </a:r>
            <a:r>
              <a:rPr lang="ru-RU" dirty="0" err="1" smtClean="0"/>
              <a:t>илеуса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Поражение толстой кишки </a:t>
            </a:r>
            <a:r>
              <a:rPr lang="ru-RU" dirty="0" smtClean="0"/>
              <a:t>приводит к запорам (менее 2 спонтанных дефекаций в неделю) и недержанию кала.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500" b="1" dirty="0">
                <a:solidFill>
                  <a:srgbClr val="000066"/>
                </a:solidFill>
              </a:rPr>
              <a:t>Системная склеродермия</a:t>
            </a:r>
          </a:p>
        </p:txBody>
      </p:sp>
      <p:pic>
        <p:nvPicPr>
          <p:cNvPr id="82947" name="Picture 8" descr="DSC013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341438"/>
            <a:ext cx="5768975" cy="4327525"/>
          </a:xfrm>
          <a:noFill/>
        </p:spPr>
      </p:pic>
      <p:sp>
        <p:nvSpPr>
          <p:cNvPr id="82948" name="Text Box 10"/>
          <p:cNvSpPr txBox="1">
            <a:spLocks noChangeArrowheads="1"/>
          </p:cNvSpPr>
          <p:nvPr/>
        </p:nvSpPr>
        <p:spPr bwMode="auto">
          <a:xfrm>
            <a:off x="539750" y="5805488"/>
            <a:ext cx="820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 dirty="0"/>
              <a:t>Рентгенограммы пищевода, </a:t>
            </a:r>
            <a:r>
              <a:rPr lang="ru-RU" altLang="ru-RU" sz="1800" dirty="0" err="1"/>
              <a:t>контрастированного</a:t>
            </a:r>
            <a:r>
              <a:rPr lang="ru-RU" altLang="ru-RU" sz="1800" dirty="0"/>
              <a:t> барием. </a:t>
            </a:r>
            <a:r>
              <a:rPr lang="ru-RU" altLang="ru-RU" sz="1800" dirty="0" smtClean="0"/>
              <a:t>Сужение (стриктура) </a:t>
            </a:r>
            <a:r>
              <a:rPr lang="ru-RU" altLang="ru-RU" sz="1800" dirty="0"/>
              <a:t>нижней трети пищевода с </a:t>
            </a:r>
            <a:r>
              <a:rPr lang="ru-RU" altLang="ru-RU" sz="1800" dirty="0" err="1"/>
              <a:t>престенотическим</a:t>
            </a:r>
            <a:r>
              <a:rPr lang="ru-RU" altLang="ru-RU" sz="1800" dirty="0"/>
              <a:t> расширением.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Поражение легких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Вовлечение </a:t>
            </a:r>
            <a:r>
              <a:rPr lang="ru-RU" dirty="0" err="1" smtClean="0"/>
              <a:t>лѐгких </a:t>
            </a:r>
            <a:r>
              <a:rPr lang="ru-RU" dirty="0" smtClean="0"/>
              <a:t>наблюдается у 70% больных ССД. </a:t>
            </a:r>
          </a:p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</a:rPr>
              <a:t>Интерстициальное заболевание </a:t>
            </a:r>
            <a:r>
              <a:rPr lang="ru-RU" b="1" dirty="0" err="1" smtClean="0">
                <a:solidFill>
                  <a:srgbClr val="3333CC"/>
                </a:solidFill>
              </a:rPr>
              <a:t>лѐгких </a:t>
            </a:r>
            <a:r>
              <a:rPr lang="ru-RU" dirty="0" smtClean="0"/>
              <a:t>(ИЗЛ)80% развивается в первые 5 лет болезни. </a:t>
            </a:r>
          </a:p>
          <a:p>
            <a:r>
              <a:rPr lang="ru-RU" dirty="0" smtClean="0"/>
              <a:t>Клинические проявления: одышка, сухой кашель и слабость.</a:t>
            </a:r>
          </a:p>
          <a:p>
            <a:r>
              <a:rPr lang="ru-RU" dirty="0" err="1" smtClean="0"/>
              <a:t>Аускультативный</a:t>
            </a:r>
            <a:r>
              <a:rPr lang="ru-RU" dirty="0" smtClean="0"/>
              <a:t>  признак:  двухсторонняя базальная крепитация («треск целлофана»).</a:t>
            </a:r>
          </a:p>
          <a:p>
            <a:r>
              <a:rPr lang="ru-RU" dirty="0" smtClean="0"/>
              <a:t>Факторы  риска  ИЗЛ:  диффузная форма ССД, снижение ФЖЕЛ в дебюте болезни и наличие Scl-70 AT.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500" b="1" dirty="0" err="1" smtClean="0">
                <a:solidFill>
                  <a:srgbClr val="3333CC"/>
                </a:solidFill>
              </a:rPr>
              <a:t>Лѐгочная </a:t>
            </a:r>
            <a:r>
              <a:rPr lang="ru-RU" sz="2500" b="1" dirty="0" smtClean="0">
                <a:solidFill>
                  <a:srgbClr val="3333CC"/>
                </a:solidFill>
              </a:rPr>
              <a:t>гипертензия: </a:t>
            </a:r>
            <a:r>
              <a:rPr lang="ru-RU" dirty="0" smtClean="0"/>
              <a:t>10% - на поздних стадиях болезни и при лимитированной форме ССД. </a:t>
            </a:r>
          </a:p>
          <a:p>
            <a:r>
              <a:rPr lang="ru-RU" dirty="0" smtClean="0"/>
              <a:t>Клинические признаки: одышка, которая имеет тенденцию к быстрому прогрессированию в течение нескольких месяцев. </a:t>
            </a:r>
          </a:p>
          <a:p>
            <a:r>
              <a:rPr lang="ru-RU" dirty="0" err="1" smtClean="0"/>
              <a:t>Аускультативный</a:t>
            </a:r>
            <a:r>
              <a:rPr lang="ru-RU" dirty="0" smtClean="0"/>
              <a:t> признак: акцент и раздвоение </a:t>
            </a:r>
            <a:r>
              <a:rPr lang="en-US" dirty="0" smtClean="0"/>
              <a:t>II </a:t>
            </a:r>
            <a:r>
              <a:rPr lang="ru-RU" dirty="0" smtClean="0"/>
              <a:t>тона на </a:t>
            </a:r>
            <a:r>
              <a:rPr lang="ru-RU" dirty="0" err="1" smtClean="0"/>
              <a:t>лѐгочной </a:t>
            </a:r>
            <a:r>
              <a:rPr lang="ru-RU" dirty="0" smtClean="0"/>
              <a:t>артерии и </a:t>
            </a:r>
            <a:r>
              <a:rPr lang="ru-RU" dirty="0" err="1" smtClean="0"/>
              <a:t>трѐхстворчатом </a:t>
            </a:r>
            <a:r>
              <a:rPr lang="ru-RU" dirty="0" smtClean="0"/>
              <a:t>клапане, особенно явное на высоте вдоха.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r>
              <a:rPr lang="ru-RU" sz="2200" dirty="0"/>
              <a:t>Обзорная рентгенограмма ОГК. Системная </a:t>
            </a:r>
            <a:r>
              <a:rPr lang="ru-RU" sz="2200" dirty="0" smtClean="0"/>
              <a:t>склеродермия. Базальный пневмофиброз.</a:t>
            </a:r>
            <a:endParaRPr lang="ru-RU" sz="2200" dirty="0"/>
          </a:p>
        </p:txBody>
      </p:sp>
      <p:pic>
        <p:nvPicPr>
          <p:cNvPr id="1026" name="Picture 2" descr="http://www.learningradiology.com/caseofweek/caseoftheweekpix2009-340/cow357-1a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5785418" cy="5749816"/>
          </a:xfrm>
          <a:prstGeom prst="rect">
            <a:avLst/>
          </a:prstGeom>
          <a:noFill/>
        </p:spPr>
      </p:pic>
      <p:sp>
        <p:nvSpPr>
          <p:cNvPr id="1028" name="AutoShape 4" descr="scleroderma interstitial lung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КТ ОГК обнаружены двусторонний базальный ретикулярный фиброз  (желтая стрелка), а также области сниженной воздушности по типу «матового стекла» (белая стрелка), являющиеся признаком активного </a:t>
            </a:r>
            <a:r>
              <a:rPr lang="ru-RU" dirty="0" err="1" smtClean="0"/>
              <a:t>альвеолита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148482" name="AutoShape 2" descr="scleroderma interstitial lung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484" name="AutoShape 4" descr="scleroderma interstitial lung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8485" name="Picture 5" descr="C:\Users\Семья\Desktop\cpw357-2a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1912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Поражение сердца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Симптомами поражения сердца являются чувство дискомфорта или длительные тупые боли в </a:t>
            </a:r>
            <a:r>
              <a:rPr lang="ru-RU" dirty="0" err="1" smtClean="0"/>
              <a:t>прекардиальной</a:t>
            </a:r>
            <a:r>
              <a:rPr lang="ru-RU" dirty="0" smtClean="0"/>
              <a:t> области, сердцебиение и аритмии, одышка в покое или при нагрузках.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00CC66"/>
                </a:solidFill>
              </a:rPr>
              <a:t>Фиброз миокарда желудочков </a:t>
            </a:r>
            <a:r>
              <a:rPr lang="ru-RU" dirty="0" smtClean="0"/>
              <a:t>— является причиной систолической и </a:t>
            </a:r>
            <a:r>
              <a:rPr lang="ru-RU" dirty="0" err="1" smtClean="0"/>
              <a:t>диастолической</a:t>
            </a:r>
            <a:r>
              <a:rPr lang="ru-RU" dirty="0" smtClean="0"/>
              <a:t> дисфункции ЛЖ со снижением фракции выброса.</a:t>
            </a:r>
          </a:p>
          <a:p>
            <a:r>
              <a:rPr lang="ru-RU" sz="2500" b="1" dirty="0" smtClean="0">
                <a:solidFill>
                  <a:srgbClr val="00CC66"/>
                </a:solidFill>
              </a:rPr>
              <a:t>Аритмии и нарушения проводимости сердца </a:t>
            </a:r>
            <a:r>
              <a:rPr lang="ru-RU" dirty="0" smtClean="0"/>
              <a:t>выявляются у 70% больных. </a:t>
            </a:r>
          </a:p>
          <a:p>
            <a:r>
              <a:rPr lang="ru-RU" sz="2500" b="1" dirty="0" smtClean="0">
                <a:solidFill>
                  <a:srgbClr val="00CC66"/>
                </a:solidFill>
              </a:rPr>
              <a:t>Признаки миокардита </a:t>
            </a:r>
            <a:r>
              <a:rPr lang="ru-RU" dirty="0" smtClean="0"/>
              <a:t>наблюдаются почти только у больных с симптоматикой </a:t>
            </a:r>
            <a:r>
              <a:rPr lang="ru-RU" dirty="0" err="1" smtClean="0"/>
              <a:t>полимиозита</a:t>
            </a:r>
            <a:r>
              <a:rPr lang="ru-RU" dirty="0" smtClean="0"/>
              <a:t>; миокардит ассоциируется с низкой выживаемостью больных. </a:t>
            </a:r>
          </a:p>
          <a:p>
            <a:r>
              <a:rPr lang="ru-RU" sz="2500" b="1" dirty="0" smtClean="0">
                <a:solidFill>
                  <a:srgbClr val="00CC66"/>
                </a:solidFill>
              </a:rPr>
              <a:t>Поражение перикарда </a:t>
            </a:r>
            <a:r>
              <a:rPr lang="ru-RU" dirty="0" smtClean="0"/>
              <a:t>у 70—80% больных и чаще протекает бессимптомно. </a:t>
            </a:r>
          </a:p>
          <a:p>
            <a:r>
              <a:rPr lang="ru-RU" b="1" dirty="0" smtClean="0">
                <a:solidFill>
                  <a:srgbClr val="00CC66"/>
                </a:solidFill>
              </a:rPr>
              <a:t>Сердечная недостаточность </a:t>
            </a:r>
            <a:r>
              <a:rPr lang="ru-RU" dirty="0" smtClean="0"/>
              <a:t>развивается редко, но отличается </a:t>
            </a:r>
            <a:r>
              <a:rPr lang="ru-RU" dirty="0" err="1" smtClean="0"/>
              <a:t>рефрактерностью</a:t>
            </a:r>
            <a:r>
              <a:rPr lang="ru-RU" dirty="0" smtClean="0"/>
              <a:t> к терапии и неблагоприятным прогнозом.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ru-RU" dirty="0" smtClean="0"/>
              <a:t>Поражение почек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6237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Склеродермический</a:t>
            </a:r>
            <a:r>
              <a:rPr lang="ru-RU" b="1" dirty="0" smtClean="0">
                <a:solidFill>
                  <a:srgbClr val="FF0000"/>
                </a:solidFill>
              </a:rPr>
              <a:t> почечный  криз </a:t>
            </a:r>
            <a:r>
              <a:rPr lang="ru-RU" b="1" dirty="0" smtClean="0"/>
              <a:t>(5-10%):  </a:t>
            </a:r>
          </a:p>
          <a:p>
            <a:r>
              <a:rPr lang="ru-RU" dirty="0" smtClean="0"/>
              <a:t>остро развившаяся и быстропрогрессирующая почечная недостаточность (в течение 1-2 мес.); </a:t>
            </a:r>
          </a:p>
          <a:p>
            <a:r>
              <a:rPr lang="ru-RU" dirty="0" smtClean="0"/>
              <a:t>злокачественная АГ, ассоциированная с высоким уровнем ренина; </a:t>
            </a:r>
          </a:p>
          <a:p>
            <a:r>
              <a:rPr lang="ru-RU" dirty="0" smtClean="0"/>
              <a:t>нормальный  мочевой осадок или незначительные изменения (микроскопическая гематурия и протеинурия).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Факторы риска </a:t>
            </a:r>
            <a:r>
              <a:rPr lang="ru-RU" b="1" dirty="0" err="1" smtClean="0"/>
              <a:t>склеродермического</a:t>
            </a:r>
            <a:r>
              <a:rPr lang="ru-RU" b="1" dirty="0" smtClean="0"/>
              <a:t> почечного криза: </a:t>
            </a:r>
          </a:p>
          <a:p>
            <a:r>
              <a:rPr lang="ru-RU" dirty="0" smtClean="0"/>
              <a:t>диффузная форма, </a:t>
            </a:r>
          </a:p>
          <a:p>
            <a:r>
              <a:rPr lang="ru-RU" dirty="0" err="1" smtClean="0"/>
              <a:t>приѐм </a:t>
            </a:r>
            <a:r>
              <a:rPr lang="ru-RU" dirty="0" smtClean="0"/>
              <a:t>высоких доз ГК (более 15 мг/день), </a:t>
            </a:r>
          </a:p>
          <a:p>
            <a:r>
              <a:rPr lang="ru-RU" dirty="0" smtClean="0"/>
              <a:t>AT к </a:t>
            </a:r>
            <a:r>
              <a:rPr lang="ru-RU" dirty="0" err="1" smtClean="0"/>
              <a:t>РНК-полимеразе</a:t>
            </a:r>
            <a:r>
              <a:rPr lang="ru-RU" dirty="0" smtClean="0"/>
              <a:t> III.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Поражение нервной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937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Полиневритический синдром</a:t>
            </a:r>
            <a:r>
              <a:rPr lang="ru-RU" dirty="0" smtClean="0"/>
              <a:t>, который может быть связан с феноменом </a:t>
            </a:r>
            <a:r>
              <a:rPr lang="ru-RU" dirty="0" err="1" smtClean="0"/>
              <a:t>Рейно</a:t>
            </a:r>
            <a:r>
              <a:rPr lang="ru-RU" dirty="0" smtClean="0"/>
              <a:t> или первичным поражением периферических нервов.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/>
              <a:t>Тригеминальная</a:t>
            </a:r>
            <a:r>
              <a:rPr lang="ru-RU" b="1" dirty="0" smtClean="0"/>
              <a:t> сенсорная невропатия </a:t>
            </a:r>
            <a:r>
              <a:rPr lang="ru-RU" dirty="0" smtClean="0"/>
              <a:t>(10%) проявляется одно- или двусторонним онемением лица, иногда в сочетании с болью или парестезиями.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Синдром запястного канала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Иммунологические изменения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Антинуклеарный фактор (АНФ) выявляется практически у всех больных.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Специфичными для ССД</a:t>
            </a:r>
            <a:r>
              <a:rPr lang="ru-RU" dirty="0" smtClean="0"/>
              <a:t> :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антицентромерные</a:t>
            </a:r>
            <a:r>
              <a:rPr lang="ru-RU" dirty="0" smtClean="0"/>
              <a:t> (АЦА) антитела - специфичность 99%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антитела к </a:t>
            </a:r>
            <a:r>
              <a:rPr lang="ru-RU" b="1" dirty="0" err="1" smtClean="0">
                <a:solidFill>
                  <a:srgbClr val="7030A0"/>
                </a:solidFill>
              </a:rPr>
              <a:t>топоизомеразе</a:t>
            </a:r>
            <a:r>
              <a:rPr lang="ru-RU" b="1" dirty="0" smtClean="0">
                <a:solidFill>
                  <a:srgbClr val="7030A0"/>
                </a:solidFill>
              </a:rPr>
              <a:t> 1 </a:t>
            </a:r>
            <a:r>
              <a:rPr lang="ru-RU" dirty="0" smtClean="0"/>
              <a:t>(Scl-70) (АТА) - специфичность 90%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антитела к РНК полимеразе </a:t>
            </a:r>
            <a:r>
              <a:rPr lang="en-US" b="1" dirty="0" smtClean="0">
                <a:solidFill>
                  <a:srgbClr val="7030A0"/>
                </a:solidFill>
              </a:rPr>
              <a:t>III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err="1" smtClean="0"/>
              <a:t>Аутоантитела</a:t>
            </a:r>
            <a:r>
              <a:rPr lang="ru-RU" dirty="0" smtClean="0"/>
              <a:t> при ССД  появляются уже на доклиническом  этапе, до развернутой клинической картины болезни, при «изолированном» синдроме </a:t>
            </a:r>
            <a:r>
              <a:rPr lang="ru-RU" dirty="0" err="1" smtClean="0"/>
              <a:t>Рейно</a:t>
            </a:r>
            <a:r>
              <a:rPr lang="ru-RU" dirty="0" smtClean="0"/>
              <a:t> - </a:t>
            </a:r>
            <a:r>
              <a:rPr lang="ru-RU" dirty="0" smtClean="0">
                <a:solidFill>
                  <a:srgbClr val="FF0000"/>
                </a:solidFill>
              </a:rPr>
              <a:t>важное диагностическое значение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Каждый больной ССД обычно имеет только один тип </a:t>
            </a:r>
            <a:r>
              <a:rPr lang="ru-RU" b="1" dirty="0" err="1" smtClean="0"/>
              <a:t>аутоантител</a:t>
            </a:r>
            <a:r>
              <a:rPr lang="ru-RU" b="1" dirty="0" smtClean="0"/>
              <a:t>, не меняющийся в процессе развития болезни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Диагностика ССД у взрослых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Диагноз ССД устанавливается по совокупности клинических и лабораторно-инструментальных методов обследования.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2013 г. Европейская лига по борьбе с ревматизмом (EULAR) разработала  новые классификационные критерии ССД.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склеродермия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217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(прогрессирующий системный склероз, М34.0) – </a:t>
            </a:r>
            <a:r>
              <a:rPr lang="ru-RU" dirty="0" err="1" smtClean="0"/>
              <a:t>стадийно</a:t>
            </a:r>
            <a:r>
              <a:rPr lang="ru-RU" dirty="0" smtClean="0"/>
              <a:t> протекающее </a:t>
            </a:r>
            <a:r>
              <a:rPr lang="ru-RU" dirty="0" err="1" smtClean="0"/>
              <a:t>полиорганное</a:t>
            </a:r>
            <a:r>
              <a:rPr lang="ru-RU" dirty="0" smtClean="0"/>
              <a:t> заболевание с характерными  вазоспастическими сосудистыми реакциями по типу </a:t>
            </a:r>
            <a:r>
              <a:rPr lang="ru-RU" b="1" dirty="0" smtClean="0"/>
              <a:t>синдрома </a:t>
            </a:r>
            <a:r>
              <a:rPr lang="ru-RU" b="1" dirty="0" err="1" smtClean="0"/>
              <a:t>Рейно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облитерирующей</a:t>
            </a:r>
            <a:r>
              <a:rPr lang="ru-RU" dirty="0" smtClean="0"/>
              <a:t> </a:t>
            </a:r>
            <a:r>
              <a:rPr lang="ru-RU" dirty="0" err="1" smtClean="0"/>
              <a:t>васкулопатией</a:t>
            </a:r>
            <a:r>
              <a:rPr lang="ru-RU" dirty="0" smtClean="0"/>
              <a:t> с ишемическими нарушениями, при котором развиваются специфические аутоиммунные расстройства, сопровождающиеся активацией </a:t>
            </a:r>
            <a:r>
              <a:rPr lang="ru-RU" b="1" dirty="0" err="1" smtClean="0"/>
              <a:t>фиброзообразования</a:t>
            </a:r>
            <a:r>
              <a:rPr lang="ru-RU" dirty="0" smtClean="0"/>
              <a:t> и избыточным отложением коллагена в тканях. 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Классификационные критерии системной склеродермии (2013)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700809"/>
          <a:ext cx="7992888" cy="4282680"/>
        </p:xfrm>
        <a:graphic>
          <a:graphicData uri="http://schemas.openxmlformats.org/drawingml/2006/table">
            <a:tbl>
              <a:tblPr/>
              <a:tblGrid>
                <a:gridCol w="4896544"/>
                <a:gridCol w="2304256"/>
                <a:gridCol w="792088"/>
              </a:tblGrid>
              <a:tr h="303300">
                <a:tc>
                  <a:txBody>
                    <a:bodyPr/>
                    <a:lstStyle/>
                    <a:p>
                      <a:pPr indent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Параметры </a:t>
                      </a:r>
                    </a:p>
                  </a:txBody>
                  <a:tcPr marL="64551" marR="6455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  <a:tab pos="20320" algn="l"/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Варианты признаков  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Баллы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39">
                <a:tc>
                  <a:txBody>
                    <a:bodyPr/>
                    <a:lstStyle/>
                    <a:p>
                      <a:pPr indent="2032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Уплотнение и утолщение кожи обеих рук 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выше </a:t>
                      </a: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пястно-фаланговых суставов (ПФС)</a:t>
                      </a:r>
                    </a:p>
                  </a:txBody>
                  <a:tcPr marL="64551" marR="6455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endParaRPr lang="ru-RU" sz="12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408">
                <a:tc>
                  <a:txBody>
                    <a:bodyPr/>
                    <a:lstStyle/>
                    <a:p>
                      <a:pPr indent="2032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Уплотнение и утолщение кожи пальцев</a:t>
                      </a:r>
                    </a:p>
                  </a:txBody>
                  <a:tcPr marL="64551" marR="6455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  <a:tab pos="88900" algn="l"/>
                          <a:tab pos="270510" algn="l"/>
                          <a:tab pos="50800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Отек пальцев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  <a:tab pos="88900" algn="l"/>
                          <a:tab pos="270510" algn="l"/>
                          <a:tab pos="50800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 пальцы  </a:t>
                      </a:r>
                      <a:r>
                        <a:rPr lang="ru-RU" sz="12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дистальнее</a:t>
                      </a: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ПФС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03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 indent="1403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39">
                <a:tc>
                  <a:txBody>
                    <a:bodyPr/>
                    <a:lstStyle/>
                    <a:p>
                      <a:pPr indent="2032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2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Дигитальная</a:t>
                      </a: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ишемия</a:t>
                      </a:r>
                    </a:p>
                  </a:txBody>
                  <a:tcPr marL="64551" marR="6455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  <a:tab pos="88900" algn="l"/>
                          <a:tab pos="270510" algn="l"/>
                          <a:tab pos="50800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Язвочки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  <a:tab pos="88900" algn="l"/>
                          <a:tab pos="270510" algn="l"/>
                          <a:tab pos="50800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Рубчики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03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 indent="1403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9">
                <a:tc>
                  <a:txBody>
                    <a:bodyPr/>
                    <a:lstStyle/>
                    <a:p>
                      <a:pPr indent="2032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 </a:t>
                      </a:r>
                      <a:r>
                        <a:rPr lang="ru-RU" sz="12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Телеангиэктазии</a:t>
                      </a: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51" marR="6455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9">
                <a:tc>
                  <a:txBody>
                    <a:bodyPr/>
                    <a:lstStyle/>
                    <a:p>
                      <a:pPr indent="2032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 </a:t>
                      </a:r>
                      <a:r>
                        <a:rPr lang="ru-RU" sz="12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Капилляроскопические</a:t>
                      </a: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изменения</a:t>
                      </a:r>
                    </a:p>
                  </a:txBody>
                  <a:tcPr marL="64551" marR="6455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39">
                <a:tc>
                  <a:txBody>
                    <a:bodyPr/>
                    <a:lstStyle/>
                    <a:p>
                      <a:pPr indent="2032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 Легочная артериальная гипертензия и/или интерстициальное поражение легких</a:t>
                      </a:r>
                    </a:p>
                  </a:txBody>
                  <a:tcPr marL="64551" marR="6455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9">
                <a:tc>
                  <a:txBody>
                    <a:bodyPr/>
                    <a:lstStyle/>
                    <a:p>
                      <a:pPr indent="2032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7.Феномен </a:t>
                      </a:r>
                      <a:r>
                        <a:rPr lang="ru-RU" sz="12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Рейно</a:t>
                      </a: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51" marR="6455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40">
                <a:tc>
                  <a:txBody>
                    <a:bodyPr/>
                    <a:lstStyle/>
                    <a:p>
                      <a:pPr indent="2032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 Специфичные </a:t>
                      </a:r>
                      <a:r>
                        <a:rPr lang="ru-RU" sz="1200" spc="-5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аутоантитела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анти-</a:t>
                      </a:r>
                      <a:r>
                        <a:rPr lang="en-US" sz="12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Scl</a:t>
                      </a: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-70, </a:t>
                      </a:r>
                      <a:r>
                        <a:rPr lang="ru-RU" sz="12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антицентромерные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 к  </a:t>
                      </a:r>
                      <a:r>
                        <a:rPr lang="en-US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RNA</a:t>
                      </a: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-полимеразе </a:t>
                      </a:r>
                      <a:r>
                        <a:rPr lang="en-US" sz="12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51" marR="6455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4551" marR="64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602128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Больные с поражением кожи выше пястно-фаланговых  суставов  могут быть расценены как больные с ССД.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Пациенты, «набирающие» в сумме 9 и более баллов - имеют достоверную ССД.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Клинические 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38884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Диффузная форма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генерализованное</a:t>
            </a:r>
            <a:r>
              <a:rPr lang="ru-RU" dirty="0" smtClean="0"/>
              <a:t> </a:t>
            </a:r>
            <a:r>
              <a:rPr lang="ru-RU" i="1" dirty="0" smtClean="0"/>
              <a:t>поражение кожи</a:t>
            </a:r>
            <a:r>
              <a:rPr lang="ru-RU" dirty="0" smtClean="0"/>
              <a:t> конечностей, лица и туловища в течение года; </a:t>
            </a:r>
          </a:p>
          <a:p>
            <a:r>
              <a:rPr lang="ru-RU" i="1" dirty="0" smtClean="0"/>
              <a:t>синдром </a:t>
            </a:r>
            <a:r>
              <a:rPr lang="ru-RU" i="1" dirty="0" err="1" smtClean="0"/>
              <a:t>Рейно</a:t>
            </a:r>
            <a:r>
              <a:rPr lang="ru-RU" i="1" dirty="0" smtClean="0"/>
              <a:t> </a:t>
            </a:r>
            <a:r>
              <a:rPr lang="ru-RU" dirty="0" smtClean="0"/>
              <a:t>появляется одновременно или после поражения  кожи; </a:t>
            </a:r>
          </a:p>
          <a:p>
            <a:r>
              <a:rPr lang="ru-RU" dirty="0" smtClean="0"/>
              <a:t>ранее  развитие  </a:t>
            </a:r>
            <a:r>
              <a:rPr lang="ru-RU" i="1" dirty="0" smtClean="0"/>
              <a:t>висцеральной  патологии </a:t>
            </a:r>
            <a:r>
              <a:rPr lang="ru-RU" dirty="0" smtClean="0"/>
              <a:t>(интерстициального поражения легких, поражения ЖКТ, миокарда, почек); </a:t>
            </a:r>
          </a:p>
          <a:p>
            <a:r>
              <a:rPr lang="ru-RU" dirty="0" smtClean="0"/>
              <a:t>значительная  редукция  капилляров  ногтевого  ложа  с  формированием </a:t>
            </a:r>
            <a:r>
              <a:rPr lang="ru-RU" dirty="0" err="1" smtClean="0"/>
              <a:t>аваскулярных</a:t>
            </a:r>
            <a:r>
              <a:rPr lang="ru-RU" dirty="0" smtClean="0"/>
              <a:t> участков (по данным капилляроскопии ногтевого ложа);</a:t>
            </a:r>
          </a:p>
          <a:p>
            <a:r>
              <a:rPr lang="ru-RU" b="1" i="1" dirty="0" smtClean="0"/>
              <a:t>выявление АТ к топоизомеразе-1 (Scl-70).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Клинические 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Лимитированная  форма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длительный  период  </a:t>
            </a:r>
            <a:r>
              <a:rPr lang="ru-RU" i="1" dirty="0" smtClean="0"/>
              <a:t>изолированного феномена </a:t>
            </a:r>
            <a:r>
              <a:rPr lang="ru-RU" i="1" dirty="0" err="1" smtClean="0"/>
              <a:t>Рейно</a:t>
            </a:r>
            <a:r>
              <a:rPr lang="ru-RU" dirty="0" smtClean="0"/>
              <a:t>; </a:t>
            </a:r>
          </a:p>
          <a:p>
            <a:r>
              <a:rPr lang="ru-RU" i="1" dirty="0" smtClean="0"/>
              <a:t>поражение кожи ограничено </a:t>
            </a:r>
            <a:r>
              <a:rPr lang="ru-RU" dirty="0" smtClean="0"/>
              <a:t>областью лица и кистей/стоп; </a:t>
            </a:r>
          </a:p>
          <a:p>
            <a:r>
              <a:rPr lang="ru-RU" i="1" dirty="0" smtClean="0"/>
              <a:t>позднее развитие </a:t>
            </a:r>
            <a:r>
              <a:rPr lang="ru-RU" dirty="0" smtClean="0"/>
              <a:t>легочной гипертензии, поражение ЖКТ, </a:t>
            </a:r>
            <a:r>
              <a:rPr lang="ru-RU" dirty="0" err="1" smtClean="0"/>
              <a:t>телангиэктазии</a:t>
            </a:r>
            <a:r>
              <a:rPr lang="ru-RU" dirty="0" smtClean="0"/>
              <a:t>, </a:t>
            </a:r>
            <a:r>
              <a:rPr lang="ru-RU" dirty="0" err="1" smtClean="0"/>
              <a:t>кальциноз</a:t>
            </a:r>
            <a:r>
              <a:rPr lang="ru-RU" dirty="0" smtClean="0"/>
              <a:t> ( CREST-синдром); </a:t>
            </a:r>
          </a:p>
          <a:p>
            <a:r>
              <a:rPr lang="ru-RU" b="1" i="1" dirty="0" smtClean="0"/>
              <a:t>выявление </a:t>
            </a:r>
            <a:r>
              <a:rPr lang="ru-RU" b="1" i="1" dirty="0" err="1" smtClean="0"/>
              <a:t>антицентромерных</a:t>
            </a:r>
            <a:r>
              <a:rPr lang="ru-RU" b="1" i="1" dirty="0" smtClean="0"/>
              <a:t> АТ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расширение капилляров ногтевого ложа без выраженных аваскулярных участков.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CREST-синдром</a:t>
            </a:r>
            <a:r>
              <a:rPr lang="en-US" dirty="0" smtClean="0"/>
              <a:t>: </a:t>
            </a:r>
          </a:p>
          <a:p>
            <a:r>
              <a:rPr lang="ru-RU" dirty="0" err="1" smtClean="0"/>
              <a:t>кальциноз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Calcinosis</a:t>
            </a:r>
            <a:r>
              <a:rPr lang="ru-RU" dirty="0"/>
              <a:t>): скопление солей кальция под кожей;</a:t>
            </a:r>
          </a:p>
          <a:p>
            <a:r>
              <a:rPr lang="ru-RU" dirty="0"/>
              <a:t>синдром </a:t>
            </a:r>
            <a:r>
              <a:rPr lang="ru-RU" dirty="0" err="1"/>
              <a:t>Рейно</a:t>
            </a:r>
            <a:r>
              <a:rPr lang="ru-RU" dirty="0"/>
              <a:t> (</a:t>
            </a:r>
            <a:r>
              <a:rPr lang="ru-RU" dirty="0" err="1"/>
              <a:t>Raynaud's</a:t>
            </a:r>
            <a:r>
              <a:rPr lang="ru-RU" dirty="0"/>
              <a:t> </a:t>
            </a:r>
            <a:r>
              <a:rPr lang="ru-RU" dirty="0" err="1" smtClean="0"/>
              <a:t>phenonemon</a:t>
            </a:r>
            <a:r>
              <a:rPr lang="ru-RU" dirty="0" smtClean="0"/>
              <a:t>)</a:t>
            </a:r>
            <a:r>
              <a:rPr lang="en-US" dirty="0"/>
              <a:t>;</a:t>
            </a:r>
            <a:endParaRPr lang="en-US" dirty="0" smtClean="0"/>
          </a:p>
          <a:p>
            <a:r>
              <a:rPr lang="ru-RU" dirty="0" smtClean="0"/>
              <a:t>дисфункция </a:t>
            </a:r>
            <a:r>
              <a:rPr lang="ru-RU" dirty="0"/>
              <a:t>пищевода (</a:t>
            </a:r>
            <a:r>
              <a:rPr lang="ru-RU" dirty="0" err="1"/>
              <a:t>Esophageal</a:t>
            </a:r>
            <a:r>
              <a:rPr lang="ru-RU" dirty="0"/>
              <a:t> </a:t>
            </a:r>
            <a:r>
              <a:rPr lang="ru-RU" dirty="0" err="1" smtClean="0"/>
              <a:t>dysfunction</a:t>
            </a:r>
            <a:r>
              <a:rPr lang="en-US" dirty="0" smtClean="0"/>
              <a:t>);</a:t>
            </a:r>
            <a:endParaRPr lang="ru-RU" dirty="0"/>
          </a:p>
          <a:p>
            <a:r>
              <a:rPr lang="ru-RU" dirty="0" err="1"/>
              <a:t>склеродактилия</a:t>
            </a:r>
            <a:r>
              <a:rPr lang="ru-RU" dirty="0"/>
              <a:t> (</a:t>
            </a:r>
            <a:r>
              <a:rPr lang="ru-RU" dirty="0" err="1" smtClean="0"/>
              <a:t>Sclerodactyly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</a:p>
          <a:p>
            <a:r>
              <a:rPr lang="ru-RU" dirty="0" err="1" smtClean="0"/>
              <a:t>телангиэктазии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Telangiectasia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Клинические 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248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Перекрестные формы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сочетание клинических признаков ССД и одного или нескольких системных заболеваний соединительной ткани.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Склеродермия без склеродермы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нет уплотнения кожи, </a:t>
            </a:r>
          </a:p>
          <a:p>
            <a:r>
              <a:rPr lang="ru-RU" dirty="0" smtClean="0"/>
              <a:t>феномен </a:t>
            </a:r>
            <a:r>
              <a:rPr lang="ru-RU" dirty="0" err="1" smtClean="0"/>
              <a:t>Рейно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легочный фиброз, </a:t>
            </a:r>
          </a:p>
          <a:p>
            <a:r>
              <a:rPr lang="ru-RU" dirty="0" smtClean="0"/>
              <a:t>острая </a:t>
            </a:r>
            <a:r>
              <a:rPr lang="ru-RU" dirty="0" err="1" smtClean="0"/>
              <a:t>склеродермическая</a:t>
            </a:r>
            <a:r>
              <a:rPr lang="ru-RU" dirty="0" smtClean="0"/>
              <a:t> почка, </a:t>
            </a:r>
          </a:p>
          <a:p>
            <a:r>
              <a:rPr lang="ru-RU" dirty="0" smtClean="0"/>
              <a:t>поражение сердца и ЖКТ, </a:t>
            </a:r>
          </a:p>
          <a:p>
            <a:r>
              <a:rPr lang="ru-RU" b="1" i="1" dirty="0" smtClean="0"/>
              <a:t>выявление </a:t>
            </a:r>
            <a:r>
              <a:rPr lang="ru-RU" b="1" i="1" dirty="0" err="1" smtClean="0"/>
              <a:t>антинуклеарных</a:t>
            </a:r>
            <a:r>
              <a:rPr lang="ru-RU" b="1" i="1" dirty="0" smtClean="0"/>
              <a:t> АТ (Scl-70, ACA, </a:t>
            </a:r>
            <a:r>
              <a:rPr lang="ru-RU" b="1" i="1" dirty="0" err="1" smtClean="0"/>
              <a:t>нуклеолярных</a:t>
            </a:r>
            <a:r>
              <a:rPr lang="ru-RU" b="1" i="1" dirty="0" smtClean="0"/>
              <a:t>)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Клинические 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3924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err="1" smtClean="0"/>
              <a:t>Ювенильная</a:t>
            </a:r>
            <a:r>
              <a:rPr lang="ru-RU" b="1" dirty="0" smtClean="0"/>
              <a:t> склеродермия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начало болезни до 16 лет. </a:t>
            </a:r>
          </a:p>
          <a:p>
            <a:r>
              <a:rPr lang="ru-RU" dirty="0" smtClean="0"/>
              <a:t>поражение кожи по типу очаговой или линейной (</a:t>
            </a:r>
            <a:r>
              <a:rPr lang="ru-RU" dirty="0" err="1" smtClean="0"/>
              <a:t>гемиформа</a:t>
            </a:r>
            <a:r>
              <a:rPr lang="ru-RU" dirty="0" smtClean="0"/>
              <a:t>) склеродермии. </a:t>
            </a:r>
          </a:p>
          <a:p>
            <a:r>
              <a:rPr lang="ru-RU" dirty="0" smtClean="0"/>
              <a:t>склонность к образованию контрактур. </a:t>
            </a:r>
          </a:p>
          <a:p>
            <a:r>
              <a:rPr lang="ru-RU" dirty="0" smtClean="0"/>
              <a:t>возможны аномалии развития конечностей. </a:t>
            </a:r>
          </a:p>
          <a:p>
            <a:r>
              <a:rPr lang="ru-RU" dirty="0" smtClean="0"/>
              <a:t>умеренная висцеральная патология (инструментальные исследования).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err="1" smtClean="0"/>
              <a:t>Пресклеродермия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больные с изолированным феноменом </a:t>
            </a:r>
            <a:r>
              <a:rPr lang="ru-RU" dirty="0" err="1" smtClean="0"/>
              <a:t>Рейно</a:t>
            </a:r>
            <a:r>
              <a:rPr lang="ru-RU" dirty="0" smtClean="0"/>
              <a:t> в сочетании с </a:t>
            </a:r>
            <a:r>
              <a:rPr lang="ru-RU" dirty="0" err="1" smtClean="0"/>
              <a:t>капилляроскопическими</a:t>
            </a:r>
            <a:r>
              <a:rPr lang="ru-RU" dirty="0" smtClean="0"/>
              <a:t> изменениями или иммунологическими нарушениями.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Варианты течения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 </a:t>
            </a:r>
            <a:r>
              <a:rPr lang="ru-RU" b="1" dirty="0" smtClean="0">
                <a:solidFill>
                  <a:srgbClr val="FF0000"/>
                </a:solidFill>
              </a:rPr>
              <a:t>Острое</a:t>
            </a:r>
            <a:r>
              <a:rPr lang="ru-RU" dirty="0" smtClean="0"/>
              <a:t>, быстропрогрессирующее течение - развитие </a:t>
            </a:r>
            <a:r>
              <a:rPr lang="ru-RU" dirty="0" err="1" smtClean="0"/>
              <a:t>генерализованного</a:t>
            </a:r>
            <a:r>
              <a:rPr lang="ru-RU" dirty="0" smtClean="0"/>
              <a:t> фиброза кожи (диффузная форма) и внутренних органов (сердца, легких, почек) </a:t>
            </a:r>
            <a:r>
              <a:rPr lang="ru-RU" b="1" i="1" dirty="0" smtClean="0"/>
              <a:t>в первые 2 года </a:t>
            </a:r>
            <a:r>
              <a:rPr lang="ru-RU" dirty="0" smtClean="0"/>
              <a:t>от начала заболевания (без лечения заканчивается летальностью).</a:t>
            </a:r>
          </a:p>
          <a:p>
            <a:pPr>
              <a:buNone/>
            </a:pPr>
            <a:r>
              <a:rPr lang="ru-RU" dirty="0" smtClean="0"/>
              <a:t>2.  </a:t>
            </a:r>
            <a:r>
              <a:rPr lang="ru-RU" b="1" dirty="0" smtClean="0">
                <a:solidFill>
                  <a:srgbClr val="FF0000"/>
                </a:solidFill>
              </a:rPr>
              <a:t>Подострое</a:t>
            </a:r>
            <a:r>
              <a:rPr lang="ru-RU" dirty="0" smtClean="0"/>
              <a:t>, умеренно прогрессирующее течении - клинически и лабораторно отмечается преобладание признаков иммунного воспаления (плотный отек кожи, артрит, миозит).</a:t>
            </a:r>
          </a:p>
          <a:p>
            <a:pPr>
              <a:buNone/>
            </a:pPr>
            <a:r>
              <a:rPr lang="ru-RU" dirty="0" smtClean="0"/>
              <a:t>3.  </a:t>
            </a:r>
            <a:r>
              <a:rPr lang="ru-RU" b="1" dirty="0" smtClean="0">
                <a:solidFill>
                  <a:srgbClr val="FF0000"/>
                </a:solidFill>
              </a:rPr>
              <a:t>Хроническое</a:t>
            </a:r>
            <a:r>
              <a:rPr lang="ru-RU" dirty="0" smtClean="0"/>
              <a:t>,  медленно  прогрессирующее  течение  отличается преобладанием сосудистой патологии: в начале заболевания – многолетний синдром </a:t>
            </a:r>
            <a:r>
              <a:rPr lang="ru-RU" dirty="0" err="1" smtClean="0"/>
              <a:t>Рейно</a:t>
            </a:r>
            <a:r>
              <a:rPr lang="ru-RU" dirty="0" smtClean="0"/>
              <a:t> с постепенным развитием умеренных кожных изменений (лимитированная форма), нарастанием сосудистых ишемических расстройств, висцеральной  патологии  (поражение  ЖКТ,  легочная  гипертензия).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5- и 10-летняя выживаемость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при остром 4 и 0%,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подостром</a:t>
            </a:r>
            <a:r>
              <a:rPr lang="ru-RU" dirty="0" smtClean="0"/>
              <a:t> 75 и 61%,</a:t>
            </a:r>
          </a:p>
          <a:p>
            <a:r>
              <a:rPr lang="ru-RU" dirty="0" smtClean="0"/>
              <a:t>при хроническом- 88 и 84%.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Стадии ССД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138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—</a:t>
            </a:r>
            <a:r>
              <a:rPr lang="ru-RU" dirty="0" smtClean="0"/>
              <a:t> </a:t>
            </a:r>
            <a:r>
              <a:rPr lang="ru-RU" b="1" dirty="0"/>
              <a:t>очень ранняя </a:t>
            </a:r>
            <a:r>
              <a:rPr lang="ru-RU" dirty="0" smtClean="0"/>
              <a:t>(доклиническая</a:t>
            </a:r>
            <a:r>
              <a:rPr lang="ru-RU" dirty="0"/>
              <a:t>), когда у больного с феноменом </a:t>
            </a:r>
            <a:r>
              <a:rPr lang="ru-RU" dirty="0" err="1"/>
              <a:t>Рейно</a:t>
            </a:r>
            <a:r>
              <a:rPr lang="ru-RU" dirty="0"/>
              <a:t> выявляют позитивный АНФ (&gt; 1:160 в НРИФ) и/или «</a:t>
            </a:r>
            <a:r>
              <a:rPr lang="ru-RU" dirty="0" err="1"/>
              <a:t>склеродермические</a:t>
            </a:r>
            <a:r>
              <a:rPr lang="ru-RU" dirty="0"/>
              <a:t>» </a:t>
            </a:r>
            <a:r>
              <a:rPr lang="ru-RU" dirty="0" err="1"/>
              <a:t>аутоантитела</a:t>
            </a:r>
            <a:r>
              <a:rPr lang="ru-RU" dirty="0"/>
              <a:t>, а также </a:t>
            </a:r>
            <a:r>
              <a:rPr lang="ru-RU" dirty="0" err="1"/>
              <a:t>склеродермический</a:t>
            </a:r>
            <a:r>
              <a:rPr lang="ru-RU" dirty="0"/>
              <a:t> тип изменений при капилляроскопии; </a:t>
            </a:r>
          </a:p>
          <a:p>
            <a:r>
              <a:rPr lang="ru-RU" dirty="0" smtClean="0"/>
              <a:t>— </a:t>
            </a:r>
            <a:r>
              <a:rPr lang="ru-RU" b="1" dirty="0" smtClean="0"/>
              <a:t>начальная</a:t>
            </a:r>
            <a:r>
              <a:rPr lang="ru-RU" dirty="0" smtClean="0"/>
              <a:t>, </a:t>
            </a:r>
            <a:r>
              <a:rPr lang="ru-RU" dirty="0"/>
              <a:t>кроме феномена </a:t>
            </a:r>
            <a:r>
              <a:rPr lang="ru-RU" dirty="0" err="1"/>
              <a:t>Рейно</a:t>
            </a:r>
            <a:r>
              <a:rPr lang="ru-RU" dirty="0"/>
              <a:t>, выявляются </a:t>
            </a:r>
            <a:r>
              <a:rPr lang="ru-RU" dirty="0" smtClean="0"/>
              <a:t>1—3 локализации болезни.</a:t>
            </a:r>
          </a:p>
          <a:p>
            <a:r>
              <a:rPr lang="ru-RU" dirty="0" smtClean="0"/>
              <a:t>— </a:t>
            </a:r>
            <a:r>
              <a:rPr lang="ru-RU" b="1" dirty="0" smtClean="0"/>
              <a:t>стадия генерализации (</a:t>
            </a:r>
            <a:r>
              <a:rPr lang="ru-RU" dirty="0"/>
              <a:t>с</a:t>
            </a:r>
            <a:r>
              <a:rPr lang="ru-RU" dirty="0" smtClean="0"/>
              <a:t>тадия </a:t>
            </a:r>
            <a:r>
              <a:rPr lang="ru-RU" dirty="0"/>
              <a:t>развернутых клинических </a:t>
            </a:r>
            <a:r>
              <a:rPr lang="ru-RU" dirty="0" smtClean="0"/>
              <a:t>появлений), отражающая системный, </a:t>
            </a:r>
            <a:r>
              <a:rPr lang="ru-RU" dirty="0" err="1" smtClean="0"/>
              <a:t>полисиндромный</a:t>
            </a:r>
            <a:r>
              <a:rPr lang="ru-RU" dirty="0" smtClean="0"/>
              <a:t> характер процесса.</a:t>
            </a:r>
          </a:p>
          <a:p>
            <a:r>
              <a:rPr lang="ru-RU" dirty="0" smtClean="0"/>
              <a:t>— </a:t>
            </a:r>
            <a:r>
              <a:rPr lang="ru-RU" b="1" dirty="0" smtClean="0"/>
              <a:t>поздняя</a:t>
            </a:r>
            <a:r>
              <a:rPr lang="ru-RU" dirty="0" smtClean="0"/>
              <a:t> (терминальная), развитие </a:t>
            </a:r>
            <a:r>
              <a:rPr lang="ru-RU" dirty="0"/>
              <a:t>необратимой недостаточности жизненно важных </a:t>
            </a:r>
            <a:r>
              <a:rPr lang="ru-RU" dirty="0" smtClean="0"/>
              <a:t>органов</a:t>
            </a:r>
            <a:r>
              <a:rPr lang="ru-RU" dirty="0"/>
              <a:t> </a:t>
            </a:r>
            <a:r>
              <a:rPr lang="ru-RU" dirty="0" smtClean="0"/>
              <a:t>(сердца, </a:t>
            </a:r>
            <a:r>
              <a:rPr lang="ru-RU" dirty="0" err="1" smtClean="0"/>
              <a:t>лѐгких</a:t>
            </a:r>
            <a:r>
              <a:rPr lang="ru-RU" dirty="0" smtClean="0"/>
              <a:t>, почек</a:t>
            </a:r>
            <a:r>
              <a:rPr lang="ru-RU" dirty="0"/>
              <a:t>). </a:t>
            </a:r>
            <a:endParaRPr lang="ru-RU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госпитализации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097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Впервые выявленная ССД, особенно ранняя стадия диффузной формы.</a:t>
            </a:r>
          </a:p>
          <a:p>
            <a:r>
              <a:rPr lang="ru-RU" dirty="0" smtClean="0"/>
              <a:t>Множественные рецидивирующие язвенные поражения кожи и гангрена</a:t>
            </a:r>
            <a:r>
              <a:rPr lang="en-US" dirty="0" smtClean="0"/>
              <a:t> </a:t>
            </a:r>
            <a:r>
              <a:rPr lang="ru-RU" dirty="0" smtClean="0"/>
              <a:t>пальцев кистей и стоп.</a:t>
            </a:r>
          </a:p>
          <a:p>
            <a:r>
              <a:rPr lang="ru-RU" dirty="0" smtClean="0"/>
              <a:t>Прогрессирующее поражение </a:t>
            </a:r>
            <a:r>
              <a:rPr lang="ru-RU" dirty="0" err="1" smtClean="0"/>
              <a:t>лѐгких </a:t>
            </a:r>
            <a:r>
              <a:rPr lang="ru-RU" dirty="0" smtClean="0"/>
              <a:t>(</a:t>
            </a:r>
            <a:r>
              <a:rPr lang="ru-RU" dirty="0" err="1" smtClean="0"/>
              <a:t>фиброзирующий</a:t>
            </a:r>
            <a:r>
              <a:rPr lang="en-US" dirty="0" smtClean="0"/>
              <a:t> </a:t>
            </a:r>
            <a:r>
              <a:rPr lang="ru-RU" dirty="0" err="1" smtClean="0"/>
              <a:t>альвеолит</a:t>
            </a:r>
            <a:r>
              <a:rPr lang="ru-RU" dirty="0" smtClean="0"/>
              <a:t>, </a:t>
            </a:r>
            <a:r>
              <a:rPr lang="ru-RU" dirty="0" err="1" smtClean="0"/>
              <a:t>лѐгочная</a:t>
            </a:r>
            <a:r>
              <a:rPr lang="en-US" dirty="0" smtClean="0"/>
              <a:t> </a:t>
            </a:r>
            <a:r>
              <a:rPr lang="ru-RU" dirty="0" smtClean="0"/>
              <a:t>гипертензия), сердца (экссудативный перикардит), ЖКТ (абдоминальные боли,</a:t>
            </a:r>
            <a:r>
              <a:rPr lang="en-US" dirty="0" smtClean="0"/>
              <a:t> </a:t>
            </a:r>
            <a:r>
              <a:rPr lang="ru-RU" dirty="0" err="1" smtClean="0"/>
              <a:t>псевдо-илеус</a:t>
            </a:r>
            <a:r>
              <a:rPr lang="ru-RU" dirty="0" smtClean="0"/>
              <a:t>, синдром </a:t>
            </a:r>
            <a:r>
              <a:rPr lang="ru-RU" dirty="0" err="1" smtClean="0"/>
              <a:t>мальабсорбции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Развитие  </a:t>
            </a:r>
            <a:r>
              <a:rPr lang="ru-RU" dirty="0" err="1" smtClean="0"/>
              <a:t>склеродермического</a:t>
            </a:r>
            <a:r>
              <a:rPr lang="ru-RU" dirty="0" smtClean="0"/>
              <a:t>  почечного  криза  (злокачественная</a:t>
            </a:r>
            <a:r>
              <a:rPr lang="en-US" dirty="0" smtClean="0"/>
              <a:t> </a:t>
            </a:r>
            <a:r>
              <a:rPr lang="ru-RU" dirty="0" smtClean="0"/>
              <a:t>гипертензия, повышение </a:t>
            </a:r>
            <a:r>
              <a:rPr lang="ru-RU" dirty="0" err="1" smtClean="0"/>
              <a:t>креатинина</a:t>
            </a:r>
            <a:r>
              <a:rPr lang="ru-RU" dirty="0" smtClean="0"/>
              <a:t> крови).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Алгоритм диагностики ранней стадии системной склеродермии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«Красные флаги» при подозрении на ССД на первом этапе: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феномен </a:t>
            </a:r>
            <a:r>
              <a:rPr lang="ru-RU" b="1" dirty="0" err="1" smtClean="0">
                <a:solidFill>
                  <a:srgbClr val="FF0000"/>
                </a:solidFill>
              </a:rPr>
              <a:t>Рейно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отек кистей,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позитивный результат теста на АНФ.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2. Направление  пациента на консультацию ревматолога.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3. Обследования на второй ступени диагностики: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капилляроскопия (выявляющая расширенные капилляры, уменьшение числа капилляров)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определение а/т к </a:t>
            </a:r>
            <a:r>
              <a:rPr lang="ru-RU" dirty="0" err="1" smtClean="0"/>
              <a:t>топоизомеразе</a:t>
            </a:r>
            <a:r>
              <a:rPr lang="ru-RU" dirty="0" smtClean="0"/>
              <a:t> (Scl-70) / </a:t>
            </a:r>
            <a:r>
              <a:rPr lang="ru-RU" dirty="0" err="1" smtClean="0"/>
              <a:t>антицентромерных</a:t>
            </a:r>
            <a:r>
              <a:rPr lang="ru-RU" dirty="0" smtClean="0"/>
              <a:t> а/т / а/т</a:t>
            </a:r>
            <a:r>
              <a:rPr lang="ru-RU" b="1" dirty="0" smtClean="0"/>
              <a:t> </a:t>
            </a:r>
            <a:r>
              <a:rPr lang="ru-RU" dirty="0" smtClean="0"/>
              <a:t>к РНК полимеразе </a:t>
            </a:r>
            <a:r>
              <a:rPr lang="en-US" dirty="0" smtClean="0"/>
              <a:t>III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 обнаружении 1 из этих предикторов - пациенту с синдромом </a:t>
            </a:r>
            <a:r>
              <a:rPr lang="ru-RU" dirty="0" err="1" smtClean="0"/>
              <a:t>Рейно</a:t>
            </a:r>
            <a:r>
              <a:rPr lang="ru-RU" dirty="0" smtClean="0"/>
              <a:t> и/или отечностью кистей </a:t>
            </a:r>
            <a:r>
              <a:rPr lang="ru-RU" b="1" dirty="0" smtClean="0"/>
              <a:t>устанавливается диагноз очень раннего системного склероза</a:t>
            </a:r>
            <a:r>
              <a:rPr lang="ru-RU" dirty="0" smtClean="0"/>
              <a:t>, и  он </a:t>
            </a:r>
            <a:r>
              <a:rPr lang="ru-RU" b="1" dirty="0" smtClean="0">
                <a:solidFill>
                  <a:srgbClr val="FF0000"/>
                </a:solidFill>
              </a:rPr>
              <a:t>обязательно должен наблюдаться ревматологом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Алгоритм диагностики ранней стадии системной склеродермии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578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Ревматолог включает  дополнительные исследования для выявления патологии внутренних органов: </a:t>
            </a:r>
          </a:p>
          <a:p>
            <a:pPr lvl="0"/>
            <a:r>
              <a:rPr lang="ru-RU" b="1" dirty="0" smtClean="0"/>
              <a:t>КТ ОГК </a:t>
            </a:r>
            <a:r>
              <a:rPr lang="ru-RU" dirty="0" smtClean="0"/>
              <a:t>для исключения интерстициального поражения легких, </a:t>
            </a:r>
          </a:p>
          <a:p>
            <a:pPr lvl="0"/>
            <a:r>
              <a:rPr lang="ru-RU" b="1" dirty="0" smtClean="0"/>
              <a:t>функциональные легочные тесты</a:t>
            </a:r>
            <a:r>
              <a:rPr lang="ru-RU" dirty="0" smtClean="0"/>
              <a:t> для выявления </a:t>
            </a:r>
            <a:r>
              <a:rPr lang="ru-RU" dirty="0" err="1" smtClean="0"/>
              <a:t>рестриктивных</a:t>
            </a:r>
            <a:r>
              <a:rPr lang="ru-RU" dirty="0" smtClean="0"/>
              <a:t> нарушений, </a:t>
            </a:r>
          </a:p>
          <a:p>
            <a:pPr lvl="0"/>
            <a:r>
              <a:rPr lang="ru-RU" b="1" dirty="0" smtClean="0"/>
              <a:t>диффузионная способность легких</a:t>
            </a:r>
            <a:r>
              <a:rPr lang="ru-RU" dirty="0" smtClean="0"/>
              <a:t>,</a:t>
            </a:r>
          </a:p>
          <a:p>
            <a:pPr lvl="0"/>
            <a:r>
              <a:rPr lang="ru-RU" b="1" dirty="0" err="1" smtClean="0"/>
              <a:t>манометрия</a:t>
            </a:r>
            <a:r>
              <a:rPr lang="ru-RU" dirty="0" smtClean="0"/>
              <a:t> </a:t>
            </a:r>
            <a:r>
              <a:rPr lang="ru-RU" b="1" dirty="0" smtClean="0"/>
              <a:t>пищевода</a:t>
            </a:r>
            <a:r>
              <a:rPr lang="ru-RU" dirty="0" smtClean="0"/>
              <a:t> для оценки  тонуса нижнего сфинктера пищевода  и </a:t>
            </a:r>
            <a:r>
              <a:rPr lang="ru-RU" dirty="0" err="1" smtClean="0"/>
              <a:t>рефлюкса</a:t>
            </a:r>
            <a:r>
              <a:rPr lang="ru-RU" dirty="0" smtClean="0"/>
              <a:t> или  </a:t>
            </a:r>
            <a:r>
              <a:rPr lang="ru-RU" b="1" dirty="0" err="1" smtClean="0"/>
              <a:t>Р-графия</a:t>
            </a:r>
            <a:r>
              <a:rPr lang="ru-RU" dirty="0" smtClean="0"/>
              <a:t> </a:t>
            </a:r>
            <a:r>
              <a:rPr lang="ru-RU" b="1" dirty="0" smtClean="0"/>
              <a:t>пищевода</a:t>
            </a:r>
            <a:r>
              <a:rPr lang="ru-RU" dirty="0" smtClean="0"/>
              <a:t> для выявления гипотонии пищевода, </a:t>
            </a:r>
          </a:p>
          <a:p>
            <a:pPr lvl="0"/>
            <a:r>
              <a:rPr lang="ru-RU" b="1" dirty="0" smtClean="0"/>
              <a:t>ЭКГ и  ЭХОКГ </a:t>
            </a:r>
            <a:r>
              <a:rPr lang="ru-RU" dirty="0" smtClean="0"/>
              <a:t>для уточнения кардиальной патологии, исключения легочной артериальной гипертензии, нарушений ритма и проводимости, очаговых изменений миокарда.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Прогрессирующее течение системной склеродермии (ССД) приводит к развитию необратимых фиброзных изменений, приводящих к нарушению функции органов                 высокая </a:t>
            </a:r>
            <a:r>
              <a:rPr lang="ru-RU" dirty="0" err="1" smtClean="0"/>
              <a:t>инвалидизация</a:t>
            </a:r>
            <a:r>
              <a:rPr lang="ru-RU" dirty="0" smtClean="0"/>
              <a:t> больных и общий плохой прогноз болезни.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5724128" y="314096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ДИФФЕРЕНЦИАЛЬНАЯ 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35480"/>
            <a:ext cx="8640960" cy="45898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проводится с СКВ, РА, ДМ/ПМ и с другими заболеваниями </a:t>
            </a:r>
            <a:r>
              <a:rPr lang="ru-RU" dirty="0" err="1" smtClean="0"/>
              <a:t>склеродермической</a:t>
            </a:r>
            <a:r>
              <a:rPr lang="ru-RU" dirty="0" smtClean="0"/>
              <a:t> группы.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Диффузный эозинофильный </a:t>
            </a:r>
            <a:r>
              <a:rPr lang="ru-RU" b="1" dirty="0" err="1" smtClean="0"/>
              <a:t>фасциит</a:t>
            </a:r>
            <a:r>
              <a:rPr lang="ru-RU" b="1" dirty="0" smtClean="0"/>
              <a:t> -</a:t>
            </a:r>
            <a:r>
              <a:rPr lang="ru-RU" dirty="0" smtClean="0"/>
              <a:t> более острое начало, связь с предшествующим физическим перенапряжением, наличие </a:t>
            </a:r>
            <a:r>
              <a:rPr lang="ru-RU" dirty="0" err="1" smtClean="0"/>
              <a:t>индуративных</a:t>
            </a:r>
            <a:r>
              <a:rPr lang="ru-RU" dirty="0" smtClean="0"/>
              <a:t> изменений в области предплечий и голеней, развитие </a:t>
            </a:r>
            <a:r>
              <a:rPr lang="ru-RU" dirty="0" err="1" smtClean="0"/>
              <a:t>сгибательных</a:t>
            </a:r>
            <a:r>
              <a:rPr lang="ru-RU" dirty="0" smtClean="0"/>
              <a:t> контрактур, но синдром </a:t>
            </a:r>
            <a:r>
              <a:rPr lang="ru-RU" dirty="0" err="1" smtClean="0"/>
              <a:t>Рейно</a:t>
            </a:r>
            <a:r>
              <a:rPr lang="ru-RU" dirty="0" smtClean="0"/>
              <a:t> и висцеральные поражения отсутствуют. </a:t>
            </a:r>
          </a:p>
          <a:p>
            <a:endParaRPr lang="ru-RU" dirty="0" smtClean="0"/>
          </a:p>
          <a:p>
            <a:r>
              <a:rPr lang="ru-RU" b="1" dirty="0" err="1" smtClean="0"/>
              <a:t>Склередема</a:t>
            </a:r>
            <a:r>
              <a:rPr lang="ru-RU" b="1" dirty="0" smtClean="0"/>
              <a:t> </a:t>
            </a:r>
            <a:r>
              <a:rPr lang="ru-RU" b="1" dirty="0" err="1" smtClean="0"/>
              <a:t>Бушке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индуративные</a:t>
            </a:r>
            <a:r>
              <a:rPr lang="ru-RU" dirty="0" smtClean="0"/>
              <a:t> изменения в области лица и шеи.</a:t>
            </a:r>
          </a:p>
          <a:p>
            <a:endParaRPr lang="ru-RU" dirty="0" smtClean="0"/>
          </a:p>
          <a:p>
            <a:r>
              <a:rPr lang="ru-RU" b="1" dirty="0" err="1" smtClean="0"/>
              <a:t>Паранеопластическая</a:t>
            </a:r>
            <a:r>
              <a:rPr lang="ru-RU" b="1" dirty="0" smtClean="0"/>
              <a:t> склеродермия </a:t>
            </a:r>
            <a:r>
              <a:rPr lang="ru-RU" dirty="0" smtClean="0"/>
              <a:t>— нередко </a:t>
            </a:r>
            <a:r>
              <a:rPr lang="ru-RU" dirty="0" err="1" smtClean="0"/>
              <a:t>атипичное</a:t>
            </a:r>
            <a:r>
              <a:rPr lang="ru-RU" dirty="0" smtClean="0"/>
              <a:t> и торпидное к лечению течение заболевания. </a:t>
            </a:r>
          </a:p>
          <a:p>
            <a:endParaRPr lang="ru-RU" dirty="0" smtClean="0"/>
          </a:p>
          <a:p>
            <a:r>
              <a:rPr lang="ru-RU" b="1" dirty="0" err="1" smtClean="0"/>
              <a:t>Склеромикседема</a:t>
            </a:r>
            <a:r>
              <a:rPr lang="ru-RU" dirty="0" smtClean="0"/>
              <a:t> - подтверждается морфологически по отложению муцина в строме кожи.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Системная и очаговая склеродермия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Локализованная склеродермия характеризуется очаговым склерозом кожи и рассматривается как аутоиммунное заболевание, поражающее только один орган - кожу.  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u="sng" dirty="0" smtClean="0"/>
              <a:t>Главное отличие очаговой склеродермии (ОС) от системной </a:t>
            </a:r>
            <a:r>
              <a:rPr lang="ru-RU" dirty="0" smtClean="0"/>
              <a:t>– отсутствие  прогрессирующего поражения жизненно важных внутренних органов. </a:t>
            </a:r>
          </a:p>
          <a:p>
            <a:r>
              <a:rPr lang="ru-RU" dirty="0" smtClean="0"/>
              <a:t>Прогноз ОС хороший.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ОС иногда сопровождается </a:t>
            </a:r>
            <a:r>
              <a:rPr lang="ru-RU" dirty="0" err="1" smtClean="0"/>
              <a:t>внекожными</a:t>
            </a:r>
            <a:r>
              <a:rPr lang="ru-RU" dirty="0" smtClean="0"/>
              <a:t> проявлениями (артралгии, синдром </a:t>
            </a:r>
            <a:r>
              <a:rPr lang="ru-RU" dirty="0" err="1" smtClean="0"/>
              <a:t>Рейно</a:t>
            </a:r>
            <a:r>
              <a:rPr lang="ru-RU" dirty="0" smtClean="0"/>
              <a:t>, дисфагия, одышка) и появлением </a:t>
            </a:r>
            <a:r>
              <a:rPr lang="ru-RU" dirty="0" err="1" smtClean="0"/>
              <a:t>антинуклеарного</a:t>
            </a:r>
            <a:r>
              <a:rPr lang="ru-RU" dirty="0" smtClean="0"/>
              <a:t> фактора в крови.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Редко ОС сочетается с другими аутоиммунными заболеваниями (СКВ, первичный </a:t>
            </a:r>
            <a:r>
              <a:rPr lang="ru-RU" dirty="0" err="1" smtClean="0"/>
              <a:t>билиарный</a:t>
            </a:r>
            <a:r>
              <a:rPr lang="ru-RU" dirty="0" smtClean="0"/>
              <a:t> цирроз, аутоиммунный </a:t>
            </a:r>
            <a:r>
              <a:rPr lang="ru-RU" dirty="0" err="1" smtClean="0"/>
              <a:t>тиреоидит</a:t>
            </a:r>
            <a:r>
              <a:rPr lang="ru-RU" dirty="0" smtClean="0"/>
              <a:t> и др.).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ЛАБОРАТОРНЫЕ ИССЛЕДОВАНИЯ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6237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ускорение СОЭ, </a:t>
            </a:r>
          </a:p>
          <a:p>
            <a:r>
              <a:rPr lang="ru-RU" dirty="0" err="1" smtClean="0"/>
              <a:t>гипергаммаглобулинемия</a:t>
            </a:r>
            <a:r>
              <a:rPr lang="ru-RU" dirty="0" smtClean="0"/>
              <a:t>,  </a:t>
            </a:r>
          </a:p>
          <a:p>
            <a:r>
              <a:rPr lang="ru-RU" dirty="0" smtClean="0"/>
              <a:t>снижение компонентов комплемента, </a:t>
            </a:r>
          </a:p>
          <a:p>
            <a:r>
              <a:rPr lang="ru-RU" dirty="0" smtClean="0"/>
              <a:t>АНФ в повышенном титре, </a:t>
            </a:r>
          </a:p>
          <a:p>
            <a:r>
              <a:rPr lang="ru-RU" dirty="0" err="1" smtClean="0"/>
              <a:t>аутоантитела</a:t>
            </a:r>
            <a:r>
              <a:rPr lang="ru-RU" dirty="0" smtClean="0"/>
              <a:t> (20-30%):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антитела к </a:t>
            </a:r>
            <a:r>
              <a:rPr lang="ru-RU" dirty="0" err="1" smtClean="0"/>
              <a:t>Scl</a:t>
            </a:r>
            <a:r>
              <a:rPr lang="ru-RU" dirty="0" smtClean="0"/>
              <a:t> 70,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антицентромерные</a:t>
            </a:r>
            <a:r>
              <a:rPr lang="ru-RU" dirty="0" smtClean="0"/>
              <a:t> антитела,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антитела к </a:t>
            </a:r>
            <a:r>
              <a:rPr lang="ru-RU" dirty="0" err="1" smtClean="0"/>
              <a:t>РНК-полимеразе</a:t>
            </a:r>
            <a:r>
              <a:rPr lang="ru-RU" dirty="0" smtClean="0"/>
              <a:t> III.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РФ</a:t>
            </a:r>
            <a:r>
              <a:rPr lang="en-US" dirty="0" smtClean="0"/>
              <a:t> (+)</a:t>
            </a:r>
            <a:r>
              <a:rPr lang="ru-RU" dirty="0" smtClean="0"/>
              <a:t> встречается при выраженном суставном синдроме(+ синдромом </a:t>
            </a:r>
            <a:r>
              <a:rPr lang="ru-RU" dirty="0" err="1" smtClean="0"/>
              <a:t>Шегрена</a:t>
            </a:r>
            <a:r>
              <a:rPr lang="ru-RU" dirty="0" smtClean="0"/>
              <a:t> или РА).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ИММУНОЛОГИЧЕСКИЕ ИССЛЕДОВАНИЯ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АНФ выявляется у 95% больных ССД, обычно в умеренном титре. </a:t>
            </a:r>
          </a:p>
          <a:p>
            <a:pPr>
              <a:buNone/>
            </a:pPr>
            <a:r>
              <a:rPr lang="ru-RU" b="1" dirty="0" err="1" smtClean="0"/>
              <a:t>Склеродермаспецифические</a:t>
            </a:r>
            <a:r>
              <a:rPr lang="ru-RU" b="1" dirty="0" smtClean="0"/>
              <a:t> </a:t>
            </a:r>
            <a:r>
              <a:rPr lang="ru-RU" b="1" dirty="0" err="1" smtClean="0"/>
              <a:t>аутоантитела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ATScl-70</a:t>
            </a:r>
            <a:r>
              <a:rPr lang="ru-RU" dirty="0" smtClean="0"/>
              <a:t>, или AT к топоизомеразе-1 - при диффузной форме ССД.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Антицентромерные</a:t>
            </a:r>
            <a:r>
              <a:rPr lang="ru-RU" b="1" dirty="0" smtClean="0">
                <a:solidFill>
                  <a:srgbClr val="FF0000"/>
                </a:solidFill>
              </a:rPr>
              <a:t> AT</a:t>
            </a:r>
            <a:r>
              <a:rPr lang="ru-RU" dirty="0" smtClean="0"/>
              <a:t> (АЦА) (20%) при лимитированной форме - </a:t>
            </a:r>
            <a:r>
              <a:rPr lang="ru-RU" dirty="0" err="1" smtClean="0"/>
              <a:t>маркѐр  </a:t>
            </a:r>
            <a:r>
              <a:rPr lang="ru-RU" dirty="0" smtClean="0"/>
              <a:t>развития ССД при изолированном феномене </a:t>
            </a:r>
            <a:r>
              <a:rPr lang="ru-RU" dirty="0" err="1" smtClean="0"/>
              <a:t>Рейно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AT к </a:t>
            </a:r>
            <a:r>
              <a:rPr lang="ru-RU" b="1" dirty="0" err="1" smtClean="0">
                <a:solidFill>
                  <a:srgbClr val="FF0000"/>
                </a:solidFill>
              </a:rPr>
              <a:t>РНК-полимеразе</a:t>
            </a:r>
            <a:r>
              <a:rPr lang="ru-RU" b="1" dirty="0" smtClean="0">
                <a:solidFill>
                  <a:srgbClr val="FF0000"/>
                </a:solidFill>
              </a:rPr>
              <a:t> III (</a:t>
            </a:r>
            <a:r>
              <a:rPr lang="ru-RU" dirty="0" smtClean="0"/>
              <a:t>20-25%) - преимущественно с диффузной формой ССД и поражением почек (неблагоприятный прогноз).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 меньшей частотой выявляются другие </a:t>
            </a:r>
            <a:r>
              <a:rPr lang="ru-RU" dirty="0" err="1" smtClean="0"/>
              <a:t>антинуклеолярные</a:t>
            </a:r>
            <a:r>
              <a:rPr lang="ru-RU" dirty="0" smtClean="0"/>
              <a:t> AT: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AT к </a:t>
            </a:r>
            <a:r>
              <a:rPr lang="ru-RU" b="1" dirty="0" err="1" smtClean="0">
                <a:solidFill>
                  <a:srgbClr val="FF0000"/>
                </a:solidFill>
              </a:rPr>
              <a:t>Pm-Scl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dirty="0" smtClean="0"/>
              <a:t>3—5%) - ССД + </a:t>
            </a:r>
            <a:r>
              <a:rPr lang="ru-RU" dirty="0" err="1" smtClean="0"/>
              <a:t>полимиозит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AT к </a:t>
            </a:r>
            <a:r>
              <a:rPr lang="ru-RU" b="1" dirty="0" err="1" smtClean="0">
                <a:solidFill>
                  <a:srgbClr val="FF0000"/>
                </a:solidFill>
              </a:rPr>
              <a:t>иЗ-РНП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(7%) - ассоциируются с диффузной формой болезни, первичной </a:t>
            </a:r>
            <a:r>
              <a:rPr lang="ru-RU" dirty="0" err="1" smtClean="0"/>
              <a:t>лѐгочной </a:t>
            </a:r>
            <a:r>
              <a:rPr lang="ru-RU" dirty="0" smtClean="0"/>
              <a:t>гипертензией, поражением скелетных мышц и ранним дебютом болезни;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AT к U1 -РНП </a:t>
            </a:r>
            <a:r>
              <a:rPr lang="ru-RU" dirty="0" smtClean="0"/>
              <a:t>(6%) - ассоциируются с ССД-СКВ </a:t>
            </a:r>
            <a:r>
              <a:rPr lang="ru-RU" dirty="0" err="1" smtClean="0"/>
              <a:t>перекрѐстным </a:t>
            </a:r>
            <a:r>
              <a:rPr lang="ru-RU" dirty="0" smtClean="0"/>
              <a:t>синдромом, артритами, изолированной </a:t>
            </a:r>
            <a:r>
              <a:rPr lang="ru-RU" dirty="0" err="1" smtClean="0"/>
              <a:t>лѐгочной </a:t>
            </a:r>
            <a:r>
              <a:rPr lang="ru-RU" dirty="0" smtClean="0"/>
              <a:t>гипертензией и ранним дебютом болезни.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Инструментальные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Капилляроскопия ногтевого ложа  - дилатация и редукция капилляров.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2780928"/>
          <a:ext cx="8208912" cy="3466139"/>
        </p:xfrm>
        <a:graphic>
          <a:graphicData uri="http://schemas.openxmlformats.org/drawingml/2006/table">
            <a:tbl>
              <a:tblPr/>
              <a:tblGrid>
                <a:gridCol w="3096344"/>
                <a:gridCol w="5112568"/>
              </a:tblGrid>
              <a:tr h="225778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400" cap="all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Органная патология   </a:t>
                      </a:r>
                      <a:endParaRPr lang="ru-RU" sz="14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400" cap="all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Методы исследования</a:t>
                      </a: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42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Гипотония пищевода 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Рефлюкс</a:t>
                      </a: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эзофагит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Стриктура пищевода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Пищевод </a:t>
                      </a:r>
                      <a:r>
                        <a:rPr lang="ru-RU" sz="13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Барретта</a:t>
                      </a:r>
                      <a:endParaRPr lang="ru-RU" sz="13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Манометрия</a:t>
                      </a: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pH-метрия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ЭФГС</a:t>
                      </a:r>
                      <a:endParaRPr lang="ru-RU" sz="13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Рентгенография с контрастным препаратом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Биопсия </a:t>
                      </a:r>
                      <a:r>
                        <a:rPr lang="ru-RU" sz="13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метаплазированной</a:t>
                      </a: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слизистой пищевода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73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Интерстициальное поражение легких</a:t>
                      </a:r>
                    </a:p>
                  </a:txBody>
                  <a:tcPr marL="56444" marR="56444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КТ грудной </a:t>
                      </a: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клетки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функции внешнего дыхания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диффузионной способности легких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Бодиплетизмография</a:t>
                      </a:r>
                      <a:endParaRPr lang="ru-RU" sz="13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Легочная артериальная гипертензия</a:t>
                      </a:r>
                    </a:p>
                  </a:txBody>
                  <a:tcPr marL="56444" marR="56444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ЭхоКГ</a:t>
                      </a:r>
                      <a:r>
                        <a:rPr lang="ru-RU" sz="13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ЭКГ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Катетеризация правых отделов сердца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Аритмии</a:t>
                      </a:r>
                    </a:p>
                  </a:txBody>
                  <a:tcPr marL="56444" marR="56444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ЭКГ, суточное </a:t>
                      </a:r>
                      <a:r>
                        <a:rPr lang="ru-RU" sz="13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мониторирование</a:t>
                      </a: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ЭКГ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Очаговый фиброз миокарда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Перикардит</a:t>
                      </a:r>
                    </a:p>
                  </a:txBody>
                  <a:tcPr marL="56444" marR="56444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ЭКГ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ЭхоКГ</a:t>
                      </a:r>
                      <a:endParaRPr lang="ru-RU" sz="13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Острая </a:t>
                      </a:r>
                      <a:r>
                        <a:rPr lang="ru-RU" sz="13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склеродермическая</a:t>
                      </a: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нефропатия</a:t>
                      </a:r>
                    </a:p>
                  </a:txBody>
                  <a:tcPr marL="56444" marR="56444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74930"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  <a:tab pos="20320" algn="l"/>
                          <a:tab pos="88900" algn="l"/>
                          <a:tab pos="270510" algn="l"/>
                          <a:tab pos="3200400" algn="l"/>
                          <a:tab pos="3220720" algn="l"/>
                        </a:tabLst>
                      </a:pP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Мониторинг АД, уровень </a:t>
                      </a:r>
                      <a:r>
                        <a:rPr lang="ru-RU" sz="13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креатинина</a:t>
                      </a:r>
                      <a:r>
                        <a:rPr lang="ru-RU" sz="13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ренина в крови, офтальмоскопия, биопсия почки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/>
              <a:t>Видеокапилляроскопия</a:t>
            </a:r>
            <a:r>
              <a:rPr lang="ru-RU" sz="3600" b="1" dirty="0" smtClean="0"/>
              <a:t> ногтевого ложа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57364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Нормальная картина</a:t>
            </a:r>
            <a:r>
              <a:rPr lang="ru-RU" dirty="0" smtClean="0"/>
              <a:t> - равномерное расположение капиллярных петель вдоль ногтевого ложа. </a:t>
            </a:r>
          </a:p>
          <a:p>
            <a:endParaRPr lang="ru-RU" dirty="0" smtClean="0"/>
          </a:p>
          <a:p>
            <a:r>
              <a:rPr lang="ru-RU" b="1" dirty="0" smtClean="0"/>
              <a:t>При ССД </a:t>
            </a:r>
            <a:r>
              <a:rPr lang="ru-RU" dirty="0" smtClean="0"/>
              <a:t>- неравномерное расположение капилляров, они становятся расширенными, число их уменьшается, появляются </a:t>
            </a:r>
            <a:r>
              <a:rPr lang="ru-RU" dirty="0" err="1" smtClean="0"/>
              <a:t>аваскулярные</a:t>
            </a:r>
            <a:r>
              <a:rPr lang="ru-RU" dirty="0" smtClean="0"/>
              <a:t> зоны, элементы </a:t>
            </a:r>
            <a:r>
              <a:rPr lang="ru-RU" dirty="0" err="1" smtClean="0"/>
              <a:t>неоангиогенеза</a:t>
            </a:r>
            <a:r>
              <a:rPr lang="ru-RU" dirty="0" smtClean="0"/>
              <a:t> – </a:t>
            </a:r>
            <a:r>
              <a:rPr lang="ru-RU" dirty="0" err="1" smtClean="0"/>
              <a:t>мегакапилляры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Активная стадия </a:t>
            </a:r>
            <a:r>
              <a:rPr lang="ru-RU" b="1" dirty="0" err="1" smtClean="0"/>
              <a:t>микроангиопатии</a:t>
            </a:r>
            <a:r>
              <a:rPr lang="ru-RU" b="1" dirty="0" smtClean="0"/>
              <a:t> </a:t>
            </a:r>
            <a:r>
              <a:rPr lang="ru-RU" dirty="0" smtClean="0"/>
              <a:t>- гигантские капилляры, геморрагии, умеренное снижение плотности капилляров, небольшая дезорганизация капиллярной архитектоники, отсутствие или единичные </a:t>
            </a:r>
            <a:r>
              <a:rPr lang="ru-RU" dirty="0" err="1" smtClean="0"/>
              <a:t>кустовидные</a:t>
            </a:r>
            <a:r>
              <a:rPr lang="ru-RU" dirty="0" smtClean="0"/>
              <a:t> капилляры.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i.mycdn.me/i?r=AzEPZsRbOZEKgBhR0XGMT1RkJIeigD_suHoWCnE0L9Svf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3435"/>
            <a:ext cx="3128020" cy="31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Показания для консультации специалистов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Признаки поражения почек  - нефролог (биопсия почек).</a:t>
            </a:r>
          </a:p>
          <a:p>
            <a:r>
              <a:rPr lang="ru-RU" dirty="0" smtClean="0"/>
              <a:t>Неврологическая симптоматика – невропатолог.</a:t>
            </a:r>
          </a:p>
          <a:p>
            <a:r>
              <a:rPr lang="ru-RU" dirty="0" smtClean="0"/>
              <a:t>Зрительные нарушения - окулист.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b="1" dirty="0" smtClean="0"/>
              <a:t>Кожный счет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280920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Определение активности ССД - важна характеристика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и количественная оценка выраженности поражения кожи.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Кожные изменения оцениваются по 3-х балльной системе.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Балльная шкала оценки уплотнения кожи: </a:t>
            </a:r>
          </a:p>
          <a:p>
            <a:pPr>
              <a:buNone/>
            </a:pPr>
            <a:r>
              <a:rPr lang="ru-RU" dirty="0" smtClean="0"/>
              <a:t>0 – отсутствие изменений, </a:t>
            </a:r>
          </a:p>
          <a:p>
            <a:pPr>
              <a:buNone/>
            </a:pPr>
            <a:r>
              <a:rPr lang="ru-RU" dirty="0" smtClean="0"/>
              <a:t>1 – незначительное уплотнение кожи (кожа легко собирается  в складку), </a:t>
            </a:r>
          </a:p>
          <a:p>
            <a:pPr>
              <a:buNone/>
            </a:pPr>
            <a:r>
              <a:rPr lang="ru-RU" dirty="0" smtClean="0"/>
              <a:t>2 – умеренное уплотнение кожи (кожа с трудом собирается в складку), </a:t>
            </a:r>
          </a:p>
          <a:p>
            <a:pPr>
              <a:buNone/>
            </a:pPr>
            <a:r>
              <a:rPr lang="ru-RU" dirty="0" smtClean="0"/>
              <a:t>3 – выраженное уплотнение кожи ( в складку не собирается, «доскообразная»).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Изменения оцениваются:</a:t>
            </a:r>
          </a:p>
          <a:p>
            <a:r>
              <a:rPr lang="ru-RU" b="1" dirty="0" smtClean="0">
                <a:solidFill>
                  <a:srgbClr val="CC00CC"/>
                </a:solidFill>
              </a:rPr>
              <a:t>в 3 непарных зонах</a:t>
            </a:r>
            <a:r>
              <a:rPr lang="ru-RU" dirty="0" smtClean="0"/>
              <a:t> -  лицо, грудь, живот,  </a:t>
            </a:r>
          </a:p>
          <a:p>
            <a:r>
              <a:rPr lang="ru-RU" b="1" dirty="0" smtClean="0">
                <a:solidFill>
                  <a:srgbClr val="CC00CC"/>
                </a:solidFill>
              </a:rPr>
              <a:t>в 7 парных зонах</a:t>
            </a:r>
            <a:r>
              <a:rPr lang="ru-RU" dirty="0" smtClean="0"/>
              <a:t> - пальцы рук, кисти, предплечья, плечи, бедра, голени, стопы.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Сумма выявленных показателей составляет общий </a:t>
            </a:r>
            <a:r>
              <a:rPr lang="ru-RU" dirty="0" smtClean="0">
                <a:solidFill>
                  <a:srgbClr val="FF0000"/>
                </a:solidFill>
              </a:rPr>
              <a:t>«кожный» счет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Диапазон счета может варьировать от 0 (когда нет уплотнения кожи) до 51 балла (максимальная сумма баллов во всех 17 областях). </a:t>
            </a:r>
            <a:endParaRPr lang="ru-RU" dirty="0"/>
          </a:p>
        </p:txBody>
      </p:sp>
      <p:pic>
        <p:nvPicPr>
          <p:cNvPr id="1026" name="Picture 2" descr="https://i.pinimg.com/originals/50/fd/9a/50fd9a0b0de9e15df739e2574d71dd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286457" cy="293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Оценка активности ССД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217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III</a:t>
            </a:r>
            <a:r>
              <a:rPr lang="ru-RU" b="1" dirty="0" smtClean="0"/>
              <a:t> степень активности:</a:t>
            </a:r>
          </a:p>
          <a:p>
            <a:r>
              <a:rPr lang="ru-RU" dirty="0" smtClean="0"/>
              <a:t>лихорадка, </a:t>
            </a:r>
          </a:p>
          <a:p>
            <a:r>
              <a:rPr lang="ru-RU" dirty="0" smtClean="0"/>
              <a:t>экссудативные, острые и </a:t>
            </a:r>
            <a:r>
              <a:rPr lang="ru-RU" dirty="0" err="1" smtClean="0"/>
              <a:t>подострые</a:t>
            </a:r>
            <a:r>
              <a:rPr lang="ru-RU" dirty="0" smtClean="0"/>
              <a:t>, интерстициальные и сосудистые проявления в виде плотного отека кожи, эритемы и </a:t>
            </a:r>
            <a:r>
              <a:rPr lang="ru-RU" dirty="0" err="1" smtClean="0"/>
              <a:t>капилляритов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экссудативный полиартрит, плеврит, </a:t>
            </a:r>
          </a:p>
          <a:p>
            <a:r>
              <a:rPr lang="ru-RU" dirty="0" smtClean="0"/>
              <a:t>интерстициальная пневмония, </a:t>
            </a:r>
          </a:p>
          <a:p>
            <a:r>
              <a:rPr lang="ru-RU" dirty="0" smtClean="0"/>
              <a:t>дуоденит, </a:t>
            </a:r>
          </a:p>
          <a:p>
            <a:r>
              <a:rPr lang="ru-RU" dirty="0" smtClean="0"/>
              <a:t>почечная патология (острая </a:t>
            </a:r>
            <a:r>
              <a:rPr lang="ru-RU" dirty="0" err="1" smtClean="0"/>
              <a:t>склеродермическая</a:t>
            </a:r>
            <a:r>
              <a:rPr lang="ru-RU" dirty="0" smtClean="0"/>
              <a:t> нефропатия),</a:t>
            </a:r>
          </a:p>
          <a:p>
            <a:r>
              <a:rPr lang="ru-RU" dirty="0" smtClean="0"/>
              <a:t>повышение СОЭ, </a:t>
            </a:r>
            <a:r>
              <a:rPr lang="en-US" dirty="0" smtClean="0"/>
              <a:t>C</a:t>
            </a:r>
            <a:r>
              <a:rPr lang="ru-RU" dirty="0" smtClean="0"/>
              <a:t>РБ; </a:t>
            </a:r>
          </a:p>
          <a:p>
            <a:r>
              <a:rPr lang="ru-RU" dirty="0" err="1" smtClean="0"/>
              <a:t>гипергаммаглобулинемия</a:t>
            </a:r>
            <a:r>
              <a:rPr lang="ru-RU" dirty="0" smtClean="0"/>
              <a:t>, АНФ.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Оценка активности ССД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776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II</a:t>
            </a:r>
            <a:r>
              <a:rPr lang="ru-RU" b="1" dirty="0" smtClean="0"/>
              <a:t> степень активности: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тенденция к фиброзным изменениям различной локализации с преобладанием пролиферативных изменений (</a:t>
            </a:r>
            <a:r>
              <a:rPr lang="ru-RU" dirty="0" err="1" smtClean="0"/>
              <a:t>индурация</a:t>
            </a:r>
            <a:r>
              <a:rPr lang="ru-RU" dirty="0" smtClean="0"/>
              <a:t> кожи, </a:t>
            </a:r>
            <a:r>
              <a:rPr lang="ru-RU" dirty="0" err="1" smtClean="0"/>
              <a:t>индуративно-пролиферативный</a:t>
            </a:r>
            <a:r>
              <a:rPr lang="ru-RU" dirty="0" smtClean="0"/>
              <a:t> полиартрит, </a:t>
            </a:r>
            <a:r>
              <a:rPr lang="ru-RU" dirty="0" err="1" smtClean="0"/>
              <a:t>адгезивный</a:t>
            </a:r>
            <a:r>
              <a:rPr lang="ru-RU" dirty="0" smtClean="0"/>
              <a:t> плеврит, кардиосклероз, </a:t>
            </a:r>
            <a:r>
              <a:rPr lang="ru-RU" dirty="0" err="1" smtClean="0"/>
              <a:t>склеродермический</a:t>
            </a:r>
            <a:r>
              <a:rPr lang="ru-RU" dirty="0" smtClean="0"/>
              <a:t> эзофагит, дуоденит и др.)</a:t>
            </a:r>
          </a:p>
          <a:p>
            <a:r>
              <a:rPr lang="ru-RU" dirty="0" smtClean="0"/>
              <a:t>умеренные изменения в лабораторных тестах.</a:t>
            </a:r>
          </a:p>
          <a:p>
            <a:endParaRPr lang="ru-RU" dirty="0" smtClean="0"/>
          </a:p>
          <a:p>
            <a:pPr>
              <a:buNone/>
            </a:pPr>
            <a:r>
              <a:rPr lang="en-US" b="1" dirty="0" smtClean="0"/>
              <a:t>I</a:t>
            </a:r>
            <a:r>
              <a:rPr lang="ru-RU" b="1" dirty="0" smtClean="0"/>
              <a:t> степень активности: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преобладание в клинической картине функциональных, дистрофических и склеротических изменений различной локализации при отсутствии значительных изменений в лабораторных тестах.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Факторы риска развития ССД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охлаждение, </a:t>
            </a:r>
          </a:p>
          <a:p>
            <a:r>
              <a:rPr lang="ru-RU" dirty="0" smtClean="0"/>
              <a:t>вибрация, </a:t>
            </a:r>
          </a:p>
          <a:p>
            <a:r>
              <a:rPr lang="ru-RU" dirty="0" smtClean="0"/>
              <a:t>воздействие химических веществ (хлорвиниловые производные, кремниевая пыль, пары бензина и др.), </a:t>
            </a:r>
          </a:p>
          <a:p>
            <a:r>
              <a:rPr lang="ru-RU" dirty="0" smtClean="0"/>
              <a:t>инфекционные и </a:t>
            </a:r>
            <a:r>
              <a:rPr lang="ru-RU" dirty="0" err="1" smtClean="0"/>
              <a:t>аллергизирующие</a:t>
            </a:r>
            <a:r>
              <a:rPr lang="ru-RU" dirty="0" smtClean="0"/>
              <a:t> факторы, </a:t>
            </a:r>
          </a:p>
          <a:p>
            <a:r>
              <a:rPr lang="ru-RU" dirty="0" smtClean="0"/>
              <a:t>нервно-эндокринные сдвиги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Нейропсихические перенапряжения и стрессы </a:t>
            </a:r>
            <a:r>
              <a:rPr lang="ru-RU" dirty="0" smtClean="0"/>
              <a:t>– ведущий фактор,  провоцирующий начало болезни или ее обострение.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Параметры общего индекса активности ССД 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865332"/>
              </p:ext>
            </p:extLst>
          </p:nvPr>
        </p:nvGraphicFramePr>
        <p:xfrm>
          <a:off x="3563887" y="2060848"/>
          <a:ext cx="5400602" cy="4802872"/>
        </p:xfrm>
        <a:graphic>
          <a:graphicData uri="http://schemas.openxmlformats.org/drawingml/2006/table">
            <a:tbl>
              <a:tblPr/>
              <a:tblGrid>
                <a:gridCol w="1565392"/>
                <a:gridCol w="666857"/>
                <a:gridCol w="3168353"/>
              </a:tblGrid>
              <a:tr h="209021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b="1" cap="all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Параметр</a:t>
                      </a: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b="1" cap="all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12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200" b="1" cap="all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Характеристика</a:t>
                      </a:r>
                      <a:endParaRPr lang="ru-RU" sz="12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792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Кожный счет &gt;14</a:t>
                      </a: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Используется модифицированный кожный счет (по </a:t>
                      </a:r>
                      <a:r>
                        <a:rPr lang="ru-RU" sz="10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Rodnan</a:t>
                      </a: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), оцениваемый в баллах от 0 до 3 в каждой из 17 областей тела. Максимальная сумма  баллов - 51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2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Склередема</a:t>
                      </a:r>
                      <a:endParaRPr lang="ru-RU" sz="11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Утолщение мягких тканей на пальцах за </a:t>
                      </a:r>
                    </a:p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счет </a:t>
                      </a:r>
                      <a:r>
                        <a:rPr lang="ru-RU" sz="10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индурации</a:t>
                      </a: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и/или плотного отека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2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Δ-кожа</a:t>
                      </a: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Ухудшение кожных проявлений</a:t>
                      </a:r>
                    </a:p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 последний месяц, со слов пациента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Дигитальные некрозы</a:t>
                      </a: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Активные </a:t>
                      </a:r>
                      <a:r>
                        <a:rPr lang="ru-RU" sz="10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дигитальные</a:t>
                      </a: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язвы или некрозы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2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Δ-сосуды</a:t>
                      </a:r>
                      <a:endParaRPr lang="ru-RU" sz="11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Ухудшение сосудистых проявлений</a:t>
                      </a:r>
                    </a:p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 последний месяц, со слов пациента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Артриты</a:t>
                      </a: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Болезненная припухлость суставов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Снижение </a:t>
                      </a:r>
                      <a:r>
                        <a:rPr lang="en-US" sz="11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DL</a:t>
                      </a:r>
                      <a:r>
                        <a:rPr lang="ru-RU" sz="11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en-US" sz="11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11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en-US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DL</a:t>
                      </a: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en-US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&lt;80% от нормального уровня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2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Δ-сердце/легкие</a:t>
                      </a:r>
                      <a:endParaRPr lang="ru-RU" sz="11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Ухудшение сердечно-легочных проявлений за последний месяц, со слов пациента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СОЭ &gt; 30</a:t>
                      </a: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1.5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методу </a:t>
                      </a:r>
                      <a:r>
                        <a:rPr lang="ru-RU" sz="10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Вестергрена</a:t>
                      </a:r>
                      <a:endParaRPr lang="ru-RU" sz="10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2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Гипокомплементемия</a:t>
                      </a:r>
                      <a:endParaRPr lang="ru-RU" sz="11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03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Снижение уровня С3-  и/или </a:t>
                      </a:r>
                    </a:p>
                    <a:p>
                      <a:pPr indent="1403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С4-компонента комплемента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1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Общий индекс активности, баллы</a:t>
                      </a:r>
                    </a:p>
                  </a:txBody>
                  <a:tcPr marL="52255" marR="5225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endParaRPr lang="ru-RU" sz="1000" b="1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270510" algn="l"/>
                          <a:tab pos="3200400" algn="l"/>
                          <a:tab pos="3352800" algn="l"/>
                        </a:tabLst>
                      </a:pPr>
                      <a:r>
                        <a:rPr lang="ru-RU" sz="1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Максимально 10 баллов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70892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Максимальный балл — 10. </a:t>
            </a:r>
          </a:p>
          <a:p>
            <a:r>
              <a:rPr lang="ru-RU" sz="1400" dirty="0" smtClean="0"/>
              <a:t>3 балла и более  - заболевание активное, </a:t>
            </a:r>
          </a:p>
          <a:p>
            <a:r>
              <a:rPr lang="ru-RU" sz="1400" dirty="0" smtClean="0"/>
              <a:t>менее 3 — неактивное.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Примечание</a:t>
            </a:r>
            <a:r>
              <a:rPr lang="ru-RU" sz="1400" i="1" dirty="0" smtClean="0"/>
              <a:t>. </a:t>
            </a:r>
          </a:p>
          <a:p>
            <a:r>
              <a:rPr lang="ru-RU" sz="1400" i="1" dirty="0" smtClean="0"/>
              <a:t>Δ – дельта, ухудшение симптоматики в течение последнего месяца, оцениваемое самим пациентом;  </a:t>
            </a:r>
          </a:p>
          <a:p>
            <a:r>
              <a:rPr lang="en-US" sz="1400" i="1" dirty="0" smtClean="0"/>
              <a:t>DL</a:t>
            </a:r>
            <a:r>
              <a:rPr lang="ru-RU" sz="1400" i="1" dirty="0" smtClean="0"/>
              <a:t>С</a:t>
            </a:r>
            <a:r>
              <a:rPr lang="en-US" sz="1400" i="1" dirty="0" smtClean="0"/>
              <a:t>O </a:t>
            </a:r>
            <a:r>
              <a:rPr lang="en-US" sz="1400" i="1" baseline="-250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1400" i="1" dirty="0" smtClean="0"/>
              <a:t>– диффузионная способность легких для оксида углерода, % от должного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/>
              <a:t>Примеры формулировки клинических диагнозов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16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Системная </a:t>
            </a:r>
            <a:r>
              <a:rPr lang="ru-RU" dirty="0"/>
              <a:t>склеродермия острого течения, диффузная форма: феномен </a:t>
            </a:r>
            <a:r>
              <a:rPr lang="ru-RU" dirty="0" err="1"/>
              <a:t>Рейно</a:t>
            </a:r>
            <a:r>
              <a:rPr lang="ru-RU" dirty="0"/>
              <a:t> (</a:t>
            </a:r>
            <a:r>
              <a:rPr lang="ru-RU" dirty="0" err="1"/>
              <a:t>дигитальные</a:t>
            </a:r>
            <a:r>
              <a:rPr lang="ru-RU" dirty="0"/>
              <a:t> язвы, некроз ногтевой фаланги III пальца левой кисти), </a:t>
            </a:r>
            <a:r>
              <a:rPr lang="ru-RU" dirty="0" err="1"/>
              <a:t>склеродактилия</a:t>
            </a:r>
            <a:r>
              <a:rPr lang="ru-RU" dirty="0"/>
              <a:t>, интерстициальное поражение легких, </a:t>
            </a:r>
            <a:r>
              <a:rPr lang="ru-RU" dirty="0" err="1"/>
              <a:t>кардиопатия</a:t>
            </a:r>
            <a:r>
              <a:rPr lang="ru-RU" dirty="0"/>
              <a:t> (нарушения ритма и проводимости), гипотония пищевода, эрозивный эзофагит. </a:t>
            </a:r>
            <a:r>
              <a:rPr lang="ru-RU" dirty="0" err="1"/>
              <a:t>Серопозитивность</a:t>
            </a:r>
            <a:r>
              <a:rPr lang="ru-RU" dirty="0"/>
              <a:t> по антителам к Скл-70. </a:t>
            </a:r>
            <a:r>
              <a:rPr lang="ru-RU" dirty="0" smtClean="0"/>
              <a:t>ДН </a:t>
            </a:r>
            <a:r>
              <a:rPr lang="ru-RU" dirty="0"/>
              <a:t>1 </a:t>
            </a:r>
            <a:r>
              <a:rPr lang="ru-RU" dirty="0" err="1"/>
              <a:t>ст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334751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6642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Лечение должно быть ранним, комплексным и определяется в зависимости от течения, клинической формы и характера органной патологии.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Необходимо длительное лечение, которое всегда является многолетним, а иногда и пожизненным.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Основные цели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160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снижение активности и подавление прогрессирования болезни,</a:t>
            </a:r>
          </a:p>
          <a:p>
            <a:r>
              <a:rPr lang="ru-RU" dirty="0" smtClean="0"/>
              <a:t>профилактика и лечение синдрома </a:t>
            </a:r>
            <a:r>
              <a:rPr lang="ru-RU" dirty="0" err="1" smtClean="0"/>
              <a:t>Рейно</a:t>
            </a:r>
            <a:r>
              <a:rPr lang="ru-RU" dirty="0" smtClean="0"/>
              <a:t> и сосудистых осложнений,</a:t>
            </a:r>
          </a:p>
          <a:p>
            <a:r>
              <a:rPr lang="ru-RU" dirty="0" smtClean="0"/>
              <a:t>профилактика и лечение висцеральных проявлений болезни.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Общие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336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Лечение проводит </a:t>
            </a:r>
            <a:r>
              <a:rPr lang="ru-RU" b="1" dirty="0" smtClean="0"/>
              <a:t>врач-ревматолог</a:t>
            </a:r>
            <a:r>
              <a:rPr lang="ru-RU" dirty="0" smtClean="0"/>
              <a:t> (врач общей практики, но при консультативной поддержке врача-ревматолога).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случае развития нарушений функций внутренних органов лечение проводится с привлечением специалистов других медицинских специальностей (кардиологов, нефрологов, пульмонологов, гастроэнтерологов,  физиотерапевтов, психологов и др.).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Немедикаментозное</a:t>
            </a:r>
            <a:r>
              <a:rPr lang="ru-RU" dirty="0" smtClean="0">
                <a:solidFill>
                  <a:schemeClr val="tx1"/>
                </a:solidFill>
              </a:rPr>
              <a:t> лечение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Избегать:</a:t>
            </a:r>
          </a:p>
          <a:p>
            <a:r>
              <a:rPr lang="ru-RU" dirty="0" err="1" smtClean="0"/>
              <a:t>психоэмоциональных</a:t>
            </a:r>
            <a:r>
              <a:rPr lang="ru-RU" dirty="0" smtClean="0"/>
              <a:t> нагрузок, </a:t>
            </a:r>
          </a:p>
          <a:p>
            <a:r>
              <a:rPr lang="ru-RU" dirty="0" smtClean="0"/>
              <a:t>длительного воздействия холода и вибрации, </a:t>
            </a:r>
          </a:p>
          <a:p>
            <a:r>
              <a:rPr lang="ru-RU" dirty="0" smtClean="0"/>
              <a:t>уменьшить пребывание на солнце. 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Для уменьшения частоты и интенсивности приступов </a:t>
            </a:r>
            <a:r>
              <a:rPr lang="ru-RU" b="1" dirty="0" err="1" smtClean="0"/>
              <a:t>вазоспазма</a:t>
            </a:r>
            <a:r>
              <a:rPr lang="ru-RU" b="1" dirty="0" smtClean="0"/>
              <a:t> рекомендовать:</a:t>
            </a:r>
          </a:p>
          <a:p>
            <a:r>
              <a:rPr lang="ru-RU" dirty="0" smtClean="0"/>
              <a:t>ношение </a:t>
            </a:r>
            <a:r>
              <a:rPr lang="ru-RU" dirty="0" err="1" smtClean="0"/>
              <a:t>тѐплой </a:t>
            </a:r>
            <a:r>
              <a:rPr lang="ru-RU" dirty="0" smtClean="0"/>
              <a:t>одежды (сохраняющее тепло нижнее </a:t>
            </a:r>
            <a:r>
              <a:rPr lang="ru-RU" dirty="0" err="1" smtClean="0"/>
              <a:t>бельѐ</a:t>
            </a:r>
            <a:r>
              <a:rPr lang="ru-RU" dirty="0" smtClean="0"/>
              <a:t>, головные уборы, шерстяные носки и варежки вместо перчаток), </a:t>
            </a:r>
          </a:p>
          <a:p>
            <a:r>
              <a:rPr lang="ru-RU" dirty="0" smtClean="0"/>
              <a:t>прекращение курения, </a:t>
            </a:r>
          </a:p>
          <a:p>
            <a:r>
              <a:rPr lang="ru-RU" dirty="0" smtClean="0"/>
              <a:t>отказ от потребления кофе и содержащих кофеин напитков, </a:t>
            </a:r>
          </a:p>
          <a:p>
            <a:r>
              <a:rPr lang="ru-RU" dirty="0" smtClean="0"/>
              <a:t>избегать </a:t>
            </a:r>
            <a:r>
              <a:rPr lang="ru-RU" dirty="0" err="1" smtClean="0"/>
              <a:t>приѐма симпатомиметиков</a:t>
            </a:r>
            <a:r>
              <a:rPr lang="ru-RU" dirty="0" smtClean="0"/>
              <a:t> (эфедрин, </a:t>
            </a:r>
            <a:r>
              <a:rPr lang="ru-RU" dirty="0" err="1" smtClean="0"/>
              <a:t>амфетамин</a:t>
            </a:r>
            <a:r>
              <a:rPr lang="ru-RU" dirty="0" smtClean="0"/>
              <a:t>,  </a:t>
            </a:r>
            <a:r>
              <a:rPr lang="ru-RU" dirty="0" err="1" smtClean="0"/>
              <a:t>эрготамин</a:t>
            </a:r>
            <a:r>
              <a:rPr lang="ru-RU" dirty="0" smtClean="0"/>
              <a:t>), </a:t>
            </a:r>
            <a:r>
              <a:rPr lang="ru-RU" dirty="0" err="1" smtClean="0"/>
              <a:t>в-адреноблокаторов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Медикаментозное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Основные направления терапии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сосудистая, </a:t>
            </a:r>
          </a:p>
          <a:p>
            <a:r>
              <a:rPr lang="ru-RU" dirty="0" smtClean="0"/>
              <a:t>противовоспалительная, </a:t>
            </a:r>
          </a:p>
          <a:p>
            <a:r>
              <a:rPr lang="ru-RU" dirty="0" err="1" smtClean="0"/>
              <a:t>антифиброзная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лечение висцеральных проявлений ССД.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Сосудистая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Препараты первой линии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b="1" dirty="0" err="1" smtClean="0"/>
              <a:t>блокаторы</a:t>
            </a:r>
            <a:r>
              <a:rPr lang="ru-RU" b="1" dirty="0" smtClean="0"/>
              <a:t> кальциевых каналов </a:t>
            </a:r>
            <a:r>
              <a:rPr lang="ru-RU" dirty="0" smtClean="0"/>
              <a:t>группы </a:t>
            </a:r>
            <a:r>
              <a:rPr lang="ru-RU" dirty="0" err="1" smtClean="0"/>
              <a:t>дигидропиридина</a:t>
            </a:r>
            <a:r>
              <a:rPr lang="ru-RU" dirty="0" smtClean="0"/>
              <a:t> (</a:t>
            </a:r>
            <a:r>
              <a:rPr lang="ru-RU" dirty="0" err="1" smtClean="0"/>
              <a:t>нифедипин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r>
              <a:rPr lang="ru-RU" b="1" dirty="0" err="1" smtClean="0"/>
              <a:t>Простаноиды</a:t>
            </a:r>
            <a:r>
              <a:rPr lang="ru-RU" b="1" dirty="0" smtClean="0"/>
              <a:t> для в/</a:t>
            </a:r>
            <a:r>
              <a:rPr lang="ru-RU" b="1" dirty="0" err="1" smtClean="0"/>
              <a:t>в</a:t>
            </a:r>
            <a:r>
              <a:rPr lang="ru-RU" b="1" dirty="0" smtClean="0"/>
              <a:t> применения</a:t>
            </a:r>
            <a:r>
              <a:rPr lang="ru-RU" dirty="0" smtClean="0"/>
              <a:t> (</a:t>
            </a:r>
            <a:r>
              <a:rPr lang="ru-RU" dirty="0" err="1" smtClean="0"/>
              <a:t>илопрост</a:t>
            </a:r>
            <a:r>
              <a:rPr lang="ru-RU" dirty="0" smtClean="0"/>
              <a:t>, </a:t>
            </a:r>
            <a:r>
              <a:rPr lang="ru-RU" dirty="0" err="1" smtClean="0"/>
              <a:t>алпростадил</a:t>
            </a:r>
            <a:r>
              <a:rPr lang="ru-RU" dirty="0" smtClean="0"/>
              <a:t>) назначаются при неэффективности антагонистов кальция. </a:t>
            </a:r>
          </a:p>
          <a:p>
            <a:endParaRPr lang="ru-RU" dirty="0" smtClean="0"/>
          </a:p>
          <a:p>
            <a:r>
              <a:rPr lang="ru-RU" dirty="0" err="1" smtClean="0"/>
              <a:t>Простаноиды</a:t>
            </a:r>
            <a:r>
              <a:rPr lang="ru-RU" dirty="0" smtClean="0"/>
              <a:t> (преимущественно </a:t>
            </a:r>
            <a:r>
              <a:rPr lang="ru-RU" dirty="0" err="1" smtClean="0"/>
              <a:t>илопрост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) - снижают частоту и выраженность атак синдрома </a:t>
            </a:r>
            <a:r>
              <a:rPr lang="ru-RU" dirty="0" err="1" smtClean="0"/>
              <a:t>Рейно</a:t>
            </a:r>
            <a:r>
              <a:rPr lang="ru-RU" dirty="0" smtClean="0"/>
              <a:t>, оказывают положительный эффект на заживление – </a:t>
            </a:r>
            <a:r>
              <a:rPr lang="ru-RU" i="1" dirty="0" smtClean="0"/>
              <a:t>рекомендуются для лечения активных </a:t>
            </a:r>
            <a:r>
              <a:rPr lang="ru-RU" i="1" dirty="0" err="1" smtClean="0"/>
              <a:t>дигитальных</a:t>
            </a:r>
            <a:r>
              <a:rPr lang="ru-RU" i="1" dirty="0" smtClean="0"/>
              <a:t> язв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Сосудистая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13800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Силденафил</a:t>
            </a:r>
            <a:r>
              <a:rPr lang="ru-RU" dirty="0" smtClean="0"/>
              <a:t> (</a:t>
            </a:r>
            <a:r>
              <a:rPr lang="ru-RU" b="1" dirty="0" smtClean="0"/>
              <a:t>ингибитор фосфодиэстеразы-5</a:t>
            </a:r>
            <a:r>
              <a:rPr lang="ru-RU" dirty="0" smtClean="0"/>
              <a:t>)—в дозе 50 мг в день способствует заживлению </a:t>
            </a:r>
            <a:r>
              <a:rPr lang="ru-RU" dirty="0" err="1" smtClean="0"/>
              <a:t>дигитальных</a:t>
            </a:r>
            <a:r>
              <a:rPr lang="ru-RU" dirty="0" smtClean="0"/>
              <a:t> язв, у которых не наблюдалось эффекта при применении </a:t>
            </a:r>
            <a:r>
              <a:rPr lang="ru-RU" dirty="0" err="1" smtClean="0"/>
              <a:t>блокаторов</a:t>
            </a:r>
            <a:r>
              <a:rPr lang="ru-RU" dirty="0" smtClean="0"/>
              <a:t> кальциевых каналов.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Бозентан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/>
              <a:t>Блокаторы</a:t>
            </a:r>
            <a:r>
              <a:rPr lang="ru-RU" b="1" dirty="0" smtClean="0"/>
              <a:t> </a:t>
            </a:r>
            <a:r>
              <a:rPr lang="ru-RU" b="1" dirty="0" err="1" smtClean="0"/>
              <a:t>эндотелиновых</a:t>
            </a:r>
            <a:r>
              <a:rPr lang="ru-RU" b="1" dirty="0" smtClean="0"/>
              <a:t> рецепторов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 - применяется для лечения </a:t>
            </a:r>
            <a:r>
              <a:rPr lang="ru-RU" dirty="0" err="1" smtClean="0"/>
              <a:t>лѐгочной </a:t>
            </a:r>
            <a:r>
              <a:rPr lang="ru-RU" dirty="0" smtClean="0"/>
              <a:t>гипертензии; </a:t>
            </a:r>
          </a:p>
          <a:p>
            <a:pPr>
              <a:buNone/>
            </a:pPr>
            <a:r>
              <a:rPr lang="ru-RU" dirty="0" smtClean="0"/>
              <a:t>    в дозе 125 мг/</a:t>
            </a:r>
            <a:r>
              <a:rPr lang="ru-RU" dirty="0" err="1" smtClean="0"/>
              <a:t>сут</a:t>
            </a:r>
            <a:r>
              <a:rPr lang="ru-RU" dirty="0" smtClean="0"/>
              <a:t> в 2 раза снижает вероятность появления новых </a:t>
            </a:r>
            <a:r>
              <a:rPr lang="ru-RU" dirty="0" err="1" smtClean="0"/>
              <a:t>дигитальных</a:t>
            </a:r>
            <a:r>
              <a:rPr lang="ru-RU" dirty="0" smtClean="0"/>
              <a:t> язв.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Противовоспалительная и цитотоксическая терапия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75252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НПВП</a:t>
            </a:r>
            <a:r>
              <a:rPr lang="ru-RU" dirty="0" smtClean="0"/>
              <a:t> в стандартных терапевтических дозах показаны для лечения мышечно-суставных проявлений ССД, стойкой субфебрильной лихорадки.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ГКС</a:t>
            </a:r>
            <a:r>
              <a:rPr lang="ru-RU" dirty="0" smtClean="0"/>
              <a:t> - при прогрессирующем диффузном поражении кожи и явных клинических признаках воспалительной активности (миозит, </a:t>
            </a:r>
            <a:r>
              <a:rPr lang="ru-RU" dirty="0" err="1" smtClean="0"/>
              <a:t>альвеолит</a:t>
            </a:r>
            <a:r>
              <a:rPr lang="ru-RU" dirty="0" smtClean="0"/>
              <a:t>, </a:t>
            </a:r>
            <a:r>
              <a:rPr lang="ru-RU" dirty="0" err="1" smtClean="0"/>
              <a:t>серозит</a:t>
            </a:r>
            <a:r>
              <a:rPr lang="ru-RU" dirty="0" smtClean="0"/>
              <a:t>, рефрактерный артрит, </a:t>
            </a:r>
            <a:r>
              <a:rPr lang="ru-RU" dirty="0" err="1" smtClean="0"/>
              <a:t>тендосиновит</a:t>
            </a:r>
            <a:r>
              <a:rPr lang="ru-RU" dirty="0" smtClean="0"/>
              <a:t>) в небольших (</a:t>
            </a:r>
            <a:r>
              <a:rPr lang="ru-RU" i="1" dirty="0" smtClean="0"/>
              <a:t>не более 15-20 мг/</a:t>
            </a:r>
            <a:r>
              <a:rPr lang="ru-RU" i="1" dirty="0" err="1" smtClean="0"/>
              <a:t>сут</a:t>
            </a:r>
            <a:r>
              <a:rPr lang="ru-RU" dirty="0" smtClean="0"/>
              <a:t>) дозах.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Циклофосфамид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+ ГК применяется для лечения ИЗЛ.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Метотрексат</a:t>
            </a:r>
            <a:r>
              <a:rPr lang="ru-RU" dirty="0" smtClean="0"/>
              <a:t> способен уменьшить </a:t>
            </a:r>
            <a:r>
              <a:rPr lang="ru-RU" dirty="0" err="1" smtClean="0"/>
              <a:t>распространѐнность </a:t>
            </a:r>
            <a:r>
              <a:rPr lang="ru-RU" dirty="0" smtClean="0"/>
              <a:t>и выраженность уплотнения кожи, но </a:t>
            </a:r>
            <a:r>
              <a:rPr lang="ru-RU" i="1" dirty="0" smtClean="0"/>
              <a:t>не влияет на висцеральную патологию</a:t>
            </a:r>
            <a:r>
              <a:rPr lang="ru-RU" dirty="0" smtClean="0"/>
              <a:t>. Показанием для </a:t>
            </a:r>
            <a:r>
              <a:rPr lang="ru-RU" dirty="0" err="1" smtClean="0"/>
              <a:t>метотрексата</a:t>
            </a:r>
            <a:r>
              <a:rPr lang="ru-RU" dirty="0" smtClean="0"/>
              <a:t> является сочетание ССД + РА или </a:t>
            </a:r>
            <a:r>
              <a:rPr lang="ru-RU" dirty="0" err="1" smtClean="0"/>
              <a:t>полимиозитом</a:t>
            </a:r>
            <a:r>
              <a:rPr lang="ru-RU" dirty="0" smtClean="0"/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Циклоспорин</a:t>
            </a:r>
            <a:r>
              <a:rPr lang="ru-RU" dirty="0" smtClean="0"/>
              <a:t> положительно влияет на динамику кожных изменений (</a:t>
            </a:r>
            <a:r>
              <a:rPr lang="ru-RU" dirty="0" err="1" smtClean="0"/>
              <a:t>нефротоксичность</a:t>
            </a:r>
            <a:r>
              <a:rPr lang="ru-RU" dirty="0" smtClean="0"/>
              <a:t>).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Микофенолата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мофетил</a:t>
            </a:r>
            <a:r>
              <a:rPr lang="ru-RU" dirty="0" smtClean="0"/>
              <a:t> (ММФ)  в терапевтической дозе 2 г/день приводит к снижению кожного счета.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Группы риска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люди со склонностью к вазоспастическим реакциям, </a:t>
            </a:r>
          </a:p>
          <a:p>
            <a:r>
              <a:rPr lang="ru-RU" dirty="0" smtClean="0"/>
              <a:t>люди с распространенной очаговой формой ССД, </a:t>
            </a:r>
          </a:p>
          <a:p>
            <a:r>
              <a:rPr lang="ru-RU" dirty="0" smtClean="0"/>
              <a:t>родственники больных с системными заболеваниями соединительной ткани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Антифиброзная</a:t>
            </a:r>
            <a:r>
              <a:rPr lang="ru-RU" dirty="0" smtClean="0"/>
              <a:t>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Антифиброзная</a:t>
            </a:r>
            <a:r>
              <a:rPr lang="ru-RU" dirty="0" smtClean="0"/>
              <a:t> терапия показана на ранней стадии (</a:t>
            </a:r>
            <a:r>
              <a:rPr lang="ru-RU" i="1" dirty="0" smtClean="0"/>
              <a:t>в течение первых 5 лет болезни</a:t>
            </a:r>
            <a:r>
              <a:rPr lang="ru-RU" dirty="0" smtClean="0"/>
              <a:t>) или при нарастании выраженности и распространенности уплотнения кожи у больных диффузной ССД.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D-пеницилламин</a:t>
            </a:r>
            <a:r>
              <a:rPr lang="ru-RU" dirty="0" smtClean="0"/>
              <a:t>  —  основной  препарат,  подавляющий  развитие  фиброза.</a:t>
            </a:r>
          </a:p>
          <a:p>
            <a:pPr>
              <a:buNone/>
            </a:pPr>
            <a:r>
              <a:rPr lang="ru-RU" dirty="0" smtClean="0"/>
              <a:t>Эффективная доза препарата 250-500 мг/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Поражение </a:t>
            </a:r>
            <a:r>
              <a:rPr lang="ru-RU" dirty="0" err="1" smtClean="0"/>
              <a:t>лѐгких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Интерстициальное  заболевание </a:t>
            </a:r>
            <a:r>
              <a:rPr lang="ru-RU" b="1" dirty="0" err="1" smtClean="0"/>
              <a:t>лѐгких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комбинированная терапия ГК  и  </a:t>
            </a:r>
            <a:r>
              <a:rPr lang="ru-RU" dirty="0" err="1" smtClean="0"/>
              <a:t>циклофосфамидом</a:t>
            </a:r>
            <a:r>
              <a:rPr lang="ru-RU" dirty="0" smtClean="0"/>
              <a:t>.  </a:t>
            </a:r>
          </a:p>
          <a:p>
            <a:r>
              <a:rPr lang="ru-RU" b="1" dirty="0" err="1" smtClean="0"/>
              <a:t>Преднизолон</a:t>
            </a:r>
            <a:r>
              <a:rPr lang="ru-RU" dirty="0" smtClean="0"/>
              <a:t> в дозе 20— 30 мг в день в течение 1 </a:t>
            </a:r>
            <a:r>
              <a:rPr lang="ru-RU" dirty="0" err="1" smtClean="0"/>
              <a:t>мес</a:t>
            </a:r>
            <a:r>
              <a:rPr lang="ru-RU" dirty="0" smtClean="0"/>
              <a:t> с постепенным снижением до поддерживающей дозы 10—15 мг в день. </a:t>
            </a:r>
          </a:p>
          <a:p>
            <a:r>
              <a:rPr lang="ru-RU" b="1" dirty="0" err="1" smtClean="0"/>
              <a:t>Циклофосфамид</a:t>
            </a:r>
            <a:r>
              <a:rPr lang="ru-RU" b="1" dirty="0" smtClean="0"/>
              <a:t> </a:t>
            </a:r>
            <a:r>
              <a:rPr lang="ru-RU" dirty="0" smtClean="0"/>
              <a:t>в/</a:t>
            </a:r>
            <a:r>
              <a:rPr lang="ru-RU" dirty="0" err="1" smtClean="0"/>
              <a:t>в</a:t>
            </a:r>
            <a:r>
              <a:rPr lang="ru-RU" dirty="0" smtClean="0"/>
              <a:t> в дозах 500 - 750 мг/м2 в месяц или </a:t>
            </a:r>
            <a:r>
              <a:rPr lang="ru-RU" dirty="0" err="1" smtClean="0"/>
              <a:t>перорально</a:t>
            </a:r>
            <a:r>
              <a:rPr lang="ru-RU" dirty="0" smtClean="0"/>
              <a:t> в дозах 1 – 2 мг/кг/день (6 мес.). Пульс-терапию </a:t>
            </a:r>
            <a:r>
              <a:rPr lang="ru-RU" dirty="0" err="1" smtClean="0"/>
              <a:t>циклофосфамидом</a:t>
            </a:r>
            <a:r>
              <a:rPr lang="ru-RU" dirty="0" smtClean="0"/>
              <a:t> в течение 2 лет. </a:t>
            </a:r>
          </a:p>
          <a:p>
            <a:r>
              <a:rPr lang="ru-RU" b="1" dirty="0" smtClean="0"/>
              <a:t>ММФ</a:t>
            </a:r>
            <a:r>
              <a:rPr lang="ru-RU" dirty="0" smtClean="0"/>
              <a:t> (500-1000 мг 2 раза в день не менее 6 мес.) может назначаться в случае непереносимости или неэффективности ЦФ в сочетании с ГК. </a:t>
            </a:r>
          </a:p>
          <a:p>
            <a:r>
              <a:rPr lang="ru-RU" dirty="0" smtClean="0"/>
              <a:t>трансплантация </a:t>
            </a:r>
            <a:r>
              <a:rPr lang="ru-RU" dirty="0" err="1" smtClean="0"/>
              <a:t>лѐгкого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err="1" smtClean="0"/>
              <a:t>Лѐгочная </a:t>
            </a:r>
            <a:r>
              <a:rPr lang="ru-RU" b="1" dirty="0" smtClean="0"/>
              <a:t>гипертензия </a:t>
            </a:r>
            <a:r>
              <a:rPr lang="ru-RU" dirty="0" smtClean="0"/>
              <a:t>(3-летняя выживаемость менее 50%). </a:t>
            </a:r>
          </a:p>
          <a:p>
            <a:r>
              <a:rPr lang="ru-RU" b="1" dirty="0" err="1" smtClean="0"/>
              <a:t>Нифедипин</a:t>
            </a:r>
            <a:r>
              <a:rPr lang="ru-RU" dirty="0" smtClean="0"/>
              <a:t> До начала терапии необходимо проведение катетеризации правого желудочка с тест- пробой (измерение давления в </a:t>
            </a:r>
            <a:r>
              <a:rPr lang="ru-RU" dirty="0" err="1" smtClean="0"/>
              <a:t>лѐгочной</a:t>
            </a:r>
            <a:r>
              <a:rPr lang="ru-RU" dirty="0" smtClean="0"/>
              <a:t> артерии до и после однократного </a:t>
            </a:r>
            <a:r>
              <a:rPr lang="ru-RU" dirty="0" err="1" smtClean="0"/>
              <a:t>приѐма</a:t>
            </a:r>
            <a:r>
              <a:rPr lang="ru-RU" dirty="0" smtClean="0"/>
              <a:t> </a:t>
            </a:r>
            <a:r>
              <a:rPr lang="ru-RU" dirty="0" err="1" smtClean="0"/>
              <a:t>нифедипина</a:t>
            </a:r>
            <a:r>
              <a:rPr lang="ru-RU" dirty="0" smtClean="0"/>
              <a:t>). </a:t>
            </a:r>
          </a:p>
          <a:p>
            <a:r>
              <a:rPr lang="ru-RU" b="1" dirty="0" smtClean="0"/>
              <a:t>Блокаторы кальциевых каналов </a:t>
            </a:r>
            <a:r>
              <a:rPr lang="ru-RU" dirty="0" smtClean="0"/>
              <a:t>не оказывают влияния на выживаемость больных.</a:t>
            </a:r>
          </a:p>
          <a:p>
            <a:r>
              <a:rPr lang="ru-RU" b="1" dirty="0" err="1" smtClean="0"/>
              <a:t>Варфарин</a:t>
            </a:r>
            <a:r>
              <a:rPr lang="ru-RU" dirty="0" smtClean="0"/>
              <a:t> Суточная доза определяется величиной MHO (2—З). </a:t>
            </a:r>
          </a:p>
          <a:p>
            <a:r>
              <a:rPr lang="ru-RU" b="1" dirty="0" err="1" smtClean="0"/>
              <a:t>Илопрост</a:t>
            </a:r>
            <a:r>
              <a:rPr lang="ru-RU" b="1" dirty="0" smtClean="0"/>
              <a:t>  и  </a:t>
            </a:r>
            <a:r>
              <a:rPr lang="ru-RU" b="1" dirty="0" err="1" smtClean="0"/>
              <a:t>эпопростенол</a:t>
            </a:r>
            <a:r>
              <a:rPr lang="ru-RU" dirty="0" smtClean="0"/>
              <a:t>—  синтетические  аналоги  </a:t>
            </a:r>
            <a:r>
              <a:rPr lang="ru-RU" dirty="0" err="1" smtClean="0"/>
              <a:t>простациклина</a:t>
            </a:r>
            <a:r>
              <a:rPr lang="ru-RU" dirty="0" smtClean="0"/>
              <a:t>, эффективно снижают давление в </a:t>
            </a:r>
            <a:r>
              <a:rPr lang="ru-RU" dirty="0" err="1" smtClean="0"/>
              <a:t>лѐгочной</a:t>
            </a:r>
            <a:r>
              <a:rPr lang="ru-RU" dirty="0" smtClean="0"/>
              <a:t> артерии. 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Поражение почек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Адекватный контроль АД – ДАД на уровне 85-90 мм </a:t>
            </a:r>
            <a:r>
              <a:rPr lang="ru-RU" dirty="0" err="1" smtClean="0"/>
              <a:t>рт.ст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Ингибиторы АПФ (</a:t>
            </a:r>
            <a:r>
              <a:rPr lang="ru-RU" dirty="0" err="1" smtClean="0"/>
              <a:t>лизиноприл</a:t>
            </a:r>
            <a:r>
              <a:rPr lang="ru-RU" dirty="0" smtClean="0"/>
              <a:t>, </a:t>
            </a:r>
            <a:r>
              <a:rPr lang="ru-RU" dirty="0" err="1" smtClean="0"/>
              <a:t>каптоприл</a:t>
            </a:r>
            <a:r>
              <a:rPr lang="ru-RU" dirty="0" smtClean="0"/>
              <a:t>, </a:t>
            </a:r>
            <a:r>
              <a:rPr lang="ru-RU" dirty="0" err="1" smtClean="0"/>
              <a:t>эналаприл</a:t>
            </a:r>
            <a:r>
              <a:rPr lang="ru-RU" dirty="0" smtClean="0"/>
              <a:t> и др.).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Каптоприл</a:t>
            </a:r>
            <a:r>
              <a:rPr lang="ru-RU" dirty="0" smtClean="0"/>
              <a:t> по 6,25 -12,5 мг каждые 8 часов увеличивая дозу до максимальной (50 мг 3 раза в сутки). </a:t>
            </a:r>
          </a:p>
          <a:p>
            <a:pPr>
              <a:buNone/>
            </a:pPr>
            <a:r>
              <a:rPr lang="ru-RU" dirty="0" smtClean="0"/>
              <a:t>При стабилизации АД - переход на прием </a:t>
            </a:r>
            <a:r>
              <a:rPr lang="ru-RU" dirty="0" err="1" smtClean="0"/>
              <a:t>иАПФ</a:t>
            </a:r>
            <a:r>
              <a:rPr lang="ru-RU" dirty="0" smtClean="0"/>
              <a:t> длительного действия. </a:t>
            </a:r>
          </a:p>
          <a:p>
            <a:pPr>
              <a:buNone/>
            </a:pPr>
            <a:r>
              <a:rPr lang="ru-RU" dirty="0" err="1" smtClean="0"/>
              <a:t>Каптоприл</a:t>
            </a:r>
            <a:r>
              <a:rPr lang="ru-RU" dirty="0" smtClean="0"/>
              <a:t> не отменяют, даже если функция почек продолжает ухудшаться. </a:t>
            </a:r>
          </a:p>
          <a:p>
            <a:pPr>
              <a:buNone/>
            </a:pPr>
            <a:r>
              <a:rPr lang="ru-RU" dirty="0" smtClean="0"/>
              <a:t>Если на фоне макс. дозы </a:t>
            </a:r>
            <a:r>
              <a:rPr lang="ru-RU" dirty="0" err="1" smtClean="0"/>
              <a:t>каптоприла</a:t>
            </a:r>
            <a:r>
              <a:rPr lang="ru-RU" dirty="0" smtClean="0"/>
              <a:t> АД не нормализуется в течение 72 часов, добавляют </a:t>
            </a:r>
            <a:r>
              <a:rPr lang="ru-RU" dirty="0" err="1" smtClean="0"/>
              <a:t>блокаторы</a:t>
            </a:r>
            <a:r>
              <a:rPr lang="ru-RU" dirty="0" smtClean="0"/>
              <a:t> кальциевых каналов, нитраты или другие </a:t>
            </a:r>
            <a:r>
              <a:rPr lang="ru-RU" dirty="0" err="1" smtClean="0"/>
              <a:t>вазодилатирующие</a:t>
            </a:r>
            <a:r>
              <a:rPr lang="ru-RU" dirty="0" smtClean="0"/>
              <a:t> средства.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Гемодиализ (</a:t>
            </a:r>
            <a:r>
              <a:rPr lang="ru-RU" dirty="0" err="1" smtClean="0"/>
              <a:t>олигурическая</a:t>
            </a:r>
            <a:r>
              <a:rPr lang="ru-RU" dirty="0" smtClean="0"/>
              <a:t> стадия ОПП)</a:t>
            </a:r>
          </a:p>
          <a:p>
            <a:r>
              <a:rPr lang="ru-RU" dirty="0" smtClean="0"/>
              <a:t>Восстановление или улучшение функции почек происходит медленно, в течение 2 лет. </a:t>
            </a:r>
          </a:p>
          <a:p>
            <a:r>
              <a:rPr lang="ru-RU" dirty="0" smtClean="0"/>
              <a:t>Трансплантация почки</a:t>
            </a:r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Поражение  сердца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93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Лечение перикардита - НПВП и ГК (15 — 30 мг/</a:t>
            </a:r>
            <a:r>
              <a:rPr lang="ru-RU" dirty="0" err="1" smtClean="0"/>
              <a:t>сут</a:t>
            </a:r>
            <a:r>
              <a:rPr lang="ru-RU" dirty="0" smtClean="0"/>
              <a:t>). При значительном выпоте проводят </a:t>
            </a:r>
            <a:r>
              <a:rPr lang="ru-RU" dirty="0" err="1" smtClean="0"/>
              <a:t>перикардиоцентез</a:t>
            </a:r>
            <a:r>
              <a:rPr lang="ru-RU" dirty="0" smtClean="0"/>
              <a:t> или </a:t>
            </a:r>
            <a:r>
              <a:rPr lang="ru-RU" dirty="0" err="1" smtClean="0"/>
              <a:t>перикардиотомию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Нарушение ритма обычно не требует лечения. </a:t>
            </a:r>
          </a:p>
          <a:p>
            <a:r>
              <a:rPr lang="ru-RU" dirty="0" smtClean="0"/>
              <a:t>При выраженных аритмиях  (групповые и </a:t>
            </a:r>
            <a:r>
              <a:rPr lang="ru-RU" dirty="0" err="1" smtClean="0"/>
              <a:t>политопные</a:t>
            </a:r>
            <a:r>
              <a:rPr lang="ru-RU" dirty="0" smtClean="0"/>
              <a:t> экстрасистолы, желудочковая тахикардия и др.) - </a:t>
            </a:r>
            <a:r>
              <a:rPr lang="ru-RU" dirty="0" err="1" smtClean="0"/>
              <a:t>амиодарон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Приѐм в-адреноблокаторов</a:t>
            </a:r>
            <a:r>
              <a:rPr lang="ru-RU" dirty="0" smtClean="0"/>
              <a:t> может усилить проявления феномена </a:t>
            </a:r>
            <a:r>
              <a:rPr lang="ru-RU" dirty="0" err="1" smtClean="0"/>
              <a:t>Рейно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Поражение пищевода и желудка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96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частое дробное питание, </a:t>
            </a:r>
          </a:p>
          <a:p>
            <a:r>
              <a:rPr lang="ru-RU" dirty="0" smtClean="0"/>
              <a:t>не ложиться в течение 3 ч после </a:t>
            </a:r>
            <a:r>
              <a:rPr lang="ru-RU" dirty="0" err="1" smtClean="0"/>
              <a:t>приѐма </a:t>
            </a:r>
            <a:r>
              <a:rPr lang="ru-RU" dirty="0" smtClean="0"/>
              <a:t>пищи, </a:t>
            </a:r>
          </a:p>
          <a:p>
            <a:r>
              <a:rPr lang="ru-RU" dirty="0" smtClean="0"/>
              <a:t>спать на кровати с приподнятым головным концом, </a:t>
            </a:r>
          </a:p>
          <a:p>
            <a:r>
              <a:rPr lang="ru-RU" dirty="0" smtClean="0"/>
              <a:t>отказаться от курения и алкоголя,</a:t>
            </a:r>
          </a:p>
          <a:p>
            <a:r>
              <a:rPr lang="ru-RU" dirty="0" err="1" smtClean="0"/>
              <a:t>антисекреторные</a:t>
            </a:r>
            <a:r>
              <a:rPr lang="ru-RU" dirty="0" smtClean="0"/>
              <a:t> препараты (</a:t>
            </a:r>
            <a:r>
              <a:rPr lang="ru-RU" dirty="0" err="1" smtClean="0"/>
              <a:t>Омепразол</a:t>
            </a:r>
            <a:r>
              <a:rPr lang="ru-RU" dirty="0" smtClean="0"/>
              <a:t> - 20 мг в сутки, </a:t>
            </a:r>
            <a:r>
              <a:rPr lang="ru-RU" dirty="0" err="1" smtClean="0"/>
              <a:t>Фамотидин</a:t>
            </a:r>
            <a:r>
              <a:rPr lang="ru-RU" dirty="0" smtClean="0"/>
              <a:t>, </a:t>
            </a:r>
            <a:r>
              <a:rPr lang="ru-RU" dirty="0" err="1" smtClean="0"/>
              <a:t>Ранитидин</a:t>
            </a:r>
            <a:r>
              <a:rPr lang="ru-RU" dirty="0" smtClean="0"/>
              <a:t>),</a:t>
            </a:r>
          </a:p>
          <a:p>
            <a:r>
              <a:rPr lang="ru-RU" dirty="0" err="1" smtClean="0"/>
              <a:t>прокинетики</a:t>
            </a:r>
            <a:r>
              <a:rPr lang="ru-RU" dirty="0" smtClean="0"/>
              <a:t> (</a:t>
            </a:r>
            <a:r>
              <a:rPr lang="ru-RU" dirty="0" err="1" smtClean="0"/>
              <a:t>Метоклопрамид</a:t>
            </a:r>
            <a:r>
              <a:rPr lang="ru-RU" dirty="0" smtClean="0"/>
              <a:t>, </a:t>
            </a:r>
            <a:r>
              <a:rPr lang="ru-RU" dirty="0" err="1" smtClean="0"/>
              <a:t>Азитромицин</a:t>
            </a:r>
            <a:r>
              <a:rPr lang="ru-RU" dirty="0" smtClean="0"/>
              <a:t> по 400 мг 1 раза в день в течение 4 недель уменьшает тошноту, рвоту и приступы болей в </a:t>
            </a:r>
            <a:r>
              <a:rPr lang="ru-RU" dirty="0" err="1" smtClean="0"/>
              <a:t>эпигастральной</a:t>
            </a:r>
            <a:r>
              <a:rPr lang="ru-RU" dirty="0" smtClean="0"/>
              <a:t> области).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Поражение  кишечника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синдром </a:t>
            </a:r>
            <a:r>
              <a:rPr lang="ru-RU" dirty="0" err="1" smtClean="0"/>
              <a:t>мальабсорбции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тетрациклин - 250 мг в день, </a:t>
            </a:r>
          </a:p>
          <a:p>
            <a:r>
              <a:rPr lang="ru-RU" dirty="0" err="1" smtClean="0"/>
              <a:t>амоксициллин</a:t>
            </a:r>
            <a:r>
              <a:rPr lang="ru-RU" dirty="0" smtClean="0"/>
              <a:t> + </a:t>
            </a:r>
            <a:r>
              <a:rPr lang="ru-RU" dirty="0" err="1" smtClean="0"/>
              <a:t>клавулановая</a:t>
            </a:r>
            <a:r>
              <a:rPr lang="ru-RU" dirty="0" smtClean="0"/>
              <a:t> кислота 500 мг в день, </a:t>
            </a:r>
          </a:p>
          <a:p>
            <a:r>
              <a:rPr lang="ru-RU" dirty="0" err="1" smtClean="0"/>
              <a:t>ципрофлоксацин</a:t>
            </a:r>
            <a:r>
              <a:rPr lang="ru-RU" dirty="0" smtClean="0"/>
              <a:t> 250 мг в день, </a:t>
            </a:r>
          </a:p>
          <a:p>
            <a:r>
              <a:rPr lang="ru-RU" dirty="0" err="1" smtClean="0"/>
              <a:t>цефалоспорины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Антибиотики следует чередовать для предупреждения развития устойчивости микрофлоры.</a:t>
            </a:r>
          </a:p>
          <a:p>
            <a:r>
              <a:rPr lang="ru-RU" dirty="0" smtClean="0"/>
              <a:t>Длительность </a:t>
            </a:r>
            <a:r>
              <a:rPr lang="ru-RU" dirty="0" err="1" smtClean="0"/>
              <a:t>приѐма </a:t>
            </a:r>
            <a:r>
              <a:rPr lang="ru-RU" dirty="0" smtClean="0"/>
              <a:t>обычно 7 — 10 дней в месяц.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Если диарея появляется на фоне </a:t>
            </a:r>
            <a:r>
              <a:rPr lang="ru-RU" dirty="0" err="1" smtClean="0"/>
              <a:t>приѐма </a:t>
            </a:r>
            <a:r>
              <a:rPr lang="ru-RU" dirty="0" smtClean="0"/>
              <a:t>антибиотиков, дополнительно назначают </a:t>
            </a:r>
            <a:r>
              <a:rPr lang="ru-RU" i="1" dirty="0" err="1" smtClean="0"/>
              <a:t>метронидазол</a:t>
            </a:r>
            <a:r>
              <a:rPr lang="ru-RU" dirty="0" smtClean="0"/>
              <a:t> (7—10 дней) для подавления анаэробной флоры.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ССД и беременность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13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Лимитированная форма и хроническое течение ССД не являются противопоказанием для беременности.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НО</a:t>
            </a:r>
            <a:r>
              <a:rPr lang="ru-RU" dirty="0" smtClean="0"/>
              <a:t> во время беременности может развиться органная патология - регулярное обследование.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Противопоказания к беременности: </a:t>
            </a:r>
          </a:p>
          <a:p>
            <a:r>
              <a:rPr lang="ru-RU" dirty="0" smtClean="0"/>
              <a:t>диффузная форма ССД,</a:t>
            </a:r>
          </a:p>
          <a:p>
            <a:r>
              <a:rPr lang="ru-RU" dirty="0" smtClean="0"/>
              <a:t>выраженные нарушения функций внутренних органов (сердца, </a:t>
            </a:r>
            <a:r>
              <a:rPr lang="ru-RU" dirty="0" err="1" smtClean="0"/>
              <a:t>лѐгких </a:t>
            </a:r>
            <a:r>
              <a:rPr lang="ru-RU" dirty="0" smtClean="0"/>
              <a:t>и почек).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случаях выявления ССД во время беременности - мониторинг функций почек и сердца.</a:t>
            </a:r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ПОРАЖЕНИЕ СУСТАВОВ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гидрохлорохин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метотрексат</a:t>
            </a:r>
            <a:r>
              <a:rPr lang="ru-RU" dirty="0" smtClean="0"/>
              <a:t> (с осторожностью при одновременном  поражении  легких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) или </a:t>
            </a:r>
            <a:r>
              <a:rPr lang="ru-RU" dirty="0" err="1" smtClean="0"/>
              <a:t>сульфосалазин</a:t>
            </a:r>
            <a:r>
              <a:rPr lang="ru-RU" dirty="0" smtClean="0"/>
              <a:t> в виде  </a:t>
            </a:r>
            <a:r>
              <a:rPr lang="ru-RU" dirty="0" err="1" smtClean="0"/>
              <a:t>монотерапии</a:t>
            </a:r>
            <a:r>
              <a:rPr lang="ru-RU" dirty="0" smtClean="0"/>
              <a:t> при общей низкой активности болезни, </a:t>
            </a:r>
          </a:p>
          <a:p>
            <a:r>
              <a:rPr lang="ru-RU" i="1" dirty="0" smtClean="0"/>
              <a:t>в сочетании с низкими дозами ГК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ВОСПАЛИТЕЛЬНАЯ МИОПАТИЯ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ГКС как </a:t>
            </a:r>
            <a:r>
              <a:rPr lang="ru-RU" dirty="0" err="1" smtClean="0"/>
              <a:t>монотерапия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или </a:t>
            </a:r>
          </a:p>
          <a:p>
            <a:pPr algn="ctr"/>
            <a:r>
              <a:rPr lang="ru-RU" dirty="0" smtClean="0"/>
              <a:t>ГКС + </a:t>
            </a:r>
            <a:r>
              <a:rPr lang="ru-RU" dirty="0" err="1" smtClean="0"/>
              <a:t>метотрексат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РЕАБИЛИТАЦИЯ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977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Основная цель - восстановительное лечение и профилактика осложнений, направленные на уменьшение сосудистых осложнений и прогрессирование фиброза.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Реабилитация показана для всех пациентов с минимальной (хроническая форма) и умеренной (</a:t>
            </a:r>
            <a:r>
              <a:rPr lang="ru-RU" dirty="0" err="1" smtClean="0"/>
              <a:t>подострая</a:t>
            </a:r>
            <a:r>
              <a:rPr lang="ru-RU" dirty="0" smtClean="0"/>
              <a:t> и обострение хронической формы) степенью активности. </a:t>
            </a:r>
          </a:p>
          <a:p>
            <a:endParaRPr lang="ru-RU" dirty="0" smtClean="0"/>
          </a:p>
          <a:p>
            <a:r>
              <a:rPr lang="ru-RU" b="1" dirty="0" smtClean="0"/>
              <a:t>Реабилитационные мероприятия </a:t>
            </a:r>
          </a:p>
          <a:p>
            <a:pPr>
              <a:buFontTx/>
              <a:buChar char="-"/>
            </a:pPr>
            <a:r>
              <a:rPr lang="ru-RU" dirty="0" smtClean="0"/>
              <a:t>составляются физиотерапевтом и врачом ЛФК </a:t>
            </a:r>
          </a:p>
          <a:p>
            <a:pPr>
              <a:buFontTx/>
              <a:buChar char="-"/>
            </a:pPr>
            <a:r>
              <a:rPr lang="ru-RU" dirty="0" smtClean="0"/>
              <a:t>координируются ревматологом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Эпидемиология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Заболеваемость </a:t>
            </a:r>
            <a:r>
              <a:rPr lang="ru-RU" dirty="0"/>
              <a:t>составляет 3 – 20 случаев на 1 млн. населения в </a:t>
            </a:r>
            <a:r>
              <a:rPr lang="ru-RU" dirty="0" smtClean="0"/>
              <a:t>год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Распространенность </a:t>
            </a:r>
            <a:r>
              <a:rPr lang="ru-RU" dirty="0"/>
              <a:t>- 30-300 случаев на 1 млн. </a:t>
            </a:r>
            <a:endParaRPr lang="ru-RU" dirty="0" smtClean="0"/>
          </a:p>
          <a:p>
            <a:r>
              <a:rPr lang="ru-RU" dirty="0" smtClean="0"/>
              <a:t>ССД </a:t>
            </a:r>
            <a:r>
              <a:rPr lang="ru-RU" dirty="0"/>
              <a:t>чаще встречается у женщин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соотношение 5-7: 1</a:t>
            </a:r>
            <a:r>
              <a:rPr lang="ru-RU" dirty="0" smtClean="0"/>
              <a:t>) </a:t>
            </a:r>
            <a:r>
              <a:rPr lang="ru-RU" dirty="0"/>
              <a:t>в возрасте 30-60 лет. </a:t>
            </a:r>
            <a:endParaRPr lang="ru-RU" dirty="0" smtClean="0"/>
          </a:p>
          <a:p>
            <a:r>
              <a:rPr lang="ru-RU" dirty="0" smtClean="0"/>
              <a:t>Около </a:t>
            </a:r>
            <a:r>
              <a:rPr lang="ru-RU" dirty="0"/>
              <a:t>10% заболевает в детском </a:t>
            </a:r>
            <a:r>
              <a:rPr lang="ru-RU" dirty="0" smtClean="0"/>
              <a:t>возрасте.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893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Санаторно-курортное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показано больным с хроническим течением ССД, </a:t>
            </a:r>
            <a:r>
              <a:rPr lang="ru-RU" dirty="0" err="1" smtClean="0"/>
              <a:t>бальнео</a:t>
            </a:r>
            <a:r>
              <a:rPr lang="ru-RU" dirty="0" smtClean="0"/>
              <a:t>-, физиотерапия, грязелечение и другие курортные факторы, </a:t>
            </a:r>
          </a:p>
          <a:p>
            <a:r>
              <a:rPr lang="ru-RU" dirty="0" smtClean="0"/>
              <a:t>при поражении кожи - сероводородные и углекислые ванны, </a:t>
            </a:r>
          </a:p>
          <a:p>
            <a:r>
              <a:rPr lang="ru-RU" dirty="0" smtClean="0"/>
              <a:t>при поражении опорно-двигательного аппарата — радоновые ванны.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Лечение проводится на курортах Пятигорска, Сочи, Евпатории, Сергиевских минеральных водах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Новые направления  терапии системной склеродермии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81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Биологические препараты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блокаторы</a:t>
            </a:r>
            <a:r>
              <a:rPr lang="ru-RU" dirty="0" smtClean="0"/>
              <a:t> </a:t>
            </a:r>
            <a:r>
              <a:rPr lang="ru-RU" dirty="0" err="1" smtClean="0"/>
              <a:t>TNF-α </a:t>
            </a:r>
            <a:r>
              <a:rPr lang="ru-RU" dirty="0" smtClean="0"/>
              <a:t>(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инфликсимаб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этанерцепт</a:t>
            </a:r>
            <a:r>
              <a:rPr lang="ru-RU" dirty="0" smtClean="0"/>
              <a:t>), 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ритуксимаб</a:t>
            </a:r>
            <a:r>
              <a:rPr lang="ru-RU" dirty="0" smtClean="0"/>
              <a:t> (</a:t>
            </a:r>
            <a:r>
              <a:rPr lang="ru-RU" dirty="0" err="1" smtClean="0"/>
              <a:t>моноклональное</a:t>
            </a:r>
            <a:r>
              <a:rPr lang="ru-RU" dirty="0" smtClean="0"/>
              <a:t> антитело к поверхностным рецепторам В-лимфоцитов - </a:t>
            </a:r>
            <a:r>
              <a:rPr lang="en-US" dirty="0" smtClean="0"/>
              <a:t>CD</a:t>
            </a:r>
            <a:r>
              <a:rPr lang="ru-RU" dirty="0" smtClean="0"/>
              <a:t>20), 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антитимоцитарный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иммуноглобулин</a:t>
            </a:r>
            <a:r>
              <a:rPr lang="ru-RU" dirty="0" smtClean="0"/>
              <a:t>,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интерфероны </a:t>
            </a:r>
            <a:r>
              <a:rPr lang="ru-RU" dirty="0" smtClean="0"/>
              <a:t>(</a:t>
            </a:r>
            <a:r>
              <a:rPr lang="ru-RU" dirty="0" err="1" smtClean="0"/>
              <a:t>α- </a:t>
            </a:r>
            <a:r>
              <a:rPr lang="ru-RU" dirty="0" smtClean="0"/>
              <a:t>и </a:t>
            </a:r>
            <a:r>
              <a:rPr lang="ru-RU" dirty="0" smtClean="0">
                <a:sym typeface="Symbol"/>
              </a:rPr>
              <a:t></a:t>
            </a:r>
            <a:r>
              <a:rPr lang="ru-RU" dirty="0" smtClean="0"/>
              <a:t>),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релаксин</a:t>
            </a:r>
            <a:r>
              <a:rPr lang="ru-RU" dirty="0" smtClean="0"/>
              <a:t>, 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иматиниб</a:t>
            </a:r>
            <a:r>
              <a:rPr lang="ru-RU" dirty="0" smtClean="0"/>
              <a:t>(оказывающего подавляющее действие на избыточный синтез </a:t>
            </a:r>
            <a:r>
              <a:rPr lang="ru-RU" dirty="0" err="1" smtClean="0"/>
              <a:t>экстрацеллюлярного</a:t>
            </a:r>
            <a:r>
              <a:rPr lang="ru-RU" dirty="0" smtClean="0"/>
              <a:t> матрикса, опосредованного трансформирующим фактором роста β1 и рецептором </a:t>
            </a:r>
            <a:r>
              <a:rPr lang="ru-RU" dirty="0" err="1" smtClean="0"/>
              <a:t>тромбоцитарного</a:t>
            </a:r>
            <a:r>
              <a:rPr lang="ru-RU" dirty="0" smtClean="0"/>
              <a:t> фактора роста) , </a:t>
            </a:r>
          </a:p>
          <a:p>
            <a:r>
              <a:rPr lang="ru-RU" dirty="0" smtClean="0"/>
              <a:t>антитела к трансформирующему фактору роста β1 и др.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Трансплантация </a:t>
            </a:r>
            <a:r>
              <a:rPr lang="ru-RU" sz="4000" b="1" dirty="0" err="1" smtClean="0"/>
              <a:t>гематопоэтических</a:t>
            </a:r>
            <a:r>
              <a:rPr lang="ru-RU" sz="4000" b="1" dirty="0" smtClean="0"/>
              <a:t> стволовых клеток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эффективность этой терапии превосходит лечение </a:t>
            </a:r>
            <a:r>
              <a:rPr lang="ru-RU" dirty="0" err="1" smtClean="0"/>
              <a:t>циклофосфаном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летальность, связанная с лечением - 10%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Трансплантация </a:t>
            </a:r>
            <a:r>
              <a:rPr lang="ru-RU" sz="4000" b="1" dirty="0" err="1" smtClean="0"/>
              <a:t>мезенхимальных</a:t>
            </a:r>
            <a:r>
              <a:rPr lang="ru-RU" sz="4000" b="1" dirty="0" smtClean="0"/>
              <a:t> стволовых клеток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вызывает улучшение у больных ССД и рассматривается как перспективный метод лечения тяжелых диффузных форм болезни с плохим прогнозом.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/>
              <a:t>Статины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длительный прием </a:t>
            </a:r>
            <a:r>
              <a:rPr lang="ru-RU" b="1" dirty="0" err="1" smtClean="0"/>
              <a:t>статинов</a:t>
            </a:r>
            <a:r>
              <a:rPr lang="ru-RU" b="1" dirty="0" smtClean="0"/>
              <a:t> (12 мес.)- </a:t>
            </a:r>
            <a:r>
              <a:rPr lang="ru-RU" dirty="0" smtClean="0"/>
              <a:t>влияет на периферические сосудистые проявления, противовоспалительное и </a:t>
            </a:r>
            <a:r>
              <a:rPr lang="ru-RU" dirty="0" err="1" smtClean="0"/>
              <a:t>ангиопротективное</a:t>
            </a:r>
            <a:r>
              <a:rPr lang="ru-RU" dirty="0" smtClean="0"/>
              <a:t> действие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ПРОФИЛАКТИКА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257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Первичная профилактика</a:t>
            </a:r>
            <a:r>
              <a:rPr lang="ru-RU" dirty="0" smtClean="0"/>
              <a:t>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профилактические осмотры и диспансерное наблюдение угрожаемых в отношении заболевания лиц,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рациональное трудоустройство лиц, подозрительных в отношении ССД, и своевременная профориентация подростков угрожаемых групп, 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наблюдаемым из групп риска лицам рекомендуется избегать охлаждений, травм, перенапряжений, проведение прививок по строгим показаниям, </a:t>
            </a:r>
          </a:p>
          <a:p>
            <a:pPr marL="514350" indent="-514350">
              <a:buAutoNum type="arabicParenR"/>
            </a:pPr>
            <a:r>
              <a:rPr lang="ru-RU" dirty="0" smtClean="0"/>
              <a:t>лицам с факторами риска развития ССД следует рекомендовать здоровый образ жизни (рациональное питание, дозирование физические нагрузки, закаливание и др. с целью повышения естественной </a:t>
            </a:r>
            <a:r>
              <a:rPr lang="ru-RU" dirty="0" err="1" smtClean="0"/>
              <a:t>резистентности</a:t>
            </a:r>
            <a:r>
              <a:rPr lang="ru-RU" dirty="0" smtClean="0"/>
              <a:t>, исключить курение).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Вторичная профилактика </a:t>
            </a:r>
            <a:r>
              <a:rPr lang="ru-RU" dirty="0" smtClean="0"/>
              <a:t>– необходимо возможно раннее выявление заболевания и своевременное активное лечение в стационаре, а затем в амбулаторных условиях. </a:t>
            </a:r>
          </a:p>
          <a:p>
            <a:pPr>
              <a:buNone/>
            </a:pPr>
            <a:r>
              <a:rPr lang="ru-RU" dirty="0" smtClean="0"/>
              <a:t>1) обращаться к врачу при ухудшении самочувствия и 1 раз в 3 месяца; </a:t>
            </a:r>
          </a:p>
          <a:p>
            <a:pPr>
              <a:buNone/>
            </a:pPr>
            <a:r>
              <a:rPr lang="ru-RU" dirty="0" smtClean="0"/>
              <a:t>2) строго соблюдать рекомендованный режим, диету и лечение; </a:t>
            </a:r>
          </a:p>
          <a:p>
            <a:pPr>
              <a:buNone/>
            </a:pPr>
            <a:r>
              <a:rPr lang="ru-RU" dirty="0" smtClean="0"/>
              <a:t>3) не изменять дозу ГК и других активно действующих  средств без согласования с врачом; </a:t>
            </a:r>
          </a:p>
          <a:p>
            <a:pPr>
              <a:buNone/>
            </a:pPr>
            <a:r>
              <a:rPr lang="ru-RU" dirty="0" smtClean="0"/>
              <a:t>4) не охлаждаться, не переутомляться, избегать стрессовых и </a:t>
            </a:r>
            <a:r>
              <a:rPr lang="ru-RU" dirty="0" err="1" smtClean="0"/>
              <a:t>аллергизирующих</a:t>
            </a:r>
            <a:r>
              <a:rPr lang="ru-RU" dirty="0" smtClean="0"/>
              <a:t> факторов (беременность, аборты, прививки и др.); </a:t>
            </a:r>
          </a:p>
          <a:p>
            <a:pPr>
              <a:buNone/>
            </a:pPr>
            <a:r>
              <a:rPr lang="ru-RU" dirty="0" smtClean="0"/>
              <a:t>5) проводить одновременно реабилитационную терапию и разумное закаливание организма путем систематической лечебной физкультуры, повторных курсов массажа, прогулок на свежем воздухе и т.д.; </a:t>
            </a:r>
          </a:p>
          <a:p>
            <a:pPr>
              <a:buNone/>
            </a:pPr>
            <a:r>
              <a:rPr lang="ru-RU" dirty="0" smtClean="0"/>
              <a:t>6) </a:t>
            </a:r>
            <a:r>
              <a:rPr lang="ru-RU" dirty="0"/>
              <a:t>п</a:t>
            </a:r>
            <a:r>
              <a:rPr lang="ru-RU" dirty="0" smtClean="0"/>
              <a:t>ри необходимости хирургического вмешательства - </a:t>
            </a:r>
            <a:r>
              <a:rPr lang="ru-RU" dirty="0" err="1" smtClean="0"/>
              <a:t>иммуносупрессанты</a:t>
            </a:r>
            <a:r>
              <a:rPr lang="ru-RU" dirty="0" smtClean="0"/>
              <a:t> временно отменить, проводить профилактику инфекционных осложнений антибиотиками, в случае приема ГК проводить профилактику надпочечниковой недостаточности.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Выявление какого параметра позволяет согласно квалификационным критериям поставить диагноз Системная склеродермия?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7627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err="1" smtClean="0"/>
              <a:t>Идиопатические</a:t>
            </a:r>
            <a:r>
              <a:rPr lang="ru-RU" sz="4000" b="1" dirty="0" smtClean="0"/>
              <a:t> воспалительные миопатии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— группа хронических заболеваний, неизвестной этиологии, основным проявлением которых является симметричная мышечная слабость проксимальных отделов конечностей, связанная с воспалением </a:t>
            </a:r>
            <a:r>
              <a:rPr lang="ru-RU" dirty="0" err="1" smtClean="0"/>
              <a:t>поперечно-полосатой</a:t>
            </a:r>
            <a:r>
              <a:rPr lang="ru-RU" dirty="0" smtClean="0"/>
              <a:t> мускулатуры.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Идиопатические</a:t>
            </a:r>
            <a:r>
              <a:rPr lang="ru-RU" sz="4000" dirty="0" smtClean="0"/>
              <a:t> воспалительные миопатии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полимиозит</a:t>
            </a:r>
            <a:r>
              <a:rPr lang="ru-RU" dirty="0" smtClean="0"/>
              <a:t> (ПМ), </a:t>
            </a:r>
          </a:p>
          <a:p>
            <a:r>
              <a:rPr lang="ru-RU" dirty="0" smtClean="0"/>
              <a:t>дерматомиозит (ДМ), </a:t>
            </a:r>
          </a:p>
          <a:p>
            <a:r>
              <a:rPr lang="ru-RU" dirty="0" err="1" smtClean="0"/>
              <a:t>ювенильный</a:t>
            </a:r>
            <a:r>
              <a:rPr lang="ru-RU" dirty="0" smtClean="0"/>
              <a:t> дерматомиозит (ЮДМ); </a:t>
            </a:r>
          </a:p>
          <a:p>
            <a:r>
              <a:rPr lang="ru-RU" dirty="0" smtClean="0"/>
              <a:t>миозит, сочетающийся с системными заболеваниями соединительной ткани (СЗСТ) (перекрестный синдром); </a:t>
            </a:r>
          </a:p>
          <a:p>
            <a:r>
              <a:rPr lang="ru-RU" dirty="0" smtClean="0"/>
              <a:t>миозит, сочетающийся с опухолями; </a:t>
            </a:r>
          </a:p>
          <a:p>
            <a:r>
              <a:rPr lang="ru-RU" dirty="0" smtClean="0"/>
              <a:t>миозит с внутриклеточными включениями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Жалобы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дебюте болезни: </a:t>
            </a:r>
          </a:p>
          <a:p>
            <a:r>
              <a:rPr lang="ru-RU" dirty="0" smtClean="0"/>
              <a:t>слабость, </a:t>
            </a:r>
            <a:endParaRPr lang="en-US" dirty="0" smtClean="0"/>
          </a:p>
          <a:p>
            <a:r>
              <a:rPr lang="ru-RU" dirty="0" smtClean="0"/>
              <a:t>утомляемость, </a:t>
            </a:r>
            <a:endParaRPr lang="en-US" dirty="0" smtClean="0"/>
          </a:p>
          <a:p>
            <a:r>
              <a:rPr lang="ru-RU" dirty="0" smtClean="0"/>
              <a:t>потеря веса, </a:t>
            </a:r>
            <a:endParaRPr lang="en-US" dirty="0" smtClean="0"/>
          </a:p>
          <a:p>
            <a:r>
              <a:rPr lang="ru-RU" dirty="0" smtClean="0"/>
              <a:t>субфебрильная температура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Код по МКБ-10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 33.1 –первичный </a:t>
            </a:r>
            <a:r>
              <a:rPr lang="ru-RU" dirty="0" err="1" smtClean="0"/>
              <a:t>идиопатический</a:t>
            </a:r>
            <a:r>
              <a:rPr lang="ru-RU" dirty="0" smtClean="0"/>
              <a:t> дерматомиозит</a:t>
            </a:r>
          </a:p>
          <a:p>
            <a:r>
              <a:rPr lang="ru-RU" dirty="0" smtClean="0"/>
              <a:t>М 33.2 - первичный </a:t>
            </a:r>
            <a:r>
              <a:rPr lang="ru-RU" dirty="0" err="1" smtClean="0"/>
              <a:t>идиопатический</a:t>
            </a:r>
            <a:r>
              <a:rPr lang="ru-RU" dirty="0" smtClean="0"/>
              <a:t> </a:t>
            </a:r>
            <a:r>
              <a:rPr lang="ru-RU" dirty="0" err="1" smtClean="0"/>
              <a:t>полимиозит</a:t>
            </a:r>
            <a:endParaRPr lang="ru-RU" dirty="0" smtClean="0"/>
          </a:p>
          <a:p>
            <a:r>
              <a:rPr lang="ru-RU" dirty="0" smtClean="0"/>
              <a:t>М 33.6 - миозит, сочетающийся со злокачественными опухолями</a:t>
            </a:r>
          </a:p>
          <a:p>
            <a:r>
              <a:rPr lang="ru-RU" dirty="0" smtClean="0"/>
              <a:t>М 33.9 - </a:t>
            </a:r>
            <a:r>
              <a:rPr lang="ru-RU" dirty="0" err="1" smtClean="0"/>
              <a:t>полимиозит</a:t>
            </a:r>
            <a:r>
              <a:rPr lang="ru-RU" dirty="0" smtClean="0"/>
              <a:t>/дерматомиозит </a:t>
            </a:r>
            <a:r>
              <a:rPr lang="ru-RU" dirty="0" err="1" smtClean="0"/>
              <a:t>неуточненный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35480"/>
            <a:ext cx="8856984" cy="43738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Заболеваемость варьирует от 2,18 до 7,7 случаев в год на миллион населения.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Пики заболеваемости: до 15 лет и 45-54 лет.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Преобладают женщины (Ж:M -1,5:1,0).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Миозит с включениями является наиболее распространенным подтипом у мужчин старше 50 лет.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Частота злокачественных новообразований при ПМ/ДМ в 12 раз выше, чем в популяции. </a:t>
            </a:r>
            <a:endParaRPr lang="ru-RU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657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данные клинического осмотра,</a:t>
            </a:r>
          </a:p>
          <a:p>
            <a:r>
              <a:rPr lang="ru-RU" dirty="0" smtClean="0"/>
              <a:t>анамнестическое обследование, </a:t>
            </a:r>
          </a:p>
          <a:p>
            <a:r>
              <a:rPr lang="ru-RU" dirty="0" smtClean="0"/>
              <a:t>мышечная биопсия, </a:t>
            </a:r>
          </a:p>
          <a:p>
            <a:r>
              <a:rPr lang="ru-RU" dirty="0" smtClean="0"/>
              <a:t>результаты лабораторного и </a:t>
            </a:r>
            <a:r>
              <a:rPr lang="ru-RU" dirty="0" err="1" smtClean="0"/>
              <a:t>электромиографического</a:t>
            </a:r>
            <a:r>
              <a:rPr lang="ru-RU" dirty="0" smtClean="0"/>
              <a:t> (</a:t>
            </a:r>
            <a:r>
              <a:rPr lang="ru-RU" dirty="0" err="1" smtClean="0"/>
              <a:t>и-ЭМГ</a:t>
            </a:r>
            <a:r>
              <a:rPr lang="ru-RU" dirty="0" smtClean="0"/>
              <a:t>) исследования.</a:t>
            </a:r>
          </a:p>
          <a:p>
            <a:endParaRPr lang="ru-RU" dirty="0" smtClean="0"/>
          </a:p>
          <a:p>
            <a:r>
              <a:rPr lang="ru-RU" dirty="0" smtClean="0"/>
              <a:t>Заподозрить воспалительную миопатию можно у пациентов с симметричной проксимальной мышечной слабостью в сочетании с кожной сыпью или без кожной сыпи.</a:t>
            </a:r>
            <a:endParaRPr lang="ru-RU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Диагностические критерии ПМ/ДМ, АСС и миозита с включениями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772817"/>
          <a:ext cx="8640960" cy="47845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392"/>
                <a:gridCol w="1944216"/>
                <a:gridCol w="3168352"/>
              </a:tblGrid>
              <a:tr h="6537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Классический ПМ/ДМ  (1975)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АСС – </a:t>
                      </a:r>
                      <a:r>
                        <a:rPr lang="ru-RU" sz="1300" dirty="0" err="1" smtClean="0"/>
                        <a:t>антисинтетазный</a:t>
                      </a:r>
                      <a:r>
                        <a:rPr lang="ru-RU" sz="1300" baseline="0" dirty="0" smtClean="0"/>
                        <a:t> синдром</a:t>
                      </a:r>
                      <a:r>
                        <a:rPr lang="ru-RU" sz="1300" dirty="0" smtClean="0"/>
                        <a:t> (2011)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Миозит с включениями (1995)</a:t>
                      </a:r>
                      <a:endParaRPr lang="ru-RU" sz="1300" dirty="0"/>
                    </a:p>
                  </a:txBody>
                  <a:tcPr/>
                </a:tc>
              </a:tr>
              <a:tr h="409873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1. Симметричная проксимальная</a:t>
                      </a:r>
                    </a:p>
                    <a:p>
                      <a:r>
                        <a:rPr lang="ru-RU" sz="1300" dirty="0" smtClean="0"/>
                        <a:t>слабость мышц плечевого и тазового пояса, нарастающая в течение от нескольких недель до нескольких месяцев</a:t>
                      </a:r>
                    </a:p>
                    <a:p>
                      <a:r>
                        <a:rPr lang="ru-RU" sz="1300" dirty="0" smtClean="0"/>
                        <a:t>2. Характерные кожные изменения</a:t>
                      </a:r>
                    </a:p>
                    <a:p>
                      <a:r>
                        <a:rPr lang="ru-RU" sz="1300" dirty="0" smtClean="0"/>
                        <a:t>3. Первично-мышечные изменения по И-ЭМГ</a:t>
                      </a:r>
                    </a:p>
                    <a:p>
                      <a:r>
                        <a:rPr lang="ru-RU" sz="1300" dirty="0" smtClean="0"/>
                        <a:t>4.  Гистологические  изменения</a:t>
                      </a:r>
                    </a:p>
                    <a:p>
                      <a:r>
                        <a:rPr lang="ru-RU" sz="1300" dirty="0" smtClean="0"/>
                        <a:t>(некроз и воспалительная инфильтрация мышечных волокон)</a:t>
                      </a:r>
                    </a:p>
                    <a:p>
                      <a:r>
                        <a:rPr lang="ru-RU" sz="1300" dirty="0" smtClean="0"/>
                        <a:t>5. Повышение уровня «мышечных»</a:t>
                      </a:r>
                    </a:p>
                    <a:p>
                      <a:r>
                        <a:rPr lang="ru-RU" sz="1300" dirty="0" smtClean="0"/>
                        <a:t>ферментов КФК, миоглобина, </a:t>
                      </a:r>
                      <a:r>
                        <a:rPr lang="ru-RU" sz="1300" dirty="0" err="1" smtClean="0"/>
                        <a:t>альдолазы</a:t>
                      </a:r>
                      <a:r>
                        <a:rPr lang="ru-RU" sz="1300" dirty="0" smtClean="0"/>
                        <a:t>, ЛДГ, АСТ, АЛТ</a:t>
                      </a:r>
                    </a:p>
                    <a:p>
                      <a:r>
                        <a:rPr lang="ru-RU" sz="1300" i="1" dirty="0" smtClean="0"/>
                        <a:t>Достоверный ПМ =4 критерия п.1-4.</a:t>
                      </a:r>
                    </a:p>
                    <a:p>
                      <a:r>
                        <a:rPr lang="ru-RU" sz="1300" i="1" dirty="0" smtClean="0"/>
                        <a:t>Достоверный ДМ=4  критерия, включая п.5.</a:t>
                      </a:r>
                    </a:p>
                    <a:p>
                      <a:r>
                        <a:rPr lang="ru-RU" sz="1300" i="1" dirty="0" smtClean="0"/>
                        <a:t>Вероятный ПМ= 3 критерия п.1-4</a:t>
                      </a:r>
                    </a:p>
                    <a:p>
                      <a:r>
                        <a:rPr lang="ru-RU" sz="1300" i="1" dirty="0" smtClean="0"/>
                        <a:t>Вероятный ДМ= 3 критерия, включая п.5.</a:t>
                      </a:r>
                    </a:p>
                    <a:p>
                      <a:r>
                        <a:rPr lang="ru-RU" sz="1300" i="1" dirty="0" smtClean="0"/>
                        <a:t>Возможный ПМ=2 критерия п1-4.</a:t>
                      </a:r>
                    </a:p>
                    <a:p>
                      <a:r>
                        <a:rPr lang="ru-RU" sz="1300" i="1" dirty="0" smtClean="0"/>
                        <a:t>Возможный  ДМ=2  критерия,</a:t>
                      </a:r>
                    </a:p>
                    <a:p>
                      <a:r>
                        <a:rPr lang="ru-RU" sz="1300" i="1" dirty="0" smtClean="0"/>
                        <a:t>включая п.5.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Большие критерии:</a:t>
                      </a:r>
                    </a:p>
                    <a:p>
                      <a:r>
                        <a:rPr lang="ru-RU" sz="1300" dirty="0" smtClean="0"/>
                        <a:t>1. ИПЛ, не связанное с влиянием окружающей  среды,  профессиональной деятельностью, приемом</a:t>
                      </a:r>
                    </a:p>
                    <a:p>
                      <a:r>
                        <a:rPr lang="ru-RU" sz="1300" dirty="0" smtClean="0"/>
                        <a:t>лекарств</a:t>
                      </a:r>
                    </a:p>
                    <a:p>
                      <a:r>
                        <a:rPr lang="ru-RU" sz="1300" dirty="0" smtClean="0"/>
                        <a:t>2. </a:t>
                      </a:r>
                      <a:r>
                        <a:rPr lang="ru-RU" sz="1300" dirty="0" err="1" smtClean="0"/>
                        <a:t>Полимиозит</a:t>
                      </a:r>
                      <a:r>
                        <a:rPr lang="ru-RU" sz="1300" dirty="0" smtClean="0"/>
                        <a:t> или дерматомиозит,</a:t>
                      </a:r>
                    </a:p>
                    <a:p>
                      <a:r>
                        <a:rPr lang="ru-RU" sz="1300" dirty="0" smtClean="0"/>
                        <a:t>согласно критериям </a:t>
                      </a:r>
                      <a:r>
                        <a:rPr lang="ru-RU" sz="1300" dirty="0" err="1" smtClean="0"/>
                        <a:t>Bohan</a:t>
                      </a:r>
                      <a:r>
                        <a:rPr lang="ru-RU" sz="1300" dirty="0" smtClean="0"/>
                        <a:t> и </a:t>
                      </a:r>
                      <a:r>
                        <a:rPr lang="ru-RU" sz="1300" dirty="0" err="1" smtClean="0"/>
                        <a:t>Peter</a:t>
                      </a:r>
                      <a:endParaRPr lang="ru-RU" sz="1300" dirty="0" smtClean="0"/>
                    </a:p>
                    <a:p>
                      <a:r>
                        <a:rPr lang="ru-RU" sz="1300" dirty="0" smtClean="0"/>
                        <a:t>Малые критерии:</a:t>
                      </a:r>
                    </a:p>
                    <a:p>
                      <a:r>
                        <a:rPr lang="ru-RU" sz="1300" dirty="0" smtClean="0"/>
                        <a:t>1. Артриты</a:t>
                      </a:r>
                    </a:p>
                    <a:p>
                      <a:r>
                        <a:rPr lang="ru-RU" sz="1300" dirty="0" smtClean="0"/>
                        <a:t>2. Феномен </a:t>
                      </a:r>
                      <a:r>
                        <a:rPr lang="ru-RU" sz="1300" dirty="0" err="1" smtClean="0"/>
                        <a:t>Рейно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3. «Рука механика»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1. Клинические: длительность больше 6 месяцев, возраст начала – старше 30 лет, слабость сгибателей пальцев, сила сгибателей запястья и пальцев ≥ разгибателей</a:t>
                      </a:r>
                    </a:p>
                    <a:p>
                      <a:r>
                        <a:rPr lang="ru-RU" sz="1300" dirty="0" smtClean="0"/>
                        <a:t>2. Лабораторные: незначительное</a:t>
                      </a:r>
                    </a:p>
                    <a:p>
                      <a:r>
                        <a:rPr lang="ru-RU" sz="1300" dirty="0" smtClean="0"/>
                        <a:t>повышение КФК;</a:t>
                      </a:r>
                    </a:p>
                    <a:p>
                      <a:r>
                        <a:rPr lang="ru-RU" sz="1300" dirty="0" smtClean="0"/>
                        <a:t>3. Морфологические: инвазия </a:t>
                      </a:r>
                      <a:r>
                        <a:rPr lang="ru-RU" sz="1300" dirty="0" err="1" smtClean="0"/>
                        <a:t>мононуклеарными</a:t>
                      </a:r>
                      <a:r>
                        <a:rPr lang="ru-RU" sz="1300" dirty="0" smtClean="0"/>
                        <a:t> воспалительными клетками не </a:t>
                      </a:r>
                      <a:r>
                        <a:rPr lang="ru-RU" sz="1300" dirty="0" err="1" smtClean="0"/>
                        <a:t>некротизированных</a:t>
                      </a:r>
                      <a:r>
                        <a:rPr lang="ru-RU" sz="1300" dirty="0" smtClean="0"/>
                        <a:t> мышечных волокон, </a:t>
                      </a:r>
                      <a:r>
                        <a:rPr lang="ru-RU" sz="1300" dirty="0" err="1" smtClean="0"/>
                        <a:t>вакуолизированные</a:t>
                      </a:r>
                      <a:endParaRPr lang="ru-RU" sz="1300" dirty="0" smtClean="0"/>
                    </a:p>
                    <a:p>
                      <a:r>
                        <a:rPr lang="ru-RU" sz="1300" dirty="0" smtClean="0"/>
                        <a:t>мышечные волокна или внутриклеточные депозиты амилоида или 15-18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</a:rPr>
                        <a:t>тубулофиламент</a:t>
                      </a:r>
                      <a:r>
                        <a:rPr lang="ru-RU" sz="1300" dirty="0" err="1" smtClean="0"/>
                        <a:t>ы</a:t>
                      </a:r>
                      <a:r>
                        <a:rPr lang="ru-RU" sz="1300" dirty="0" smtClean="0"/>
                        <a:t> на электронной микроскопии;</a:t>
                      </a:r>
                    </a:p>
                    <a:p>
                      <a:r>
                        <a:rPr lang="ru-RU" sz="1300" dirty="0" smtClean="0"/>
                        <a:t>4.Электромиографические: признаки воспалительной миопатии, но возможно наличие увеличенных по неврогенному типу потенциалов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458200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симметричная слабость проксимальных, групп мышц</a:t>
            </a:r>
            <a:r>
              <a:rPr lang="ru-RU" sz="2400" b="1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верхних и нижних конечностей и мышц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участвующих в сгибании шеи: затруднение при подъеме с низкого стула, посадке в транспорт, умывании и причесывании; неуклюжая ковыляющая походка, невозможность подняться без посторонней помощи и оторвать голову от подушки 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ведущий клинический признак заболевания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поражение мышц глотки, гортани и пищевода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дисфония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затруднение глотания, приступы кашля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миалгии, отек и болезненность мышц при пальпации</a:t>
            </a:r>
            <a:r>
              <a:rPr lang="ru-RU" sz="2400" b="1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наблюдаются у 1/2 пациентов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мышечные атрофии</a:t>
            </a:r>
            <a:r>
              <a:rPr lang="ru-RU" sz="2400" b="1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у пациентов, длительно страдающих ПМ, не получающих терапию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620688"/>
            <a:ext cx="8229600" cy="792162"/>
          </a:xfrm>
          <a:prstGeom prst="rect">
            <a:avLst/>
          </a:prstGeom>
        </p:spPr>
        <p:txBody>
          <a:bodyPr vert="horz" lIns="0" rIns="0" bIns="0" anchor="b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Поражение мышц</a:t>
            </a: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Поражение кожи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94606" y="2060848"/>
            <a:ext cx="5832648" cy="1656184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«</a:t>
            </a:r>
            <a:r>
              <a:rPr lang="ru-RU" sz="2800" b="1" dirty="0" smtClean="0"/>
              <a:t>Гелиотропная» эритема </a:t>
            </a:r>
            <a:r>
              <a:rPr lang="ru-RU" sz="2800" dirty="0" smtClean="0"/>
              <a:t>- </a:t>
            </a:r>
            <a:r>
              <a:rPr lang="ru-RU" sz="2800" dirty="0" err="1" smtClean="0"/>
              <a:t>периорбитальный</a:t>
            </a:r>
            <a:r>
              <a:rPr lang="ru-RU" sz="2800" dirty="0" smtClean="0"/>
              <a:t> отек и эритема с лиловым оттенком в виде очков (эритематозно-</a:t>
            </a:r>
            <a:r>
              <a:rPr lang="ru-RU" sz="2800" dirty="0" err="1" smtClean="0"/>
              <a:t>пятистая</a:t>
            </a:r>
            <a:r>
              <a:rPr lang="ru-RU" sz="2800" dirty="0" smtClean="0"/>
              <a:t> сыпь в области верхних век, скул, крыльев носа, носогубной складки, груди, спины, локтевых, коленных, пястно-фаланговых и проксимальных межфаланговых суставов)</a:t>
            </a:r>
            <a:endParaRPr lang="en-US" sz="2800" dirty="0" smtClean="0"/>
          </a:p>
        </p:txBody>
      </p:sp>
      <p:pic>
        <p:nvPicPr>
          <p:cNvPr id="2050" name="Picture 2" descr="https://escholarship.org/content/qt8ds380m6/images/102103-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39" y="1628800"/>
            <a:ext cx="2901831" cy="19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nderstandingmyositis.org/wp-content/uploads/2015/12/Gottrons-papu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12" y="4029406"/>
            <a:ext cx="2925486" cy="19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8871" y="4769118"/>
            <a:ext cx="5760640" cy="10801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Папулы </a:t>
            </a:r>
            <a:r>
              <a:rPr lang="ru-RU" sz="2800" b="1" dirty="0" err="1" smtClean="0"/>
              <a:t>Готтрона</a:t>
            </a:r>
            <a:r>
              <a:rPr lang="ru-RU" sz="2800" b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эритематозные</a:t>
            </a:r>
            <a:r>
              <a:rPr lang="ru-RU" sz="2800" dirty="0" smtClean="0"/>
              <a:t> шелушащиеся пятна над разгибательной поверхностью ПФ и ПМФ суставов пальцев рук)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Поражение кожи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2204864"/>
            <a:ext cx="4896544" cy="345638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Покраснение и шелушение кожи ладоней </a:t>
            </a:r>
            <a:r>
              <a:rPr lang="ru-RU" sz="2800" dirty="0" smtClean="0"/>
              <a:t>(«рука механика» или «рука машиниста»)</a:t>
            </a:r>
            <a:endParaRPr lang="en-US" sz="2800" dirty="0" smtClean="0"/>
          </a:p>
          <a:p>
            <a:endParaRPr lang="en-US" sz="2800" dirty="0"/>
          </a:p>
          <a:p>
            <a:endParaRPr lang="ru-RU" sz="2800" dirty="0" smtClean="0"/>
          </a:p>
          <a:p>
            <a:r>
              <a:rPr lang="ru-RU" sz="2800" b="1" dirty="0" smtClean="0"/>
              <a:t>Трещины на коже подушечек пальцев </a:t>
            </a:r>
            <a:r>
              <a:rPr lang="ru-RU" sz="2800" dirty="0" smtClean="0"/>
              <a:t>(«рука мастерового»)</a:t>
            </a:r>
          </a:p>
          <a:p>
            <a:r>
              <a:rPr lang="ru-RU" sz="2800" b="1" dirty="0" err="1" smtClean="0"/>
              <a:t>Истонченость</a:t>
            </a:r>
            <a:r>
              <a:rPr lang="ru-RU" sz="2800" b="1" dirty="0" smtClean="0"/>
              <a:t>, ломкость ногтей</a:t>
            </a:r>
          </a:p>
          <a:p>
            <a:r>
              <a:rPr lang="ru-RU" sz="2800" dirty="0" smtClean="0"/>
              <a:t>Чередование очагов пигментации и депигментации</a:t>
            </a:r>
          </a:p>
          <a:p>
            <a:r>
              <a:rPr lang="ru-RU" sz="2800" dirty="0" smtClean="0"/>
              <a:t>Околоногтевая эритема, </a:t>
            </a:r>
            <a:r>
              <a:rPr lang="ru-RU" sz="2800" dirty="0" err="1" smtClean="0"/>
              <a:t>кутикулярная</a:t>
            </a:r>
            <a:r>
              <a:rPr lang="ru-RU" sz="2800" dirty="0" smtClean="0"/>
              <a:t> гипертрофия</a:t>
            </a:r>
          </a:p>
          <a:p>
            <a:pPr>
              <a:lnSpc>
                <a:spcPct val="80000"/>
              </a:lnSpc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thepresentation.ru/img/thumbs/1107f6e9590d6e5e41cb00fce6faf9ed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78" y="1412776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суставов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708920"/>
            <a:ext cx="8229600" cy="29523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Двухстороннее симметричное поражение мелких суставов кистей и лучезапястных, реже — локтевых и коленных.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Напоминает поражение при РА, но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без эрозивных изменений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Обычно имеет преходящий характер, быстро купируется при назначении ГКС, иногда предшествует развитию мышечной слабости.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Поражение 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легких</a:t>
            </a:r>
            <a:endParaRPr lang="ru-RU" sz="4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Экспираторная одышка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поражение диафрагмальных мышц.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Острый диффузный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альвеолит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непродуктивный кашель, быстро прогрессирующая дыхательная недостаточность.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Чаще наблюдается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медленное прогрессирование легочного фиброза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у некоторых больных выявляется только при специальном обследовании.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92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Поражение 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сердца</a:t>
            </a:r>
            <a:endParaRPr lang="ru-RU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большинстве случаев протекает бессимптомно. 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Иногда при специальном обследовании выявляется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ритма и проводимости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(тахикардия, аритмия).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Застойная сердечная недостаточность развивается редко.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4123</TotalTime>
  <Words>8702</Words>
  <Application>Microsoft Office PowerPoint</Application>
  <PresentationFormat>Экран (4:3)</PresentationFormat>
  <Paragraphs>1124</Paragraphs>
  <Slides>145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145</vt:i4>
      </vt:variant>
    </vt:vector>
  </HeadingPairs>
  <TitlesOfParts>
    <vt:vector size="146" baseType="lpstr">
      <vt:lpstr>Поток</vt:lpstr>
      <vt:lpstr>Презентация PowerPoint</vt:lpstr>
      <vt:lpstr>Цель лекции</vt:lpstr>
      <vt:lpstr>Презентация PowerPoint</vt:lpstr>
      <vt:lpstr>Системная склеродермия </vt:lpstr>
      <vt:lpstr>Презентация PowerPoint</vt:lpstr>
      <vt:lpstr>Факторы риска развития ССД</vt:lpstr>
      <vt:lpstr>Группы риска</vt:lpstr>
      <vt:lpstr>Эпидемиология</vt:lpstr>
      <vt:lpstr>Жалобы</vt:lpstr>
      <vt:lpstr>Поражение сосудов</vt:lpstr>
      <vt:lpstr>Поражение сосудов</vt:lpstr>
      <vt:lpstr>Поражение сосудов</vt:lpstr>
      <vt:lpstr>Поражение кожи </vt:lpstr>
      <vt:lpstr>Поражение кожи </vt:lpstr>
      <vt:lpstr>Системная склеродермия</vt:lpstr>
      <vt:lpstr>Системная склеродермия</vt:lpstr>
      <vt:lpstr>Презентация PowerPoint</vt:lpstr>
      <vt:lpstr>Презентация PowerPoint</vt:lpstr>
      <vt:lpstr>Презентация PowerPoint</vt:lpstr>
      <vt:lpstr>Системная склеродермия</vt:lpstr>
      <vt:lpstr>Системная склеродермия</vt:lpstr>
      <vt:lpstr>Поражение суставов и мышц</vt:lpstr>
      <vt:lpstr>Системная склеродермия</vt:lpstr>
      <vt:lpstr>Системная склеродермия</vt:lpstr>
      <vt:lpstr>Системная склеродермия</vt:lpstr>
      <vt:lpstr>Лимитированная склеродермия</vt:lpstr>
      <vt:lpstr>Лимитированная склеродермия</vt:lpstr>
      <vt:lpstr>Ювенильная склеродермия</vt:lpstr>
      <vt:lpstr>Системная склеродермия</vt:lpstr>
      <vt:lpstr>Поражение ЖКТ</vt:lpstr>
      <vt:lpstr>Системная склеродермия</vt:lpstr>
      <vt:lpstr>Поражение легких</vt:lpstr>
      <vt:lpstr>Презентация PowerPoint</vt:lpstr>
      <vt:lpstr>Презентация PowerPoint</vt:lpstr>
      <vt:lpstr>Поражение сердца</vt:lpstr>
      <vt:lpstr>Поражение почек</vt:lpstr>
      <vt:lpstr>Поражение нервной системы</vt:lpstr>
      <vt:lpstr>Иммунологические изменения</vt:lpstr>
      <vt:lpstr>Диагностика ССД у взрослых</vt:lpstr>
      <vt:lpstr>Классификационные критерии системной склеродермии (2013)</vt:lpstr>
      <vt:lpstr>Клинические формы</vt:lpstr>
      <vt:lpstr>Клинические формы</vt:lpstr>
      <vt:lpstr>Клинические формы</vt:lpstr>
      <vt:lpstr>Клинические формы</vt:lpstr>
      <vt:lpstr>Варианты течения</vt:lpstr>
      <vt:lpstr>Стадии ССД</vt:lpstr>
      <vt:lpstr>Показания к госпитализации</vt:lpstr>
      <vt:lpstr>Алгоритм диагностики ранней стадии системной склеродермии </vt:lpstr>
      <vt:lpstr>Алгоритм диагностики ранней стадии системной склеродермии </vt:lpstr>
      <vt:lpstr>ДИФФЕРЕНЦИАЛЬНАЯ ДИАГНОСТИКА </vt:lpstr>
      <vt:lpstr>Системная и очаговая склеродермия</vt:lpstr>
      <vt:lpstr>ЛАБОРАТОРНЫЕ ИССЛЕДОВАНИЯ</vt:lpstr>
      <vt:lpstr>ИММУНОЛОГИЧЕСКИЕ ИССЛЕДОВАНИЯ</vt:lpstr>
      <vt:lpstr>Инструментальные исследования</vt:lpstr>
      <vt:lpstr>Видеокапилляроскопия ногтевого ложа</vt:lpstr>
      <vt:lpstr>Показания для консультации специалистов</vt:lpstr>
      <vt:lpstr>Кожный счет</vt:lpstr>
      <vt:lpstr>Оценка активности ССД</vt:lpstr>
      <vt:lpstr>Оценка активности ССД</vt:lpstr>
      <vt:lpstr>Параметры общего индекса активности ССД </vt:lpstr>
      <vt:lpstr>Примеры формулировки клинических диагнозов</vt:lpstr>
      <vt:lpstr>ЛЕЧЕНИЕ</vt:lpstr>
      <vt:lpstr>Основные цели терапии</vt:lpstr>
      <vt:lpstr>Общие рекомендации</vt:lpstr>
      <vt:lpstr>Немедикаментозное лечение</vt:lpstr>
      <vt:lpstr>Медикаментозное лечение</vt:lpstr>
      <vt:lpstr>Сосудистая терапия</vt:lpstr>
      <vt:lpstr>Сосудистая терапия</vt:lpstr>
      <vt:lpstr>Противовоспалительная и цитотоксическая терапия</vt:lpstr>
      <vt:lpstr>Антифиброзная терапия</vt:lpstr>
      <vt:lpstr>Поражение лѐгких</vt:lpstr>
      <vt:lpstr>Поражение почек</vt:lpstr>
      <vt:lpstr>Поражение  сердца</vt:lpstr>
      <vt:lpstr>Поражение пищевода и желудка</vt:lpstr>
      <vt:lpstr>Поражение  кишечника</vt:lpstr>
      <vt:lpstr>ССД и беременность</vt:lpstr>
      <vt:lpstr>ПОРАЖЕНИЕ СУСТАВОВ</vt:lpstr>
      <vt:lpstr>ВОСПАЛИТЕЛЬНАЯ МИОПАТИЯ</vt:lpstr>
      <vt:lpstr>РЕАБИЛИТАЦИЯ</vt:lpstr>
      <vt:lpstr>Санаторно-курортное лечение</vt:lpstr>
      <vt:lpstr>Новые направления  терапии системной склеродермии</vt:lpstr>
      <vt:lpstr>Трансплантация гематопоэтических стволовых клеток </vt:lpstr>
      <vt:lpstr>Трансплантация мезенхимальных стволовых клеток </vt:lpstr>
      <vt:lpstr>Статины</vt:lpstr>
      <vt:lpstr>ПРОФИЛАКТИКА </vt:lpstr>
      <vt:lpstr>ПРОФИЛАКТИКА </vt:lpstr>
      <vt:lpstr>Вопрос 1</vt:lpstr>
      <vt:lpstr>Идиопатические воспалительные миопатии </vt:lpstr>
      <vt:lpstr>Идиопатические воспалительные миопатии </vt:lpstr>
      <vt:lpstr>Код по МКБ-10</vt:lpstr>
      <vt:lpstr>Эпидемиология</vt:lpstr>
      <vt:lpstr>Диагностика</vt:lpstr>
      <vt:lpstr>Диагностические критерии ПМ/ДМ, АСС и миозита с включениями</vt:lpstr>
      <vt:lpstr>Презентация PowerPoint</vt:lpstr>
      <vt:lpstr>Поражение кожи</vt:lpstr>
      <vt:lpstr>Поражение кожи</vt:lpstr>
      <vt:lpstr>Поражение суставов</vt:lpstr>
      <vt:lpstr>Поражение легких</vt:lpstr>
      <vt:lpstr>Поражение сердца</vt:lpstr>
      <vt:lpstr>Феномен Рейно</vt:lpstr>
      <vt:lpstr>Дерматополимиозит</vt:lpstr>
      <vt:lpstr>Дерматополимиозит</vt:lpstr>
      <vt:lpstr> Дерматополимиозит</vt:lpstr>
      <vt:lpstr>Лабораторно- инструментальные методы исследования</vt:lpstr>
      <vt:lpstr>Функциональные легочные тесты</vt:lpstr>
      <vt:lpstr>Морфологическое исследование</vt:lpstr>
      <vt:lpstr>Методы оценки мышечной силы</vt:lpstr>
      <vt:lpstr>Лечение ПМ/ДМ</vt:lpstr>
      <vt:lpstr>Общие рекомендации по лечению</vt:lpstr>
      <vt:lpstr>Общие рекомендации по лечению</vt:lpstr>
      <vt:lpstr>Основные принципы лечения ГК</vt:lpstr>
      <vt:lpstr>Основные принципы лечения ГК</vt:lpstr>
      <vt:lpstr>Иммуносупрессивная терапия</vt:lpstr>
      <vt:lpstr>Дисфагия</vt:lpstr>
      <vt:lpstr>Кожный синдром</vt:lpstr>
      <vt:lpstr>Лихорадка</vt:lpstr>
      <vt:lpstr>Поражение суставов</vt:lpstr>
      <vt:lpstr>Кальциноз мягких тканей</vt:lpstr>
      <vt:lpstr>Иммуносупрессивные препараты, применяемые в лечении ПМ/ДМ</vt:lpstr>
      <vt:lpstr>Общие принципы лечения иммуносупрессивными препаратами</vt:lpstr>
      <vt:lpstr>Биологические препараты</vt:lpstr>
      <vt:lpstr>Реабилитационные мероприятия и обучение пациентов</vt:lpstr>
      <vt:lpstr>Профилактика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Anamnesis morbi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РЕКОМЕНДУЕМОЙ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Системная красная волчанка</dc:title>
  <dc:creator>Семья</dc:creator>
  <cp:lastModifiedBy>Ангелина Ю. Крапошина</cp:lastModifiedBy>
  <cp:revision>735</cp:revision>
  <dcterms:created xsi:type="dcterms:W3CDTF">2017-01-20T14:25:17Z</dcterms:created>
  <dcterms:modified xsi:type="dcterms:W3CDTF">2024-02-22T02:38:29Z</dcterms:modified>
</cp:coreProperties>
</file>