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76" r:id="rId13"/>
    <p:sldId id="277" r:id="rId14"/>
    <p:sldId id="278" r:id="rId15"/>
    <p:sldId id="266" r:id="rId16"/>
    <p:sldId id="267" r:id="rId17"/>
    <p:sldId id="269" r:id="rId18"/>
    <p:sldId id="270" r:id="rId19"/>
    <p:sldId id="271" r:id="rId20"/>
    <p:sldId id="274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31C643-FC5A-4CC6-A121-26BC428CFE80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0102E1-9F6A-4910-95C0-EE5FBAE9BD94}">
      <dgm:prSet phldrT="[Текст]"/>
      <dgm:spPr/>
      <dgm:t>
        <a:bodyPr/>
        <a:lstStyle/>
        <a:p>
          <a:r>
            <a:rPr lang="ru-RU" dirty="0" smtClean="0"/>
            <a:t>Врожденная</a:t>
          </a:r>
          <a:endParaRPr lang="ru-RU" dirty="0"/>
        </a:p>
      </dgm:t>
    </dgm:pt>
    <dgm:pt modelId="{F57217BF-163D-47B6-9B28-EAA7E84F67E9}" type="parTrans" cxnId="{3FB447AF-72B2-46BE-8F91-39116CC4B6F4}">
      <dgm:prSet/>
      <dgm:spPr/>
      <dgm:t>
        <a:bodyPr/>
        <a:lstStyle/>
        <a:p>
          <a:endParaRPr lang="ru-RU"/>
        </a:p>
      </dgm:t>
    </dgm:pt>
    <dgm:pt modelId="{C0ECA98D-B276-4F74-A704-BF581CCFB3DE}" type="sibTrans" cxnId="{3FB447AF-72B2-46BE-8F91-39116CC4B6F4}">
      <dgm:prSet/>
      <dgm:spPr/>
      <dgm:t>
        <a:bodyPr/>
        <a:lstStyle/>
        <a:p>
          <a:endParaRPr lang="ru-RU"/>
        </a:p>
      </dgm:t>
    </dgm:pt>
    <dgm:pt modelId="{48A2B609-00D7-4F16-88A0-E35282ACEDF3}">
      <dgm:prSet phldrT="[Текст]"/>
      <dgm:spPr/>
      <dgm:t>
        <a:bodyPr/>
        <a:lstStyle/>
        <a:p>
          <a:r>
            <a:rPr lang="ru-RU" b="0" i="0" dirty="0" smtClean="0"/>
            <a:t>развивается из зародышевых собирательных канальцев, утративших связь с мочевыми путями в период внутриутробного развития</a:t>
          </a:r>
          <a:endParaRPr lang="ru-RU" dirty="0"/>
        </a:p>
      </dgm:t>
    </dgm:pt>
    <dgm:pt modelId="{8FEB0ED7-2627-460B-AE52-5ED4CA541461}" type="parTrans" cxnId="{B18A3D09-BEFC-4C47-A066-62AAB678FC23}">
      <dgm:prSet/>
      <dgm:spPr/>
      <dgm:t>
        <a:bodyPr/>
        <a:lstStyle/>
        <a:p>
          <a:endParaRPr lang="ru-RU"/>
        </a:p>
      </dgm:t>
    </dgm:pt>
    <dgm:pt modelId="{47D7E3AC-326D-4721-ADFD-9990F7D33512}" type="sibTrans" cxnId="{B18A3D09-BEFC-4C47-A066-62AAB678FC23}">
      <dgm:prSet/>
      <dgm:spPr/>
      <dgm:t>
        <a:bodyPr/>
        <a:lstStyle/>
        <a:p>
          <a:endParaRPr lang="ru-RU"/>
        </a:p>
      </dgm:t>
    </dgm:pt>
    <dgm:pt modelId="{94D28C77-9B81-42B8-875C-E26A68F9B450}">
      <dgm:prSet phldrT="[Текст]"/>
      <dgm:spPr/>
      <dgm:t>
        <a:bodyPr/>
        <a:lstStyle/>
        <a:p>
          <a:r>
            <a:rPr lang="ru-RU" dirty="0" smtClean="0"/>
            <a:t>Приобретенная</a:t>
          </a:r>
          <a:endParaRPr lang="ru-RU" dirty="0"/>
        </a:p>
      </dgm:t>
    </dgm:pt>
    <dgm:pt modelId="{FB937CE4-0C3A-4309-B32A-290C290FA3B7}" type="parTrans" cxnId="{090429BE-8FCB-4C7D-8DD6-B843D131319B}">
      <dgm:prSet/>
      <dgm:spPr/>
      <dgm:t>
        <a:bodyPr/>
        <a:lstStyle/>
        <a:p>
          <a:endParaRPr lang="ru-RU"/>
        </a:p>
      </dgm:t>
    </dgm:pt>
    <dgm:pt modelId="{10EFEFD3-D06C-442A-94B7-2BCA5439F948}" type="sibTrans" cxnId="{090429BE-8FCB-4C7D-8DD6-B843D131319B}">
      <dgm:prSet/>
      <dgm:spPr/>
      <dgm:t>
        <a:bodyPr/>
        <a:lstStyle/>
        <a:p>
          <a:endParaRPr lang="ru-RU"/>
        </a:p>
      </dgm:t>
    </dgm:pt>
    <dgm:pt modelId="{B5BC0459-7A7A-48A4-B3A1-6751D58159A5}">
      <dgm:prSet phldrT="[Текст]"/>
      <dgm:spPr/>
      <dgm:t>
        <a:bodyPr/>
        <a:lstStyle/>
        <a:p>
          <a:r>
            <a:rPr lang="ru-RU" b="0" i="0" dirty="0" smtClean="0"/>
            <a:t>развивается по причине нарушения оттока мочи по канальцу; это нарушение могут спровоцировать различные заболевания, которые перенес человек</a:t>
          </a:r>
          <a:endParaRPr lang="ru-RU" dirty="0"/>
        </a:p>
      </dgm:t>
    </dgm:pt>
    <dgm:pt modelId="{06B5C07B-57CD-4FEC-9C4C-850BE7E5CADF}" type="parTrans" cxnId="{D196CF3C-731F-4DAF-B9F4-37B53C46042F}">
      <dgm:prSet/>
      <dgm:spPr/>
      <dgm:t>
        <a:bodyPr/>
        <a:lstStyle/>
        <a:p>
          <a:endParaRPr lang="ru-RU"/>
        </a:p>
      </dgm:t>
    </dgm:pt>
    <dgm:pt modelId="{E81C80F9-F276-470C-88BF-D62A79F021C8}" type="sibTrans" cxnId="{D196CF3C-731F-4DAF-B9F4-37B53C46042F}">
      <dgm:prSet/>
      <dgm:spPr/>
      <dgm:t>
        <a:bodyPr/>
        <a:lstStyle/>
        <a:p>
          <a:endParaRPr lang="ru-RU"/>
        </a:p>
      </dgm:t>
    </dgm:pt>
    <dgm:pt modelId="{431ACDAD-2DFA-4E14-8BF8-6978A12EEA8E}" type="pres">
      <dgm:prSet presAssocID="{7A31C643-FC5A-4CC6-A121-26BC428CFE80}" presName="Name0" presStyleCnt="0">
        <dgm:presLayoutVars>
          <dgm:dir/>
          <dgm:animLvl val="lvl"/>
          <dgm:resizeHandles/>
        </dgm:presLayoutVars>
      </dgm:prSet>
      <dgm:spPr/>
    </dgm:pt>
    <dgm:pt modelId="{65212F93-5F22-4D0E-9043-2CBF69C80D67}" type="pres">
      <dgm:prSet presAssocID="{200102E1-9F6A-4910-95C0-EE5FBAE9BD94}" presName="linNode" presStyleCnt="0"/>
      <dgm:spPr/>
    </dgm:pt>
    <dgm:pt modelId="{BF8502F9-72D3-47E6-8181-97696775EA5A}" type="pres">
      <dgm:prSet presAssocID="{200102E1-9F6A-4910-95C0-EE5FBAE9BD94}" presName="parentShp" presStyleLbl="node1" presStyleIdx="0" presStyleCnt="2">
        <dgm:presLayoutVars>
          <dgm:bulletEnabled val="1"/>
        </dgm:presLayoutVars>
      </dgm:prSet>
      <dgm:spPr/>
    </dgm:pt>
    <dgm:pt modelId="{69F95AE3-4C3F-452C-9CE1-8CD6577B7BE4}" type="pres">
      <dgm:prSet presAssocID="{200102E1-9F6A-4910-95C0-EE5FBAE9BD94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BCC49B-0908-4CA7-916F-A0D9E2ABFD20}" type="pres">
      <dgm:prSet presAssocID="{C0ECA98D-B276-4F74-A704-BF581CCFB3DE}" presName="spacing" presStyleCnt="0"/>
      <dgm:spPr/>
    </dgm:pt>
    <dgm:pt modelId="{635BEA86-A631-41F6-A55E-0AE18370739F}" type="pres">
      <dgm:prSet presAssocID="{94D28C77-9B81-42B8-875C-E26A68F9B450}" presName="linNode" presStyleCnt="0"/>
      <dgm:spPr/>
    </dgm:pt>
    <dgm:pt modelId="{207389F6-3A3B-4C9B-AD30-45D4129EF459}" type="pres">
      <dgm:prSet presAssocID="{94D28C77-9B81-42B8-875C-E26A68F9B450}" presName="parentShp" presStyleLbl="node1" presStyleIdx="1" presStyleCnt="2">
        <dgm:presLayoutVars>
          <dgm:bulletEnabled val="1"/>
        </dgm:presLayoutVars>
      </dgm:prSet>
      <dgm:spPr/>
    </dgm:pt>
    <dgm:pt modelId="{2B60DA1A-C8B9-44B4-A469-F3BB7A0E069D}" type="pres">
      <dgm:prSet presAssocID="{94D28C77-9B81-42B8-875C-E26A68F9B450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995A6B-1CE9-4894-BEA7-BF57AC15B1DB}" type="presOf" srcId="{B5BC0459-7A7A-48A4-B3A1-6751D58159A5}" destId="{2B60DA1A-C8B9-44B4-A469-F3BB7A0E069D}" srcOrd="0" destOrd="0" presId="urn:microsoft.com/office/officeart/2005/8/layout/vList6"/>
    <dgm:cxn modelId="{2A1060B6-FBB4-4067-A62B-A1F790575248}" type="presOf" srcId="{200102E1-9F6A-4910-95C0-EE5FBAE9BD94}" destId="{BF8502F9-72D3-47E6-8181-97696775EA5A}" srcOrd="0" destOrd="0" presId="urn:microsoft.com/office/officeart/2005/8/layout/vList6"/>
    <dgm:cxn modelId="{B18A3D09-BEFC-4C47-A066-62AAB678FC23}" srcId="{200102E1-9F6A-4910-95C0-EE5FBAE9BD94}" destId="{48A2B609-00D7-4F16-88A0-E35282ACEDF3}" srcOrd="0" destOrd="0" parTransId="{8FEB0ED7-2627-460B-AE52-5ED4CA541461}" sibTransId="{47D7E3AC-326D-4721-ADFD-9990F7D33512}"/>
    <dgm:cxn modelId="{3FB447AF-72B2-46BE-8F91-39116CC4B6F4}" srcId="{7A31C643-FC5A-4CC6-A121-26BC428CFE80}" destId="{200102E1-9F6A-4910-95C0-EE5FBAE9BD94}" srcOrd="0" destOrd="0" parTransId="{F57217BF-163D-47B6-9B28-EAA7E84F67E9}" sibTransId="{C0ECA98D-B276-4F74-A704-BF581CCFB3DE}"/>
    <dgm:cxn modelId="{7CAE75C7-E632-428C-8F6A-1CCD52872C40}" type="presOf" srcId="{7A31C643-FC5A-4CC6-A121-26BC428CFE80}" destId="{431ACDAD-2DFA-4E14-8BF8-6978A12EEA8E}" srcOrd="0" destOrd="0" presId="urn:microsoft.com/office/officeart/2005/8/layout/vList6"/>
    <dgm:cxn modelId="{D196CF3C-731F-4DAF-B9F4-37B53C46042F}" srcId="{94D28C77-9B81-42B8-875C-E26A68F9B450}" destId="{B5BC0459-7A7A-48A4-B3A1-6751D58159A5}" srcOrd="0" destOrd="0" parTransId="{06B5C07B-57CD-4FEC-9C4C-850BE7E5CADF}" sibTransId="{E81C80F9-F276-470C-88BF-D62A79F021C8}"/>
    <dgm:cxn modelId="{090429BE-8FCB-4C7D-8DD6-B843D131319B}" srcId="{7A31C643-FC5A-4CC6-A121-26BC428CFE80}" destId="{94D28C77-9B81-42B8-875C-E26A68F9B450}" srcOrd="1" destOrd="0" parTransId="{FB937CE4-0C3A-4309-B32A-290C290FA3B7}" sibTransId="{10EFEFD3-D06C-442A-94B7-2BCA5439F948}"/>
    <dgm:cxn modelId="{5B512060-CBD6-4AEC-B6AA-0677C5B5A5FC}" type="presOf" srcId="{94D28C77-9B81-42B8-875C-E26A68F9B450}" destId="{207389F6-3A3B-4C9B-AD30-45D4129EF459}" srcOrd="0" destOrd="0" presId="urn:microsoft.com/office/officeart/2005/8/layout/vList6"/>
    <dgm:cxn modelId="{9DCA8CA7-3112-4B16-BD25-264DFC543209}" type="presOf" srcId="{48A2B609-00D7-4F16-88A0-E35282ACEDF3}" destId="{69F95AE3-4C3F-452C-9CE1-8CD6577B7BE4}" srcOrd="0" destOrd="0" presId="urn:microsoft.com/office/officeart/2005/8/layout/vList6"/>
    <dgm:cxn modelId="{C18A0136-0EDA-44FC-BA7E-993357EA977A}" type="presParOf" srcId="{431ACDAD-2DFA-4E14-8BF8-6978A12EEA8E}" destId="{65212F93-5F22-4D0E-9043-2CBF69C80D67}" srcOrd="0" destOrd="0" presId="urn:microsoft.com/office/officeart/2005/8/layout/vList6"/>
    <dgm:cxn modelId="{A6200A4E-02FE-431A-AEBC-28C6A508290B}" type="presParOf" srcId="{65212F93-5F22-4D0E-9043-2CBF69C80D67}" destId="{BF8502F9-72D3-47E6-8181-97696775EA5A}" srcOrd="0" destOrd="0" presId="urn:microsoft.com/office/officeart/2005/8/layout/vList6"/>
    <dgm:cxn modelId="{C06E2914-0622-41AD-AAF9-E16AD9396A64}" type="presParOf" srcId="{65212F93-5F22-4D0E-9043-2CBF69C80D67}" destId="{69F95AE3-4C3F-452C-9CE1-8CD6577B7BE4}" srcOrd="1" destOrd="0" presId="urn:microsoft.com/office/officeart/2005/8/layout/vList6"/>
    <dgm:cxn modelId="{FE255E2C-79A7-4DB9-978F-1460D9C7BA3E}" type="presParOf" srcId="{431ACDAD-2DFA-4E14-8BF8-6978A12EEA8E}" destId="{8BBCC49B-0908-4CA7-916F-A0D9E2ABFD20}" srcOrd="1" destOrd="0" presId="urn:microsoft.com/office/officeart/2005/8/layout/vList6"/>
    <dgm:cxn modelId="{4175B52A-0619-482F-A56E-08BF63A9B60C}" type="presParOf" srcId="{431ACDAD-2DFA-4E14-8BF8-6978A12EEA8E}" destId="{635BEA86-A631-41F6-A55E-0AE18370739F}" srcOrd="2" destOrd="0" presId="urn:microsoft.com/office/officeart/2005/8/layout/vList6"/>
    <dgm:cxn modelId="{64B71C1B-C4A7-47B6-AEB0-6D9992C17A07}" type="presParOf" srcId="{635BEA86-A631-41F6-A55E-0AE18370739F}" destId="{207389F6-3A3B-4C9B-AD30-45D4129EF459}" srcOrd="0" destOrd="0" presId="urn:microsoft.com/office/officeart/2005/8/layout/vList6"/>
    <dgm:cxn modelId="{0CD9A62D-95F9-48E8-ACB7-FF4B1068D247}" type="presParOf" srcId="{635BEA86-A631-41F6-A55E-0AE18370739F}" destId="{2B60DA1A-C8B9-44B4-A469-F3BB7A0E069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F95AE3-4C3F-452C-9CE1-8CD6577B7BE4}">
      <dsp:nvSpPr>
        <dsp:cNvPr id="0" name=""/>
        <dsp:cNvSpPr/>
      </dsp:nvSpPr>
      <dsp:spPr>
        <a:xfrm>
          <a:off x="3291839" y="552"/>
          <a:ext cx="4937760" cy="21546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smtClean="0"/>
            <a:t>развивается из зародышевых собирательных канальцев, утративших связь с мочевыми путями в период внутриутробного развития</a:t>
          </a:r>
          <a:endParaRPr lang="ru-RU" sz="1800" kern="1200" dirty="0"/>
        </a:p>
      </dsp:txBody>
      <dsp:txXfrm>
        <a:off x="3291839" y="269889"/>
        <a:ext cx="4129750" cy="1616020"/>
      </dsp:txXfrm>
    </dsp:sp>
    <dsp:sp modelId="{BF8502F9-72D3-47E6-8181-97696775EA5A}">
      <dsp:nvSpPr>
        <dsp:cNvPr id="0" name=""/>
        <dsp:cNvSpPr/>
      </dsp:nvSpPr>
      <dsp:spPr>
        <a:xfrm>
          <a:off x="0" y="552"/>
          <a:ext cx="3291839" cy="21546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Врожденная</a:t>
          </a:r>
          <a:endParaRPr lang="ru-RU" sz="2900" kern="1200" dirty="0"/>
        </a:p>
      </dsp:txBody>
      <dsp:txXfrm>
        <a:off x="105183" y="105735"/>
        <a:ext cx="3081473" cy="1944328"/>
      </dsp:txXfrm>
    </dsp:sp>
    <dsp:sp modelId="{2B60DA1A-C8B9-44B4-A469-F3BB7A0E069D}">
      <dsp:nvSpPr>
        <dsp:cNvPr id="0" name=""/>
        <dsp:cNvSpPr/>
      </dsp:nvSpPr>
      <dsp:spPr>
        <a:xfrm>
          <a:off x="3291839" y="2370716"/>
          <a:ext cx="4937760" cy="21546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smtClean="0"/>
            <a:t>развивается по причине нарушения оттока мочи по канальцу; это нарушение могут спровоцировать различные заболевания, которые перенес человек</a:t>
          </a:r>
          <a:endParaRPr lang="ru-RU" sz="1800" kern="1200" dirty="0"/>
        </a:p>
      </dsp:txBody>
      <dsp:txXfrm>
        <a:off x="3291839" y="2640053"/>
        <a:ext cx="4129750" cy="1616020"/>
      </dsp:txXfrm>
    </dsp:sp>
    <dsp:sp modelId="{207389F6-3A3B-4C9B-AD30-45D4129EF459}">
      <dsp:nvSpPr>
        <dsp:cNvPr id="0" name=""/>
        <dsp:cNvSpPr/>
      </dsp:nvSpPr>
      <dsp:spPr>
        <a:xfrm>
          <a:off x="0" y="2370716"/>
          <a:ext cx="3291839" cy="21546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Приобретенная</a:t>
          </a:r>
          <a:endParaRPr lang="ru-RU" sz="2900" kern="1200" dirty="0"/>
        </a:p>
      </dsp:txBody>
      <dsp:txXfrm>
        <a:off x="105183" y="2475899"/>
        <a:ext cx="3081473" cy="19443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0857" y="2046527"/>
            <a:ext cx="7772400" cy="1661803"/>
          </a:xfrm>
        </p:spPr>
        <p:txBody>
          <a:bodyPr/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Аномалии структуры почек: кисты почек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7704" y="260648"/>
            <a:ext cx="6696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dirty="0"/>
              <a:t>ГБОУ ВПО «Красноярский Государственный медицинский</a:t>
            </a:r>
          </a:p>
          <a:p>
            <a:pPr algn="ctr">
              <a:defRPr/>
            </a:pPr>
            <a:r>
              <a:rPr lang="ru-RU" dirty="0"/>
              <a:t>университет им. проф. В.Ф. </a:t>
            </a:r>
            <a:r>
              <a:rPr lang="ru-RU" dirty="0" err="1"/>
              <a:t>Войно-Ясенецкого</a:t>
            </a:r>
            <a:r>
              <a:rPr lang="ru-RU" dirty="0"/>
              <a:t>»</a:t>
            </a:r>
          </a:p>
          <a:p>
            <a:pPr algn="ctr">
              <a:defRPr/>
            </a:pPr>
            <a:r>
              <a:rPr lang="ru-RU" dirty="0"/>
              <a:t>Министерства здравоохранения Российской Федерации</a:t>
            </a: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65" y="164225"/>
            <a:ext cx="1236251" cy="124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751" y="1412777"/>
            <a:ext cx="6808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Кафедра </a:t>
            </a:r>
            <a:r>
              <a:rPr lang="ru-RU" sz="2000" b="1" dirty="0"/>
              <a:t>урологии, андрологии и сексологии ИПО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6300192" y="4365104"/>
            <a:ext cx="2664296" cy="18093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i="1" dirty="0" smtClean="0">
                <a:solidFill>
                  <a:prstClr val="black"/>
                </a:solidFill>
                <a:latin typeface="Arial" charset="0"/>
              </a:rPr>
              <a:t>Работу выполнила студентка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i="1" dirty="0" smtClean="0">
                <a:solidFill>
                  <a:prstClr val="black"/>
                </a:solidFill>
                <a:latin typeface="Arial" charset="0"/>
              </a:rPr>
              <a:t>410 группы специальность «педиатрия»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i="1" dirty="0" smtClean="0">
                <a:solidFill>
                  <a:prstClr val="black"/>
                </a:solidFill>
                <a:latin typeface="Arial" charset="0"/>
              </a:rPr>
              <a:t>Иванова Л.С.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131840" y="634980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Красноярск, 2017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708330"/>
            <a:ext cx="3962214" cy="264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2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Клиника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925144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Простые кисты небольших размеров бессимптомны и являются случайной находкой при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обследовании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Клинические проявления начинаются по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мере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увеличения размеров кисты,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связаны с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ее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осложнениями: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сдавливание чашечно-лоханочной </a:t>
            </a:r>
            <a:r>
              <a:rPr lang="ru-RU" dirty="0" smtClean="0"/>
              <a:t>системы;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с</a:t>
            </a:r>
            <a:r>
              <a:rPr lang="ru-RU" dirty="0" smtClean="0"/>
              <a:t>давление мочеточника</a:t>
            </a:r>
            <a:r>
              <a:rPr lang="ru-RU" dirty="0"/>
              <a:t>, сосудов </a:t>
            </a:r>
            <a:r>
              <a:rPr lang="ru-RU" dirty="0" smtClean="0"/>
              <a:t>почки;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н</a:t>
            </a:r>
            <a:r>
              <a:rPr lang="ru-RU" dirty="0" smtClean="0"/>
              <a:t>агноение;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к</a:t>
            </a:r>
            <a:r>
              <a:rPr lang="ru-RU" dirty="0" smtClean="0"/>
              <a:t>ровоизлияние;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м</a:t>
            </a:r>
            <a:r>
              <a:rPr lang="ru-RU" dirty="0" smtClean="0"/>
              <a:t>алигнизация.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Могут пальпироваться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в виде упругого, гладкого, подвижного безболезненного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образования.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42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573016"/>
            <a:ext cx="4276328" cy="311598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Дифференциальный диагноз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Мультикистоз</a:t>
            </a:r>
            <a:endParaRPr lang="ru-RU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Поликистоз</a:t>
            </a:r>
            <a:endParaRPr lang="ru-RU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Гидронефроз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Новообразования почки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16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 исследования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УЗИ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– признаком кисты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является наличие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гипоэхогенной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однородной, с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четкими контурами, округлой жидкой среды в кортикальной зоне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почки.</a:t>
            </a:r>
          </a:p>
          <a:p>
            <a:pPr marL="457200" indent="-457200">
              <a:buFont typeface="+mj-lt"/>
              <a:buAutoNum type="arabicPeriod"/>
            </a:pP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2" y="3284984"/>
            <a:ext cx="452437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796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 исследования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Экскреторная </a:t>
            </a: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</a:rPr>
              <a:t>урограмма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, КТ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с контрастированием и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МРТ -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почка увеличена в размерах за счет округлого тонкостенного гомогенного жидкостного образования, в той или иной степени деформирующего чашечно-лоханочную систему и вызывающего девиацию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мочеточника, лоханка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сдавлена, чашечки оттеснены, раздвинуты, при обструкции шейки чашечки возникает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гидрокаликс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растяжение чашечно-лоханочного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аппарата).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56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Методы исследования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Селективная почечная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артериограмма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в месте расположения кисты определяется слабоконтрастная бессосудистая тень округлого образования</a:t>
            </a:r>
            <a:r>
              <a:rPr lang="ru-RU" dirty="0"/>
              <a:t> 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717" y="3356992"/>
            <a:ext cx="3266325" cy="325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2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Показания к операции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размер кисты более 3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см;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наличие осложнений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564904"/>
            <a:ext cx="6380956" cy="373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58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92696"/>
            <a:ext cx="8229600" cy="45259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П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ростым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методом является </a:t>
            </a:r>
            <a:r>
              <a:rPr lang="ru-RU" sz="2800" b="1" i="1" dirty="0" err="1">
                <a:solidFill>
                  <a:schemeClr val="accent6">
                    <a:lumMod val="50000"/>
                  </a:schemeClr>
                </a:solidFill>
              </a:rPr>
              <a:t>чрескожная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 пункция кисты под ультразвуковым наведением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с аспирацией ее содержимого, которое подлежит цитологическому исследованию. При необходимости выполняют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кистографию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. После эвакуации содержимого в полость кисты вводят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склерозирую-щие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вещества (этиловый спирт). Метод дает высокий процент рецидивов, так как сохраняются оболочки кисты, способные продуцировать жидкость.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62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Л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апароскопическое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или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ретроперитонеоскопическое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иссечение кисты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Открытое оперативное вмешательство - </a:t>
            </a:r>
            <a:r>
              <a:rPr lang="ru-RU" sz="2800" b="1" i="1" dirty="0" err="1">
                <a:solidFill>
                  <a:schemeClr val="accent6">
                    <a:lumMod val="50000"/>
                  </a:schemeClr>
                </a:solidFill>
              </a:rPr>
              <a:t>люмботомию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- применяют редко.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П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оказана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, когда киста достигает огромных размеров, имеет мультифокальный характер с атрофией почечной паренхимы, а также при наличии ее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малигнизации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. В таких случаях выполняют резекцию почки или </a:t>
            </a:r>
            <a:r>
              <a:rPr lang="ru-RU" sz="2800" b="1" i="1" dirty="0" err="1" smtClean="0">
                <a:solidFill>
                  <a:schemeClr val="accent6">
                    <a:lumMod val="50000"/>
                  </a:schemeClr>
                </a:solidFill>
              </a:rPr>
              <a:t>нефрэктомию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02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600200"/>
          </a:xfrm>
        </p:spPr>
        <p:txBody>
          <a:bodyPr/>
          <a:lstStyle/>
          <a:p>
            <a:r>
              <a:rPr lang="ru-RU" dirty="0" err="1"/>
              <a:t>Парапельвикальная</a:t>
            </a:r>
            <a:r>
              <a:rPr lang="ru-RU" dirty="0"/>
              <a:t> киста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/>
          <a:p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Парапельвикальная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киста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 - это киста, расположенная в области почечного синуса, ворот почки. Стенка кисты тесно прилежит к сосудам почки и лоханке, но не сообщается с ней. Причиной ее образования является недоразвитие лимфатических сосудов почечного синуса в период новорожденности.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419009"/>
            <a:ext cx="3613584" cy="240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87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Клиника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бусловлены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ее расположением, то есть давлением на лоханку и сосудистую ножку почки. У больных возникают болевые ощущения. Могут наблюдаться гематурия и артериальная гипертензия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Диагностика такая же, как при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солитарных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кистах почек. Дифференциальная диагностика проводится с расширением лоханки при гидронефрозе, для чего используются УЗИ и рентгенологические методы с контрастированием мочевыводящих путей.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69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dirty="0">
                <a:solidFill>
                  <a:prstClr val="black"/>
                </a:solidFill>
                <a:latin typeface="Arial" charset="0"/>
              </a:rPr>
              <a:t>Аномалии структуры почек</a:t>
            </a:r>
          </a:p>
          <a:p>
            <a:pPr fontAlgn="base">
              <a:spcAft>
                <a:spcPct val="0"/>
              </a:spcAf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Дисплазия почки.</a:t>
            </a:r>
          </a:p>
          <a:p>
            <a:pPr fontAlgn="base">
              <a:spcAft>
                <a:spcPct val="0"/>
              </a:spcAft>
            </a:pP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Мультикистоз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почки.</a:t>
            </a:r>
          </a:p>
          <a:p>
            <a:pPr fontAlgn="base">
              <a:spcAft>
                <a:spcPct val="0"/>
              </a:spcAft>
            </a:pP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Поликистоз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почек: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поликистоз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взрослых;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поликистоз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детского возраста.</a:t>
            </a:r>
          </a:p>
          <a:p>
            <a:pPr fontAlgn="base">
              <a:spcAft>
                <a:spcPct val="0"/>
              </a:spcAft>
            </a:pP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Солитарные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кисты почек: простая;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дермоидная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fontAlgn="base">
              <a:spcAft>
                <a:spcPct val="0"/>
              </a:spcAft>
            </a:pP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Парапельвикальная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киста.</a:t>
            </a:r>
          </a:p>
          <a:p>
            <a:pPr fontAlgn="base">
              <a:spcAft>
                <a:spcPct val="0"/>
              </a:spcAf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Дивертикул чашечки или лоханки.</a:t>
            </a:r>
          </a:p>
          <a:p>
            <a:pPr fontAlgn="base">
              <a:spcAft>
                <a:spcPct val="0"/>
              </a:spcAf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Чашечно-медуллярные аномалии: губчатая почка;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мегакаликс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полимегакаликс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711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Необходимость в лечении возникает при значительном увеличении кисты в размере и развитии осложнений. Технические сложности при ее иссечении связаны с близостью лоханки и почечных сосудов.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645024"/>
            <a:ext cx="4463376" cy="297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9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16002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121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5122912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Солитарная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киста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почки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- порок развития, который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носит наиболее благоприятное течение и характеризуется образованием одной или нескольких кист, локализованных в кортикальном слое почки. Данная аномалия одинаково часто встречается у лиц обоего пола и наблюдается преимущественно после 40 лет.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705" y="836712"/>
            <a:ext cx="2929756" cy="460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9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770441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27584" y="332656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Солитарная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 киста почки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может быть: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3738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Простая киста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обычно бывает 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одиночной (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</a:rPr>
              <a:t>солитарной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), 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могут быть 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множественными, 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многокамерные, 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в том числе 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двусторонние 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кисты. 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Величина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от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2 см в диаметре до гигантских образований объемом более 1 л. Наиболее часто кисты локализуются в одном из полюсов почки.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</a:rPr>
              <a:t>Дермоидная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киста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- встречаются редко, могут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содержать жир, волосы, зубы и кости, которые выявляются при рентгенологическом исследовании.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332656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Солитарная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 киста почки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может быть: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85487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3651584" cy="527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92896"/>
            <a:ext cx="4078791" cy="3031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5877272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Рис. 1. </a:t>
            </a:r>
            <a:r>
              <a:rPr lang="ru-RU" dirty="0" err="1"/>
              <a:t>Солитарная</a:t>
            </a:r>
            <a:r>
              <a:rPr lang="ru-RU" dirty="0"/>
              <a:t> киста почки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788024" y="5784939"/>
            <a:ext cx="3744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Рис. 2. Компьютерная томография (</a:t>
            </a:r>
            <a:r>
              <a:rPr lang="ru-RU" dirty="0" err="1"/>
              <a:t>солитарная</a:t>
            </a:r>
            <a:r>
              <a:rPr lang="ru-RU" dirty="0"/>
              <a:t> киста почки слева)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699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8" t="353" r="13415"/>
          <a:stretch/>
        </p:blipFill>
        <p:spPr bwMode="auto">
          <a:xfrm>
            <a:off x="683568" y="1268760"/>
            <a:ext cx="3796475" cy="386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68760"/>
            <a:ext cx="3864471" cy="3864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3688" y="5317231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Рис. 3,4. </a:t>
            </a:r>
            <a:r>
              <a:rPr lang="ru-RU" sz="2400" dirty="0" err="1" smtClean="0"/>
              <a:t>Дермоидные</a:t>
            </a:r>
            <a:r>
              <a:rPr lang="ru-RU" sz="2400" dirty="0" smtClean="0"/>
              <a:t> кисты (тератома)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6577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08720"/>
            <a:ext cx="7788318" cy="4380929"/>
          </a:xfrm>
        </p:spPr>
      </p:pic>
      <p:sp>
        <p:nvSpPr>
          <p:cNvPr id="5" name="TextBox 4"/>
          <p:cNvSpPr txBox="1"/>
          <p:nvPr/>
        </p:nvSpPr>
        <p:spPr>
          <a:xfrm>
            <a:off x="1452238" y="5517232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Рис. 5. Киста почки</a:t>
            </a:r>
          </a:p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6982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В зависимости от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локализации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солитарная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 киста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может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быть: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85" y="1772816"/>
            <a:ext cx="891283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35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127</TotalTime>
  <Words>582</Words>
  <Application>Microsoft Office PowerPoint</Application>
  <PresentationFormat>Экран (4:3)</PresentationFormat>
  <Paragraphs>67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Исполнительная</vt:lpstr>
      <vt:lpstr>Аномалии структуры почек: кисты почек</vt:lpstr>
      <vt:lpstr>Классификация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Клиника</vt:lpstr>
      <vt:lpstr>Дифференциальный диагноз</vt:lpstr>
      <vt:lpstr>Методы исследования</vt:lpstr>
      <vt:lpstr>Методы исследования</vt:lpstr>
      <vt:lpstr>Методы исследования</vt:lpstr>
      <vt:lpstr>Показания к операции</vt:lpstr>
      <vt:lpstr>Презентация PowerPoint</vt:lpstr>
      <vt:lpstr>Презентация PowerPoint</vt:lpstr>
      <vt:lpstr>Парапельвикальная киста</vt:lpstr>
      <vt:lpstr>Клиника</vt:lpstr>
      <vt:lpstr>Лечение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Лиля</dc:creator>
  <cp:lastModifiedBy>Лиля</cp:lastModifiedBy>
  <cp:revision>11</cp:revision>
  <dcterms:created xsi:type="dcterms:W3CDTF">2017-09-25T11:58:38Z</dcterms:created>
  <dcterms:modified xsi:type="dcterms:W3CDTF">2017-09-25T14:16:58Z</dcterms:modified>
</cp:coreProperties>
</file>