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4"/>
  </p:notesMasterIdLst>
  <p:sldIdLst>
    <p:sldId id="256" r:id="rId2"/>
    <p:sldId id="257" r:id="rId3"/>
    <p:sldId id="258" r:id="rId4"/>
    <p:sldId id="293" r:id="rId5"/>
    <p:sldId id="261" r:id="rId6"/>
    <p:sldId id="295" r:id="rId7"/>
    <p:sldId id="269" r:id="rId8"/>
    <p:sldId id="296" r:id="rId9"/>
    <p:sldId id="297" r:id="rId10"/>
    <p:sldId id="298" r:id="rId11"/>
    <p:sldId id="299" r:id="rId12"/>
    <p:sldId id="260" r:id="rId13"/>
    <p:sldId id="262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37" r:id="rId42"/>
    <p:sldId id="33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9" r:id="rId52"/>
    <p:sldId id="340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  <a:srgbClr val="58267E"/>
    <a:srgbClr val="279818"/>
    <a:srgbClr val="66FF66"/>
    <a:srgbClr val="006600"/>
    <a:srgbClr val="660066"/>
    <a:srgbClr val="001236"/>
    <a:srgbClr val="36174D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7" autoAdjust="0"/>
    <p:restoredTop sz="94660"/>
  </p:normalViewPr>
  <p:slideViewPr>
    <p:cSldViewPr>
      <p:cViewPr>
        <p:scale>
          <a:sx n="50" d="100"/>
          <a:sy n="50" d="100"/>
        </p:scale>
        <p:origin x="-20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9807F-2BC0-49B3-BBD9-67943D4BDE85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7AA2-D608-4627-B980-C9D84C733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ic.academic.ru/pictures/wiki/files/83/SodiumHydroxide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hemistry-chemists.com/N6_2011/U1/Hromovaja_smes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636912"/>
            <a:ext cx="8643998" cy="292895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«Классификация  веществ»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5765194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Преподаватель химии: Агафонова Н.В.</a:t>
            </a: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11403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ФГБОУ ВО Красноярский государственный медицинский университет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им. проф.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В.Ф.Войно-Ясенецкого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Минздрава России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4857784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Амфотерные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оксиды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гидраты которых являются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амфотерными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гидроксидами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Оксиды трех- и четырехвалентных металлов и оксиды двухвалентных металлов: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PbO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Исключения оксиды трехвалентных металлов, относящиеся к типу основных оксидов: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Классификация оксидов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857628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Агрегатное состояние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Твердые оксиды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основные оксиды; все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амфотерные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оксиды;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Некоторые кислотные оксиды: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Жидкие оксиды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Некоторые кислотные оксиды: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7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Газообразные оксиды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Некоторые кислотные оксиды: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Несолеобразующие оксиды (кроме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− твердый оксид)</a:t>
            </a: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Физические свойства оксидов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Физические свойства оксидов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214282" y="2285993"/>
            <a:ext cx="4283106" cy="35004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Растворимые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воде оксиды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Оксиды щелочных и щелочноземельных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кислотные оксиды, кроме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429125" y="2285992"/>
            <a:ext cx="4500594" cy="371477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Нерастворимые </a:t>
            </a: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в воде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Все основные оксиды, кроме оксидов щелочных и щелочноземельных металлов.</a:t>
            </a:r>
          </a:p>
          <a:p>
            <a:pPr algn="just"/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Амфотерные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оксиды.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Кислотный оксид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33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5" name="AutoShape 1"/>
          <p:cNvCxnSpPr>
            <a:cxnSpLocks noChangeShapeType="1"/>
          </p:cNvCxnSpPr>
          <p:nvPr/>
        </p:nvCxnSpPr>
        <p:spPr bwMode="auto">
          <a:xfrm rot="10800000" flipV="1">
            <a:off x="2000232" y="1611302"/>
            <a:ext cx="2317762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4619619" y="1611302"/>
            <a:ext cx="2238397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9661" y="935164"/>
            <a:ext cx="5229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Растворимость в воде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2886" y="1071546"/>
            <a:ext cx="8472518" cy="5214974"/>
          </a:xfrm>
        </p:spPr>
        <p:txBody>
          <a:bodyPr>
            <a:normAutofit/>
          </a:bodyPr>
          <a:lstStyle/>
          <a:p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Основные оксиды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Основный оксид + Кислота = Соль + Н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 Основный оксид + кислотный оксид = Соль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 Оксид щелочного или щелочноземельного металла +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 = Щелочь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 = Ca(OH)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Na2O + 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 = 2NaOH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Химические свойства оксидов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2886" y="857232"/>
            <a:ext cx="8615394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i="1" u="sng" dirty="0" smtClean="0">
                <a:latin typeface="Times New Roman" pitchFamily="18" charset="0"/>
                <a:cs typeface="Times New Roman" pitchFamily="18" charset="0"/>
              </a:rPr>
              <a:t>Кислотные оксиды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Кислотный оксид + Основание = Соль + Н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BaCO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Кислотный оксид + Основные оксиды = Соль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endParaRPr lang="ru-RU" sz="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Все кислотные оксиды, кроме оксида кремния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растворяются в воде и взаимодействуют с ней с образованием кислородосодержащих кислот.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Кислотный оксид + Н</a:t>
            </a:r>
            <a:r>
              <a:rPr lang="ru-RU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 = Кислота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Химические свойства оксидов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2886" y="1214422"/>
            <a:ext cx="8472518" cy="5072098"/>
          </a:xfrm>
        </p:spPr>
        <p:txBody>
          <a:bodyPr>
            <a:normAutofit/>
          </a:bodyPr>
          <a:lstStyle/>
          <a:p>
            <a:r>
              <a:rPr lang="ru-RU" sz="4000" b="1" i="1" u="sng" dirty="0" err="1" smtClean="0">
                <a:latin typeface="Times New Roman" pitchFamily="18" charset="0"/>
                <a:cs typeface="Times New Roman" pitchFamily="18" charset="0"/>
              </a:rPr>
              <a:t>Амфотерные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 оксиды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Амфотерность оксидов заключается в способности одного и того же оксида проявлять как основные, так и кислотные свойства (образуют соли при взаимодействии, как с кислотами, так и с основаниями)</a:t>
            </a: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Химические свойства оксидов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90" y="564957"/>
            <a:ext cx="885828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оксид + Кислота = Соль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оксид + Щелочь = Соль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оксид + Кислотный оксид = Соль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оксид +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оксид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Соль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NaAlO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2886" y="928670"/>
            <a:ext cx="8615394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Прямая реакция элемента с кислородом: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Разложение сложных веществ: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а) оксидов: 4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б)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гидроксидов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в) кислот: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солей: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Взаимодействием кислот-окислителей с металлами и неметаллами: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 + 4HNO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ru-RU" sz="2800" baseline="-25000" dirty="0" err="1" smtClean="0"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Cu(NO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↑ + 2H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Получение оксидов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3357586"/>
          </a:xfrm>
        </p:spPr>
        <p:txBody>
          <a:bodyPr>
            <a:normAutofit/>
          </a:bodyPr>
          <a:lstStyle/>
          <a:p>
            <a:pPr marL="576000" indent="-457200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Гидроксиды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или основания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− сложные вещества, молекулы которых состоят из атома металла и одной или нескольких гидроксильных групп.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Гидроксиды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основания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Номенклатура оснований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714752"/>
            <a:ext cx="821537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натрия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меди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42844" y="2071678"/>
            <a:ext cx="1785950" cy="85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название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основания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428860" y="2071678"/>
            <a:ext cx="1220775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071934" y="2071678"/>
            <a:ext cx="1714512" cy="8699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215074" y="2071678"/>
            <a:ext cx="2659066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металла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 rot="10800000" flipV="1">
            <a:off x="785850" y="1857364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=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                        +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401080" cy="1428760"/>
          </a:xfrm>
        </p:spPr>
        <p:txBody>
          <a:bodyPr>
            <a:noAutofit/>
          </a:bodyPr>
          <a:lstStyle/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Классификация неорганических веществ.</a:t>
            </a:r>
          </a:p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Оксиды.</a:t>
            </a:r>
          </a:p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Кислоты.</a:t>
            </a:r>
          </a:p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Соли.</a:t>
            </a:r>
          </a:p>
          <a:p>
            <a:pPr marL="624078" lvl="0" indent="-514350">
              <a:buSzPct val="105000"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Генетическая связь между классами неорганических соединений.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4389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3643338"/>
          </a:xfrm>
        </p:spPr>
        <p:txBody>
          <a:bodyPr>
            <a:normAutofit/>
          </a:bodyPr>
          <a:lstStyle/>
          <a:p>
            <a:pPr marL="32400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Классификация по числу гидроксильных групп в молекуле основания.</a:t>
            </a:r>
          </a:p>
          <a:p>
            <a:pPr marL="1394460" indent="-514350">
              <a:buAutoNum type="arabicPeriod"/>
            </a:pPr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24000" indent="-51435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 гидроксильных групп − ОН в молекуле основания определяет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кислотность основания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011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Классификация оснований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2844" y="3357562"/>
            <a:ext cx="3143272" cy="1785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Однокислотные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Одна гидроксильная  группа: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KOH,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CuOH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86116" y="3357562"/>
            <a:ext cx="2857520" cy="1785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Двухкислотные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 гидроксильные группы: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143636" y="3357562"/>
            <a:ext cx="2786082" cy="1785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Трехкислотные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 гидроксильные группы: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Классификация оснований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214282" y="2285992"/>
            <a:ext cx="4283106" cy="42862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Растворимые 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щелочи)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Щелочи образующиеся активными металлами.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284693" cy="38576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Нерастворимые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остальные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5" name="AutoShape 1"/>
          <p:cNvCxnSpPr>
            <a:cxnSpLocks noChangeShapeType="1"/>
          </p:cNvCxnSpPr>
          <p:nvPr/>
        </p:nvCxnSpPr>
        <p:spPr bwMode="auto">
          <a:xfrm rot="10800000" flipV="1">
            <a:off x="2000232" y="1611302"/>
            <a:ext cx="2317762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4619619" y="1611302"/>
            <a:ext cx="2238397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9661" y="935164"/>
            <a:ext cx="5229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Растворимость в воде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2714644"/>
          </a:xfrm>
        </p:spPr>
        <p:txBody>
          <a:bodyPr>
            <a:normAutofit fontScale="70000" lnSpcReduction="20000"/>
          </a:bodyPr>
          <a:lstStyle/>
          <a:p>
            <a:pPr marL="180000" indent="0">
              <a:lnSpc>
                <a:spcPct val="120000"/>
              </a:lnSpc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По агрегатному состоянию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все основания, кроме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аммония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35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твердые вещества разного цвета: основания образованные щелочными и щелочноземельными металлами, являются бесцветными веществами,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меди 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− голубого цвета,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железа 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5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− бурого цвета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0324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Физические свойства оснований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857628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6" name="Picture 2" descr="http://im0-tub-ru.yandex.net/i?id=376287848-05-72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357158" y="3929066"/>
            <a:ext cx="2714644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71802" y="5429264"/>
            <a:ext cx="3357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меди (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8" name="Picture 4" descr="http://im3-tub-ru.yandex.net/i?id=235394535-34-72"/>
          <p:cNvPicPr>
            <a:picLocks noChangeAspect="1" noChangeArrowheads="1"/>
          </p:cNvPicPr>
          <p:nvPr/>
        </p:nvPicPr>
        <p:blipFill>
          <a:blip r:embed="rId3" cstate="print">
            <a:lum bright="-6000" contrast="7000"/>
          </a:blip>
          <a:srcRect/>
          <a:stretch>
            <a:fillRect/>
          </a:stretch>
        </p:blipFill>
        <p:spPr bwMode="auto">
          <a:xfrm>
            <a:off x="3286116" y="3929066"/>
            <a:ext cx="3143272" cy="100584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929321" y="4929198"/>
            <a:ext cx="3534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железа (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442915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Твердые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имеют запаха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Жидкое основание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которое образуется в результате растворения газообразного аммиака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воде, обладает запахом аммиака. </a:t>
            </a:r>
          </a:p>
          <a:p>
            <a:pPr indent="0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Гидроксиды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щелочных металлов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едкими щелочами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Едкие щелочи легко поглощают воду из воздуха и растворяются в ней (расплываются), поэтому их хранят в закрытой посуде.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43956" cy="6540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Физические свойства оснований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857628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38" name="Picture 2" descr="Картинка 1 из 3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" contrast="8000"/>
          </a:blip>
          <a:srcRect/>
          <a:stretch>
            <a:fillRect/>
          </a:stretch>
        </p:blipFill>
        <p:spPr bwMode="auto">
          <a:xfrm>
            <a:off x="5143504" y="4286256"/>
            <a:ext cx="3643338" cy="2272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072098"/>
          </a:xfrm>
        </p:spPr>
        <p:txBody>
          <a:bodyPr>
            <a:normAutofit/>
          </a:bodyPr>
          <a:lstStyle/>
          <a:p>
            <a:pPr marL="21600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диссоциируют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водных растворах    с образованием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гидроксид-ионов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ОН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21600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 ↔ К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ОН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160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Поэтому водные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растворы щелочей изменяют окраску индикаторов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Основания окрашивают индикаторы фенолфталеин − в малиновый цвет, лакмус − в синий.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7143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Химические свойства оснований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 Основание + Кислота = Соль +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(реакция нейтрализации)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2NaOH + 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= Na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Основание + Кислотный оксид = Соль +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Щелочь + Соль = Соль + Нерастворимое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основание↓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Щелочь + Соль =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Соль↓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+ Новая щелочь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BaSO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↓ + 2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Амфотерные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металлы + Щелочь = Соль + Н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2Al + 2KOH +2H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 = 2KAlO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6. Нерастворимое основание = Основный оксид +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64360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 активных металлов можно получить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взаимодействия металла с водой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(многие реакции протекают бурно). </a:t>
            </a:r>
          </a:p>
          <a:p>
            <a:pPr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либо при взаимодействии соответствующего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оксида с водой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0" algn="ctr">
              <a:buNone/>
            </a:pPr>
            <a:endParaRPr lang="ru-RU" sz="7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случае, если оксид металла с водой не реагирует, соответствующее основание можно получить реакцией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щелочи с растворимой солью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этого металла:</a:t>
            </a:r>
          </a:p>
          <a:p>
            <a:pPr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Получение оснований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3357586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− сложные вещества, содержащие атомы водорода, которые могут замещаться атомами металла, и кислотные остатки.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Кислоты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3929090"/>
          </a:xfrm>
        </p:spPr>
        <p:txBody>
          <a:bodyPr>
            <a:normAutofit/>
          </a:bodyPr>
          <a:lstStyle/>
          <a:p>
            <a:pPr marL="88011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По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основности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Основность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кислоты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это число атомов водорода в молекуле кислоты, способных замещаться атомами металла.</a:t>
            </a:r>
          </a:p>
          <a:p>
            <a:pPr marL="88011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Классификация кислот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14282" y="3429000"/>
            <a:ext cx="3000396" cy="16430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Одноосновные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HNO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214678" y="3429000"/>
            <a:ext cx="2857520" cy="164307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Двухосновные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S,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72198" y="3429000"/>
            <a:ext cx="2928958" cy="164307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Трехосновные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Классификация кислот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214282" y="2643183"/>
            <a:ext cx="4283106" cy="4286279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Бескислородные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500563" y="2643183"/>
            <a:ext cx="4429156" cy="385765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Кислородосодержащие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оксокислоты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5" name="AutoShape 1"/>
          <p:cNvCxnSpPr>
            <a:cxnSpLocks noChangeShapeType="1"/>
          </p:cNvCxnSpPr>
          <p:nvPr/>
        </p:nvCxnSpPr>
        <p:spPr bwMode="auto">
          <a:xfrm rot="10800000" flipV="1">
            <a:off x="2000232" y="1968493"/>
            <a:ext cx="2317762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4619619" y="1968493"/>
            <a:ext cx="2238397" cy="531814"/>
          </a:xfrm>
          <a:prstGeom prst="straightConnector1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3" y="1292355"/>
            <a:ext cx="89354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составу кислотного остатка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143404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Простые вещества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вещества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молекулы которых состоят из атомов одного химического элемента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Cl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Металлы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Неметаллы (С, Н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Классификация неорганических веществ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4857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агрегатному состоянию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большинство кислот являются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жидкостями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Некоторые жидкие кислоты представляют собой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растворы газов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воде (соляная кислота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сероводородная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угольная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др.).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Ортофосфорная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борная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йодная кислота 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твердые вещества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Физические свойства кислот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4143404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Кислоты могут быть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бесцветными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(сернистая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бромоводородная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окрашенными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(хромовая кислота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существует в виде раствора желтого цвета, а марганцовая кислота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HMnO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в виде раствора фиолетово-красного цвета).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Физические свойства кислот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778" name="Picture 2" descr="Картинка 10 из 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143380"/>
            <a:ext cx="1928826" cy="24288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5715016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i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400" i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4786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растворимости в воде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почти все кислоты хорошо растворимы. Кремниевая кислота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растворима в воде.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Угольная кислота очень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неустойчива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распадается на углекислый газ и воду.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Физические свойства кислот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Кислоты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диссоциируют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образованием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катионов водорода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кислоты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изменяют окраску индикаторов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Кислота + Основание = Соль +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Кислота + Основный оксид = Соль +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Химические свойства кислот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428604"/>
            <a:ext cx="8715436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Кислота +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оксид = Соль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Кислота +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Соль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Кислота + Соль = Новая кислота + Новая соль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Кислота + металл (левее водорода) = Соль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64360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Взаимодействие кислотных оксидов (ангидридов кислот) с водой: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Взаимодействие сильных кислот - окислителей с неметаллами: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+ 5HN0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ru-RU" sz="3600" baseline="-25000" dirty="0" err="1" smtClean="0"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 = 3H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+ 5NO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Получение напрямую из простых веществ: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2НС1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Получение кислот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3357586"/>
          </a:xfrm>
        </p:spPr>
        <p:txBody>
          <a:bodyPr>
            <a:normAutofit/>
          </a:bodyPr>
          <a:lstStyle/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Соли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− сложные вещества, состоящие из кислотных остатков и атомов металлов или других атомных группировок.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Соли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6436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Нормальные (средние) соли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− это продукты полного замещения атомов водорода в молекулах кислот атомами металла или полного замещения гидроксильных групп в молекулах оснований кислотными остатками 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Кислые соли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− это продукты неполного замещения атомов водорода в молекулах многоосновных кислот атомами металла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8011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Классификация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76" y="785794"/>
            <a:ext cx="8929718" cy="55007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соли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− это продукты неполного замещения гидроксильных групп в молекулах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многокислотных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оснований кислотными остатками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CaOHCl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атомы водорода в многоосновной кислоте замещены атомами не одного, а двух различных металлов, образуются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двойные соли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например,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NaKCO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Также существует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комплексных солей (смешанные соли)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такие соли, в состав которых входят катионы одного металла и анионы двух различных кислотных остатков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PbFCl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80110" indent="-514350">
              <a:lnSpc>
                <a:spcPct val="120000"/>
              </a:lnSpc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Классификация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Номенклатура солей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714752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сульфат натрия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фосфат кальция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сульфат меди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220632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42844" y="1658917"/>
            <a:ext cx="1714512" cy="85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нормальные соли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2214546" y="1658917"/>
            <a:ext cx="2071713" cy="1193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кислотного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572000" y="1730355"/>
            <a:ext cx="1773271" cy="885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700866" y="1730355"/>
            <a:ext cx="2157414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металла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85784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357158" y="1448838"/>
            <a:ext cx="677621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=                 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+                          +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2862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Сложные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их молекулы состоят из атомов разных химических элементов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NаCl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оксиды, </a:t>
            </a:r>
          </a:p>
          <a:p>
            <a:pPr>
              <a:buFont typeface="Wingdings" pitchFamily="2" charset="2"/>
              <a:buChar char="v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гидроксиды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кислоты </a:t>
            </a:r>
          </a:p>
          <a:p>
            <a:pPr>
              <a:buFont typeface="Wingdings" pitchFamily="2" charset="2"/>
              <a:buChar char="v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соли.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Классификация неорганических веществ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Номенклатура солей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714752"/>
            <a:ext cx="821537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гидрокарбонат натрия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гидросульфид железа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калия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кальция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1439" y="1592249"/>
            <a:ext cx="1357290" cy="908057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кислые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714480" y="1428736"/>
            <a:ext cx="1428760" cy="12858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дигидро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502300" y="1500174"/>
            <a:ext cx="1570030" cy="9731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7286644" y="1500174"/>
            <a:ext cx="1785950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428992" y="1428736"/>
            <a:ext cx="1785950" cy="14017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кислотного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714348" y="2700336"/>
            <a:ext cx="328614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(зависит от количества атомов водорода в кислотном остатке)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285720" y="1500174"/>
            <a:ext cx="727635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=                            +                                 +                               +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Номенклатура солей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714752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ульфат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калия-алюминия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сульфат аммония-железа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1406" y="1592249"/>
            <a:ext cx="1500139" cy="908057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Двойные соли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7358082" y="1500174"/>
            <a:ext cx="1643074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57158" y="1500174"/>
            <a:ext cx="739163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=                           +                                 +                               +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85918" y="1571612"/>
            <a:ext cx="1428734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кислотного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71868" y="1500174"/>
            <a:ext cx="1570002" cy="9731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573738" y="1500174"/>
            <a:ext cx="1570002" cy="9731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Номенклатура солей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714752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PbFCl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− фторид-хлорид свинца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1406" y="1762112"/>
            <a:ext cx="1500139" cy="908057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Смешанные соли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573738" y="1670037"/>
            <a:ext cx="1570002" cy="9731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7358082" y="1670037"/>
            <a:ext cx="1643074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500430" y="1598599"/>
            <a:ext cx="1785918" cy="14017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кислотного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остатка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57158" y="1670037"/>
            <a:ext cx="739163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=                           +                                 +                               +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0" y="45720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85918" y="1741475"/>
            <a:ext cx="1428734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кислотного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остатка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06099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агрегатному состоянию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все соли представляют собой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твердые вещества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Большинство белого цвета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др.). Соли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дихромовых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кислот − имеют оранжевый цвет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хроматы − желтого цвета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сульфиды меди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свинца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PbS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черного цвета.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растворимости в воде соли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условно делят на растворимые, малорастворимые и практически нерастворимые.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Физические свойства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32" y="857232"/>
            <a:ext cx="9001156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Как электролиты средние соли в водных растворах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диссоциируют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катионы металлов и анионы кислотных остатков: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Если соль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образована летучими или слабыми кислотами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наподобие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она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взаимодействует с нелетучими кислотами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например.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выделением летучей или слабой кислоты и образованием новой соли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2NaCl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Na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+ 2HCl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3CaSO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Химические свойства солей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водных растворах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соли могут вступать в реакцию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гидроксидами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образуя новую соль 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условии,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один из продуктов реакции будет выпадать в осадок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+2NaOH = Cu(OH)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+ 2NaCl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подобных условиях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водных растворах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соли могут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вступать в реакцию друг с другом, образуя новые соли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KClO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Химические свойства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Соли реагируют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водных растворах с металлами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стоящими в ряду активности до металла, входящего в состав соли: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Химические свойства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Химические взаимодействия: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металлов с неметаллами: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металлов с кислотами: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основных оксидов с кислотными: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кислот с солями: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BaCl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+ 2HCl.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оснований с солями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(ОН)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кислот с основаниями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кислотных оксидов с основаниями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двух солей между собой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металлов с солями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5760" y="142852"/>
            <a:ext cx="810104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Получение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072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Кислые соли получают при неполной нейтрализации кислоты основанием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при этом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берут в количестве, недостаточном для полной нейтрализации кислоты: </a:t>
            </a:r>
          </a:p>
          <a:p>
            <a:pPr algn="ctr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NaHS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соли получают частичной нейтрализацией основания кислотой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SzPct val="10000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Получение солей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5" name="AutoShape 27"/>
          <p:cNvSpPr>
            <a:spLocks noChangeAspect="1" noChangeArrowheads="1" noTextEdit="1"/>
          </p:cNvSpPr>
          <p:nvPr/>
        </p:nvSpPr>
        <p:spPr bwMode="auto">
          <a:xfrm>
            <a:off x="285720" y="1285860"/>
            <a:ext cx="8679671" cy="450057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Генетическая связь</a:t>
            </a:r>
            <a:endParaRPr lang="ru-RU" dirty="0"/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6588772" y="1285860"/>
            <a:ext cx="2411156" cy="482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неметалл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1285211" y="1768459"/>
            <a:ext cx="1228" cy="643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V="1">
            <a:off x="1767688" y="1777055"/>
            <a:ext cx="0" cy="643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21485" y="2410696"/>
            <a:ext cx="3053231" cy="4813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оксид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1285211" y="2901890"/>
            <a:ext cx="0" cy="6090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 flipV="1">
            <a:off x="1767688" y="2901890"/>
            <a:ext cx="0" cy="643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321485" y="3545355"/>
            <a:ext cx="2731580" cy="567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946698" y="2410696"/>
            <a:ext cx="3054458" cy="482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кислотный оксид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6588772" y="3536759"/>
            <a:ext cx="2411156" cy="642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7392900" y="1768459"/>
            <a:ext cx="1228" cy="642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7392900" y="2893294"/>
            <a:ext cx="1228" cy="643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V="1">
            <a:off x="7875377" y="1768459"/>
            <a:ext cx="0" cy="642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7875377" y="2893294"/>
            <a:ext cx="0" cy="643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893467" y="1455322"/>
            <a:ext cx="176785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4661320" y="1446726"/>
            <a:ext cx="192745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3374716" y="2571562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374716" y="2571562"/>
            <a:ext cx="1286605" cy="12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4661321" y="2571562"/>
            <a:ext cx="12853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3053065" y="3858491"/>
            <a:ext cx="16082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H="1">
            <a:off x="4661320" y="3858491"/>
            <a:ext cx="192745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535541" y="5152789"/>
            <a:ext cx="2411156" cy="6336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2089339" y="4178996"/>
            <a:ext cx="1446203" cy="12869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5946698" y="4178996"/>
            <a:ext cx="1285377" cy="112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 flipV="1">
            <a:off x="6107523" y="4178996"/>
            <a:ext cx="1446203" cy="12869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0" name="Line 2"/>
          <p:cNvSpPr>
            <a:spLocks noChangeShapeType="1"/>
          </p:cNvSpPr>
          <p:nvPr/>
        </p:nvSpPr>
        <p:spPr bwMode="auto">
          <a:xfrm flipH="1" flipV="1">
            <a:off x="1767688" y="4178996"/>
            <a:ext cx="1607028" cy="14477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8643" name="Group 35"/>
          <p:cNvGrpSpPr>
            <a:grpSpLocks/>
          </p:cNvGrpSpPr>
          <p:nvPr/>
        </p:nvGrpSpPr>
        <p:grpSpPr bwMode="auto">
          <a:xfrm>
            <a:off x="357158" y="1285860"/>
            <a:ext cx="5072098" cy="3535368"/>
            <a:chOff x="1134" y="2744"/>
            <a:chExt cx="4860" cy="4330"/>
          </a:xfrm>
        </p:grpSpPr>
        <p:sp>
          <p:nvSpPr>
            <p:cNvPr id="68644" name="Text Box 36"/>
            <p:cNvSpPr txBox="1">
              <a:spLocks noChangeArrowheads="1"/>
            </p:cNvSpPr>
            <p:nvPr/>
          </p:nvSpPr>
          <p:spPr bwMode="auto">
            <a:xfrm>
              <a:off x="1134" y="2744"/>
              <a:ext cx="2880" cy="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металл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5994" y="2934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214842"/>
          </a:xfrm>
        </p:spPr>
        <p:txBody>
          <a:bodyPr>
            <a:normAutofit/>
          </a:bodyPr>
          <a:lstStyle/>
          <a:p>
            <a:pPr marL="25200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− это химические соединения, состоящие из двух элементов, один из которых кислород в степени окисления -2.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Оксиды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5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Осуществите цепочку превращений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3857620" y="1736148"/>
            <a:ext cx="1500198" cy="2857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57" name="Line 1"/>
          <p:cNvSpPr>
            <a:spLocks noChangeShapeType="1"/>
          </p:cNvSpPr>
          <p:nvPr/>
        </p:nvSpPr>
        <p:spPr bwMode="auto">
          <a:xfrm flipV="1">
            <a:off x="4286248" y="2450528"/>
            <a:ext cx="1143008" cy="2571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857224" y="3307784"/>
            <a:ext cx="8001056" cy="2857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2Ca + 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2CaO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→ Ca(OH)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C + 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→ 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Ca(OH)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CaCO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 + 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237909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Ca →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Ca(OH)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28660" y="14503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→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29190" y="1950462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836712"/>
            <a:ext cx="8715436" cy="69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Основная литература: </a:t>
            </a:r>
          </a:p>
          <a:p>
            <a:pPr marL="514350" indent="-514350"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Габриелян, О. С. Химия. 10 класс. Базовый уровень : учебник / О. С. Габриелян. - 4-е изд., стер. - М. : Дрофа, 2016. - 192 с.</a:t>
            </a:r>
          </a:p>
          <a:p>
            <a:pPr marL="514350" indent="-514350"/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Дополнительная литература: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Грандберг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И. И. Органическая химия : учеб. для бакалавров / И. И.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Грандберг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Н. Л. Нам. - 8-е изд. - М. :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, 2013. - 608 с</a:t>
            </a:r>
          </a:p>
          <a:p>
            <a:pPr marL="514350" indent="-514350"/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Электронные ресурсы: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Colibris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Консультант студента ВУЗ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Консультант студента Колледж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ЭМБ Консультант врача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Айбукс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Букап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Лань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СПС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НЭБ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eLibrary</a:t>
            </a:r>
            <a:endParaRPr lang="ru-RU" sz="2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1664" y="214290"/>
            <a:ext cx="29122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844824"/>
            <a:ext cx="5142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Номенклатура оксидов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286124"/>
            <a:ext cx="821537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− оксид меди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− оксид кальция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− оксид бария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− оксид железа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14282" y="2071678"/>
            <a:ext cx="1571636" cy="85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название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оксида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428860" y="2214554"/>
            <a:ext cx="1220775" cy="485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оксид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071934" y="2071678"/>
            <a:ext cx="1714512" cy="8699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элемента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215074" y="1500174"/>
            <a:ext cx="2659066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валентность элемента (только для элементов с переменной валентностью)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 rot="10800000" flipV="1">
            <a:off x="571536" y="1857364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=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+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ОКСИДЫ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Несолеобразующие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Солеобразующие</a:t>
            </a:r>
          </a:p>
          <a:p>
            <a:pPr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Классификация оксидов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-32" y="3214686"/>
            <a:ext cx="37147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N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O, NO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643042" y="1928802"/>
            <a:ext cx="2928958" cy="7143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928802"/>
            <a:ext cx="2786082" cy="7143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857356" y="3921134"/>
            <a:ext cx="232410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кислотные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214810" y="3921134"/>
            <a:ext cx="200026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357950" y="3921134"/>
            <a:ext cx="250033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амфотерные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357686" y="4421200"/>
            <a:ext cx="1643074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FeO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041513" y="4413268"/>
            <a:ext cx="117316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429388" y="4406930"/>
            <a:ext cx="157163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ZnO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Cr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3019408" y="3286123"/>
            <a:ext cx="4052922" cy="78581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6937791" y="3401617"/>
            <a:ext cx="785818" cy="5548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5214942" y="3286123"/>
            <a:ext cx="1857388" cy="78581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2769" grpId="0"/>
      <p:bldP spid="32770" grpId="0"/>
      <p:bldP spid="32771" grpId="0"/>
      <p:bldP spid="32772" grpId="0"/>
      <p:bldP spid="32773" grpId="0"/>
      <p:bldP spid="32774" grpId="0"/>
      <p:bldP spid="327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0006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Основные оксиды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− это оксиды гидраты которых являются основаниями.</a:t>
            </a:r>
          </a:p>
          <a:p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Основными оксидами являются оксиды одно- и двухвалентных металлов: </a:t>
            </a:r>
          </a:p>
          <a:p>
            <a:pPr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соответствует основание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Н)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Классификация оксидов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857628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42148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Кислотные оксиды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− это оксиды гидраты которых являются кислотами.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Кислотными оксидами являются оксиды неметаллов и оксиды металлов с высокой валентностью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Классификация оксидов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857628"/>
            <a:ext cx="82153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008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008000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</TotalTime>
  <Words>3051</Words>
  <Application>Microsoft Office PowerPoint</Application>
  <PresentationFormat>Экран (4:3)</PresentationFormat>
  <Paragraphs>464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Открытая</vt:lpstr>
      <vt:lpstr>Слайд 1</vt:lpstr>
      <vt:lpstr>План:</vt:lpstr>
      <vt:lpstr>1. Классификация неорганических веществ</vt:lpstr>
      <vt:lpstr>1. Классификация неорганических веществ</vt:lpstr>
      <vt:lpstr>2. Оксиды</vt:lpstr>
      <vt:lpstr>2. Номенклатура оксидов</vt:lpstr>
      <vt:lpstr>2. Классификация оксидов</vt:lpstr>
      <vt:lpstr>2. Классификация оксидов</vt:lpstr>
      <vt:lpstr>2. Классификация оксидов</vt:lpstr>
      <vt:lpstr>2. Классификация оксидов</vt:lpstr>
      <vt:lpstr>2. Физические свойства оксидов</vt:lpstr>
      <vt:lpstr>2. Физические свойства оксидов </vt:lpstr>
      <vt:lpstr>2. Химические свойства оксидов</vt:lpstr>
      <vt:lpstr>2. Химические свойства оксидов</vt:lpstr>
      <vt:lpstr>2. Химические свойства оксидов</vt:lpstr>
      <vt:lpstr>Слайд 16</vt:lpstr>
      <vt:lpstr>2. Получение оксидов</vt:lpstr>
      <vt:lpstr>3. Гидроксиды, основания</vt:lpstr>
      <vt:lpstr>2. Номенклатура оснований</vt:lpstr>
      <vt:lpstr>3. Классификация оснований</vt:lpstr>
      <vt:lpstr>3. Классификация оснований</vt:lpstr>
      <vt:lpstr>3. Физические свойства оснований</vt:lpstr>
      <vt:lpstr>3. Физические свойства оснований</vt:lpstr>
      <vt:lpstr>3. Химические свойства оснований</vt:lpstr>
      <vt:lpstr>Слайд 25</vt:lpstr>
      <vt:lpstr>3. Получение оснований</vt:lpstr>
      <vt:lpstr>4. Кислоты</vt:lpstr>
      <vt:lpstr>4. Классификация кислот</vt:lpstr>
      <vt:lpstr>4. Классификация кислот</vt:lpstr>
      <vt:lpstr>4. Физические свойства кислот</vt:lpstr>
      <vt:lpstr>4. Физические свойства кислот</vt:lpstr>
      <vt:lpstr>4. Физические свойства кислот</vt:lpstr>
      <vt:lpstr>4. Химические свойства кислот</vt:lpstr>
      <vt:lpstr>Слайд 34</vt:lpstr>
      <vt:lpstr>4. Получение кислот</vt:lpstr>
      <vt:lpstr>5. Соли</vt:lpstr>
      <vt:lpstr>5. Классификация солей</vt:lpstr>
      <vt:lpstr>5. Классификация солей</vt:lpstr>
      <vt:lpstr>5. Номенклатура солей</vt:lpstr>
      <vt:lpstr>5. Номенклатура солей</vt:lpstr>
      <vt:lpstr>5. Номенклатура солей</vt:lpstr>
      <vt:lpstr>5. Номенклатура солей</vt:lpstr>
      <vt:lpstr>5. Физические свойства солей</vt:lpstr>
      <vt:lpstr>5. Химические свойства солей</vt:lpstr>
      <vt:lpstr>5. Химические свойства солей</vt:lpstr>
      <vt:lpstr>5. Химические свойства солей</vt:lpstr>
      <vt:lpstr>4. Получение солей</vt:lpstr>
      <vt:lpstr>4. Получение солей</vt:lpstr>
      <vt:lpstr>6. Генетическая связь</vt:lpstr>
      <vt:lpstr>Закрепление  Осуществите цепочку превращений 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ната</cp:lastModifiedBy>
  <cp:revision>142</cp:revision>
  <dcterms:created xsi:type="dcterms:W3CDTF">2012-01-03T14:30:01Z</dcterms:created>
  <dcterms:modified xsi:type="dcterms:W3CDTF">2020-11-25T18:24:45Z</dcterms:modified>
</cp:coreProperties>
</file>