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8404D-20BA-4DF8-9DDA-5445D67FD030}" type="datetimeFigureOut">
              <a:rPr lang="ru-RU" smtClean="0"/>
              <a:t>30.01.2021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DBA92-759D-4ABA-9C2E-FFD71023A363}" type="slidenum">
              <a:rPr lang="ru-RU" smtClean="0"/>
              <a:t>‹#›</a:t>
            </a:fld>
            <a:endParaRPr lang="ru-RU"/>
          </a:p>
        </p:txBody>
      </p:sp>
    </p:spTree>
    <p:extLst>
      <p:ext uri="{BB962C8B-B14F-4D97-AF65-F5344CB8AC3E}">
        <p14:creationId xmlns:p14="http://schemas.microsoft.com/office/powerpoint/2010/main" val="24793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BDBA92-759D-4ABA-9C2E-FFD71023A363}" type="slidenum">
              <a:rPr lang="ru-RU" smtClean="0"/>
              <a:t>10</a:t>
            </a:fld>
            <a:endParaRPr lang="ru-RU"/>
          </a:p>
        </p:txBody>
      </p:sp>
    </p:spTree>
    <p:extLst>
      <p:ext uri="{BB962C8B-B14F-4D97-AF65-F5344CB8AC3E}">
        <p14:creationId xmlns:p14="http://schemas.microsoft.com/office/powerpoint/2010/main" val="303476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74F7473-7F74-4966-B218-BED4C2793A45}"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77640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4F7473-7F74-4966-B218-BED4C2793A45}"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347055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4F7473-7F74-4966-B218-BED4C2793A45}"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FFC017-40DE-4B27-A66C-098F74770D5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535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74F7473-7F74-4966-B218-BED4C2793A45}"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3621474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74F7473-7F74-4966-B218-BED4C2793A45}"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FFC017-40DE-4B27-A66C-098F74770D5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4475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74F7473-7F74-4966-B218-BED4C2793A45}"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1940196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4F7473-7F74-4966-B218-BED4C2793A45}"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318892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4F7473-7F74-4966-B218-BED4C2793A45}"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254750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4F7473-7F74-4966-B218-BED4C2793A45}"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75048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4F7473-7F74-4966-B218-BED4C2793A45}"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16139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74F7473-7F74-4966-B218-BED4C2793A45}"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390964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74F7473-7F74-4966-B218-BED4C2793A45}" type="datetimeFigureOut">
              <a:rPr lang="ru-RU" smtClean="0"/>
              <a:t>30.01.2021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254416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74F7473-7F74-4966-B218-BED4C2793A45}" type="datetimeFigureOut">
              <a:rPr lang="ru-RU" smtClean="0"/>
              <a:t>30.01.2021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63513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F7473-7F74-4966-B218-BED4C2793A45}" type="datetimeFigureOut">
              <a:rPr lang="ru-RU" smtClean="0"/>
              <a:t>30.01.2021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306440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4F7473-7F74-4966-B218-BED4C2793A45}"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164421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4F7473-7F74-4966-B218-BED4C2793A45}"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FFC017-40DE-4B27-A66C-098F74770D5A}" type="slidenum">
              <a:rPr lang="ru-RU" smtClean="0"/>
              <a:t>‹#›</a:t>
            </a:fld>
            <a:endParaRPr lang="ru-RU"/>
          </a:p>
        </p:txBody>
      </p:sp>
    </p:spTree>
    <p:extLst>
      <p:ext uri="{BB962C8B-B14F-4D97-AF65-F5344CB8AC3E}">
        <p14:creationId xmlns:p14="http://schemas.microsoft.com/office/powerpoint/2010/main" val="143537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4F7473-7F74-4966-B218-BED4C2793A45}" type="datetimeFigureOut">
              <a:rPr lang="ru-RU" smtClean="0"/>
              <a:t>30.01.2021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0FFC017-40DE-4B27-A66C-098F74770D5A}" type="slidenum">
              <a:rPr lang="ru-RU" smtClean="0"/>
              <a:t>‹#›</a:t>
            </a:fld>
            <a:endParaRPr lang="ru-RU"/>
          </a:p>
        </p:txBody>
      </p:sp>
    </p:spTree>
    <p:extLst>
      <p:ext uri="{BB962C8B-B14F-4D97-AF65-F5344CB8AC3E}">
        <p14:creationId xmlns:p14="http://schemas.microsoft.com/office/powerpoint/2010/main" val="17619178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18468" y="2968411"/>
            <a:ext cx="6815669" cy="1515533"/>
          </a:xfrm>
        </p:spPr>
        <p:txBody>
          <a:bodyPr/>
          <a:lstStyle/>
          <a:p>
            <a:r>
              <a:rPr lang="ru-RU" dirty="0" smtClean="0">
                <a:latin typeface="Times New Roman" panose="02020603050405020304" pitchFamily="18" charset="0"/>
                <a:cs typeface="Times New Roman" panose="02020603050405020304" pitchFamily="18" charset="0"/>
              </a:rPr>
              <a:t>Документооборот.</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92317" y="77002"/>
            <a:ext cx="9948042" cy="2145936"/>
          </a:xfrm>
        </p:spPr>
        <p:txBody>
          <a:bodyPr>
            <a:noAutofit/>
          </a:bodyPr>
          <a:lstStyle/>
          <a:p>
            <a:pPr algn="ctr">
              <a:lnSpc>
                <a:spcPct val="150000"/>
              </a:lnSpc>
            </a:pPr>
            <a:r>
              <a:rPr lang="ru-RU" sz="1400" dirty="0" smtClean="0">
                <a:solidFill>
                  <a:schemeClr val="tx1"/>
                </a:solidFill>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ВЫСШЕГО ПРОФЕССИОНАЛЬНОГО ОБРАЗОВАНИЯ</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"КРАСНОЯРСКИЙ ГОСУДАРСТВЕННЫЙ МЕДИЦИНСКИЙ УНИВЕРСИТЕТ</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ИМЕНИ ПРОФЕССОРА В.Ф.ВОЙНО-ЯСЕНЕЦКОГО"</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МИНИСТЕРСТВА ЗДРАВООХРАНЕНИЯ РОССИЙСКОЙ ФЕДЕРАЦИИ</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ФАРМАЦЕВТИЧЕСКИЙ КОЛЛЕДЖ</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064740" y="6266046"/>
            <a:ext cx="3723126"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Красноярск 2019</a:t>
            </a:r>
            <a:r>
              <a:rPr lang="ru-RU" dirty="0" smtClean="0"/>
              <a:t>.</a:t>
            </a:r>
            <a:endParaRPr lang="ru-RU" dirty="0"/>
          </a:p>
        </p:txBody>
      </p:sp>
      <p:sp>
        <p:nvSpPr>
          <p:cNvPr id="5" name="TextBox 4"/>
          <p:cNvSpPr txBox="1"/>
          <p:nvPr/>
        </p:nvSpPr>
        <p:spPr>
          <a:xfrm>
            <a:off x="7882759" y="5454869"/>
            <a:ext cx="3102709" cy="646331"/>
          </a:xfrm>
          <a:prstGeom prst="rect">
            <a:avLst/>
          </a:prstGeom>
          <a:noFill/>
        </p:spPr>
        <p:txBody>
          <a:bodyPr wrap="none" rtlCol="0">
            <a:spAutoFit/>
          </a:bodyPr>
          <a:lstStyle/>
          <a:p>
            <a:r>
              <a:rPr lang="ru-RU" dirty="0" smtClean="0">
                <a:latin typeface="Times New Roman" pitchFamily="18" charset="0"/>
                <a:cs typeface="Times New Roman" pitchFamily="18" charset="0"/>
              </a:rPr>
              <a:t>Преподаватель</a:t>
            </a:r>
            <a:r>
              <a:rPr lang="ru-RU" dirty="0">
                <a:latin typeface="Times New Roman" pitchFamily="18" charset="0"/>
                <a:cs typeface="Times New Roman" pitchFamily="18" charset="0"/>
              </a:rPr>
              <a:t>:  Попова О.М.</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31655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38696" y="721896"/>
            <a:ext cx="3465079" cy="6507988"/>
          </a:xfrm>
        </p:spPr>
        <p:txBody>
          <a:bodyPr>
            <a:normAutofit/>
          </a:bodyPr>
          <a:lstStyle/>
          <a:p>
            <a:pPr marL="0" indent="0">
              <a:buNone/>
            </a:pPr>
            <a:r>
              <a:rPr lang="ru-RU" sz="2800" dirty="0" smtClean="0">
                <a:latin typeface="Times New Roman" panose="02020603050405020304" pitchFamily="18" charset="0"/>
                <a:cs typeface="Times New Roman" panose="02020603050405020304" pitchFamily="18" charset="0"/>
              </a:rPr>
              <a:t>	После рассмотрения документы возвращаются в службу ДОУ с соответствующей резолюцией, которая вноситься в журнал. Документ либо передается на исполнение, либо помещается в дело.</a:t>
            </a:r>
            <a:endParaRPr lang="ru-RU" sz="2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4740932" y="1104306"/>
            <a:ext cx="3469434" cy="5204151"/>
          </a:xfrm>
          <a:prstGeom prst="rect">
            <a:avLst/>
          </a:prstGeom>
          <a:ln>
            <a:noFill/>
          </a:ln>
          <a:effectLst>
            <a:softEdge rad="112500"/>
          </a:effectLst>
        </p:spPr>
      </p:pic>
      <p:sp>
        <p:nvSpPr>
          <p:cNvPr id="5" name="Объект 2"/>
          <p:cNvSpPr txBox="1">
            <a:spLocks/>
          </p:cNvSpPr>
          <p:nvPr/>
        </p:nvSpPr>
        <p:spPr>
          <a:xfrm>
            <a:off x="8321514" y="1627326"/>
            <a:ext cx="4109971" cy="41581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ru-RU" sz="2800" dirty="0" smtClean="0">
                <a:latin typeface="Times New Roman" panose="02020603050405020304" pitchFamily="18" charset="0"/>
                <a:cs typeface="Times New Roman" panose="02020603050405020304" pitchFamily="18" charset="0"/>
              </a:rPr>
              <a:t>	Документы, поступившие в электроном виде по каналам электронной почты, регистрируется в рабочее время на официальном электронном адресе.</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725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5288" y="75470"/>
            <a:ext cx="9685437" cy="1280890"/>
          </a:xfrm>
        </p:spPr>
        <p:txBody>
          <a:bodyPr>
            <a:normAutofit/>
          </a:bodyPr>
          <a:lstStyle/>
          <a:p>
            <a:r>
              <a:rPr lang="ru-RU" sz="3200" b="1" dirty="0" smtClean="0">
                <a:latin typeface="Times New Roman" panose="02020603050405020304" pitchFamily="18" charset="0"/>
                <a:cs typeface="Times New Roman" panose="02020603050405020304" pitchFamily="18" charset="0"/>
              </a:rPr>
              <a:t>Порядок работы с исходящими документами</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15443" y="911191"/>
            <a:ext cx="8915400" cy="3777622"/>
          </a:xfrm>
        </p:spPr>
        <p:txBody>
          <a:bodyPr>
            <a:noAutofit/>
          </a:bodyPr>
          <a:lstStyle/>
          <a:p>
            <a:pPr marL="0" indent="0">
              <a:lnSpc>
                <a:spcPct val="150000"/>
              </a:lnSpc>
              <a:buNone/>
            </a:pPr>
            <a:r>
              <a:rPr lang="ru-RU" sz="2800" dirty="0" smtClean="0">
                <a:latin typeface="Times New Roman" panose="02020603050405020304" pitchFamily="18" charset="0"/>
                <a:cs typeface="Times New Roman" panose="02020603050405020304" pitchFamily="18" charset="0"/>
              </a:rPr>
              <a:t>	Документы направляемые предприятием за его пределы, являются </a:t>
            </a:r>
            <a:r>
              <a:rPr lang="ru-RU" sz="2800" b="1" dirty="0" smtClean="0">
                <a:latin typeface="Times New Roman" panose="02020603050405020304" pitchFamily="18" charset="0"/>
                <a:cs typeface="Times New Roman" panose="02020603050405020304" pitchFamily="18" charset="0"/>
              </a:rPr>
              <a:t>исходящими</a:t>
            </a:r>
            <a:r>
              <a:rPr lang="ru-RU" sz="2800" dirty="0" smtClean="0">
                <a:latin typeface="Times New Roman" panose="02020603050405020304" pitchFamily="18" charset="0"/>
                <a:cs typeface="Times New Roman" panose="02020603050405020304" pitchFamily="18" charset="0"/>
              </a:rPr>
              <a:t> документами. Они могут направляться :</a:t>
            </a:r>
          </a:p>
          <a:p>
            <a:pPr>
              <a:lnSpc>
                <a:spcPct val="150000"/>
              </a:lnSpc>
            </a:pPr>
            <a:r>
              <a:rPr lang="ru-RU" sz="2800" dirty="0" smtClean="0">
                <a:latin typeface="Times New Roman" panose="02020603050405020304" pitchFamily="18" charset="0"/>
                <a:cs typeface="Times New Roman" panose="02020603050405020304" pitchFamily="18" charset="0"/>
              </a:rPr>
              <a:t>Юридическим лицам</a:t>
            </a:r>
          </a:p>
          <a:p>
            <a:pPr>
              <a:lnSpc>
                <a:spcPct val="150000"/>
              </a:lnSpc>
            </a:pPr>
            <a:r>
              <a:rPr lang="ru-RU" sz="2800" dirty="0" smtClean="0">
                <a:latin typeface="Times New Roman" panose="02020603050405020304" pitchFamily="18" charset="0"/>
                <a:cs typeface="Times New Roman" panose="02020603050405020304" pitchFamily="18" charset="0"/>
              </a:rPr>
              <a:t>Организациям</a:t>
            </a:r>
          </a:p>
          <a:p>
            <a:pPr>
              <a:lnSpc>
                <a:spcPct val="150000"/>
              </a:lnSpc>
            </a:pPr>
            <a:r>
              <a:rPr lang="ru-RU" sz="2800" dirty="0" smtClean="0">
                <a:latin typeface="Times New Roman" panose="02020603050405020304" pitchFamily="18" charset="0"/>
                <a:cs typeface="Times New Roman" panose="02020603050405020304" pitchFamily="18" charset="0"/>
              </a:rPr>
              <a:t>Общественным организациям</a:t>
            </a:r>
          </a:p>
          <a:p>
            <a:pPr>
              <a:lnSpc>
                <a:spcPct val="150000"/>
              </a:lnSpc>
            </a:pPr>
            <a:r>
              <a:rPr lang="ru-RU" sz="2800" dirty="0" smtClean="0">
                <a:latin typeface="Times New Roman" panose="02020603050405020304" pitchFamily="18" charset="0"/>
                <a:cs typeface="Times New Roman" panose="02020603050405020304" pitchFamily="18" charset="0"/>
              </a:rPr>
              <a:t>Физическим лицам, не имеющим отношения к предприятию.</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04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38955" y="1520792"/>
            <a:ext cx="9384616" cy="5062888"/>
          </a:xfrm>
        </p:spPr>
        <p:txBody>
          <a:bodyPr>
            <a:normAutofit/>
          </a:bodyPr>
          <a:lstStyle/>
          <a:p>
            <a:pPr marL="0" indent="0">
              <a:buNone/>
            </a:pPr>
            <a:r>
              <a:rPr lang="ru-RU" sz="2800" dirty="0" smtClean="0">
                <a:latin typeface="Times New Roman" panose="02020603050405020304" pitchFamily="18" charset="0"/>
                <a:cs typeface="Times New Roman" panose="02020603050405020304" pitchFamily="18" charset="0"/>
              </a:rPr>
              <a:t>	Исходящие документы подлежат регистрации в ДОУ до 14 часов и должны отправляться по месту своего назначения. Если документы поступают после 14 часов, то они подлежат регистрации не позднее следующего рабочего дня. Исходящие документы подлежат регистрации после того, как они полностью оформлены.</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297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567891"/>
            <a:ext cx="5053247" cy="5343331"/>
          </a:xfrm>
        </p:spPr>
        <p:txBody>
          <a:bodyPr>
            <a:normAutofit/>
          </a:bodyPr>
          <a:lstStyle/>
          <a:p>
            <a:pPr marL="0" indent="0">
              <a:buNone/>
            </a:pPr>
            <a:r>
              <a:rPr lang="ru-RU" sz="2000" b="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К исходящим документам предъявляется ряд требований:</a:t>
            </a:r>
          </a:p>
          <a:p>
            <a:r>
              <a:rPr lang="ru-RU" sz="2800" dirty="0" smtClean="0">
                <a:latin typeface="Times New Roman" panose="02020603050405020304" pitchFamily="18" charset="0"/>
                <a:cs typeface="Times New Roman" panose="02020603050405020304" pitchFamily="18" charset="0"/>
              </a:rPr>
              <a:t>Документы должны быть подписаны либо утверждены</a:t>
            </a:r>
          </a:p>
          <a:p>
            <a:r>
              <a:rPr lang="ru-RU" sz="2800" dirty="0" smtClean="0">
                <a:latin typeface="Times New Roman" panose="02020603050405020304" pitchFamily="18" charset="0"/>
                <a:cs typeface="Times New Roman" panose="02020603050405020304" pitchFamily="18" charset="0"/>
              </a:rPr>
              <a:t>Документы должны быть зарегистрированы в необходимом количестве экземпляров</a:t>
            </a:r>
          </a:p>
          <a:p>
            <a:r>
              <a:rPr lang="ru-RU" sz="2800" dirty="0" smtClean="0">
                <a:latin typeface="Times New Roman" panose="02020603050405020304" pitchFamily="18" charset="0"/>
                <a:cs typeface="Times New Roman" panose="02020603050405020304" pitchFamily="18" charset="0"/>
              </a:rPr>
              <a:t>На документах должен быть указан почтовый адрес.</a:t>
            </a:r>
          </a:p>
          <a:p>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729085" y="778894"/>
            <a:ext cx="4289659" cy="5237831"/>
          </a:xfrm>
          <a:prstGeom prst="rect">
            <a:avLst/>
          </a:prstGeom>
          <a:ln>
            <a:noFill/>
          </a:ln>
          <a:effectLst>
            <a:softEdge rad="112500"/>
          </a:effectLst>
        </p:spPr>
      </p:pic>
    </p:spTree>
    <p:extLst>
      <p:ext uri="{BB962C8B-B14F-4D97-AF65-F5344CB8AC3E}">
        <p14:creationId xmlns:p14="http://schemas.microsoft.com/office/powerpoint/2010/main" val="371211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0336" y="1280161"/>
            <a:ext cx="8915400" cy="5343331"/>
          </a:xfrm>
        </p:spPr>
        <p:txBody>
          <a:bodyPr>
            <a:normAutofit/>
          </a:bodyPr>
          <a:lstStyle/>
          <a:p>
            <a:pPr marL="0" indent="0">
              <a:lnSpc>
                <a:spcPct val="150000"/>
              </a:lnSpc>
              <a:buNone/>
            </a:pPr>
            <a:r>
              <a:rPr lang="ru-RU" sz="2400" dirty="0" smtClean="0">
                <a:latin typeface="Times New Roman" panose="02020603050405020304" pitchFamily="18" charset="0"/>
                <a:cs typeface="Times New Roman" panose="02020603050405020304" pitchFamily="18" charset="0"/>
              </a:rPr>
              <a:t>	Только после проверки сотрудником службы ДОУ на соответствие требованиям, документы могут быть зарегистрированы в журнале регистрации исходящих документов. Если при проверке установлено, что документ не соответствует требованиям, они возвращаются исполнителю, для устранения неполадок.</a:t>
            </a:r>
          </a:p>
          <a:p>
            <a:pPr marL="0" indent="0">
              <a:lnSpc>
                <a:spcPct val="150000"/>
              </a:lnSpc>
              <a:buNone/>
            </a:pP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74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07933" y="1722922"/>
            <a:ext cx="9473681" cy="5285580"/>
          </a:xfrm>
        </p:spPr>
        <p:txBody>
          <a:bodyPr>
            <a:normAutofit/>
          </a:bodyPr>
          <a:lstStyle/>
          <a:p>
            <a:pPr marL="400050" lvl="1" indent="0">
              <a:lnSpc>
                <a:spcPct val="150000"/>
              </a:lnSpc>
              <a:buNone/>
            </a:pPr>
            <a:r>
              <a:rPr lang="ru-RU" sz="2000" dirty="0" smtClean="0">
                <a:latin typeface="Times New Roman" panose="02020603050405020304" pitchFamily="18" charset="0"/>
                <a:cs typeface="Times New Roman" panose="02020603050405020304" pitchFamily="18" charset="0"/>
              </a:rPr>
              <a:t>Время на подготовку документов может быть сокращено с помощью их предварительной сортировки:</a:t>
            </a:r>
          </a:p>
          <a:p>
            <a:pPr marL="685800" lvl="1">
              <a:lnSpc>
                <a:spcPct val="150000"/>
              </a:lnSpc>
            </a:pPr>
            <a:r>
              <a:rPr lang="ru-RU" sz="2000" dirty="0" smtClean="0">
                <a:latin typeface="Times New Roman" panose="02020603050405020304" pitchFamily="18" charset="0"/>
                <a:cs typeface="Times New Roman" panose="02020603050405020304" pitchFamily="18" charset="0"/>
              </a:rPr>
              <a:t>Виды почтовых отправлений</a:t>
            </a:r>
          </a:p>
          <a:p>
            <a:pPr marL="685800" lvl="1">
              <a:lnSpc>
                <a:spcPct val="150000"/>
              </a:lnSpc>
            </a:pPr>
            <a:r>
              <a:rPr lang="ru-RU" sz="2000" dirty="0" smtClean="0">
                <a:latin typeface="Times New Roman" panose="02020603050405020304" pitchFamily="18" charset="0"/>
                <a:cs typeface="Times New Roman" panose="02020603050405020304" pitchFamily="18" charset="0"/>
              </a:rPr>
              <a:t>Адреса</a:t>
            </a:r>
            <a:endParaRPr lang="ru-RU" sz="2000" dirty="0">
              <a:latin typeface="Times New Roman" panose="02020603050405020304" pitchFamily="18" charset="0"/>
              <a:cs typeface="Times New Roman" panose="02020603050405020304" pitchFamily="18" charset="0"/>
            </a:endParaRPr>
          </a:p>
          <a:p>
            <a:pPr marL="400050" lvl="1" indent="0">
              <a:lnSpc>
                <a:spcPct val="150000"/>
              </a:lnSpc>
              <a:buNone/>
            </a:pPr>
            <a:r>
              <a:rPr lang="ru-RU" sz="2000" dirty="0" smtClean="0">
                <a:latin typeface="Times New Roman" panose="02020603050405020304" pitchFamily="18" charset="0"/>
                <a:cs typeface="Times New Roman" panose="02020603050405020304" pitchFamily="18" charset="0"/>
              </a:rPr>
              <a:t>В отдельную группу выделяют документы, подлежащие отправке с курьером.</a:t>
            </a:r>
          </a:p>
        </p:txBody>
      </p:sp>
    </p:spTree>
    <p:extLst>
      <p:ext uri="{BB962C8B-B14F-4D97-AF65-F5344CB8AC3E}">
        <p14:creationId xmlns:p14="http://schemas.microsoft.com/office/powerpoint/2010/main" val="226296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548640"/>
            <a:ext cx="8915400" cy="5362582"/>
          </a:xfrm>
        </p:spPr>
        <p:txBody>
          <a:bodyPr>
            <a:normAutofit/>
          </a:bodyPr>
          <a:lstStyle/>
          <a:p>
            <a:pPr marL="0" indent="457200">
              <a:lnSpc>
                <a:spcPct val="150000"/>
              </a:lnSpc>
              <a:buNone/>
            </a:pPr>
            <a:r>
              <a:rPr lang="ru-RU" sz="2400" dirty="0" smtClean="0">
                <a:latin typeface="Times New Roman" panose="02020603050405020304" pitchFamily="18" charset="0"/>
                <a:cs typeface="Times New Roman" panose="02020603050405020304" pitchFamily="18" charset="0"/>
              </a:rPr>
              <a:t>Отправка предприятием электронных документов производится с официального электронного почтового адреса или на автономных не бумажных носителях, при этом электронный документ, отправляемый с официального электронного почтового адреса, «прикрепляется» к электронному сообщению, выполняющему функцию сопроводительного письма, а электронный документ на автономных небумажных носителях отправляется с сопроводительным письмом и, если требуется, в месте с распечаткой.</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97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0024" y="75470"/>
            <a:ext cx="8911687" cy="1280890"/>
          </a:xfrm>
        </p:spPr>
        <p:txBody>
          <a:bodyPr/>
          <a:lstStyle/>
          <a:p>
            <a:r>
              <a:rPr lang="en-US" b="1" dirty="0" smtClean="0">
                <a:latin typeface="Times New Roman" panose="02020603050405020304" pitchFamily="18" charset="0"/>
                <a:cs typeface="Times New Roman" panose="02020603050405020304" pitchFamily="18" charset="0"/>
              </a:rPr>
              <a:t>II</a:t>
            </a:r>
            <a:r>
              <a:rPr lang="ru-RU" b="1" dirty="0" smtClean="0">
                <a:latin typeface="Times New Roman" panose="02020603050405020304" pitchFamily="18" charset="0"/>
                <a:cs typeface="Times New Roman" panose="02020603050405020304" pitchFamily="18" charset="0"/>
              </a:rPr>
              <a:t>. Документопоток.</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7653" y="953273"/>
            <a:ext cx="8915400" cy="5441483"/>
          </a:xfrm>
        </p:spPr>
        <p:txBody>
          <a:bodyPr>
            <a:normAutofit/>
          </a:bodyPr>
          <a:lstStyle/>
          <a:p>
            <a:pPr marL="0" indent="457200">
              <a:lnSpc>
                <a:spcPct val="150000"/>
              </a:lnSpc>
              <a:buNone/>
            </a:pPr>
            <a:r>
              <a:rPr lang="ru-RU" sz="2800" dirty="0" smtClean="0">
                <a:latin typeface="Times New Roman" panose="02020603050405020304" pitchFamily="18" charset="0"/>
                <a:cs typeface="Times New Roman" panose="02020603050405020304" pitchFamily="18" charset="0"/>
              </a:rPr>
              <a:t>Проводя анализ документооборота, в качестве объекта исследования можно рассматривать:</a:t>
            </a:r>
          </a:p>
          <a:p>
            <a:r>
              <a:rPr lang="ru-RU" sz="2800" dirty="0" smtClean="0">
                <a:latin typeface="Times New Roman" panose="02020603050405020304" pitchFamily="18" charset="0"/>
                <a:cs typeface="Times New Roman" panose="02020603050405020304" pitchFamily="18" charset="0"/>
              </a:rPr>
              <a:t> отдельный документ</a:t>
            </a:r>
          </a:p>
          <a:p>
            <a:r>
              <a:rPr lang="ru-RU" sz="2800" dirty="0" smtClean="0">
                <a:latin typeface="Times New Roman" panose="02020603050405020304" pitchFamily="18" charset="0"/>
                <a:cs typeface="Times New Roman" panose="02020603050405020304" pitchFamily="18" charset="0"/>
              </a:rPr>
              <a:t>Документопоток</a:t>
            </a:r>
          </a:p>
          <a:p>
            <a:r>
              <a:rPr lang="ru-RU" sz="2800" dirty="0" smtClean="0">
                <a:latin typeface="Times New Roman" panose="02020603050405020304" pitchFamily="18" charset="0"/>
                <a:cs typeface="Times New Roman" panose="02020603050405020304" pitchFamily="18" charset="0"/>
              </a:rPr>
              <a:t>Документационный технологический процесс.</a:t>
            </a:r>
          </a:p>
          <a:p>
            <a:pPr marL="0" indent="0">
              <a:lnSpc>
                <a:spcPct val="150000"/>
              </a:lnSpc>
              <a:buNone/>
            </a:pP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Однако </a:t>
            </a:r>
            <a:r>
              <a:rPr lang="ru-RU" sz="2800" i="1" dirty="0" smtClean="0">
                <a:latin typeface="Times New Roman" panose="02020603050405020304" pitchFamily="18" charset="0"/>
                <a:cs typeface="Times New Roman" panose="02020603050405020304" pitchFamily="18" charset="0"/>
              </a:rPr>
              <a:t>основополагающим объектом исследования и совершенствования </a:t>
            </a:r>
            <a:r>
              <a:rPr lang="ru-RU" sz="2800" dirty="0" smtClean="0">
                <a:latin typeface="Times New Roman" panose="02020603050405020304" pitchFamily="18" charset="0"/>
                <a:cs typeface="Times New Roman" panose="02020603050405020304" pitchFamily="18" charset="0"/>
              </a:rPr>
              <a:t>можно назвать </a:t>
            </a:r>
            <a:r>
              <a:rPr lang="ru-RU" sz="2800" b="1" dirty="0" smtClean="0">
                <a:latin typeface="Times New Roman" panose="02020603050405020304" pitchFamily="18" charset="0"/>
                <a:cs typeface="Times New Roman" panose="02020603050405020304" pitchFamily="18" charset="0"/>
              </a:rPr>
              <a:t>документопоток</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240231" y="1504761"/>
            <a:ext cx="3817090" cy="2084131"/>
          </a:xfrm>
          <a:prstGeom prst="rect">
            <a:avLst/>
          </a:prstGeom>
          <a:ln>
            <a:noFill/>
          </a:ln>
          <a:effectLst>
            <a:softEdge rad="112500"/>
          </a:effectLst>
        </p:spPr>
      </p:pic>
    </p:spTree>
    <p:extLst>
      <p:ext uri="{BB962C8B-B14F-4D97-AF65-F5344CB8AC3E}">
        <p14:creationId xmlns:p14="http://schemas.microsoft.com/office/powerpoint/2010/main" val="219047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95693"/>
            <a:ext cx="8915400" cy="5815529"/>
          </a:xfrm>
        </p:spPr>
        <p:txBody>
          <a:bodyPr>
            <a:noAutofit/>
          </a:bodyPr>
          <a:lstStyle/>
          <a:p>
            <a:pPr marL="0" indent="457200">
              <a:lnSpc>
                <a:spcPct val="150000"/>
              </a:lnSpc>
              <a:buNone/>
            </a:pPr>
            <a:r>
              <a:rPr lang="ru-RU" sz="2400" b="1" dirty="0" smtClean="0">
                <a:latin typeface="Times New Roman" panose="02020603050405020304" pitchFamily="18" charset="0"/>
                <a:cs typeface="Times New Roman" panose="02020603050405020304" pitchFamily="18" charset="0"/>
              </a:rPr>
              <a:t>Документопоток</a:t>
            </a:r>
            <a:r>
              <a:rPr lang="ru-RU" sz="2400" dirty="0" smtClean="0">
                <a:latin typeface="Times New Roman" panose="02020603050405020304" pitchFamily="18" charset="0"/>
                <a:cs typeface="Times New Roman" panose="02020603050405020304" pitchFamily="18" charset="0"/>
              </a:rPr>
              <a:t> – это совокупность документов одного вида или назначения, имеющих единый маршрут. </a:t>
            </a:r>
          </a:p>
          <a:p>
            <a:pPr marL="0" indent="457200">
              <a:lnSpc>
                <a:spcPct val="150000"/>
              </a:lnSpc>
              <a:buNone/>
            </a:pPr>
            <a:r>
              <a:rPr lang="ru-RU" sz="2400" dirty="0" smtClean="0">
                <a:latin typeface="Times New Roman" panose="02020603050405020304" pitchFamily="18" charset="0"/>
                <a:cs typeface="Times New Roman" panose="02020603050405020304" pitchFamily="18" charset="0"/>
              </a:rPr>
              <a:t>В каждой организации можно выделить следующие потоки документов:</a:t>
            </a:r>
          </a:p>
          <a:p>
            <a:pPr>
              <a:lnSpc>
                <a:spcPct val="150000"/>
              </a:lnSpc>
            </a:pPr>
            <a:r>
              <a:rPr lang="ru-RU" sz="2400" b="1" dirty="0" smtClean="0">
                <a:latin typeface="Times New Roman" panose="02020603050405020304" pitchFamily="18" charset="0"/>
                <a:cs typeface="Times New Roman" panose="02020603050405020304" pitchFamily="18" charset="0"/>
              </a:rPr>
              <a:t>Поток входящей документации</a:t>
            </a:r>
            <a:r>
              <a:rPr lang="ru-RU" sz="2400" dirty="0" smtClean="0">
                <a:latin typeface="Times New Roman" panose="02020603050405020304" pitchFamily="18" charset="0"/>
                <a:cs typeface="Times New Roman" panose="02020603050405020304" pitchFamily="18" charset="0"/>
              </a:rPr>
              <a:t>, состоящий из поступающих в организацию документов</a:t>
            </a:r>
          </a:p>
          <a:p>
            <a:pPr>
              <a:lnSpc>
                <a:spcPct val="150000"/>
              </a:lnSpc>
            </a:pPr>
            <a:r>
              <a:rPr lang="ru-RU" sz="2400" b="1" dirty="0" smtClean="0">
                <a:latin typeface="Times New Roman" panose="02020603050405020304" pitchFamily="18" charset="0"/>
                <a:cs typeface="Times New Roman" panose="02020603050405020304" pitchFamily="18" charset="0"/>
              </a:rPr>
              <a:t>Поток внутренней документации</a:t>
            </a:r>
            <a:r>
              <a:rPr lang="ru-RU" sz="2400" dirty="0" smtClean="0">
                <a:latin typeface="Times New Roman" panose="02020603050405020304" pitchFamily="18" charset="0"/>
                <a:cs typeface="Times New Roman" panose="02020603050405020304" pitchFamily="18" charset="0"/>
              </a:rPr>
              <a:t>, состоящие из документов, созданных в организации и не предназначенных к выходу за ее пределы.</a:t>
            </a:r>
          </a:p>
          <a:p>
            <a:pPr>
              <a:lnSpc>
                <a:spcPct val="150000"/>
              </a:lnSpc>
            </a:pPr>
            <a:r>
              <a:rPr lang="ru-RU" sz="2400" b="1" dirty="0" smtClean="0">
                <a:latin typeface="Times New Roman" panose="02020603050405020304" pitchFamily="18" charset="0"/>
                <a:cs typeface="Times New Roman" panose="02020603050405020304" pitchFamily="18" charset="0"/>
              </a:rPr>
              <a:t>Поток исходящей документации</a:t>
            </a:r>
            <a:r>
              <a:rPr lang="ru-RU" sz="2400" dirty="0" smtClean="0">
                <a:latin typeface="Times New Roman" panose="02020603050405020304" pitchFamily="18" charset="0"/>
                <a:cs typeface="Times New Roman" panose="02020603050405020304" pitchFamily="18" charset="0"/>
              </a:rPr>
              <a:t>, состоящий из документов, предназначенных для отправки в другие организации.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29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038" y="0"/>
            <a:ext cx="11600121" cy="694327"/>
          </a:xfrm>
        </p:spPr>
        <p:txBody>
          <a:bodyPr>
            <a:noAutofit/>
          </a:bodyPr>
          <a:lstStyle/>
          <a:p>
            <a:r>
              <a:rPr lang="ru-RU" sz="2800" dirty="0" smtClean="0">
                <a:latin typeface="Times New Roman" panose="02020603050405020304" pitchFamily="18" charset="0"/>
                <a:cs typeface="Times New Roman" panose="02020603050405020304" pitchFamily="18" charset="0"/>
              </a:rPr>
              <a:t>Документопоток характеризуется следующими основными </a:t>
            </a:r>
            <a:r>
              <a:rPr lang="ru-RU" sz="2800" b="1" dirty="0" smtClean="0">
                <a:latin typeface="Times New Roman" panose="02020603050405020304" pitchFamily="18" charset="0"/>
                <a:cs typeface="Times New Roman" panose="02020603050405020304" pitchFamily="18" charset="0"/>
              </a:rPr>
              <a:t>параметрами</a:t>
            </a:r>
            <a:r>
              <a:rPr lang="ru-RU" sz="32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35396" y="499730"/>
            <a:ext cx="10675088" cy="6283842"/>
          </a:xfrm>
        </p:spPr>
        <p:txBody>
          <a:bodyPr>
            <a:noAutofit/>
          </a:bodyPr>
          <a:lstStyle/>
          <a:p>
            <a:pPr>
              <a:lnSpc>
                <a:spcPct val="150000"/>
              </a:lnSpc>
              <a:buFont typeface="+mj-lt"/>
              <a:buAutoNum type="arabicPeriod"/>
            </a:pPr>
            <a:r>
              <a:rPr lang="ru-RU" sz="2000" b="1" dirty="0" smtClean="0">
                <a:latin typeface="Times New Roman" panose="02020603050405020304" pitchFamily="18" charset="0"/>
                <a:cs typeface="Times New Roman" panose="02020603050405020304" pitchFamily="18" charset="0"/>
              </a:rPr>
              <a:t>Содержанием</a:t>
            </a:r>
            <a:r>
              <a:rPr lang="ru-RU" sz="2000" dirty="0" smtClean="0">
                <a:latin typeface="Times New Roman" panose="02020603050405020304" pitchFamily="18" charset="0"/>
                <a:cs typeface="Times New Roman" panose="02020603050405020304" pitchFamily="18" charset="0"/>
              </a:rPr>
              <a:t> или функциональной принадлежностью;  </a:t>
            </a:r>
            <a:r>
              <a:rPr lang="ru-RU" sz="2000" b="1" dirty="0" smtClean="0">
                <a:latin typeface="Times New Roman" panose="02020603050405020304" pitchFamily="18" charset="0"/>
                <a:cs typeface="Times New Roman" panose="02020603050405020304" pitchFamily="18" charset="0"/>
              </a:rPr>
              <a:t>Содержание документопотока </a:t>
            </a:r>
            <a:r>
              <a:rPr lang="ru-RU" sz="2000" dirty="0" smtClean="0">
                <a:latin typeface="Times New Roman" panose="02020603050405020304" pitchFamily="18" charset="0"/>
                <a:cs typeface="Times New Roman" panose="02020603050405020304" pitchFamily="18" charset="0"/>
              </a:rPr>
              <a:t>– это состав документов, входящих в него, и состав информации, закрепленной в этих документах .</a:t>
            </a:r>
          </a:p>
          <a:p>
            <a:pPr>
              <a:lnSpc>
                <a:spcPct val="150000"/>
              </a:lnSpc>
              <a:buFont typeface="+mj-lt"/>
              <a:buAutoNum type="arabicPeriod"/>
            </a:pPr>
            <a:r>
              <a:rPr lang="ru-RU" sz="2000" b="1" dirty="0" smtClean="0">
                <a:latin typeface="Times New Roman" panose="02020603050405020304" pitchFamily="18" charset="0"/>
                <a:cs typeface="Times New Roman" panose="02020603050405020304" pitchFamily="18" charset="0"/>
              </a:rPr>
              <a:t>Структурой</a:t>
            </a:r>
            <a:r>
              <a:rPr lang="ru-RU" sz="2000" dirty="0" smtClean="0">
                <a:latin typeface="Times New Roman" panose="02020603050405020304" pitchFamily="18" charset="0"/>
                <a:cs typeface="Times New Roman" panose="02020603050405020304" pitchFamily="18" charset="0"/>
              </a:rPr>
              <a:t>; описывается признаками, и в соответствии с которыми может быть осуществлена классификация документов и их идентификация, сформирована система научно справочного аппарата по документам организации.</a:t>
            </a:r>
          </a:p>
          <a:p>
            <a:pPr>
              <a:lnSpc>
                <a:spcPct val="150000"/>
              </a:lnSpc>
              <a:buFont typeface="+mj-lt"/>
              <a:buAutoNum type="arabicPeriod"/>
            </a:pPr>
            <a:r>
              <a:rPr lang="ru-RU" sz="2000" b="1" dirty="0" smtClean="0">
                <a:latin typeface="Times New Roman" panose="02020603050405020304" pitchFamily="18" charset="0"/>
                <a:cs typeface="Times New Roman" panose="02020603050405020304" pitchFamily="18" charset="0"/>
              </a:rPr>
              <a:t>Режим или цикличность документопотока </a:t>
            </a:r>
            <a:r>
              <a:rPr lang="ru-RU" sz="2000" dirty="0" smtClean="0">
                <a:latin typeface="Times New Roman" panose="02020603050405020304" pitchFamily="18" charset="0"/>
                <a:cs typeface="Times New Roman" panose="02020603050405020304" pitchFamily="18" charset="0"/>
              </a:rPr>
              <a:t>определяется изменение во времени его информационной нагрузки. Изменения связаны с цикличностью планирования, подведения итогов работы, сезонным уменьшением деловой, политической и управляющей активности, внутренними ритмами работы организации.</a:t>
            </a:r>
            <a:endParaRPr lang="ru-RU"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47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latin typeface="Times New Roman" panose="02020603050405020304" pitchFamily="18" charset="0"/>
                <a:cs typeface="Times New Roman" panose="02020603050405020304" pitchFamily="18" charset="0"/>
              </a:rPr>
              <a:t>План лекции:</a:t>
            </a:r>
            <a:endParaRPr lang="ru-RU"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21911" y="1652337"/>
            <a:ext cx="8915400" cy="3777622"/>
          </a:xfrm>
        </p:spPr>
        <p:txBody>
          <a:bodyPr>
            <a:normAutofit/>
          </a:bodyPr>
          <a:lstStyle/>
          <a:p>
            <a:pPr marL="457200" indent="-457200">
              <a:buFont typeface="+mj-lt"/>
              <a:buAutoNum type="arabicPeriod"/>
            </a:pPr>
            <a:r>
              <a:rPr lang="ru-RU" sz="3200" dirty="0" smtClean="0">
                <a:latin typeface="Times New Roman" panose="02020603050405020304" pitchFamily="18" charset="0"/>
                <a:cs typeface="Times New Roman" panose="02020603050405020304" pitchFamily="18" charset="0"/>
              </a:rPr>
              <a:t>Понятие и этапы документооборота.</a:t>
            </a:r>
          </a:p>
          <a:p>
            <a:pPr marL="457200" indent="-457200">
              <a:buFont typeface="+mj-lt"/>
              <a:buAutoNum type="arabicPeriod"/>
            </a:pPr>
            <a:r>
              <a:rPr lang="ru-RU" sz="3200" dirty="0" smtClean="0">
                <a:latin typeface="Times New Roman" panose="02020603050405020304" pitchFamily="18" charset="0"/>
                <a:cs typeface="Times New Roman" panose="02020603050405020304" pitchFamily="18" charset="0"/>
              </a:rPr>
              <a:t>Документопоток.</a:t>
            </a:r>
            <a:endParaRPr lang="ru-RU"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16856" t="16301" r="15049" b="3143"/>
          <a:stretch/>
        </p:blipFill>
        <p:spPr>
          <a:xfrm>
            <a:off x="6025414" y="2199458"/>
            <a:ext cx="6166586" cy="4614824"/>
          </a:xfrm>
          <a:prstGeom prst="rect">
            <a:avLst/>
          </a:prstGeom>
          <a:ln>
            <a:noFill/>
          </a:ln>
          <a:effectLst>
            <a:softEdge rad="112500"/>
          </a:effectLst>
        </p:spPr>
      </p:pic>
    </p:spTree>
    <p:extLst>
      <p:ext uri="{BB962C8B-B14F-4D97-AF65-F5344CB8AC3E}">
        <p14:creationId xmlns:p14="http://schemas.microsoft.com/office/powerpoint/2010/main" val="1893906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4763" y="-127592"/>
            <a:ext cx="10271051" cy="5050465"/>
          </a:xfrm>
        </p:spPr>
        <p:txBody>
          <a:bodyPr>
            <a:normAutofit/>
          </a:bodyPr>
          <a:lstStyle/>
          <a:p>
            <a:pPr>
              <a:lnSpc>
                <a:spcPct val="150000"/>
              </a:lnSpc>
              <a:buFont typeface="+mj-lt"/>
              <a:buAutoNum type="arabicPeriod" startAt="4"/>
            </a:pPr>
            <a:r>
              <a:rPr lang="ru-RU" sz="2400" b="1" dirty="0" smtClean="0">
                <a:latin typeface="Times New Roman" panose="02020603050405020304" pitchFamily="18" charset="0"/>
                <a:cs typeface="Times New Roman" panose="02020603050405020304" pitchFamily="18" charset="0"/>
              </a:rPr>
              <a:t>Направление документопотока </a:t>
            </a:r>
            <a:r>
              <a:rPr lang="ru-RU" sz="2400" dirty="0" smtClean="0">
                <a:latin typeface="Times New Roman" panose="02020603050405020304" pitchFamily="18" charset="0"/>
                <a:cs typeface="Times New Roman" panose="02020603050405020304" pitchFamily="18" charset="0"/>
              </a:rPr>
              <a:t>зависит от  содержания конкретного технологического звена обработки документов: регистрируемые и нерегистрируемые документы , по которым осуществляется и не осуществляется контроль исполнения службой ДОУ и т.д. На направление документопотока влияет способ оценки и удостоверения составляющих этот поток документов: согласование, утверждение, ознакомление и т. д. </a:t>
            </a:r>
          </a:p>
          <a:p>
            <a:pPr>
              <a:lnSpc>
                <a:spcPct val="150000"/>
              </a:lnSpc>
              <a:buFont typeface="+mj-lt"/>
              <a:buAutoNum type="arabicPeriod" startAt="4"/>
            </a:pPr>
            <a:r>
              <a:rPr lang="ru-RU" sz="2400" b="1" dirty="0" smtClean="0">
                <a:latin typeface="Times New Roman" panose="02020603050405020304" pitchFamily="18" charset="0"/>
                <a:cs typeface="Times New Roman" panose="02020603050405020304" pitchFamily="18" charset="0"/>
              </a:rPr>
              <a:t>Плотность документопотока </a:t>
            </a:r>
            <a:r>
              <a:rPr lang="ru-RU" sz="2400" dirty="0" smtClean="0">
                <a:latin typeface="Times New Roman" panose="02020603050405020304" pitchFamily="18" charset="0"/>
                <a:cs typeface="Times New Roman" panose="02020603050405020304" pitchFamily="18" charset="0"/>
              </a:rPr>
              <a:t>измеряется количеством документов, проходящих через определенный пункт обработки за единицу времени.</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4125432" y="4554668"/>
            <a:ext cx="4027967" cy="2205312"/>
          </a:xfrm>
          <a:prstGeom prst="rect">
            <a:avLst/>
          </a:prstGeom>
          <a:ln>
            <a:noFill/>
          </a:ln>
          <a:effectLst>
            <a:softEdge rad="112500"/>
          </a:effectLst>
        </p:spPr>
      </p:pic>
    </p:spTree>
    <p:extLst>
      <p:ext uri="{BB962C8B-B14F-4D97-AF65-F5344CB8AC3E}">
        <p14:creationId xmlns:p14="http://schemas.microsoft.com/office/powerpoint/2010/main" val="3262715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3277" y="85541"/>
            <a:ext cx="8915400" cy="5656041"/>
          </a:xfrm>
        </p:spPr>
        <p:txBody>
          <a:bodyPr>
            <a:normAutofit/>
          </a:bodyPr>
          <a:lstStyle/>
          <a:p>
            <a:pPr marL="0" indent="0">
              <a:lnSpc>
                <a:spcPct val="150000"/>
              </a:lnSpc>
              <a:buNone/>
            </a:pPr>
            <a:r>
              <a:rPr lang="ru-RU" sz="2400" dirty="0" smtClean="0">
                <a:latin typeface="Times New Roman" panose="02020603050405020304" pitchFamily="18" charset="0"/>
                <a:cs typeface="Times New Roman" panose="02020603050405020304" pitchFamily="18" charset="0"/>
              </a:rPr>
              <a:t>	Количество документов всех потоков, не зависимо от способа их создания, получения, т.е. факс, электронную почту, доставку курьером или посетителем, составит суммарный объем документооборота организации.</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966483" y="2828850"/>
            <a:ext cx="6776484" cy="3529419"/>
          </a:xfrm>
          <a:prstGeom prst="rect">
            <a:avLst/>
          </a:prstGeom>
          <a:ln>
            <a:noFill/>
          </a:ln>
          <a:effectLst>
            <a:softEdge rad="112500"/>
          </a:effectLst>
        </p:spPr>
      </p:pic>
    </p:spTree>
    <p:extLst>
      <p:ext uri="{BB962C8B-B14F-4D97-AF65-F5344CB8AC3E}">
        <p14:creationId xmlns:p14="http://schemas.microsoft.com/office/powerpoint/2010/main" val="426122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Вопросы: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48971" y="1905000"/>
            <a:ext cx="8915400" cy="3777622"/>
          </a:xfrm>
        </p:spPr>
        <p:txBody>
          <a:bodyPr>
            <a:normAutofit/>
          </a:bodyPr>
          <a:lstStyle/>
          <a:p>
            <a:pPr marL="400050" indent="-400050">
              <a:lnSpc>
                <a:spcPct val="150000"/>
              </a:lnSpc>
              <a:buFont typeface="+mj-lt"/>
              <a:buAutoNum type="arabicPeriod"/>
            </a:pPr>
            <a:r>
              <a:rPr lang="ru-RU" sz="2400" dirty="0" smtClean="0">
                <a:latin typeface="Times New Roman" panose="02020603050405020304" pitchFamily="18" charset="0"/>
                <a:cs typeface="Times New Roman" panose="02020603050405020304" pitchFamily="18" charset="0"/>
              </a:rPr>
              <a:t>Дайте определение документооборота. Какие этапы входят в этот процесс?</a:t>
            </a:r>
          </a:p>
          <a:p>
            <a:pPr marL="400050" indent="-400050">
              <a:lnSpc>
                <a:spcPct val="150000"/>
              </a:lnSpc>
              <a:buFont typeface="+mj-lt"/>
              <a:buAutoNum type="arabicPeriod"/>
            </a:pPr>
            <a:r>
              <a:rPr lang="ru-RU" sz="2400" dirty="0" smtClean="0">
                <a:latin typeface="Times New Roman" panose="02020603050405020304" pitchFamily="18" charset="0"/>
                <a:cs typeface="Times New Roman" panose="02020603050405020304" pitchFamily="18" charset="0"/>
              </a:rPr>
              <a:t>Каков порядок работы с входящими документами?</a:t>
            </a:r>
          </a:p>
          <a:p>
            <a:pPr marL="400050" indent="-400050">
              <a:lnSpc>
                <a:spcPct val="150000"/>
              </a:lnSpc>
              <a:buFont typeface="+mj-lt"/>
              <a:buAutoNum type="arabicPeriod"/>
            </a:pPr>
            <a:r>
              <a:rPr lang="ru-RU" sz="2400" dirty="0" smtClean="0">
                <a:latin typeface="Times New Roman" panose="02020603050405020304" pitchFamily="18" charset="0"/>
                <a:cs typeface="Times New Roman" panose="02020603050405020304" pitchFamily="18" charset="0"/>
              </a:rPr>
              <a:t>Какой порядок работы с исходящими документами?</a:t>
            </a:r>
          </a:p>
          <a:p>
            <a:pPr marL="400050" indent="-400050">
              <a:lnSpc>
                <a:spcPct val="150000"/>
              </a:lnSpc>
              <a:buFont typeface="+mj-lt"/>
              <a:buAutoNum type="arabicPeriod"/>
            </a:pPr>
            <a:r>
              <a:rPr lang="ru-RU" sz="2400" dirty="0" smtClean="0">
                <a:latin typeface="Times New Roman" panose="02020603050405020304" pitchFamily="18" charset="0"/>
                <a:cs typeface="Times New Roman" panose="02020603050405020304" pitchFamily="18" charset="0"/>
              </a:rPr>
              <a:t>Дайте определение и опишите понятие документопотока.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81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4822" y="2282789"/>
            <a:ext cx="8911687" cy="1280890"/>
          </a:xfrm>
        </p:spPr>
        <p:txBody>
          <a:bodyPr>
            <a:normAutofit/>
          </a:bodyPr>
          <a:lstStyle/>
          <a:p>
            <a:r>
              <a:rPr lang="ru-RU" sz="6000" dirty="0" smtClean="0">
                <a:latin typeface="Times New Roman" panose="02020603050405020304" pitchFamily="18" charset="0"/>
                <a:cs typeface="Times New Roman" panose="02020603050405020304" pitchFamily="18" charset="0"/>
              </a:rPr>
              <a:t>Спасибо за внимание!</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66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535" y="183235"/>
            <a:ext cx="9601196" cy="1303867"/>
          </a:xfrm>
        </p:spPr>
        <p:txBody>
          <a:bodyPr>
            <a:normAutofit/>
          </a:bodyPr>
          <a:lstStyle/>
          <a:p>
            <a:r>
              <a:rPr lang="ru-RU" b="1" dirty="0" smtClean="0">
                <a:latin typeface="Times New Roman" panose="02020603050405020304" pitchFamily="18" charset="0"/>
                <a:cs typeface="Times New Roman" panose="02020603050405020304" pitchFamily="18" charset="0"/>
              </a:rPr>
              <a:t>1. </a:t>
            </a:r>
            <a:r>
              <a:rPr lang="ru-RU" b="1" dirty="0">
                <a:latin typeface="Times New Roman" panose="02020603050405020304" pitchFamily="18" charset="0"/>
                <a:cs typeface="Times New Roman" panose="02020603050405020304" pitchFamily="18" charset="0"/>
              </a:rPr>
              <a:t>Понятие и этапы документооборота.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574535" y="1357162"/>
            <a:ext cx="9930077" cy="4554060"/>
          </a:xfrm>
        </p:spPr>
        <p:txBody>
          <a:bodyPr>
            <a:normAutofit/>
          </a:bodyPr>
          <a:lstStyle/>
          <a:p>
            <a:r>
              <a:rPr lang="ru-RU" sz="2800" b="1" dirty="0" smtClean="0">
                <a:latin typeface="Times New Roman" panose="02020603050405020304" pitchFamily="18" charset="0"/>
                <a:cs typeface="Times New Roman" panose="02020603050405020304" pitchFamily="18" charset="0"/>
              </a:rPr>
              <a:t>Документооборот</a:t>
            </a:r>
            <a:r>
              <a:rPr lang="ru-RU" sz="2800" dirty="0" smtClean="0">
                <a:latin typeface="Times New Roman" panose="02020603050405020304" pitchFamily="18" charset="0"/>
                <a:cs typeface="Times New Roman" panose="02020603050405020304" pitchFamily="18" charset="0"/>
              </a:rPr>
              <a:t>- движение документов в организации с момента их создания или получения до завершения исполнения или отправки. </a:t>
            </a:r>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4754880" y="2680207"/>
            <a:ext cx="7056120" cy="3939667"/>
          </a:xfrm>
          <a:prstGeom prst="rect">
            <a:avLst/>
          </a:prstGeom>
          <a:ln>
            <a:noFill/>
          </a:ln>
          <a:effectLst>
            <a:softEdge rad="112500"/>
          </a:effectLst>
        </p:spPr>
      </p:pic>
    </p:spTree>
    <p:extLst>
      <p:ext uri="{BB962C8B-B14F-4D97-AF65-F5344CB8AC3E}">
        <p14:creationId xmlns:p14="http://schemas.microsoft.com/office/powerpoint/2010/main" val="3537007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57691" y="356134"/>
            <a:ext cx="10231640" cy="6333424"/>
          </a:xfrm>
        </p:spPr>
        <p:txBody>
          <a:bodyPr>
            <a:normAutofit/>
          </a:bodyPr>
          <a:lstStyle/>
          <a:p>
            <a:pPr marL="0" indent="457200">
              <a:lnSpc>
                <a:spcPct val="150000"/>
              </a:lnSpc>
              <a:buNone/>
            </a:pPr>
            <a:r>
              <a:rPr lang="ru-RU" sz="2000" dirty="0" smtClean="0">
                <a:latin typeface="Times New Roman" panose="02020603050405020304" pitchFamily="18" charset="0"/>
                <a:cs typeface="Times New Roman" panose="02020603050405020304" pitchFamily="18" charset="0"/>
              </a:rPr>
              <a:t>Документооборот зависит от системы управления, он вторичен, но именно документооборот, отражая систему управления, позволяет ее наглядно увидеть.</a:t>
            </a:r>
          </a:p>
          <a:p>
            <a:pPr marL="0" indent="457200">
              <a:lnSpc>
                <a:spcPct val="150000"/>
              </a:lnSpc>
              <a:buNone/>
            </a:pPr>
            <a:r>
              <a:rPr lang="ru-RU" sz="2000" dirty="0" smtClean="0">
                <a:latin typeface="Times New Roman" panose="02020603050405020304" pitchFamily="18" charset="0"/>
                <a:cs typeface="Times New Roman" panose="02020603050405020304" pitchFamily="18" charset="0"/>
              </a:rPr>
              <a:t>Не смотря на вторичность порядка движения документов по отношению к целям и задачам организации, документооборот рекомендуется нормировать и регулировать. </a:t>
            </a:r>
          </a:p>
          <a:p>
            <a:pPr marL="0" indent="0">
              <a:lnSpc>
                <a:spcPct val="150000"/>
              </a:lnSpc>
              <a:buNone/>
            </a:pPr>
            <a:r>
              <a:rPr lang="ru-RU" sz="2000" dirty="0" smtClean="0">
                <a:latin typeface="Times New Roman" panose="02020603050405020304" pitchFamily="18" charset="0"/>
                <a:cs typeface="Times New Roman" panose="02020603050405020304" pitchFamily="18" charset="0"/>
              </a:rPr>
              <a:t>Например:</a:t>
            </a:r>
          </a:p>
          <a:p>
            <a:pPr marL="0" indent="457200">
              <a:lnSpc>
                <a:spcPct val="150000"/>
              </a:lnSpc>
              <a:buNone/>
            </a:pPr>
            <a:r>
              <a:rPr lang="ru-RU" sz="2000" dirty="0" smtClean="0">
                <a:latin typeface="Times New Roman" panose="02020603050405020304" pitchFamily="18" charset="0"/>
                <a:cs typeface="Times New Roman" panose="02020603050405020304" pitchFamily="18" charset="0"/>
              </a:rPr>
              <a:t>В разделе 3.1 «организация документооборота» </a:t>
            </a:r>
            <a:r>
              <a:rPr lang="ru-RU" sz="2000" i="1" dirty="0" smtClean="0">
                <a:latin typeface="Times New Roman" panose="02020603050405020304" pitchFamily="18" charset="0"/>
                <a:cs typeface="Times New Roman" panose="02020603050405020304" pitchFamily="18" charset="0"/>
              </a:rPr>
              <a:t>Государственной системы документационного обеспечения управления</a:t>
            </a:r>
            <a:r>
              <a:rPr lang="ru-RU" sz="2000" dirty="0" smtClean="0">
                <a:latin typeface="Times New Roman" panose="02020603050405020304" pitchFamily="18" charset="0"/>
                <a:cs typeface="Times New Roman" panose="02020603050405020304" pitchFamily="18" charset="0"/>
              </a:rPr>
              <a:t> (ГСДОУ) предлагается закреплять порядок прохождения документов внутри организации в специальных технологических схемах, разработкой которого занимаются службы </a:t>
            </a:r>
            <a:r>
              <a:rPr lang="ru-RU" sz="2000" i="1" dirty="0" smtClean="0">
                <a:latin typeface="Times New Roman" panose="02020603050405020304" pitchFamily="18" charset="0"/>
                <a:cs typeface="Times New Roman" panose="02020603050405020304" pitchFamily="18" charset="0"/>
              </a:rPr>
              <a:t>документационного обеспечения управления </a:t>
            </a:r>
            <a:r>
              <a:rPr lang="ru-RU" sz="2000" dirty="0" smtClean="0">
                <a:latin typeface="Times New Roman" panose="02020603050405020304" pitchFamily="18" charset="0"/>
                <a:cs typeface="Times New Roman" panose="02020603050405020304" pitchFamily="18" charset="0"/>
              </a:rPr>
              <a:t>(ДОУ). В таких схемах отображаются все этапы и пункты прохождения документной информации, сроки обработки и исполнение документов.</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327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53431" y="9624"/>
            <a:ext cx="6079156" cy="7064943"/>
          </a:xfrm>
        </p:spPr>
        <p:txBody>
          <a:bodyPr>
            <a:normAutofit/>
          </a:bodyPr>
          <a:lstStyle/>
          <a:p>
            <a:pPr marL="0" indent="457200">
              <a:buNone/>
            </a:pPr>
            <a:r>
              <a:rPr lang="ru-RU" sz="2400" dirty="0" smtClean="0">
                <a:latin typeface="Times New Roman" panose="02020603050405020304" pitchFamily="18" charset="0"/>
                <a:cs typeface="Times New Roman" panose="02020603050405020304" pitchFamily="18" charset="0"/>
              </a:rPr>
              <a:t>В </a:t>
            </a:r>
            <a:r>
              <a:rPr lang="ru-RU" sz="2400" i="1" dirty="0" smtClean="0">
                <a:latin typeface="Times New Roman" panose="02020603050405020304" pitchFamily="18" charset="0"/>
                <a:cs typeface="Times New Roman" panose="02020603050405020304" pitchFamily="18" charset="0"/>
              </a:rPr>
              <a:t>технологической цепочке обработки и движения документов</a:t>
            </a:r>
            <a:r>
              <a:rPr lang="ru-RU" sz="2400" dirty="0" smtClean="0">
                <a:latin typeface="Times New Roman" panose="02020603050405020304" pitchFamily="18" charset="0"/>
                <a:cs typeface="Times New Roman" panose="02020603050405020304" pitchFamily="18" charset="0"/>
              </a:rPr>
              <a:t> выделяют </a:t>
            </a:r>
            <a:r>
              <a:rPr lang="ru-RU" sz="2400" b="1" dirty="0" smtClean="0">
                <a:latin typeface="Times New Roman" panose="02020603050405020304" pitchFamily="18" charset="0"/>
                <a:cs typeface="Times New Roman" panose="02020603050405020304" pitchFamily="18" charset="0"/>
              </a:rPr>
              <a:t>этапы:</a:t>
            </a:r>
          </a:p>
          <a:p>
            <a:pPr>
              <a:buFont typeface="+mj-lt"/>
              <a:buAutoNum type="arabicPeriod"/>
            </a:pPr>
            <a:r>
              <a:rPr lang="ru-RU" sz="2400" dirty="0" smtClean="0">
                <a:latin typeface="Times New Roman" panose="02020603050405020304" pitchFamily="18" charset="0"/>
                <a:cs typeface="Times New Roman" panose="02020603050405020304" pitchFamily="18" charset="0"/>
              </a:rPr>
              <a:t>Прием и первичная обработка поступающих в организацию документов</a:t>
            </a:r>
          </a:p>
          <a:p>
            <a:pPr>
              <a:buFont typeface="+mj-lt"/>
              <a:buAutoNum type="arabicPeriod"/>
            </a:pPr>
            <a:r>
              <a:rPr lang="ru-RU" sz="2400" dirty="0" smtClean="0">
                <a:latin typeface="Times New Roman" panose="02020603050405020304" pitchFamily="18" charset="0"/>
                <a:cs typeface="Times New Roman" panose="02020603050405020304" pitchFamily="18" charset="0"/>
              </a:rPr>
              <a:t>Предварительное рассмотрение и распределение документов</a:t>
            </a:r>
          </a:p>
          <a:p>
            <a:pPr>
              <a:buFont typeface="+mj-lt"/>
              <a:buAutoNum type="arabicPeriod"/>
            </a:pPr>
            <a:r>
              <a:rPr lang="ru-RU" sz="2400" dirty="0" smtClean="0">
                <a:latin typeface="Times New Roman" panose="02020603050405020304" pitchFamily="18" charset="0"/>
                <a:cs typeface="Times New Roman" panose="02020603050405020304" pitchFamily="18" charset="0"/>
              </a:rPr>
              <a:t>Регистрация документов</a:t>
            </a:r>
          </a:p>
          <a:p>
            <a:pPr>
              <a:buFont typeface="+mj-lt"/>
              <a:buAutoNum type="arabicPeriod"/>
            </a:pPr>
            <a:r>
              <a:rPr lang="ru-RU" sz="2400" dirty="0" smtClean="0">
                <a:latin typeface="Times New Roman" panose="02020603050405020304" pitchFamily="18" charset="0"/>
                <a:cs typeface="Times New Roman" panose="02020603050405020304" pitchFamily="18" charset="0"/>
              </a:rPr>
              <a:t>Контроль исполнения </a:t>
            </a:r>
          </a:p>
          <a:p>
            <a:pPr>
              <a:buFont typeface="+mj-lt"/>
              <a:buAutoNum type="arabicPeriod"/>
            </a:pPr>
            <a:r>
              <a:rPr lang="ru-RU" sz="2400" dirty="0" smtClean="0">
                <a:latin typeface="Times New Roman" panose="02020603050405020304" pitchFamily="18" charset="0"/>
                <a:cs typeface="Times New Roman" panose="02020603050405020304" pitchFamily="18" charset="0"/>
              </a:rPr>
              <a:t>Информационно – справочная работа</a:t>
            </a:r>
          </a:p>
          <a:p>
            <a:pPr>
              <a:buFont typeface="+mj-lt"/>
              <a:buAutoNum type="arabicPeriod"/>
            </a:pPr>
            <a:r>
              <a:rPr lang="ru-RU" sz="2400" dirty="0" smtClean="0">
                <a:latin typeface="Times New Roman" panose="02020603050405020304" pitchFamily="18" charset="0"/>
                <a:cs typeface="Times New Roman" panose="02020603050405020304" pitchFamily="18" charset="0"/>
              </a:rPr>
              <a:t>Исполнение документов, их составление, согласование, оформление</a:t>
            </a:r>
          </a:p>
          <a:p>
            <a:pPr>
              <a:buFont typeface="+mj-lt"/>
              <a:buAutoNum type="arabicPeriod"/>
            </a:pPr>
            <a:r>
              <a:rPr lang="ru-RU" sz="2400" dirty="0" smtClean="0">
                <a:latin typeface="Times New Roman" panose="02020603050405020304" pitchFamily="18" charset="0"/>
                <a:cs typeface="Times New Roman" panose="02020603050405020304" pitchFamily="18" charset="0"/>
              </a:rPr>
              <a:t>Отправка или направление в дело.</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7799" t="4671" r="5435" b="9821"/>
          <a:stretch/>
        </p:blipFill>
        <p:spPr>
          <a:xfrm>
            <a:off x="7269526" y="1260909"/>
            <a:ext cx="4922474" cy="3638350"/>
          </a:xfrm>
          <a:prstGeom prst="rect">
            <a:avLst/>
          </a:prstGeom>
          <a:ln>
            <a:noFill/>
          </a:ln>
          <a:effectLst>
            <a:softEdge rad="112500"/>
          </a:effectLst>
        </p:spPr>
      </p:pic>
    </p:spTree>
    <p:extLst>
      <p:ext uri="{BB962C8B-B14F-4D97-AF65-F5344CB8AC3E}">
        <p14:creationId xmlns:p14="http://schemas.microsoft.com/office/powerpoint/2010/main" val="1337892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7893" y="94720"/>
            <a:ext cx="9919918" cy="1280890"/>
          </a:xfrm>
        </p:spPr>
        <p:txBody>
          <a:bodyPr/>
          <a:lstStyle/>
          <a:p>
            <a:r>
              <a:rPr lang="ru-RU" b="1" dirty="0" smtClean="0">
                <a:latin typeface="Times New Roman" panose="02020603050405020304" pitchFamily="18" charset="0"/>
                <a:cs typeface="Times New Roman" panose="02020603050405020304" pitchFamily="18" charset="0"/>
              </a:rPr>
              <a:t>Порядок работы с входящими документами.</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34678" y="731521"/>
            <a:ext cx="9569934" cy="5958038"/>
          </a:xfrm>
        </p:spPr>
        <p:txBody>
          <a:bodyPr>
            <a:normAutofit fontScale="70000" lnSpcReduction="20000"/>
          </a:bodyPr>
          <a:lstStyle/>
          <a:p>
            <a:pPr marL="0" indent="457200">
              <a:lnSpc>
                <a:spcPct val="170000"/>
              </a:lnSpc>
              <a:buNone/>
            </a:pPr>
            <a:r>
              <a:rPr lang="ru-RU" sz="2900" dirty="0" smtClean="0">
                <a:latin typeface="Times New Roman" panose="02020603050405020304" pitchFamily="18" charset="0"/>
                <a:cs typeface="Times New Roman" panose="02020603050405020304" pitchFamily="18" charset="0"/>
              </a:rPr>
              <a:t>Под </a:t>
            </a:r>
            <a:r>
              <a:rPr lang="ru-RU" sz="2900" b="1" dirty="0" smtClean="0">
                <a:latin typeface="Times New Roman" panose="02020603050405020304" pitchFamily="18" charset="0"/>
                <a:cs typeface="Times New Roman" panose="02020603050405020304" pitchFamily="18" charset="0"/>
              </a:rPr>
              <a:t>входящим документом</a:t>
            </a:r>
            <a:r>
              <a:rPr lang="ru-RU" sz="2900" dirty="0" smtClean="0">
                <a:latin typeface="Times New Roman" panose="02020603050405020304" pitchFamily="18" charset="0"/>
                <a:cs typeface="Times New Roman" panose="02020603050405020304" pitchFamily="18" charset="0"/>
              </a:rPr>
              <a:t> принято принимать документ, поступающий на предприятие от :</a:t>
            </a:r>
          </a:p>
          <a:p>
            <a:pPr>
              <a:lnSpc>
                <a:spcPct val="170000"/>
              </a:lnSpc>
            </a:pPr>
            <a:r>
              <a:rPr lang="ru-RU" sz="2900" dirty="0" smtClean="0">
                <a:latin typeface="Times New Roman" panose="02020603050405020304" pitchFamily="18" charset="0"/>
                <a:cs typeface="Times New Roman" panose="02020603050405020304" pitchFamily="18" charset="0"/>
              </a:rPr>
              <a:t>других юридических лиц, </a:t>
            </a:r>
          </a:p>
          <a:p>
            <a:pPr>
              <a:lnSpc>
                <a:spcPct val="170000"/>
              </a:lnSpc>
            </a:pPr>
            <a:r>
              <a:rPr lang="ru-RU" sz="2900" dirty="0">
                <a:latin typeface="Times New Roman" panose="02020603050405020304" pitchFamily="18" charset="0"/>
                <a:cs typeface="Times New Roman" panose="02020603050405020304" pitchFamily="18" charset="0"/>
              </a:rPr>
              <a:t>о</a:t>
            </a:r>
            <a:r>
              <a:rPr lang="ru-RU" sz="2900" dirty="0" smtClean="0">
                <a:latin typeface="Times New Roman" panose="02020603050405020304" pitchFamily="18" charset="0"/>
                <a:cs typeface="Times New Roman" panose="02020603050405020304" pitchFamily="18" charset="0"/>
              </a:rPr>
              <a:t>бщественных организаций</a:t>
            </a:r>
          </a:p>
          <a:p>
            <a:pPr>
              <a:lnSpc>
                <a:spcPct val="170000"/>
              </a:lnSpc>
            </a:pPr>
            <a:r>
              <a:rPr lang="ru-RU" sz="2900" dirty="0">
                <a:latin typeface="Times New Roman" panose="02020603050405020304" pitchFamily="18" charset="0"/>
                <a:cs typeface="Times New Roman" panose="02020603050405020304" pitchFamily="18" charset="0"/>
              </a:rPr>
              <a:t>ф</a:t>
            </a:r>
            <a:r>
              <a:rPr lang="ru-RU" sz="2900" dirty="0" smtClean="0">
                <a:latin typeface="Times New Roman" panose="02020603050405020304" pitchFamily="18" charset="0"/>
                <a:cs typeface="Times New Roman" panose="02020603050405020304" pitchFamily="18" charset="0"/>
              </a:rPr>
              <a:t>изических лиц, не имеющих отношение к предприятию.</a:t>
            </a:r>
          </a:p>
          <a:p>
            <a:pPr marL="0" indent="0">
              <a:lnSpc>
                <a:spcPct val="170000"/>
              </a:lnSpc>
              <a:buNone/>
            </a:pPr>
            <a:r>
              <a:rPr lang="ru-RU" sz="2900" dirty="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Документы на предприятия могут поступать :</a:t>
            </a:r>
          </a:p>
          <a:p>
            <a:pPr>
              <a:lnSpc>
                <a:spcPct val="170000"/>
              </a:lnSpc>
            </a:pPr>
            <a:r>
              <a:rPr lang="ru-RU" sz="2900" dirty="0" smtClean="0">
                <a:latin typeface="Times New Roman" panose="02020603050405020304" pitchFamily="18" charset="0"/>
                <a:cs typeface="Times New Roman" panose="02020603050405020304" pitchFamily="18" charset="0"/>
              </a:rPr>
              <a:t>По каналам почтовой связи</a:t>
            </a:r>
          </a:p>
          <a:p>
            <a:pPr>
              <a:lnSpc>
                <a:spcPct val="170000"/>
              </a:lnSpc>
            </a:pPr>
            <a:r>
              <a:rPr lang="ru-RU" sz="2900" dirty="0" smtClean="0">
                <a:latin typeface="Times New Roman" panose="02020603050405020304" pitchFamily="18" charset="0"/>
                <a:cs typeface="Times New Roman" panose="02020603050405020304" pitchFamily="18" charset="0"/>
              </a:rPr>
              <a:t>По каналам электрической связи</a:t>
            </a:r>
          </a:p>
          <a:p>
            <a:pPr>
              <a:lnSpc>
                <a:spcPct val="170000"/>
              </a:lnSpc>
            </a:pPr>
            <a:r>
              <a:rPr lang="ru-RU" sz="2900" dirty="0" smtClean="0">
                <a:latin typeface="Times New Roman" panose="02020603050405020304" pitchFamily="18" charset="0"/>
                <a:cs typeface="Times New Roman" panose="02020603050405020304" pitchFamily="18" charset="0"/>
              </a:rPr>
              <a:t>Либо с курьером (экспедиторами)</a:t>
            </a:r>
          </a:p>
          <a:p>
            <a:pPr>
              <a:lnSpc>
                <a:spcPct val="170000"/>
              </a:lnSpc>
            </a:pPr>
            <a:r>
              <a:rPr lang="ru-RU" sz="2900" dirty="0" smtClean="0">
                <a:latin typeface="Times New Roman" panose="02020603050405020304" pitchFamily="18" charset="0"/>
                <a:cs typeface="Times New Roman" panose="02020603050405020304" pitchFamily="18" charset="0"/>
              </a:rPr>
              <a:t>Непосредственно отправителями документов</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515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0"/>
            <a:ext cx="8915400" cy="5911222"/>
          </a:xfrm>
        </p:spPr>
        <p:txBody>
          <a:bodyPr/>
          <a:lstStyle/>
          <a:p>
            <a:pPr marL="0" indent="0">
              <a:lnSpc>
                <a:spcPct val="150000"/>
              </a:lnSpc>
              <a:buNone/>
            </a:pPr>
            <a:r>
              <a:rPr lang="ru-RU" dirty="0" smtClean="0"/>
              <a:t>	</a:t>
            </a:r>
            <a:r>
              <a:rPr lang="ru-RU" sz="2400" dirty="0" smtClean="0">
                <a:latin typeface="Times New Roman" panose="02020603050405020304" pitchFamily="18" charset="0"/>
                <a:cs typeface="Times New Roman" panose="02020603050405020304" pitchFamily="18" charset="0"/>
              </a:rPr>
              <a:t>Работа с входящими документами начинается с доставки. </a:t>
            </a:r>
            <a:endParaRPr lang="ru-RU" sz="2400" dirty="0">
              <a:latin typeface="Times New Roman" panose="02020603050405020304" pitchFamily="18" charset="0"/>
              <a:cs typeface="Times New Roman" panose="02020603050405020304" pitchFamily="18" charset="0"/>
            </a:endParaRPr>
          </a:p>
          <a:p>
            <a:pPr>
              <a:lnSpc>
                <a:spcPct val="150000"/>
              </a:lnSpc>
            </a:pPr>
            <a:r>
              <a:rPr lang="ru-RU" sz="2400" dirty="0" smtClean="0">
                <a:latin typeface="Times New Roman" panose="02020603050405020304" pitchFamily="18" charset="0"/>
                <a:cs typeface="Times New Roman" panose="02020603050405020304" pitchFamily="18" charset="0"/>
              </a:rPr>
              <a:t>В рабочие дни – из почтового отделения производится курьером предприятия</a:t>
            </a:r>
          </a:p>
          <a:p>
            <a:pPr>
              <a:lnSpc>
                <a:spcPct val="150000"/>
              </a:lnSpc>
            </a:pPr>
            <a:r>
              <a:rPr lang="ru-RU" sz="2400" dirty="0" smtClean="0">
                <a:latin typeface="Times New Roman" panose="02020603050405020304" pitchFamily="18" charset="0"/>
                <a:cs typeface="Times New Roman" panose="02020603050405020304" pitchFamily="18" charset="0"/>
              </a:rPr>
              <a:t>В нерабочее время- доставку производят курьеры отправителей, либо непосредственно отправители документов. Эти документы принимает дежурный администратор предприятия.</a:t>
            </a:r>
            <a:endParaRPr lang="ru-RU" sz="2400" dirty="0">
              <a:latin typeface="Times New Roman" panose="02020603050405020304" pitchFamily="18" charset="0"/>
              <a:cs typeface="Times New Roman" panose="02020603050405020304" pitchFamily="18" charset="0"/>
            </a:endParaRPr>
          </a:p>
          <a:p>
            <a:pPr marL="0" indent="0">
              <a:lnSpc>
                <a:spcPct val="150000"/>
              </a:lnSpc>
              <a:buNone/>
            </a:pPr>
            <a:r>
              <a:rPr lang="ru-RU" sz="2400" dirty="0" smtClean="0">
                <a:latin typeface="Times New Roman" panose="02020603050405020304" pitchFamily="18" charset="0"/>
                <a:cs typeface="Times New Roman" panose="02020603050405020304" pitchFamily="18" charset="0"/>
              </a:rPr>
              <a:t>	После доставки, производится их </a:t>
            </a:r>
            <a:r>
              <a:rPr lang="ru-RU" sz="2400" b="1" dirty="0" smtClean="0">
                <a:latin typeface="Times New Roman" panose="02020603050405020304" pitchFamily="18" charset="0"/>
                <a:cs typeface="Times New Roman" panose="02020603050405020304" pitchFamily="18" charset="0"/>
              </a:rPr>
              <a:t>обработка</a:t>
            </a:r>
            <a:r>
              <a:rPr lang="ru-RU" sz="2400" dirty="0" smtClean="0">
                <a:latin typeface="Times New Roman" panose="02020603050405020304" pitchFamily="18" charset="0"/>
                <a:cs typeface="Times New Roman" panose="02020603050405020304" pitchFamily="18" charset="0"/>
              </a:rPr>
              <a:t>. В первую очередь производиться </a:t>
            </a:r>
            <a:r>
              <a:rPr lang="ru-RU" sz="2400" b="1" dirty="0" smtClean="0">
                <a:latin typeface="Times New Roman" panose="02020603050405020304" pitchFamily="18" charset="0"/>
                <a:cs typeface="Times New Roman" panose="02020603050405020304" pitchFamily="18" charset="0"/>
              </a:rPr>
              <a:t>сортировка</a:t>
            </a:r>
            <a:r>
              <a:rPr lang="ru-RU" sz="2400" dirty="0" smtClean="0">
                <a:latin typeface="Times New Roman" panose="02020603050405020304" pitchFamily="18" charset="0"/>
                <a:cs typeface="Times New Roman" panose="02020603050405020304" pitchFamily="18" charset="0"/>
              </a:rPr>
              <a:t> документов и регистрация тех документов, которые подлежат регистрации.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402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78560" y="77002"/>
            <a:ext cx="5582636" cy="5497336"/>
          </a:xfrm>
        </p:spPr>
        <p:txBody>
          <a:bodyPr>
            <a:noAutofit/>
          </a:bodyPr>
          <a:lstStyle/>
          <a:p>
            <a:pPr marL="0" indent="0">
              <a:lnSpc>
                <a:spcPct val="150000"/>
              </a:lnSpc>
              <a:buNone/>
            </a:pPr>
            <a:r>
              <a:rPr lang="ru-RU" sz="20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Процесс регистрации представляет собой процедуру фиксации факта поступления документа на предприятии.</a:t>
            </a:r>
          </a:p>
          <a:p>
            <a:pPr marL="0" indent="0">
              <a:lnSpc>
                <a:spcPct val="170000"/>
              </a:lnSpc>
              <a:buNone/>
            </a:pPr>
            <a:r>
              <a:rPr lang="ru-RU" sz="2400" dirty="0">
                <a:latin typeface="Times New Roman" panose="02020603050405020304" pitchFamily="18" charset="0"/>
                <a:cs typeface="Times New Roman" panose="02020603050405020304" pitchFamily="18" charset="0"/>
              </a:rPr>
              <a:t>	Н</a:t>
            </a:r>
            <a:r>
              <a:rPr lang="ru-RU" sz="2400" dirty="0" smtClean="0">
                <a:latin typeface="Times New Roman" panose="02020603050405020304" pitchFamily="18" charset="0"/>
                <a:cs typeface="Times New Roman" panose="02020603050405020304" pitchFamily="18" charset="0"/>
              </a:rPr>
              <a:t>а документах, подлежащих регистрации, ставиться номер и делается соответствующие записи в журнале регистрации входящих документов. </a:t>
            </a:r>
          </a:p>
          <a:p>
            <a:pPr marL="0" indent="0">
              <a:lnSpc>
                <a:spcPct val="170000"/>
              </a:lnSpc>
              <a:buNone/>
            </a:pPr>
            <a:r>
              <a:rPr lang="ru-RU" sz="2400" dirty="0" smtClean="0">
                <a:latin typeface="Times New Roman" panose="02020603050405020304" pitchFamily="18" charset="0"/>
                <a:cs typeface="Times New Roman" panose="02020603050405020304" pitchFamily="18" charset="0"/>
              </a:rPr>
              <a:t>	Журнал ведется на бумажных носителях и в электронном виде. </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161196" y="616017"/>
            <a:ext cx="4954955" cy="4158114"/>
          </a:xfrm>
          <a:prstGeom prst="rect">
            <a:avLst/>
          </a:prstGeom>
          <a:ln>
            <a:noFill/>
          </a:ln>
          <a:effectLst>
            <a:softEdge rad="112500"/>
          </a:effectLst>
        </p:spPr>
      </p:pic>
    </p:spTree>
    <p:extLst>
      <p:ext uri="{BB962C8B-B14F-4D97-AF65-F5344CB8AC3E}">
        <p14:creationId xmlns:p14="http://schemas.microsoft.com/office/powerpoint/2010/main" val="1766680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211755"/>
            <a:ext cx="8915400" cy="6362299"/>
          </a:xfrm>
        </p:spPr>
        <p:txBody>
          <a:bodyPr>
            <a:normAutofit/>
          </a:bodyPr>
          <a:lstStyle/>
          <a:p>
            <a:pPr marL="0" indent="0">
              <a:lnSpc>
                <a:spcPct val="150000"/>
              </a:lnSpc>
              <a:buNone/>
            </a:pPr>
            <a:r>
              <a:rPr lang="ru-RU"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Документы могут передаваться на </a:t>
            </a:r>
            <a:r>
              <a:rPr lang="ru-RU" sz="2000" b="1" dirty="0" smtClean="0">
                <a:latin typeface="Times New Roman" panose="02020603050405020304" pitchFamily="18" charset="0"/>
                <a:cs typeface="Times New Roman" panose="02020603050405020304" pitchFamily="18" charset="0"/>
              </a:rPr>
              <a:t>предварительное рассмотрение.</a:t>
            </a:r>
            <a:r>
              <a:rPr lang="ru-RU" sz="2000" dirty="0" smtClean="0">
                <a:latin typeface="Times New Roman" panose="02020603050405020304" pitchFamily="18" charset="0"/>
                <a:cs typeface="Times New Roman" panose="02020603050405020304" pitchFamily="18" charset="0"/>
              </a:rPr>
              <a:t> Поэтому документы можно рассортировать по двум группам:</a:t>
            </a:r>
          </a:p>
          <a:p>
            <a:pPr>
              <a:lnSpc>
                <a:spcPct val="150000"/>
              </a:lnSpc>
            </a:pPr>
            <a:r>
              <a:rPr lang="ru-RU" sz="2000" dirty="0" smtClean="0">
                <a:latin typeface="Times New Roman" panose="02020603050405020304" pitchFamily="18" charset="0"/>
                <a:cs typeface="Times New Roman" panose="02020603050405020304" pitchFamily="18" charset="0"/>
              </a:rPr>
              <a:t>Документы, требующие обязательного рассмотрения руководителем</a:t>
            </a:r>
          </a:p>
          <a:p>
            <a:pPr>
              <a:lnSpc>
                <a:spcPct val="150000"/>
              </a:lnSpc>
            </a:pPr>
            <a:r>
              <a:rPr lang="ru-RU" sz="2000" dirty="0" smtClean="0">
                <a:latin typeface="Times New Roman" panose="02020603050405020304" pitchFamily="18" charset="0"/>
                <a:cs typeface="Times New Roman" panose="02020603050405020304" pitchFamily="18" charset="0"/>
              </a:rPr>
              <a:t>Документы, не требующие обязательного рассмотрения руководителем и направляемые непосредственно в структурные подразделения организации.</a:t>
            </a:r>
          </a:p>
          <a:p>
            <a:pPr marL="0" indent="0">
              <a:lnSpc>
                <a:spcPct val="150000"/>
              </a:lnSpc>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Независимо от адресации на рассмотрение к руководителю поступают следующие документы: </a:t>
            </a:r>
          </a:p>
          <a:p>
            <a:pPr>
              <a:lnSpc>
                <a:spcPct val="150000"/>
              </a:lnSpc>
            </a:pPr>
            <a:r>
              <a:rPr lang="ru-RU" sz="2000" dirty="0" smtClean="0">
                <a:latin typeface="Times New Roman" panose="02020603050405020304" pitchFamily="18" charset="0"/>
                <a:cs typeface="Times New Roman" panose="02020603050405020304" pitchFamily="18" charset="0"/>
              </a:rPr>
              <a:t>Документы, поступившие из вышестоящих органов управления</a:t>
            </a:r>
          </a:p>
          <a:p>
            <a:pPr>
              <a:lnSpc>
                <a:spcPct val="150000"/>
              </a:lnSpc>
            </a:pPr>
            <a:r>
              <a:rPr lang="ru-RU" sz="2000" dirty="0" smtClean="0">
                <a:latin typeface="Times New Roman" panose="02020603050405020304" pitchFamily="18" charset="0"/>
                <a:cs typeface="Times New Roman" panose="02020603050405020304" pitchFamily="18" charset="0"/>
              </a:rPr>
              <a:t>Документы, содержащие информацию по важнейшим направлениям деятельности предприятия: финансовым, кадровым, экологическим и т.п.</a:t>
            </a:r>
          </a:p>
          <a:p>
            <a:pPr>
              <a:lnSpc>
                <a:spcPct val="150000"/>
              </a:lnSpc>
            </a:pPr>
            <a:r>
              <a:rPr lang="ru-RU" sz="2000" dirty="0" smtClean="0">
                <a:latin typeface="Times New Roman" panose="02020603050405020304" pitchFamily="18" charset="0"/>
                <a:cs typeface="Times New Roman" panose="02020603050405020304" pitchFamily="18" charset="0"/>
              </a:rPr>
              <a:t>Документы, требующие решения руководителя предприятия по иным причинам.</a:t>
            </a:r>
          </a:p>
          <a:p>
            <a:pPr>
              <a:lnSpc>
                <a:spcPct val="150000"/>
              </a:lnSpc>
            </a:pP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815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9697</TotalTime>
  <Words>615</Words>
  <Application>Microsoft Office PowerPoint</Application>
  <PresentationFormat>Широкоэкранный</PresentationFormat>
  <Paragraphs>90</Paragraphs>
  <Slides>23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Century Gothic</vt:lpstr>
      <vt:lpstr>Times New Roman</vt:lpstr>
      <vt:lpstr>Wingdings 3</vt:lpstr>
      <vt:lpstr>Легкий дым</vt:lpstr>
      <vt:lpstr>Документооборот.</vt:lpstr>
      <vt:lpstr>План лекции:</vt:lpstr>
      <vt:lpstr>1. Понятие и этапы документооборота. </vt:lpstr>
      <vt:lpstr>Презентация PowerPoint</vt:lpstr>
      <vt:lpstr>Презентация PowerPoint</vt:lpstr>
      <vt:lpstr>Порядок работы с входящими документами.</vt:lpstr>
      <vt:lpstr>Презентация PowerPoint</vt:lpstr>
      <vt:lpstr>Презентация PowerPoint</vt:lpstr>
      <vt:lpstr>Презентация PowerPoint</vt:lpstr>
      <vt:lpstr>Презентация PowerPoint</vt:lpstr>
      <vt:lpstr>Порядок работы с исходящими документами</vt:lpstr>
      <vt:lpstr>Презентация PowerPoint</vt:lpstr>
      <vt:lpstr>Презентация PowerPoint</vt:lpstr>
      <vt:lpstr>Презентация PowerPoint</vt:lpstr>
      <vt:lpstr>Презентация PowerPoint</vt:lpstr>
      <vt:lpstr>Презентация PowerPoint</vt:lpstr>
      <vt:lpstr>II. Документопоток.</vt:lpstr>
      <vt:lpstr>Презентация PowerPoint</vt:lpstr>
      <vt:lpstr>Документопоток характеризуется следующими основными параметрами:</vt:lpstr>
      <vt:lpstr>Презентация PowerPoint</vt:lpstr>
      <vt:lpstr>Презентация PowerPoint</vt:lpstr>
      <vt:lpstr>Вопросы:</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Документооборот.</dc:title>
  <dc:creator>Николай и  Томара</dc:creator>
  <cp:lastModifiedBy>Попова Оксана Михайловна</cp:lastModifiedBy>
  <cp:revision>46</cp:revision>
  <dcterms:created xsi:type="dcterms:W3CDTF">2019-06-04T14:57:50Z</dcterms:created>
  <dcterms:modified xsi:type="dcterms:W3CDTF">2021-01-30T06:08:33Z</dcterms:modified>
</cp:coreProperties>
</file>