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5779a20608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5779a2060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5779a20608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5779a20608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5779a20608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5779a2060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779a20608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5779a2060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5779a20608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5779a20608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5779a20608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5779a20608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5779a20608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5779a20608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779a2060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5779a2060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5779a20608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5779a20608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5779a20608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5779a20608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5779a2060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5779a2060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5779a2060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5779a2060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5779a20608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5779a20608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5779a20608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5779a2060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873150" y="1271613"/>
            <a:ext cx="7397700" cy="58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Индивидуальное задание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18518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Тема: </a:t>
            </a:r>
            <a:r>
              <a:rPr lang="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Организация рабочего места по приему рецептов и отпуску  готовых лекарственных препаратов.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Наименование практики  «Организация деятельности аптеки и ее структурных подразделений»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56" name="Google Shape;56;p13"/>
          <p:cNvSpPr txBox="1"/>
          <p:nvPr/>
        </p:nvSpPr>
        <p:spPr>
          <a:xfrm>
            <a:off x="981875" y="113200"/>
            <a:ext cx="74895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ФГБОУ ВО КрасГМУ им. проф. В.Ф. Войно-Ясенецкого Минздрава России</a:t>
            </a:r>
            <a:endParaRPr sz="1600">
              <a:solidFill>
                <a:srgbClr val="0000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Фармацевтический колледж</a:t>
            </a:r>
            <a:endParaRPr sz="1600">
              <a:solidFill>
                <a:srgbClr val="0000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3627125" y="3291300"/>
            <a:ext cx="219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33.02.01. Фармация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5259975" y="3825250"/>
            <a:ext cx="375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Выполнила: Косточакова К.Е. 202гр.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Проверила: Казакова Е.Н.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619500" y="4636400"/>
            <a:ext cx="190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Красноярск, 2023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311700" y="325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П</a:t>
            </a: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риема рецептов и отпуска ЛС из аптечных организаций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75" y="1116325"/>
            <a:ext cx="3658499" cy="291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 rotWithShape="1">
          <a:blip r:embed="rId4">
            <a:alphaModFix/>
          </a:blip>
          <a:srcRect b="29128" l="0" r="0" t="0"/>
          <a:stretch/>
        </p:blipFill>
        <p:spPr>
          <a:xfrm>
            <a:off x="5027150" y="1116325"/>
            <a:ext cx="3280827" cy="291084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 txBox="1"/>
          <p:nvPr/>
        </p:nvSpPr>
        <p:spPr>
          <a:xfrm>
            <a:off x="1580600" y="4063325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Рисунок 7. Прием рецепта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5259975" y="4063325"/>
            <a:ext cx="271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Рисунок 8. Отпуск рецепта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Правила оформления рецептурных бланков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3"/>
          <p:cNvSpPr txBox="1"/>
          <p:nvPr>
            <p:ph idx="1" type="body"/>
          </p:nvPr>
        </p:nvSpPr>
        <p:spPr>
          <a:xfrm>
            <a:off x="398775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3"/>
          <p:cNvPicPr preferRelativeResize="0"/>
          <p:nvPr/>
        </p:nvPicPr>
        <p:blipFill rotWithShape="1">
          <a:blip r:embed="rId3">
            <a:alphaModFix/>
          </a:blip>
          <a:srcRect b="4546" l="2916" r="7340" t="3600"/>
          <a:stretch/>
        </p:blipFill>
        <p:spPr>
          <a:xfrm rot="5400000">
            <a:off x="2402489" y="-100237"/>
            <a:ext cx="4339023" cy="592182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3"/>
          <p:cNvSpPr txBox="1"/>
          <p:nvPr/>
        </p:nvSpPr>
        <p:spPr>
          <a:xfrm>
            <a:off x="7567750" y="4619900"/>
            <a:ext cx="126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Рисунок 9.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Правила оформления рецептурных бланков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4"/>
          <p:cNvPicPr preferRelativeResize="0"/>
          <p:nvPr/>
        </p:nvPicPr>
        <p:blipFill rotWithShape="1">
          <a:blip r:embed="rId3">
            <a:alphaModFix/>
          </a:blip>
          <a:srcRect b="3813" l="6213" r="6028" t="5811"/>
          <a:stretch/>
        </p:blipFill>
        <p:spPr>
          <a:xfrm rot="-5400000">
            <a:off x="2340887" y="-138336"/>
            <a:ext cx="4368599" cy="599802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 txBox="1"/>
          <p:nvPr/>
        </p:nvSpPr>
        <p:spPr>
          <a:xfrm>
            <a:off x="7633075" y="4598125"/>
            <a:ext cx="127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Рисунок 10.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Google Shape;15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type="title"/>
          </p:nvPr>
        </p:nvSpPr>
        <p:spPr>
          <a:xfrm>
            <a:off x="311700" y="227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Правила оформления рецептурных бланков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5"/>
          <p:cNvPicPr preferRelativeResize="0"/>
          <p:nvPr/>
        </p:nvPicPr>
        <p:blipFill rotWithShape="1">
          <a:blip r:embed="rId3">
            <a:alphaModFix/>
          </a:blip>
          <a:srcRect b="6148" l="11314" r="5059" t="5387"/>
          <a:stretch/>
        </p:blipFill>
        <p:spPr>
          <a:xfrm rot="-5400000">
            <a:off x="2533951" y="-312999"/>
            <a:ext cx="4076099" cy="606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 txBox="1"/>
          <p:nvPr/>
        </p:nvSpPr>
        <p:spPr>
          <a:xfrm>
            <a:off x="7731025" y="4369525"/>
            <a:ext cx="118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Рисунок 11.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" name="Google Shape;16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/>
          <p:nvPr>
            <p:ph type="title"/>
          </p:nvPr>
        </p:nvSpPr>
        <p:spPr>
          <a:xfrm>
            <a:off x="311700" y="162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Правила оформления рецептурных бланков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6"/>
          <p:cNvPicPr preferRelativeResize="0"/>
          <p:nvPr/>
        </p:nvPicPr>
        <p:blipFill rotWithShape="1">
          <a:blip r:embed="rId3">
            <a:alphaModFix/>
          </a:blip>
          <a:srcRect b="2550" l="5093" r="5075" t="6024"/>
          <a:stretch/>
        </p:blipFill>
        <p:spPr>
          <a:xfrm rot="-5400000">
            <a:off x="2491001" y="-143626"/>
            <a:ext cx="4161999" cy="564805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6"/>
          <p:cNvSpPr txBox="1"/>
          <p:nvPr/>
        </p:nvSpPr>
        <p:spPr>
          <a:xfrm>
            <a:off x="7480675" y="4423950"/>
            <a:ext cx="134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Рисунок 12.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Google Shape;17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</a:t>
            </a:r>
            <a:r>
              <a:rPr lang="ru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СПАСИБО ЗА ВНИМАНИЕ!!!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194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Основные нормативные документы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209000" y="690150"/>
            <a:ext cx="8795700" cy="40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10000"/>
          </a:bodyPr>
          <a:lstStyle/>
          <a:p>
            <a:pPr indent="-30226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" sz="29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ПРИКАЗ от 24 ноября 2021 г. N 1094н Об УТВЕРЖДЕНИИ ПОРЯДКА НАЗНАЧЕНИЯ ЛЕКАРСТВЕННЫХ ПРЕПАРАТОВ, ФОРМ РЕЦЕПТУРНЫХ БЛАНКОВ НА ЛЕКАРСТВЕННЫЕ ПРЕПАРАТЫ, ПОРЯДКА ОФОРМЛЕНИЯ УКАЗАННЫХ БЛАНКОВ, ИХ УЧЕТА И ХРАНЕНИЯ, ФОРМ БЛАНКОВ РЕЦЕПТОВ, СОДЕРЖАЩИХ НАЗНАЧЕНИЕ НАРКОТИЧЕСКИХ СРЕДСТВ ИЛИ ПСИХОТРОПНЫХ ВЕЩЕСТВ, ПОРЯДКА ИХ ИЗГОТОВЛЕНИЯ, РАСПРЕДЕЛЕНИЯ, РЕГИСТРАЦИИ, УЧЕТА И ХРАНЕНИЯ, А ТАКЖЕ ПРАВИЛ ОФОРМЛЕНИЯ БЛАНКОВ РЕЦЕПТОВ, В ТОМ ЧИСЛЕ В ФОРМЕ ЭЛЕКТРОННЫХ ДОКУМЕНТОВ</a:t>
            </a:r>
            <a:endParaRPr sz="29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226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" sz="29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ПРИКАЗ от 24 ноября 2021 г. N 1093н “ОБ УТВЕРЖДЕНИИ ПРАВИЛ ОТПУСКА ЛЕКАРСТВЕННЫХ ПРЕПАРАТОВ ДЛЯ МЕДИЦИНСКОГО ПРИМЕНЕНИЯ АПТЕЧНЫМИ ОРГАНИЗАЦИЯМИ, ИНДИВИДУАЛЬНЫМИ ПРЕДПРИНИМАТЕЛЯМИ, ИМЕЮЩИМИ ЛИЦЕНЗИЮ НА ОСУЩЕСТВЛЕНИЕ ФАРМАЦЕВТИЧЕСКОЙ ДЕЯТЕЛЬНОСТИ, МЕДИЦИНСКИМИ ОРГАНИЗАЦИЯМИ, ИМЕЮЩИМИ ЛИЦЕНЗИЮ НА ОСУЩЕСТВЛЕНИЕ ФАРМАЦЕВТИЧЕСКОЙ ДЕЯТЕЛЬНОСТИ, И ИХ ОБОСОБЛЕННЫМИ ПОДРАЗДЕЛЕНИЯМИ (АМБУЛАТОРИЯМИ, ФЕЛЬДШЕРСКИМИ И ФЕЛЬДШЕРСКО-АКУШЕРСКИМИ ПУНКТАМИ, ЦЕНТРАМИ (ОТДЕЛЕНИЯМИ) ОБЩЕЙ ВРАЧЕБНОЙ (СЕМЕЙНОЙ) ПРАКТИКИ), РАСПОЛОЖЕННЫМИ В СЕЛЬСКИХ ПОСЕЛЕНИЯХ, В КОТОРЫХ ОТСУТСТВУЮТ АПТЕЧНЫЕ ОРГАНИЗАЦИИ, А ТАКЖЕ ПРАВИЛ ОТПУСКА НАРКОТИЧЕСКИХ СРЕДСТВ И ПСИХОТРОПНЫХ ВЕЩЕСТВ, ЗАРЕГИСТРИРОВАННЫХ В КАЧЕСТВЕ ЛЕКАРСТВЕННЫХ ПРЕПАРАТОВ ДЛЯ МЕДИЦИНСКОГО ПРИМЕНЕНИЯ, ЛЕКАРСТВЕННЫХ ПРЕПАРАТОВ ДЛЯ МЕДИЦИНСКОГО ПРИМЕНЕНИЯ, СОДЕРЖАЩИХ НАРКОТИЧЕСКИЕ СРЕДСТВА И ПСИХОТРОПНЫЕ ВЕЩЕСТВА В ТОМ ЧИСЛЕ ПОРЯДКА ОТПУСКА АПТЕЧНЫМИ ОРГАНИЗАЦИЯМИ ИММУНОБИОЛОГИЧЕСКИХ ЛЕКАРСТВЕННЫХ ПРЕПАРАТОВ”</a:t>
            </a:r>
            <a:endParaRPr sz="29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499558" y="4674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238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22222"/>
                </a:solidFill>
                <a:highlight>
                  <a:srgbClr val="FEFEFE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Организация рабочего места по приему рецептов и отпуску лекарств</a:t>
            </a:r>
            <a:endParaRPr sz="1800"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9615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rgbClr val="222222"/>
                </a:solidFill>
                <a:highlight>
                  <a:srgbClr val="FEFEFE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Рабочее место организуется в торговом зале аптеки. Площади отдела, имеющееся оборудование и оснащение соответствуют действующим строительным нормам (СниП), нормам технического и хозяйственного оснащения. На этом рабочем месте устанавливается типовое оборудование, которое включает секционный стол, шкафы для хранения лекарственных препаратов. Помимо этого, рабочее место по приему и отпуску рецептов оснащается холодильником для хранения термолабильных лекарственных препаратов, а также компьютером.</a:t>
            </a:r>
            <a:endParaRPr/>
          </a:p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227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solidFill>
                  <a:srgbClr val="222222"/>
                </a:solidFill>
                <a:highlight>
                  <a:srgbClr val="FEFEFE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Организация рабочего места по приему рецептов и отпуску лекарств</a:t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3375" y="860900"/>
            <a:ext cx="2823602" cy="351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860900"/>
            <a:ext cx="2910474" cy="355979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1398825" y="4433775"/>
            <a:ext cx="261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Рисунок 1. Рабочее место фармацевта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4797088" y="4481575"/>
            <a:ext cx="26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Рисунок 2. Прилавок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205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222222"/>
                </a:solidFill>
                <a:highlight>
                  <a:srgbClr val="FEFEFE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Организация рабочего места по приему рецептов и отпуску лекарств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311700" y="7782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Рабочее место рецептара организуется для работы в положении "стоя-сидя" с учетом многообразия выполняемых функций. Оптимальная высота стола - 90 см. Все часто используемые в работе предметы должны находиться под рукой.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Наиболее удобный вариант: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ru" sz="16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справа - ручка, красный карандаш, ножницы, влажная губка, счетная техника;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ru" sz="16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слева - клей или приспособление для наклейки, вспомогательные материалы (пакеты, наборы этикеток), штампы со штемпельной подушкой, селектор, журнал для регистрации рецептов;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ru" sz="16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под стеклом - справочные таблицы (дозы, нормы отпуска, тарифы за работу и т.д.);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ru" sz="16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 ящиках - справочная литература.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281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solidFill>
                  <a:srgbClr val="222222"/>
                </a:solidFill>
                <a:highlight>
                  <a:srgbClr val="FEFEFE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Организация рабочего места по приему рецептов и отпуску лекарств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rgbClr val="222222"/>
                </a:solidFill>
                <a:highlight>
                  <a:srgbClr val="FEFEFE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Рабочее место по приему и отпуску лекарств должно быть оснащено необходимой справочной литературой, справочниками лекарственных средств Видаля, Государственный реестр ЛС, учетные документы, журнал учета неправильно выписанных рецептов.</a:t>
            </a:r>
            <a:endParaRPr sz="1400">
              <a:solidFill>
                <a:srgbClr val="222222"/>
              </a:solidFill>
              <a:highlight>
                <a:srgbClr val="FEFEFE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-10023" l="0" r="-10023" t="0"/>
          <a:stretch/>
        </p:blipFill>
        <p:spPr>
          <a:xfrm>
            <a:off x="432700" y="1968300"/>
            <a:ext cx="2563025" cy="25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3725" y="1931200"/>
            <a:ext cx="2113695" cy="263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311688" y="4455125"/>
            <a:ext cx="232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Рисунок 3. Справочник Видаля.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3427025" y="4568425"/>
            <a:ext cx="197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Рисунок 4. Госреестр ЛС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 rotWithShape="1">
          <a:blip r:embed="rId5">
            <a:alphaModFix/>
          </a:blip>
          <a:srcRect b="8766" l="15669" r="13363" t="9912"/>
          <a:stretch/>
        </p:blipFill>
        <p:spPr>
          <a:xfrm>
            <a:off x="6087300" y="1931200"/>
            <a:ext cx="2152889" cy="240907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6261475" y="4531325"/>
            <a:ext cx="211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Рисунок 5. Журнал регистрации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22222"/>
                </a:solidFill>
                <a:highlight>
                  <a:srgbClr val="FEFEFE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Основные обязанности фармацевта по приему рецептов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311700" y="8150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1400">
                <a:solidFill>
                  <a:srgbClr val="222222"/>
                </a:solidFill>
                <a:highlight>
                  <a:srgbClr val="FEFEFE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Рецепт </a:t>
            </a:r>
            <a:r>
              <a:rPr lang="ru" sz="1400">
                <a:solidFill>
                  <a:srgbClr val="222222"/>
                </a:solidFill>
                <a:highlight>
                  <a:srgbClr val="FEFEFE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– это письменное обращение специалист, выписавшего его, к провизору (фармацевту) об изготовлении и отпуске лекарств. Рецепт одновременно является медицинским, юридическим и финансовым документом.</a:t>
            </a: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950" y="1703525"/>
            <a:ext cx="2726100" cy="3242952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940000" dist="19050">
              <a:srgbClr val="000000"/>
            </a:outerShdw>
          </a:effectLst>
        </p:spPr>
      </p:pic>
      <p:sp>
        <p:nvSpPr>
          <p:cNvPr id="112" name="Google Shape;112;p19"/>
          <p:cNvSpPr txBox="1"/>
          <p:nvPr/>
        </p:nvSpPr>
        <p:spPr>
          <a:xfrm>
            <a:off x="6065525" y="4511050"/>
            <a:ext cx="197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Рисунок 6. Пример рецепта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311700" y="281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222222"/>
                </a:solidFill>
                <a:highlight>
                  <a:srgbClr val="FEFEFE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Основные обязанности фармацевта по приему рецептов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198125" y="744575"/>
            <a:ext cx="8634300" cy="38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90500" marR="571500" rtl="0" algn="just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222222"/>
                </a:solidFill>
                <a:highlight>
                  <a:srgbClr val="FEFEFE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Все лекарственные средства, за исключением поименованных в Перечне лекарственных средств, отпускаемых без рецепта врача, утвержденном Минздравом России, должны отпускаться только по рецептам установленных форм. Лекарственные средств выписываются при наличии соответствующих показаний гражданам, которые обратились за медицинской помощью и в случае необходимости лечения после выписки из стационара. Запрещается выписывать рецепты на лекарственные средства:</a:t>
            </a:r>
            <a:endParaRPr sz="1400">
              <a:solidFill>
                <a:srgbClr val="222222"/>
              </a:solidFill>
              <a:highlight>
                <a:srgbClr val="FEFEFE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90500" marR="571500" rtl="0" algn="just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222222"/>
                </a:solidFill>
                <a:highlight>
                  <a:srgbClr val="FEFEFE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 не разрешенные к медицинскому применению Минздравом России и не зарегистрированные в РФ;</a:t>
            </a:r>
            <a:endParaRPr sz="1400">
              <a:solidFill>
                <a:srgbClr val="222222"/>
              </a:solidFill>
              <a:highlight>
                <a:srgbClr val="FEFEFE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90500" marR="571500" rtl="0" algn="just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222222"/>
                </a:solidFill>
                <a:highlight>
                  <a:srgbClr val="FEFEFE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 используемые только в ЛПУ (эфир наркозный, хлорэтил, сомбревин и др.);</a:t>
            </a:r>
            <a:endParaRPr sz="1400">
              <a:solidFill>
                <a:srgbClr val="222222"/>
              </a:solidFill>
              <a:highlight>
                <a:srgbClr val="FEFEFE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90500" marR="571500" rtl="0" algn="just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222222"/>
                </a:solidFill>
                <a:highlight>
                  <a:srgbClr val="FEFEFE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 при отсутствии медицинских показаний.</a:t>
            </a:r>
            <a:endParaRPr sz="1400">
              <a:solidFill>
                <a:srgbClr val="222222"/>
              </a:solidFill>
              <a:highlight>
                <a:srgbClr val="FEFEFE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5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311700" y="162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Алгоритм приема рецептов и отпуска ЛС из аптечных организаций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 rotWithShape="1">
          <a:blip r:embed="rId3">
            <a:alphaModFix/>
          </a:blip>
          <a:srcRect b="1639" l="2751" r="1719" t="1928"/>
          <a:stretch/>
        </p:blipFill>
        <p:spPr>
          <a:xfrm>
            <a:off x="1656800" y="820825"/>
            <a:ext cx="5576901" cy="384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