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0" r:id="rId4"/>
    <p:sldId id="274" r:id="rId5"/>
    <p:sldId id="257" r:id="rId6"/>
    <p:sldId id="269" r:id="rId7"/>
    <p:sldId id="268" r:id="rId8"/>
    <p:sldId id="267" r:id="rId9"/>
    <p:sldId id="266" r:id="rId10"/>
    <p:sldId id="264" r:id="rId11"/>
    <p:sldId id="263" r:id="rId12"/>
    <p:sldId id="262" r:id="rId13"/>
    <p:sldId id="261" r:id="rId14"/>
    <p:sldId id="265" r:id="rId15"/>
    <p:sldId id="260" r:id="rId16"/>
    <p:sldId id="259" r:id="rId17"/>
    <p:sldId id="258" r:id="rId18"/>
    <p:sldId id="273" r:id="rId19"/>
    <p:sldId id="278" r:id="rId20"/>
    <p:sldId id="279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6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4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4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2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5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5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3D99-00E1-492C-9EAA-91934EBE00FF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67D2-CA3B-4248-BC87-6CF82AB81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6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» Министерства здравоохранения Российской Федерации Кафедра стоматологии </a:t>
            </a:r>
            <a:r>
              <a:rPr lang="ru-RU" sz="1800" dirty="0" smtClean="0"/>
              <a:t>ортопедической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/>
              <a:t>Определение центрального соотношения по </a:t>
            </a:r>
            <a:r>
              <a:rPr lang="ru-RU" sz="5400" b="1" dirty="0" err="1"/>
              <a:t>Доусону</a:t>
            </a:r>
            <a:endParaRPr lang="ru-RU" sz="5400" b="1" dirty="0" smtClean="0"/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dirty="0" smtClean="0"/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dirty="0" smtClean="0"/>
          </a:p>
          <a:p>
            <a:pPr marL="3657600" lvl="8" indent="0">
              <a:buNone/>
            </a:pPr>
            <a:r>
              <a:rPr lang="ru-RU" sz="2000" dirty="0" smtClean="0"/>
              <a:t>Выполнил </a:t>
            </a:r>
            <a:r>
              <a:rPr lang="ru-RU" sz="2000" dirty="0"/>
              <a:t>ординатор </a:t>
            </a:r>
            <a:r>
              <a:rPr lang="ru-RU" sz="2000" dirty="0" smtClean="0"/>
              <a:t>1-го года обучения по </a:t>
            </a:r>
            <a:r>
              <a:rPr lang="ru-RU" sz="2000" dirty="0"/>
              <a:t>специальности «стоматология ортопедическая» </a:t>
            </a:r>
            <a:r>
              <a:rPr lang="ru-RU" sz="2000" dirty="0" smtClean="0"/>
              <a:t>Тихомиров Андрей  Николаевич </a:t>
            </a:r>
            <a:r>
              <a:rPr lang="ru-RU" sz="2000" dirty="0"/>
              <a:t>рецензент </a:t>
            </a:r>
            <a:r>
              <a:rPr lang="ru-RU" sz="2000" dirty="0" smtClean="0"/>
              <a:t>профессор Чижов Юрий </a:t>
            </a:r>
            <a:r>
              <a:rPr lang="ru-RU" sz="2000" dirty="0" smtClean="0"/>
              <a:t>Васильевич</a:t>
            </a:r>
          </a:p>
          <a:p>
            <a:pPr marL="3657600" lvl="8" indent="0">
              <a:buNone/>
            </a:pPr>
            <a:endParaRPr lang="ru-RU" sz="2000" dirty="0"/>
          </a:p>
          <a:p>
            <a:pPr marL="3657600" lvl="8" indent="0">
              <a:buNone/>
            </a:pPr>
            <a:endParaRPr lang="ru-RU" sz="2000" dirty="0" smtClean="0"/>
          </a:p>
          <a:p>
            <a:pPr marL="3657600" lvl="8" indent="0">
              <a:buNone/>
            </a:pPr>
            <a:r>
              <a:rPr lang="ru-RU" sz="2000" dirty="0" smtClean="0"/>
              <a:t>г. </a:t>
            </a:r>
            <a:r>
              <a:rPr lang="ru-RU" sz="2000" smtClean="0"/>
              <a:t>Красноярск, 2020</a:t>
            </a:r>
            <a:r>
              <a:rPr lang="ru-RU" sz="200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160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783"/>
          </a:xfrm>
        </p:spPr>
        <p:txBody>
          <a:bodyPr>
            <a:normAutofit/>
          </a:bodyPr>
          <a:lstStyle/>
          <a:p>
            <a:r>
              <a:rPr lang="ru-RU" dirty="0" smtClean="0"/>
              <a:t>Медленными</a:t>
            </a:r>
            <a:r>
              <a:rPr lang="ru-RU" dirty="0"/>
              <a:t>, мягкими движениями направляйте челюсти, покачивая ее , закрывая и открывая рот. Такое покачивание как правило устанавливает челюсти в ЦС, если не прилагать чрезмерного усилия</a:t>
            </a:r>
            <a:r>
              <a:rPr lang="ru-RU" dirty="0" smtClean="0"/>
              <a:t>. </a:t>
            </a:r>
            <a:r>
              <a:rPr lang="ru-RU" dirty="0"/>
              <a:t>Усилие, приложенное до того, как мыщелки полностью встанут на место, встретит сопротивление латеральной крыловидной мышцы., которая сократится в ответ на растяжение. Если мышца все таки сократится, то поставить мыщелка в требуемое положение будет крайне трудно</a:t>
            </a:r>
            <a:r>
              <a:rPr lang="ru-RU" dirty="0" smtClean="0"/>
              <a:t>. </a:t>
            </a:r>
            <a:r>
              <a:rPr lang="ru-RU" dirty="0"/>
              <a:t>Не должно быть никакого давления и толкания, это только активирует ответную реакцию. Используйте медленные раскачивающие движению, так чтобы мышцы не получили стимула к сокращению.</a:t>
            </a:r>
          </a:p>
        </p:txBody>
      </p:sp>
    </p:spTree>
    <p:extLst>
      <p:ext uri="{BB962C8B-B14F-4D97-AF65-F5344CB8AC3E}">
        <p14:creationId xmlns:p14="http://schemas.microsoft.com/office/powerpoint/2010/main" val="160454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 этого этапа – деактивация мышц. Помните, что в действительности мы всего лишь позволяем мыщелкам встать в удобное физиологическое положение – правильно встать в суставной ямке. Во время раскачивания необязательно широко открывать рот. Достаточно люфта в один-два миллиметра. Не позволяйте зубам соприкасаться.</a:t>
            </a:r>
          </a:p>
        </p:txBody>
      </p:sp>
    </p:spTree>
    <p:extLst>
      <p:ext uri="{BB962C8B-B14F-4D97-AF65-F5344CB8AC3E}">
        <p14:creationId xmlns:p14="http://schemas.microsoft.com/office/powerpoint/2010/main" val="203120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пациент даже при аккуратных манипуляциях сопротивляется, удерживая челюсть в </a:t>
            </a:r>
            <a:r>
              <a:rPr lang="ru-RU" dirty="0" err="1"/>
              <a:t>протрузии</a:t>
            </a:r>
            <a:r>
              <a:rPr lang="ru-RU" dirty="0"/>
              <a:t>, ослабьте давление рук и попросите пациента открыть и закрыть рот. В момент закрывания челюсть обычно автоматически задвигается назад. Просто сопроводите руками собственное движение челюсти в нужное положение </a:t>
            </a:r>
            <a:r>
              <a:rPr lang="ru-RU" dirty="0" err="1"/>
              <a:t>ретрузии</a:t>
            </a:r>
            <a:r>
              <a:rPr lang="ru-RU" dirty="0"/>
              <a:t> и удерживайте ее так для перехода к следующему шагу.</a:t>
            </a:r>
          </a:p>
        </p:txBody>
      </p:sp>
    </p:spTree>
    <p:extLst>
      <p:ext uri="{BB962C8B-B14F-4D97-AF65-F5344CB8AC3E}">
        <p14:creationId xmlns:p14="http://schemas.microsoft.com/office/powerpoint/2010/main" val="132572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нижняя челюсть свободно раскачивается и видно , что мыщелки сели в их принимающее ложе, опытные клиницисты считают, что нижняя челюсть находится в ЦС.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Ключевой момент.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важно как твердо установились мыщелки и как свободно раскачивается челюсть. Вы не можете утверждать, что мыщелки в ЦС только по ощущениям. ЦС должно быть подтверждено нагрузочным тестом.</a:t>
            </a:r>
          </a:p>
        </p:txBody>
      </p:sp>
    </p:spTree>
    <p:extLst>
      <p:ext uri="{BB962C8B-B14F-4D97-AF65-F5344CB8AC3E}">
        <p14:creationId xmlns:p14="http://schemas.microsoft.com/office/powerpoint/2010/main" val="422549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64" y="836881"/>
            <a:ext cx="5542788" cy="4924633"/>
          </a:xfrm>
        </p:spPr>
      </p:pic>
    </p:spTree>
    <p:extLst>
      <p:ext uri="{BB962C8B-B14F-4D97-AF65-F5344CB8AC3E}">
        <p14:creationId xmlns:p14="http://schemas.microsoft.com/office/powerpoint/2010/main" val="291965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Всегда </a:t>
            </a:r>
            <a:r>
              <a:rPr lang="ru-RU" dirty="0"/>
              <a:t>начинайте с мягкого давления. Если не возникает дискомфорта, то можете увеличивать силу давления. В правильной позиции к мыщелкам можно приложить очень большое давление, при этом они будут свободно вращаться на шарнирной оси</a:t>
            </a:r>
            <a:r>
              <a:rPr lang="ru-RU" dirty="0" smtClean="0"/>
              <a:t>. </a:t>
            </a:r>
            <a:r>
              <a:rPr lang="ru-RU" dirty="0"/>
              <a:t>Если мыщелки в правильной позиции, то никаких ощущений натянутости и напряженности не будет, даже если приложить очень сильное давление.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146437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28" b="6874"/>
          <a:stretch/>
        </p:blipFill>
        <p:spPr>
          <a:xfrm>
            <a:off x="651086" y="740229"/>
            <a:ext cx="10168468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1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" t="5465" r="-128" b="5881"/>
          <a:stretch/>
        </p:blipFill>
        <p:spPr>
          <a:xfrm>
            <a:off x="919480" y="954741"/>
            <a:ext cx="10516560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" t="5432" r="-82" b="19182"/>
          <a:stretch/>
        </p:blipFill>
        <p:spPr>
          <a:xfrm>
            <a:off x="566928" y="679269"/>
            <a:ext cx="1057650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Заключение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Данный метод определения ЦС требует очень много практики и опыта. Поэтому для начинающих врачей-ортопедов он может показаться сложным в клинической практике. Им можно овладеть при условии, если молодого специалиста будет обучать врач-ортопед, пользующийся данным методом, либо самому освоить путём проб </a:t>
            </a:r>
            <a:r>
              <a:rPr lang="ru-RU" sz="1800" smtClean="0"/>
              <a:t>и анализа </a:t>
            </a:r>
            <a:r>
              <a:rPr lang="ru-RU" sz="1800" dirty="0" smtClean="0"/>
              <a:t>ошибок.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533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Цели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Понять значение ЦС</a:t>
            </a:r>
          </a:p>
          <a:p>
            <a:r>
              <a:rPr lang="ru-RU" dirty="0" smtClean="0"/>
              <a:t>Изучить метод определения ЦС по </a:t>
            </a:r>
            <a:r>
              <a:rPr lang="ru-RU" dirty="0" err="1" smtClean="0"/>
              <a:t>Доусону</a:t>
            </a:r>
            <a:endParaRPr lang="ru-RU" dirty="0" smtClean="0"/>
          </a:p>
          <a:p>
            <a:r>
              <a:rPr lang="ru-RU" dirty="0" smtClean="0"/>
              <a:t>Наглядно показать методику, для максимального понимания её выполнения, для дальнейшего использования на пациентах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42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Трезубов В.Н., Щербаков А.С., </a:t>
            </a:r>
            <a:r>
              <a:rPr lang="ru-RU" sz="1800" dirty="0" err="1"/>
              <a:t>Мишнёв</a:t>
            </a:r>
            <a:r>
              <a:rPr lang="ru-RU" sz="1800" dirty="0"/>
              <a:t> Л.М. Ортопедическая стоматология пропедевтика и основы частного курса // Учебник для медицинских вузов. – СПб.: </a:t>
            </a:r>
            <a:r>
              <a:rPr lang="ru-RU" sz="1800" dirty="0" err="1"/>
              <a:t>СпецЛит</a:t>
            </a:r>
            <a:r>
              <a:rPr lang="ru-RU" sz="1800" dirty="0"/>
              <a:t>, 2001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Лебеденко </a:t>
            </a:r>
            <a:r>
              <a:rPr lang="ru-RU" sz="1800" dirty="0"/>
              <a:t>И.Ю., Ибрагимов Т.И., </a:t>
            </a:r>
            <a:r>
              <a:rPr lang="ru-RU" sz="1800" dirty="0" err="1"/>
              <a:t>Ряховский</a:t>
            </a:r>
            <a:r>
              <a:rPr lang="ru-RU" sz="1800" dirty="0"/>
              <a:t> А.Н. Функциональные и аппаратурные методы исследования в ортопедической стоматологии. Учебное пособие. — М.: ООО «Медицинское информационное агентство», 2003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Лебеденко </a:t>
            </a:r>
            <a:r>
              <a:rPr lang="ru-RU" sz="1800" dirty="0"/>
              <a:t>И.Ю., </a:t>
            </a:r>
            <a:r>
              <a:rPr lang="ru-RU" sz="1800" dirty="0" err="1"/>
              <a:t>Каливраджиян</a:t>
            </a:r>
            <a:r>
              <a:rPr lang="ru-RU" sz="1800" dirty="0"/>
              <a:t> Э.С. Ортопедическая стоматология // учебник для студентов учреждений высшего профессионального образования, по специальности 060105.65 «Стоматология» по дисциплине «Ортопедическая стоматология» – М.: ГЭОТАР – МЕДИА, 2011 </a:t>
            </a:r>
          </a:p>
          <a:p>
            <a:r>
              <a:rPr lang="ru-RU" sz="1800" dirty="0"/>
              <a:t>Питер </a:t>
            </a:r>
            <a:r>
              <a:rPr lang="ru-RU" sz="1800" dirty="0" err="1"/>
              <a:t>Доусон</a:t>
            </a:r>
            <a:r>
              <a:rPr lang="ru-RU" sz="1800" dirty="0"/>
              <a:t>. Функциональная окклюзия.</a:t>
            </a:r>
          </a:p>
        </p:txBody>
      </p:sp>
    </p:spTree>
    <p:extLst>
      <p:ext uri="{BB962C8B-B14F-4D97-AF65-F5344CB8AC3E}">
        <p14:creationId xmlns:p14="http://schemas.microsoft.com/office/powerpoint/2010/main" val="102315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430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33871"/>
            <a:ext cx="10515600" cy="34309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37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цс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Положение, при котором суставные головки находятся на суставных дисках в самом верхнем и задним положении. Мышцы, поднимающие НЧ умеренно напряжены, а латеральные крыловидные расслаблены.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75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586010"/>
            <a:ext cx="7698444" cy="5773833"/>
          </a:xfrm>
        </p:spPr>
      </p:pic>
    </p:spTree>
    <p:extLst>
      <p:ext uri="{BB962C8B-B14F-4D97-AF65-F5344CB8AC3E}">
        <p14:creationId xmlns:p14="http://schemas.microsoft.com/office/powerpoint/2010/main" val="167974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определения ЦС по </a:t>
            </a:r>
            <a:r>
              <a:rPr lang="ru-RU" dirty="0" err="1" smtClean="0"/>
              <a:t>Доусону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 этап</a:t>
            </a:r>
            <a:r>
              <a:rPr lang="ru-RU" dirty="0" smtClean="0"/>
              <a:t>. Откиньте </a:t>
            </a:r>
            <a:r>
              <a:rPr lang="ru-RU" dirty="0"/>
              <a:t>спинку кресла назад, придав пациенту лежачее положение. Спина пациента должна быть расслаблена. Оператору удобно выполнять процедуру в сидячем положении. Направьте подбородок пациента вверх, поместив пальцы на нижнюю челюсть, предупреждая тенденцию многих пациентов к </a:t>
            </a:r>
            <a:r>
              <a:rPr lang="ru-RU" dirty="0" err="1"/>
              <a:t>протрузии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41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 этап</a:t>
            </a:r>
            <a:r>
              <a:rPr lang="ru-RU" dirty="0" smtClean="0"/>
              <a:t>. Стабилизируйте </a:t>
            </a:r>
            <a:r>
              <a:rPr lang="ru-RU" dirty="0"/>
              <a:t>голову пациента. Поместите пациента на такой уровень, чтобы Вы могли зажать его голову между своим предплечьем и грудной клеткой. Многие стоматологи находят для себя более удобным упирать верх головы пациента в центр своего живота. </a:t>
            </a:r>
          </a:p>
        </p:txBody>
      </p:sp>
    </p:spTree>
    <p:extLst>
      <p:ext uri="{BB962C8B-B14F-4D97-AF65-F5344CB8AC3E}">
        <p14:creationId xmlns:p14="http://schemas.microsoft.com/office/powerpoint/2010/main" val="10988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 этап</a:t>
            </a:r>
            <a:r>
              <a:rPr lang="ru-RU" dirty="0" smtClean="0"/>
              <a:t>. </a:t>
            </a:r>
            <a:r>
              <a:rPr lang="ru-RU" dirty="0"/>
              <a:t>Когда голова пациента стабилизирована, снова поднимите подбородок слегка вытянув шею. Убедитесь, что положение пациента позволяет Вам удобно сидеть, при этом Ваше предплечье должно быть параллельно полу.</a:t>
            </a:r>
          </a:p>
        </p:txBody>
      </p:sp>
    </p:spTree>
    <p:extLst>
      <p:ext uri="{BB962C8B-B14F-4D97-AF65-F5344CB8AC3E}">
        <p14:creationId xmlns:p14="http://schemas.microsoft.com/office/powerpoint/2010/main" val="242410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4 этап</a:t>
            </a:r>
            <a:r>
              <a:rPr lang="ru-RU" dirty="0" smtClean="0"/>
              <a:t>. Аккуратно </a:t>
            </a:r>
            <a:r>
              <a:rPr lang="ru-RU" dirty="0"/>
              <a:t>поместите по четыре пальца каждой руки на обе нижние границы тела нижней челюсти. Мизинец должен быть помещен немного за углом челюсти. Подушечки пальцев должны располагаться в один ряд, как будто Вы собираетесь приподнять голову. Держите пальцы сведенными вместе.</a:t>
            </a:r>
          </a:p>
        </p:txBody>
      </p:sp>
    </p:spTree>
    <p:extLst>
      <p:ext uri="{BB962C8B-B14F-4D97-AF65-F5344CB8AC3E}">
        <p14:creationId xmlns:p14="http://schemas.microsoft.com/office/powerpoint/2010/main" val="142242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5 этап</a:t>
            </a:r>
            <a:r>
              <a:rPr lang="ru-RU" dirty="0" smtClean="0"/>
              <a:t>. Сведите </a:t>
            </a:r>
            <a:r>
              <a:rPr lang="ru-RU" dirty="0"/>
              <a:t>большие пальцы обеих рук так, чтобы образовалась дуга в виде буквы С. Большие пальцы поместите на выемку, расположенную над подбородочным </a:t>
            </a:r>
            <a:r>
              <a:rPr lang="ru-RU" dirty="0" err="1"/>
              <a:t>симфизисом</a:t>
            </a:r>
            <a:r>
              <a:rPr lang="ru-RU" dirty="0"/>
              <a:t>. Не оказывайте никакого давления, движение должно быть мягким.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472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767</Words>
  <Application>Microsoft Office PowerPoint</Application>
  <PresentationFormat>Широкоэкранный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vt:lpstr>
      <vt:lpstr>Цели</vt:lpstr>
      <vt:lpstr>Что такое цс?</vt:lpstr>
      <vt:lpstr>Презентация PowerPoint</vt:lpstr>
      <vt:lpstr>Этапы определения ЦС по Доусону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Список литературы 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центрального соотношения по Доусону</dc:title>
  <dc:creator>RePack by Diakov</dc:creator>
  <cp:lastModifiedBy>Андрей-PC</cp:lastModifiedBy>
  <cp:revision>11</cp:revision>
  <dcterms:created xsi:type="dcterms:W3CDTF">2020-10-21T03:07:01Z</dcterms:created>
  <dcterms:modified xsi:type="dcterms:W3CDTF">2021-02-10T12:00:46Z</dcterms:modified>
</cp:coreProperties>
</file>