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57" r:id="rId13"/>
    <p:sldId id="25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84" r:id="rId24"/>
    <p:sldId id="278" r:id="rId25"/>
    <p:sldId id="279" r:id="rId26"/>
    <p:sldId id="280" r:id="rId27"/>
    <p:sldId id="281" r:id="rId28"/>
    <p:sldId id="285" r:id="rId29"/>
    <p:sldId id="282" r:id="rId30"/>
    <p:sldId id="283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CD6C645-DCAA-4002-B9DA-F5BCC8FA77C1}">
          <p14:sldIdLst>
            <p14:sldId id="256"/>
            <p14:sldId id="268"/>
            <p14:sldId id="267"/>
            <p14:sldId id="266"/>
            <p14:sldId id="265"/>
            <p14:sldId id="264"/>
            <p14:sldId id="263"/>
            <p14:sldId id="262"/>
            <p14:sldId id="261"/>
            <p14:sldId id="260"/>
            <p14:sldId id="259"/>
            <p14:sldId id="257"/>
            <p14:sldId id="258"/>
            <p14:sldId id="269"/>
            <p14:sldId id="271"/>
            <p14:sldId id="270"/>
            <p14:sldId id="272"/>
            <p14:sldId id="273"/>
            <p14:sldId id="274"/>
            <p14:sldId id="275"/>
            <p14:sldId id="276"/>
            <p14:sldId id="277"/>
            <p14:sldId id="284"/>
            <p14:sldId id="278"/>
            <p14:sldId id="279"/>
            <p14:sldId id="280"/>
            <p14:sldId id="281"/>
            <p14:sldId id="285"/>
            <p14:sldId id="282"/>
            <p14:sldId id="283"/>
            <p14:sldId id="286"/>
            <p14:sldId id="287"/>
            <p14:sldId id="288"/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8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02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4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0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1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8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6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4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9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67B5-502B-4969-B01A-81EFC9A02E3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2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B67B5-502B-4969-B01A-81EFC9A02E3A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05772-2A43-4900-B60A-D666B448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Оттискные материалы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Классификация. Общая характеристика.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412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717" y="174171"/>
            <a:ext cx="11211099" cy="651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5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очность воспроизведения оттиском рельефа мягких тканей, благодаря низкой вязкости материала в исходном состоянии, а следовательно, высокой текучести. Цинк-оксид-</a:t>
            </a:r>
            <a:r>
              <a:rPr lang="ru-RU" dirty="0" err="1" smtClean="0"/>
              <a:t>эвгенольные</a:t>
            </a:r>
            <a:r>
              <a:rPr lang="ru-RU" dirty="0" smtClean="0"/>
              <a:t> материалы быстро затвердевают в условиях полости рта, практически нет усадки, они не дороги, слои материала хорошо соединяются между собой, они также хорошо соединяются с термопластичными оттискными материалами.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70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пособность загрязнять кожу, руки, одежду и т.п., а также нестабильность времени твердения при колебаниях температуры и влажности. Кроме того, эвгенол раздражает мягкие ткани.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8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Эластичные оттискные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Первыми в этом классе появились гидроколлоидные оттискные материалы - обратимые (1925 г.), позднее - необратимые (</a:t>
            </a:r>
            <a:r>
              <a:rPr lang="ru-RU" dirty="0" err="1" smtClean="0"/>
              <a:t>альгинатные</a:t>
            </a:r>
            <a:r>
              <a:rPr lang="ru-RU" dirty="0" smtClean="0"/>
              <a:t>, 1940 г.) и последними - </a:t>
            </a:r>
            <a:r>
              <a:rPr lang="ru-RU" dirty="0" err="1" smtClean="0"/>
              <a:t>эластомерные</a:t>
            </a:r>
            <a:r>
              <a:rPr lang="ru-RU" dirty="0" smtClean="0"/>
              <a:t>, называемые также просто эластомерами или </a:t>
            </a:r>
            <a:r>
              <a:rPr lang="ru-RU" dirty="0" err="1" smtClean="0"/>
              <a:t>резиноподобными</a:t>
            </a:r>
            <a:r>
              <a:rPr lang="ru-RU" dirty="0" smtClean="0"/>
              <a:t> материалами.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24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Альгинатные</a:t>
            </a:r>
            <a:r>
              <a:rPr lang="ru-RU" dirty="0" smtClean="0"/>
              <a:t> оттискные материалы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6" y="1349828"/>
            <a:ext cx="5697992" cy="5697992"/>
          </a:xfrm>
        </p:spPr>
      </p:pic>
    </p:spTree>
    <p:extLst>
      <p:ext uri="{BB962C8B-B14F-4D97-AF65-F5344CB8AC3E}">
        <p14:creationId xmlns:p14="http://schemas.microsoft.com/office/powerpoint/2010/main" val="2725709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Альгинаты</a:t>
            </a:r>
            <a:r>
              <a:rPr lang="ru-RU" dirty="0"/>
              <a:t> — соли природного полисахарида — </a:t>
            </a:r>
            <a:r>
              <a:rPr lang="ru-RU" dirty="0" err="1"/>
              <a:t>альгиновой</a:t>
            </a:r>
            <a:r>
              <a:rPr lang="ru-RU" dirty="0"/>
              <a:t> кислоты, которая содержится в большом количестве в бурых и красных водорослях. Впервые в конце XIX века </a:t>
            </a:r>
            <a:r>
              <a:rPr lang="ru-RU" dirty="0" err="1"/>
              <a:t>альгиновую</a:t>
            </a:r>
            <a:r>
              <a:rPr lang="ru-RU" dirty="0"/>
              <a:t> кислоту извлёк из водорослей </a:t>
            </a:r>
            <a:r>
              <a:rPr lang="ru-RU" dirty="0" err="1" smtClean="0"/>
              <a:t>Мур</a:t>
            </a:r>
            <a:r>
              <a:rPr lang="ru-RU" dirty="0" smtClean="0"/>
              <a:t> </a:t>
            </a:r>
            <a:r>
              <a:rPr lang="ru-RU" dirty="0"/>
              <a:t>Стэнфорд — британский фармацевт, исследователь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871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и химическая реакция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38" y="1690688"/>
            <a:ext cx="9711308" cy="50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Первая реакция из таблицы - взаимодействие фосфата натрия с сульфатом кальция, обеспечивает необходимое рабочее время. Благодаря короткому времени смачивания (менее 10 с) можно в течение 30 с получить массу, готовую для снятия оттиска с текучей мягкой консистенцией.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374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Эластомерные</a:t>
            </a:r>
            <a:r>
              <a:rPr lang="ru-RU" dirty="0" smtClean="0"/>
              <a:t> оттискные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Они состоят из достаточно больших, </a:t>
            </a:r>
            <a:r>
              <a:rPr lang="ru-RU" dirty="0" err="1" smtClean="0"/>
              <a:t>пространственно</a:t>
            </a:r>
            <a:r>
              <a:rPr lang="ru-RU" dirty="0" smtClean="0"/>
              <a:t> скрученных молекул, которые в исходном состоянии оттискного материала слабо связаны между собой, т.е. межмолекулярные силы очень невелики. После отверждения, перехода в эластичное состояние, между молекулами образуются редкие поперечные связи или сшивки, создающие сетчатую структуру эластомера. При внешнем длительном и сильном воздействии могут деформироваться, если это воздействие убрать, материал вернёт свою форму.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842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Они бывают </a:t>
            </a:r>
            <a:r>
              <a:rPr lang="ru-RU" dirty="0" err="1" smtClean="0"/>
              <a:t>полисульфидные</a:t>
            </a:r>
            <a:r>
              <a:rPr lang="ru-RU" dirty="0" smtClean="0"/>
              <a:t>, силиконовые и полиэфирные материалы. </a:t>
            </a:r>
            <a:r>
              <a:rPr lang="ru-RU" dirty="0" err="1" smtClean="0"/>
              <a:t>Полисульфидные</a:t>
            </a:r>
            <a:r>
              <a:rPr lang="ru-RU" dirty="0" smtClean="0"/>
              <a:t> материалы, благодаря их высокой точности и относительно низкой стоимости, применяют для снятия оттисков при изготовлении мостовидных протезов и коронок. Их выпускают в виде двух паст, основной и катализаторной, окрашенных в разные цвета, которые смешивают непосредственно перед снятием оттиска. Основная паста содержит </a:t>
            </a:r>
            <a:r>
              <a:rPr lang="ru-RU" dirty="0" err="1" smtClean="0"/>
              <a:t>полисульфидный</a:t>
            </a:r>
            <a:r>
              <a:rPr lang="ru-RU" dirty="0" smtClean="0"/>
              <a:t> или </a:t>
            </a:r>
            <a:r>
              <a:rPr lang="ru-RU" dirty="0" err="1" smtClean="0"/>
              <a:t>меркаптановый</a:t>
            </a:r>
            <a:r>
              <a:rPr lang="ru-RU" dirty="0" smtClean="0"/>
              <a:t> каучук, а катализаторная - окислитель, чаще всего оксид свинца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29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694" y="2011680"/>
            <a:ext cx="9525968" cy="535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15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35307"/>
            <a:ext cx="10884788" cy="61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26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Полисульфидные</a:t>
            </a:r>
            <a:r>
              <a:rPr lang="ru-RU" dirty="0" smtClean="0"/>
              <a:t> </a:t>
            </a:r>
            <a:r>
              <a:rPr lang="ru-RU" dirty="0" err="1" smtClean="0"/>
              <a:t>эластомерные</a:t>
            </a:r>
            <a:r>
              <a:rPr lang="ru-RU" dirty="0" smtClean="0"/>
              <a:t> оттиски обладают высокой гибкостью и прочностью, в том числе прочностью на </a:t>
            </a:r>
            <a:r>
              <a:rPr lang="ru-RU" dirty="0" err="1" smtClean="0"/>
              <a:t>раздир</a:t>
            </a:r>
            <a:r>
              <a:rPr lang="ru-RU" dirty="0" smtClean="0"/>
              <a:t>, благодаря чему эластичный оттиск легче извлекается изо рта. Однако показатель их эластичности ниже, чем у всех остальных эластомеров. Они склонны к </a:t>
            </a:r>
            <a:r>
              <a:rPr lang="ru-RU" dirty="0" err="1" smtClean="0"/>
              <a:t>хладотекучести</a:t>
            </a:r>
            <a:r>
              <a:rPr lang="ru-RU" dirty="0" smtClean="0"/>
              <a:t>, что может вызвать искажения оттиска при хранении под действием сил гравитации.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09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Силиконовые</a:t>
            </a:r>
            <a:r>
              <a:rPr lang="ru-RU" dirty="0" smtClean="0"/>
              <a:t> </a:t>
            </a:r>
            <a:r>
              <a:rPr lang="ru-RU" b="1" dirty="0" smtClean="0"/>
              <a:t>поликонденсационные</a:t>
            </a:r>
            <a:r>
              <a:rPr lang="ru-RU" dirty="0" smtClean="0"/>
              <a:t> (или конденсационные - тип К) материалы широко применяют для снятия оттисков при изготовлении коронок и мостовидных протезов. Они идеальны для одиночных вкладок. Выпускают эти материалы в виде двух паст или в комплекте «основная паста-катализаторная жидкость»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708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76" y="1027906"/>
            <a:ext cx="7171798" cy="5271272"/>
          </a:xfrm>
        </p:spPr>
      </p:pic>
    </p:spTree>
    <p:extLst>
      <p:ext uri="{BB962C8B-B14F-4D97-AF65-F5344CB8AC3E}">
        <p14:creationId xmlns:p14="http://schemas.microsoft.com/office/powerpoint/2010/main" val="3363079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915" y="365125"/>
            <a:ext cx="11013360" cy="619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9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Силиконовые конденсационные материалы не пачкают руки и одежду. Это чистые, приятные в работе материалы. Обладают высокой эластичностью. Можно делать многослойные оттиски.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446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 </a:t>
            </a:r>
            <a:r>
              <a:rPr lang="ru-RU" dirty="0" err="1" smtClean="0"/>
              <a:t>еспособность</a:t>
            </a:r>
            <a:r>
              <a:rPr lang="ru-RU" dirty="0" smtClean="0"/>
              <a:t> поддерживать высокую точность при хранении из-за выделения побочных продуктов в процессе реакции поликонденсации. Поэтому модель по оттискам из поликонденсационных силиконов следует отливать не позднее, чем через 1 ч после снятия оттиска. Конденсационные силиконы обладают повышенной гидрофобностью, поэтому для снятия оттиска следует поддерживать максимальную сухость поверхностей. Из-за гидрофобности по силиконовому оттиску трудно получить высококачественную модель.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007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Аддитивные оттискные материалы </a:t>
            </a:r>
            <a:r>
              <a:rPr lang="ru-RU" dirty="0" smtClean="0"/>
              <a:t>– без образования спирта, как побочного продукта, также имеет большую информативность. Такое преимущество вызвано переходом от реакции поликонденсации к реакции полиприсоединения, которая протекает без выделения побочных продуктов.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115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17" y="365125"/>
            <a:ext cx="6138069" cy="6138069"/>
          </a:xfrm>
        </p:spPr>
      </p:pic>
    </p:spTree>
    <p:extLst>
      <p:ext uri="{BB962C8B-B14F-4D97-AF65-F5344CB8AC3E}">
        <p14:creationId xmlns:p14="http://schemas.microsoft.com/office/powerpoint/2010/main" val="3128129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264" y="254181"/>
            <a:ext cx="11365936" cy="63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5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Твердые: химического твердения (гипс, цинк-оксид-эвгенол), термического твердения (термопластичные компаунды)</a:t>
            </a:r>
          </a:p>
          <a:p>
            <a:r>
              <a:rPr lang="ru-RU" dirty="0" smtClean="0"/>
              <a:t>Эластичные: гидроколлоидные (агаровые, </a:t>
            </a:r>
            <a:r>
              <a:rPr lang="ru-RU" dirty="0" err="1" smtClean="0"/>
              <a:t>альгинатные</a:t>
            </a:r>
            <a:r>
              <a:rPr lang="ru-RU" dirty="0" smtClean="0"/>
              <a:t>), </a:t>
            </a:r>
            <a:r>
              <a:rPr lang="ru-RU" dirty="0" err="1" smtClean="0"/>
              <a:t>эластомерные</a:t>
            </a:r>
            <a:r>
              <a:rPr lang="ru-RU" dirty="0" smtClean="0"/>
              <a:t> (</a:t>
            </a:r>
            <a:r>
              <a:rPr lang="ru-RU" dirty="0" err="1" smtClean="0"/>
              <a:t>тиоколовые</a:t>
            </a:r>
            <a:r>
              <a:rPr lang="ru-RU" dirty="0" smtClean="0"/>
              <a:t>, полиэфирные, силиконовые – А и 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991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Полиэфирный оттискный материал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1" y="1367541"/>
            <a:ext cx="6190320" cy="6190320"/>
          </a:xfrm>
        </p:spPr>
      </p:pic>
    </p:spTree>
    <p:extLst>
      <p:ext uri="{BB962C8B-B14F-4D97-AF65-F5344CB8AC3E}">
        <p14:creationId xmlns:p14="http://schemas.microsoft.com/office/powerpoint/2010/main" val="598929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Эластомерные</a:t>
            </a:r>
            <a:r>
              <a:rPr lang="ru-RU" dirty="0" smtClean="0"/>
              <a:t> оттискные материалы на основе полиэфиров были разработаны в Германии в конце 60-х годов ХХ века (схема 18.4). Полиэфирные материалы представляют собой комплект из двух паст, основной и катализаторной. В основной пасте содержится низкомолекулярный полиэфир с концевыми </a:t>
            </a:r>
            <a:r>
              <a:rPr lang="ru-RU" dirty="0" err="1" smtClean="0"/>
              <a:t>этилениминовыми</a:t>
            </a:r>
            <a:r>
              <a:rPr lang="ru-RU" dirty="0" smtClean="0"/>
              <a:t> группами.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951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937" y="365125"/>
            <a:ext cx="11155842" cy="62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58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Полиэфирные материалы применяются для снятия особо точных оттисков с нескольких препарированных зубов без значительных </a:t>
            </a:r>
            <a:r>
              <a:rPr lang="ru-RU" dirty="0" err="1" smtClean="0"/>
              <a:t>поднутрений</a:t>
            </a:r>
            <a:r>
              <a:rPr lang="ru-RU" dirty="0" smtClean="0"/>
              <a:t>. Это ограничение связано с высокой жесткостью этих материалов и коротким рабочим временем. Как и другие </a:t>
            </a:r>
            <a:r>
              <a:rPr lang="ru-RU" dirty="0" err="1" smtClean="0"/>
              <a:t>эластомерные</a:t>
            </a:r>
            <a:r>
              <a:rPr lang="ru-RU" dirty="0" smtClean="0"/>
              <a:t> материалы, полиэфирные бывают трех вязкостей: низкой, средней и высокой. Применяются в виде системы из двух паст, которые по свойствам похожи на аддитивные силиконы. Полиэфирные материалы очень точные, их усадка за 24 ч составляет 0,3%, уступая в этом только некоторым маркам аддитивных силиконов. Текучесть полиэфиров невысокая, а жесткость значительная. Высокая стоимость материала.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563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4230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30833"/>
            <a:ext cx="10515600" cy="4612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827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И.Я. </a:t>
            </a:r>
            <a:r>
              <a:rPr lang="ru-RU" dirty="0" err="1" smtClean="0"/>
              <a:t>Поюровска</a:t>
            </a:r>
            <a:r>
              <a:rPr lang="ru-RU" dirty="0" smtClean="0"/>
              <a:t> – с 62-67.</a:t>
            </a:r>
          </a:p>
          <a:p>
            <a:r>
              <a:rPr lang="ru-RU" dirty="0" smtClean="0"/>
              <a:t>А.В. </a:t>
            </a:r>
            <a:r>
              <a:rPr lang="ru-RU" dirty="0" err="1" smtClean="0"/>
              <a:t>Вязьмитина</a:t>
            </a:r>
            <a:r>
              <a:rPr lang="ru-RU" dirty="0" smtClean="0"/>
              <a:t> – с 22</a:t>
            </a:r>
            <a:r>
              <a:rPr lang="ru-RU" smtClean="0"/>
              <a:t>, 254-259.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02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Твердые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Оттискные компаунды </a:t>
            </a:r>
            <a:r>
              <a:rPr lang="ru-RU" dirty="0" smtClean="0"/>
              <a:t>- термопластичные материалы. Их вносят в полость рта в подогретом состоянии (45 °С), где после охлаждения до температуры 35-37 °С они приобретают достаточную твердость и жесткость. Следовательно, механизм твердения этих материалов имеет характер обратимого физического процесса, а не химической реакции. В состав компаунда входит воск или смола, которые также придают материалу </a:t>
            </a:r>
            <a:r>
              <a:rPr lang="ru-RU" dirty="0" err="1" smtClean="0"/>
              <a:t>термопластичность</a:t>
            </a:r>
            <a:r>
              <a:rPr lang="ru-RU" dirty="0" smtClean="0"/>
              <a:t>. В качестве смазки или пластификатора добавляют стеариновую кислоту. Оставшиеся 50% составляют наполнители и неорганические пигменты.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5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671" y="261256"/>
            <a:ext cx="10987758" cy="61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Х</a:t>
            </a:r>
            <a:r>
              <a:rPr lang="ru-RU" dirty="0" smtClean="0"/>
              <a:t>орошо отделяются от материалов, применяемых для отливки моделей, продолжительное состояние пластичности. Это позволяет проводить функциональные пробы, обеспечивать равномерное распределение давления по всей поверхности соприкосновения материала с подлежащими тканями в процессе снятия оттиска, возможность неоднократного введения оттиска в полость рта и его коррекцию за счет дополнительных слоев материала, которые хорошо соединяются между собой.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97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ложность работы с ними, получение качественных оттисков в наибольшей степени зависит от опыта работы с компаундами.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85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Цинк-оксид-</a:t>
            </a:r>
            <a:r>
              <a:rPr lang="ru-RU" dirty="0" err="1" smtClean="0"/>
              <a:t>эвгенольные</a:t>
            </a:r>
            <a:r>
              <a:rPr lang="ru-RU" dirty="0" smtClean="0"/>
              <a:t> материалы применяются в основном для получения оттисков с беззубых челюстей при изготовлении полных съемных протезов, когда отсутствуют или имеются в очень незначительной степени </a:t>
            </a:r>
            <a:r>
              <a:rPr lang="ru-RU" dirty="0" err="1" smtClean="0"/>
              <a:t>поднутрения</a:t>
            </a:r>
            <a:r>
              <a:rPr lang="ru-RU" dirty="0" smtClean="0"/>
              <a:t>. Применяют также для получения тонкослойного оттиска на индивидуальной оттискной ложке из термопластичного компаунда или акрилата и для регистрации прикуса.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807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атериал выпускают в виде двух паст, одна из паст, называемая основной, содержит оксид цинка, масло и гидратированную смолу. Вторая паста, называемая катализаторной, или точнее </a:t>
            </a:r>
            <a:r>
              <a:rPr lang="ru-RU" dirty="0" err="1" smtClean="0"/>
              <a:t>активаторной</a:t>
            </a:r>
            <a:r>
              <a:rPr lang="ru-RU" dirty="0" smtClean="0"/>
              <a:t>, содержит от 12 до 15% по массе эвгенола, смолу и наполнитель типа каолина. При смешивании основной и катализаторной пасты происходит взаимодействие оксида цинка с эвгенолом.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876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1060</Words>
  <Application>Microsoft Office PowerPoint</Application>
  <PresentationFormat>Широкоэкранный</PresentationFormat>
  <Paragraphs>42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Оттискные материалы</vt:lpstr>
      <vt:lpstr>Презентация PowerPoint</vt:lpstr>
      <vt:lpstr>Классификация</vt:lpstr>
      <vt:lpstr>Твердые</vt:lpstr>
      <vt:lpstr>Презентация PowerPoint</vt:lpstr>
      <vt:lpstr>Преимущества </vt:lpstr>
      <vt:lpstr>Недостатки</vt:lpstr>
      <vt:lpstr>Презентация PowerPoint</vt:lpstr>
      <vt:lpstr>Состав</vt:lpstr>
      <vt:lpstr>Презентация PowerPoint</vt:lpstr>
      <vt:lpstr>Преимущества </vt:lpstr>
      <vt:lpstr>Недостатки </vt:lpstr>
      <vt:lpstr>Эластичные оттискные материалы</vt:lpstr>
      <vt:lpstr>Альгинатные оттискные материалы</vt:lpstr>
      <vt:lpstr>Историческая справка</vt:lpstr>
      <vt:lpstr>Состав и химическая реакция </vt:lpstr>
      <vt:lpstr>Презентация PowerPoint</vt:lpstr>
      <vt:lpstr>Эластомерные оттискные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</vt:lpstr>
      <vt:lpstr>Недостатки </vt:lpstr>
      <vt:lpstr>Презентация PowerPoint</vt:lpstr>
      <vt:lpstr>Презентация PowerPoint</vt:lpstr>
      <vt:lpstr>Презентация PowerPoint</vt:lpstr>
      <vt:lpstr>Полиэфирный оттискный материал</vt:lpstr>
      <vt:lpstr>Презентация PowerPoint</vt:lpstr>
      <vt:lpstr>Презентация PowerPoint</vt:lpstr>
      <vt:lpstr>Презентация PowerPoint</vt:lpstr>
      <vt:lpstr>Спасибо за внимание</vt:lpstr>
      <vt:lpstr>Список литературы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Оттискные материалы</dc:title>
  <dc:creator>RePack by Diakov</dc:creator>
  <cp:lastModifiedBy>RePack by Diakov</cp:lastModifiedBy>
  <cp:revision>9</cp:revision>
  <dcterms:created xsi:type="dcterms:W3CDTF">2020-09-29T15:52:29Z</dcterms:created>
  <dcterms:modified xsi:type="dcterms:W3CDTF">2020-09-29T17:08:16Z</dcterms:modified>
</cp:coreProperties>
</file>