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3" r:id="rId18"/>
    <p:sldId id="271" r:id="rId19"/>
    <p:sldId id="277" r:id="rId20"/>
    <p:sldId id="272" r:id="rId21"/>
    <p:sldId id="276" r:id="rId22"/>
    <p:sldId id="280" r:id="rId23"/>
    <p:sldId id="278" r:id="rId24"/>
    <p:sldId id="281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5" r:id="rId38"/>
    <p:sldId id="294" r:id="rId39"/>
    <p:sldId id="296" r:id="rId40"/>
    <p:sldId id="292" r:id="rId41"/>
    <p:sldId id="302" r:id="rId42"/>
    <p:sldId id="297" r:id="rId43"/>
    <p:sldId id="298" r:id="rId44"/>
    <p:sldId id="303" r:id="rId45"/>
    <p:sldId id="300" r:id="rId46"/>
    <p:sldId id="299" r:id="rId47"/>
    <p:sldId id="304" r:id="rId48"/>
    <p:sldId id="301" r:id="rId49"/>
    <p:sldId id="305" r:id="rId50"/>
    <p:sldId id="306" r:id="rId51"/>
    <p:sldId id="307" r:id="rId52"/>
    <p:sldId id="316" r:id="rId53"/>
    <p:sldId id="308" r:id="rId54"/>
    <p:sldId id="315" r:id="rId55"/>
    <p:sldId id="311" r:id="rId56"/>
    <p:sldId id="312" r:id="rId57"/>
    <p:sldId id="313" r:id="rId58"/>
    <p:sldId id="314" r:id="rId59"/>
    <p:sldId id="317" r:id="rId60"/>
    <p:sldId id="318" r:id="rId61"/>
    <p:sldId id="319" r:id="rId62"/>
    <p:sldId id="320" r:id="rId63"/>
    <p:sldId id="321" r:id="rId64"/>
    <p:sldId id="323" r:id="rId65"/>
    <p:sldId id="322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C0E8A1-A2CF-4EBF-812F-2211F1C9E3C3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515F43A-04FA-42A2-A7C5-D57A3185E3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1470025"/>
          </a:xfrm>
        </p:spPr>
        <p:txBody>
          <a:bodyPr/>
          <a:lstStyle/>
          <a:p>
            <a:r>
              <a:rPr lang="ru-RU" dirty="0" smtClean="0"/>
              <a:t>Доброкачественные опухоли брюшной полости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365104"/>
            <a:ext cx="49530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Выполнила: студентка 513 группы, педиатрического факультета, Щербак А.С.</a:t>
            </a:r>
          </a:p>
          <a:p>
            <a:r>
              <a:rPr lang="ru-RU" dirty="0" smtClean="0"/>
              <a:t>Проверила</a:t>
            </a:r>
            <a:r>
              <a:rPr lang="ru-RU" dirty="0" smtClean="0"/>
              <a:t>: к.м.н. доцент Портнягина Э.В.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9848"/>
          </a:xfrm>
        </p:spPr>
        <p:txBody>
          <a:bodyPr/>
          <a:lstStyle/>
          <a:p>
            <a:r>
              <a:rPr lang="ru-RU" dirty="0" smtClean="0"/>
              <a:t>Аденома из печеночных клеток</a:t>
            </a:r>
            <a:endParaRPr lang="ru-RU" dirty="0"/>
          </a:p>
        </p:txBody>
      </p:sp>
      <p:pic>
        <p:nvPicPr>
          <p:cNvPr id="24578" name="Picture 2" descr="http://www.linezolid.ru/wp-content/uploads/2014/08/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096125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13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Аденома из клеток, выстилающих желчные протоки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ru-RU" dirty="0" smtClean="0"/>
              <a:t>Доброкачественная опухоль из пролиферирующих мелких желчных протоков, выстланных нормальным эпителием.</a:t>
            </a:r>
            <a:endParaRPr lang="ru-RU" dirty="0"/>
          </a:p>
        </p:txBody>
      </p:sp>
      <p:pic>
        <p:nvPicPr>
          <p:cNvPr id="5" name="Picture 2" descr="https://www.niehs.nih.gov/research/resources/visual-guides/liverpath/assets/images/b_d/chol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633670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Аденома из клеток, выстилающих желчные протоки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ÑÐ°Ðº Ð¿ÐµÑÐµ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691276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ru-RU" dirty="0" err="1" smtClean="0"/>
              <a:t>Цистоаденома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symptominfo.ru/image/editor/05547f14aa10bf7535b95d3c0ef85a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667500" cy="534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25112"/>
          </a:xfrm>
        </p:spPr>
        <p:txBody>
          <a:bodyPr/>
          <a:lstStyle/>
          <a:p>
            <a:r>
              <a:rPr lang="ru-RU" dirty="0" smtClean="0"/>
              <a:t>Доброкачественное </a:t>
            </a:r>
            <a:r>
              <a:rPr lang="ru-RU" dirty="0" smtClean="0"/>
              <a:t>новообразование сосудистого генеза, поражающее одну или обе доли органа.</a:t>
            </a:r>
            <a:endParaRPr lang="ru-RU" dirty="0"/>
          </a:p>
        </p:txBody>
      </p:sp>
      <p:pic>
        <p:nvPicPr>
          <p:cNvPr id="29698" name="Picture 2" descr="https://ecobabka.ru/wp-content/uploads/2018/11/gemangioma-pechen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5976664" cy="3566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</a:t>
            </a:r>
            <a:endParaRPr lang="ru-RU" dirty="0"/>
          </a:p>
        </p:txBody>
      </p:sp>
      <p:pic>
        <p:nvPicPr>
          <p:cNvPr id="35842" name="Picture 2" descr="http://pohmelie.net/wp-content/uploads/2017/03/1105b58fe977479dceb8aae65f7883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420888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Капилярная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</a:t>
            </a:r>
            <a:endParaRPr lang="ru-RU" dirty="0"/>
          </a:p>
        </p:txBody>
      </p:sp>
      <p:pic>
        <p:nvPicPr>
          <p:cNvPr id="36866" name="Picture 2" descr="http://pohmelie.net/wp-content/uploads/2017/03/5b2041e364cabb5cf4b2d30d1e8149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15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340768"/>
            <a:ext cx="158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Кавернозная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</a:t>
            </a:r>
            <a:endParaRPr lang="ru-RU" dirty="0"/>
          </a:p>
        </p:txBody>
      </p:sp>
      <p:pic>
        <p:nvPicPr>
          <p:cNvPr id="34818" name="Picture 2" descr="https://health-medicine.info/wp-content/uploads/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9848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</a:t>
            </a:r>
            <a:endParaRPr lang="ru-RU" dirty="0"/>
          </a:p>
        </p:txBody>
      </p:sp>
      <p:pic>
        <p:nvPicPr>
          <p:cNvPr id="31746" name="Picture 2" descr="https://simptomov.com/wp-content/uploads/2018/02/gemangioma-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762500" cy="3162301"/>
          </a:xfrm>
          <a:prstGeom prst="rect">
            <a:avLst/>
          </a:prstGeom>
          <a:noFill/>
        </p:spPr>
      </p:pic>
      <p:pic>
        <p:nvPicPr>
          <p:cNvPr id="31748" name="Picture 4" descr="https://www.omicsgroup.org/articles-admin/disease-images/liver-hemangioma-82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58980"/>
            <a:ext cx="5169416" cy="3410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КТ (а) в 5 и 6 сегментах определяются образования, однозначно судить о природе которых трудно. На МРТ (б) в Т2 последовательности образования показывают высокий сигнал, типичный для </a:t>
            </a:r>
            <a:r>
              <a:rPr lang="ru-RU" sz="1800" dirty="0" err="1" smtClean="0"/>
              <a:t>гемангиомы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8914" name="Picture 2" descr="http://pohmelie.net/wp-content/uploads/2017/03/324b5e7365caef30262f6cd53e806b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7848872" cy="3725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.ppt-online.org/files1/slide/k/kYEP5x81HwLDdJRl6meB4vG0CgnyKNtbZFW3rfzQ2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316416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9848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</a:t>
            </a:r>
            <a:endParaRPr lang="ru-RU" dirty="0"/>
          </a:p>
        </p:txBody>
      </p:sp>
      <p:pic>
        <p:nvPicPr>
          <p:cNvPr id="32770" name="Picture 2" descr="http://house.jofo.me/data/userfiles/479/images/320811-img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8840"/>
            <a:ext cx="9144000" cy="3305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8478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УЗИ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 </a:t>
            </a:r>
            <a:r>
              <a:rPr lang="ru-RU" sz="1800" dirty="0" err="1" smtClean="0"/>
              <a:t>нативном</a:t>
            </a:r>
            <a:r>
              <a:rPr lang="ru-RU" sz="1800" dirty="0" smtClean="0"/>
              <a:t> исследовании (а) очаговых изменений в печени не обнаружено. В артериальную фазу контрастного усиления (б) в 5 сегменте определяется </a:t>
            </a:r>
            <a:r>
              <a:rPr lang="ru-RU" sz="1800" dirty="0" err="1" smtClean="0"/>
              <a:t>гиперденсивная</a:t>
            </a:r>
            <a:r>
              <a:rPr lang="ru-RU" sz="1800" dirty="0" smtClean="0"/>
              <a:t> структура, которая, в отличие от </a:t>
            </a:r>
            <a:r>
              <a:rPr lang="ru-RU" sz="1800" dirty="0" err="1" smtClean="0"/>
              <a:t>гемангиомы</a:t>
            </a:r>
            <a:r>
              <a:rPr lang="ru-RU" sz="1800" dirty="0" smtClean="0"/>
              <a:t>, в венозную фазу (в) быстро сбрасывает контрастное вещество.</a:t>
            </a:r>
            <a:endParaRPr lang="ru-RU" sz="1800" dirty="0"/>
          </a:p>
        </p:txBody>
      </p:sp>
      <p:pic>
        <p:nvPicPr>
          <p:cNvPr id="37890" name="Picture 2" descr="http://pohmelie.net/wp-content/uploads/2017/03/c7c64a53ee6c0bc481c75198dc5f61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770485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ru-RU" dirty="0" err="1" smtClean="0"/>
              <a:t>Гемангиопа</a:t>
            </a:r>
            <a:r>
              <a:rPr lang="ru-RU" dirty="0" smtClean="0"/>
              <a:t> печени: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 пользу операции свидетельствуют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размер узла более 5 см;</a:t>
            </a:r>
          </a:p>
          <a:p>
            <a:pPr fontAlgn="base"/>
            <a:r>
              <a:rPr lang="ru-RU" dirty="0" smtClean="0"/>
              <a:t>быстрый рост новообразования (более чем на 50% в год);</a:t>
            </a:r>
          </a:p>
          <a:p>
            <a:pPr fontAlgn="base"/>
            <a:r>
              <a:rPr lang="ru-RU" dirty="0" smtClean="0"/>
              <a:t>сдавливание кровеносных сосудов и соседних органов;</a:t>
            </a:r>
          </a:p>
          <a:p>
            <a:pPr fontAlgn="base"/>
            <a:r>
              <a:rPr lang="ru-RU" dirty="0" smtClean="0"/>
              <a:t>инфицирование опухоли;</a:t>
            </a:r>
          </a:p>
          <a:p>
            <a:pPr fontAlgn="base"/>
            <a:r>
              <a:rPr lang="ru-RU" dirty="0" smtClean="0"/>
              <a:t>тромбоз сосудов и </a:t>
            </a:r>
            <a:r>
              <a:rPr lang="ru-RU" dirty="0" err="1" smtClean="0"/>
              <a:t>некротизация</a:t>
            </a:r>
            <a:r>
              <a:rPr lang="ru-RU" dirty="0" smtClean="0"/>
              <a:t> </a:t>
            </a:r>
            <a:r>
              <a:rPr lang="ru-RU" dirty="0" err="1" smtClean="0"/>
              <a:t>гемангиомы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разрыв опухолевых тканей с внутрибрюшинным кровоизлиянием;</a:t>
            </a:r>
          </a:p>
          <a:p>
            <a:pPr fontAlgn="base"/>
            <a:r>
              <a:rPr lang="ru-RU" dirty="0" smtClean="0"/>
              <a:t>подозрение на малигнизацию.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ÐÐµÑÐ¾Ð´Ð¸ÐºÐ° Ð¾Ð¿ÐµÑÐ°ÑÐ¸Ð¸ ÑÐ´Ð°Ð»ÐµÐ½Ð¸Ñ Ð³ÐµÐ¼Ð°Ð½Ð³Ð¸Ð¾Ð¼Ñ Ð¿ÐµÑÐµ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6840760" cy="48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Гемангиома</a:t>
            </a:r>
            <a:r>
              <a:rPr lang="ru-RU" dirty="0" smtClean="0"/>
              <a:t> печени: </a:t>
            </a:r>
            <a:r>
              <a:rPr lang="ru-RU" dirty="0" err="1" smtClean="0"/>
              <a:t>эмболизация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s://meduniver.com/Medical/travmi/Img/embolizacia_pri_gematome_pech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76064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/>
          <a:lstStyle/>
          <a:p>
            <a:r>
              <a:rPr lang="ru-RU" dirty="0" smtClean="0"/>
              <a:t>Фиброма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Доброкачественная </a:t>
            </a:r>
            <a:r>
              <a:rPr lang="ru-RU" sz="2000" dirty="0" smtClean="0"/>
              <a:t>опухоль, формирующаяся из волокнистой соединительной ткани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 микроскопии опухоль состоит из пучков </a:t>
            </a:r>
            <a:r>
              <a:rPr lang="ru-RU" sz="2000" dirty="0" err="1" smtClean="0"/>
              <a:t>коллагеновых</a:t>
            </a:r>
            <a:r>
              <a:rPr lang="ru-RU" sz="2000" dirty="0" smtClean="0"/>
              <a:t> волокон, между которыми расположены вытянутые соединительно-тканные клетки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Хирургическое вмешательство назначается только при значительном росте фибромы с проявленными симптомами, когда может произойти разрыв опухоли. Фиброма печени встречается крайне редко, медленно растет, её клетки не могут перемещаться в соседние органы (не </a:t>
            </a:r>
            <a:r>
              <a:rPr lang="ru-RU" sz="2000" dirty="0" err="1" smtClean="0"/>
              <a:t>метастазируют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/>
          <a:lstStyle/>
          <a:p>
            <a:r>
              <a:rPr lang="ru-RU" dirty="0" err="1" smtClean="0"/>
              <a:t>Гамартома</a:t>
            </a:r>
            <a:r>
              <a:rPr lang="ru-RU" dirty="0" smtClean="0"/>
              <a:t>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Доброкачественная опухоль в печеночной паренхиме, формирующаяся на фоне аномалий развития плода, называется </a:t>
            </a:r>
            <a:r>
              <a:rPr lang="ru-RU" sz="2000" dirty="0" err="1" smtClean="0"/>
              <a:t>гепатоцеллюларная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мезенхимальная</a:t>
            </a:r>
            <a:r>
              <a:rPr lang="ru-RU" sz="2000" dirty="0" smtClean="0"/>
              <a:t> </a:t>
            </a:r>
            <a:r>
              <a:rPr lang="ru-RU" sz="2000" dirty="0" err="1" smtClean="0"/>
              <a:t>гамартома</a:t>
            </a:r>
            <a:r>
              <a:rPr lang="ru-RU" sz="2000" dirty="0" smtClean="0"/>
              <a:t> печени, в зависимости от типа тканей, из которых она сформирована. 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err="1" smtClean="0"/>
              <a:t>Гамартома</a:t>
            </a:r>
            <a:r>
              <a:rPr lang="ru-RU" dirty="0" smtClean="0"/>
              <a:t> печени</a:t>
            </a:r>
            <a:endParaRPr lang="ru-RU" dirty="0"/>
          </a:p>
        </p:txBody>
      </p:sp>
      <p:pic>
        <p:nvPicPr>
          <p:cNvPr id="44034" name="Picture 2" descr="https://slideplayer.biz.tr/slide/2622765/9/images/29/Mezenkimal+Hamar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84887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ru-RU" dirty="0" smtClean="0"/>
              <a:t>Тератома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Экспансивно </a:t>
            </a:r>
            <a:r>
              <a:rPr lang="ru-RU" sz="2000" dirty="0" smtClean="0"/>
              <a:t>растущие опухоли, состоящие из производных трех зародышевых листков с наличием или отсутствием элементов </a:t>
            </a:r>
            <a:r>
              <a:rPr lang="ru-RU" sz="2000" dirty="0" err="1" smtClean="0"/>
              <a:t>экстраэмбриональных</a:t>
            </a:r>
            <a:r>
              <a:rPr lang="ru-RU" sz="2000" dirty="0" smtClean="0"/>
              <a:t> тканей (элементов </a:t>
            </a:r>
            <a:r>
              <a:rPr lang="ru-RU" sz="2000" dirty="0" err="1" smtClean="0"/>
              <a:t>трофобласта</a:t>
            </a:r>
            <a:r>
              <a:rPr lang="ru-RU" sz="2000" dirty="0" smtClean="0"/>
              <a:t>); опухоли, состоящие из множества тканей, чужеродных в данной </a:t>
            </a:r>
            <a:r>
              <a:rPr lang="ru-RU" sz="2000" dirty="0" smtClean="0"/>
              <a:t>локализации.</a:t>
            </a:r>
          </a:p>
          <a:p>
            <a:r>
              <a:rPr lang="ru-RU" sz="2000" dirty="0" smtClean="0"/>
              <a:t>Доброкачественные бывают: зрелые и незрелые.</a:t>
            </a:r>
            <a:endParaRPr lang="ru-RU" sz="2000" dirty="0"/>
          </a:p>
        </p:txBody>
      </p:sp>
      <p:pic>
        <p:nvPicPr>
          <p:cNvPr id="46082" name="Picture 2" descr="http://www.fertilab.net/images/terat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392488" cy="3131840"/>
          </a:xfrm>
          <a:prstGeom prst="rect">
            <a:avLst/>
          </a:prstGeom>
          <a:noFill/>
        </p:spPr>
      </p:pic>
      <p:pic>
        <p:nvPicPr>
          <p:cNvPr id="46084" name="Picture 4" descr="https://d1yboe6750e2cu.cloudfront.net/i/b19cdedcd2e227742a3c1afce858267e115193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4104456" cy="3090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ru-RU" dirty="0" smtClean="0"/>
              <a:t>Паразитарные кисты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7106" name="Picture 2" descr="Echinococcus granulo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340768"/>
            <a:ext cx="4680520" cy="2088232"/>
          </a:xfrm>
          <a:prstGeom prst="rect">
            <a:avLst/>
          </a:prstGeom>
          <a:noFill/>
        </p:spPr>
      </p:pic>
      <p:pic>
        <p:nvPicPr>
          <p:cNvPr id="47108" name="Picture 4" descr="Echinococcus multilocul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86149"/>
            <a:ext cx="71437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Органная 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330824" cy="4325112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Wingdings" pitchFamily="2" charset="2"/>
              <a:buChar char="q"/>
            </a:pPr>
            <a:r>
              <a:rPr lang="ru-RU" dirty="0" smtClean="0"/>
              <a:t>Верхний этаж:</a:t>
            </a:r>
          </a:p>
          <a:p>
            <a:pPr marL="624078" indent="-514350"/>
            <a:r>
              <a:rPr lang="ru-RU" dirty="0" smtClean="0"/>
              <a:t>Печени</a:t>
            </a:r>
          </a:p>
          <a:p>
            <a:pPr marL="624078" indent="-514350"/>
            <a:r>
              <a:rPr lang="ru-RU" dirty="0" smtClean="0"/>
              <a:t>Желудка</a:t>
            </a:r>
          </a:p>
          <a:p>
            <a:pPr marL="624078" indent="-514350"/>
            <a:r>
              <a:rPr lang="ru-RU" dirty="0" smtClean="0"/>
              <a:t>Поджелудочной железы</a:t>
            </a:r>
          </a:p>
          <a:p>
            <a:pPr marL="624078" indent="-514350"/>
            <a:r>
              <a:rPr lang="ru-RU" dirty="0" smtClean="0"/>
              <a:t>Селезенки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ru-RU" dirty="0" smtClean="0"/>
              <a:t>Нижний этаж:</a:t>
            </a:r>
          </a:p>
          <a:p>
            <a:pPr marL="624078" indent="-514350">
              <a:buFont typeface="Arial" pitchFamily="34" charset="0"/>
              <a:buChar char="•"/>
            </a:pPr>
            <a:r>
              <a:rPr lang="ru-RU" dirty="0" smtClean="0"/>
              <a:t>Кишечника</a:t>
            </a:r>
          </a:p>
          <a:p>
            <a:pPr marL="624078" indent="-514350">
              <a:buFont typeface="Arial" pitchFamily="34" charset="0"/>
              <a:buChar char="•"/>
            </a:pPr>
            <a:r>
              <a:rPr lang="ru-RU" dirty="0" smtClean="0"/>
              <a:t>Брыжейки</a:t>
            </a:r>
          </a:p>
          <a:p>
            <a:pPr marL="624078" indent="-514350">
              <a:buFont typeface="Arial" pitchFamily="34" charset="0"/>
              <a:buChar char="•"/>
            </a:pPr>
            <a:r>
              <a:rPr lang="ru-RU" dirty="0" smtClean="0"/>
              <a:t>Внутренних половых органов у девочек</a:t>
            </a:r>
          </a:p>
          <a:p>
            <a:pPr marL="624078" indent="-514350"/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http://www.avto-advokat.ru/img/skl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862596" cy="463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/>
          <a:lstStyle/>
          <a:p>
            <a:r>
              <a:rPr lang="ru-RU" dirty="0" smtClean="0"/>
              <a:t>Паразитарные кисты</a:t>
            </a:r>
            <a:endParaRPr lang="ru-RU" dirty="0"/>
          </a:p>
        </p:txBody>
      </p:sp>
      <p:pic>
        <p:nvPicPr>
          <p:cNvPr id="48130" name="Picture 2" descr="https://parazity.com/wp-content/uploads/2016/10/31246466-lechenie-ehinokokkovoy-kisty-pecheni.jpg"/>
          <p:cNvPicPr>
            <a:picLocks noChangeAspect="1" noChangeArrowheads="1"/>
          </p:cNvPicPr>
          <p:nvPr/>
        </p:nvPicPr>
        <p:blipFill>
          <a:blip r:embed="rId2" cstate="print"/>
          <a:srcRect l="2656" t="25658"/>
          <a:stretch>
            <a:fillRect/>
          </a:stretch>
        </p:blipFill>
        <p:spPr bwMode="auto">
          <a:xfrm>
            <a:off x="539552" y="1772816"/>
            <a:ext cx="7917904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9848"/>
          </a:xfrm>
        </p:spPr>
        <p:txBody>
          <a:bodyPr/>
          <a:lstStyle/>
          <a:p>
            <a:r>
              <a:rPr lang="ru-RU" dirty="0" smtClean="0"/>
              <a:t>Паразитарные кисты</a:t>
            </a:r>
            <a:endParaRPr lang="ru-RU" dirty="0"/>
          </a:p>
        </p:txBody>
      </p:sp>
      <p:pic>
        <p:nvPicPr>
          <p:cNvPr id="49156" name="Picture 4" descr="https://glisty24.ru/wp-content/uploads/2018/02/exinokokk-pe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977" y="3861048"/>
            <a:ext cx="5573023" cy="2996952"/>
          </a:xfrm>
          <a:prstGeom prst="rect">
            <a:avLst/>
          </a:prstGeom>
          <a:noFill/>
        </p:spPr>
      </p:pic>
      <p:pic>
        <p:nvPicPr>
          <p:cNvPr id="49154" name="Picture 2" descr="http://microbak.ru/wp-content/uploads/2017/12/exinokokk-pechen-p12-768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9"/>
            <a:ext cx="522696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/>
          <a:lstStyle/>
          <a:p>
            <a:r>
              <a:rPr lang="ru-RU" dirty="0" smtClean="0"/>
              <a:t>Паразитарные кисты</a:t>
            </a:r>
            <a:endParaRPr lang="ru-RU" dirty="0"/>
          </a:p>
        </p:txBody>
      </p:sp>
      <p:pic>
        <p:nvPicPr>
          <p:cNvPr id="50178" name="Picture 2" descr="https://zhivotbolit.ru/wp-content/uploads/2018/11/ekhi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24"/>
            <a:ext cx="91440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ru-RU" dirty="0" smtClean="0"/>
              <a:t>Паразитарные кисты: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Эхинококковой </a:t>
            </a:r>
            <a:r>
              <a:rPr lang="ru-RU" b="1" dirty="0" err="1" smtClean="0"/>
              <a:t>кистомы</a:t>
            </a:r>
            <a:endParaRPr lang="ru-RU" b="1" dirty="0" smtClean="0"/>
          </a:p>
          <a:p>
            <a:pPr fontAlgn="base"/>
            <a:r>
              <a:rPr lang="ru-RU" dirty="0" err="1" smtClean="0"/>
              <a:t>Антипаразитарные</a:t>
            </a:r>
            <a:r>
              <a:rPr lang="ru-RU" dirty="0" smtClean="0"/>
              <a:t> препараты ( </a:t>
            </a:r>
            <a:r>
              <a:rPr lang="ru-RU" dirty="0" err="1" smtClean="0"/>
              <a:t>Альбендазол</a:t>
            </a:r>
            <a:r>
              <a:rPr lang="ru-RU" dirty="0" smtClean="0"/>
              <a:t>).</a:t>
            </a:r>
          </a:p>
          <a:p>
            <a:pPr fontAlgn="base"/>
            <a:r>
              <a:rPr lang="ru-RU" dirty="0" smtClean="0"/>
              <a:t>Анальгетики (Папаверин).</a:t>
            </a:r>
          </a:p>
          <a:p>
            <a:pPr fontAlgn="base"/>
            <a:r>
              <a:rPr lang="ru-RU" dirty="0" err="1" smtClean="0"/>
              <a:t>Гепатопротекторы</a:t>
            </a:r>
            <a:r>
              <a:rPr lang="ru-RU" dirty="0" smtClean="0"/>
              <a:t> (</a:t>
            </a:r>
            <a:r>
              <a:rPr lang="ru-RU" dirty="0" err="1" smtClean="0"/>
              <a:t>Эссенциале</a:t>
            </a:r>
            <a:r>
              <a:rPr lang="ru-RU" dirty="0" smtClean="0"/>
              <a:t>, </a:t>
            </a:r>
            <a:r>
              <a:rPr lang="ru-RU" dirty="0" err="1" smtClean="0"/>
              <a:t>Гепабене</a:t>
            </a:r>
            <a:r>
              <a:rPr lang="ru-RU" dirty="0" smtClean="0"/>
              <a:t>).</a:t>
            </a:r>
          </a:p>
          <a:p>
            <a:pPr fontAlgn="base"/>
            <a:r>
              <a:rPr lang="ru-RU" dirty="0" smtClean="0"/>
              <a:t>Противорвотные (</a:t>
            </a:r>
            <a:r>
              <a:rPr lang="ru-RU" dirty="0" err="1" smtClean="0"/>
              <a:t>Мотинорм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err="1" smtClean="0"/>
              <a:t>Альбендазол</a:t>
            </a:r>
            <a:r>
              <a:rPr lang="ru-RU" dirty="0" smtClean="0"/>
              <a:t> (</a:t>
            </a:r>
            <a:r>
              <a:rPr lang="ru-RU" dirty="0" err="1" smtClean="0"/>
              <a:t>Немозол</a:t>
            </a:r>
            <a:r>
              <a:rPr lang="ru-RU" dirty="0" smtClean="0"/>
              <a:t>) назначают в дозировке </a:t>
            </a:r>
            <a:r>
              <a:rPr lang="ru-RU" b="1" dirty="0" smtClean="0"/>
              <a:t>400 мг/ кг</a:t>
            </a:r>
            <a:r>
              <a:rPr lang="ru-RU" dirty="0" smtClean="0"/>
              <a:t> 2 раза в сутки в течение месяца с перерывом в 14 дней. Затем курс приема повторяется еще 2 раза с двухнедельным перерывом.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ru-RU" dirty="0" smtClean="0"/>
              <a:t>Паразитарные кисты: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Существует несколько вариантов операций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Эхинококкэктомия</a:t>
            </a:r>
            <a:endParaRPr lang="ru-RU" b="1" dirty="0" smtClean="0"/>
          </a:p>
          <a:p>
            <a:r>
              <a:rPr lang="ru-RU" b="1" dirty="0" smtClean="0"/>
              <a:t>Расширенная (идеальная) </a:t>
            </a:r>
            <a:r>
              <a:rPr lang="ru-RU" b="1" dirty="0" err="1" smtClean="0"/>
              <a:t>эхинококкотомия</a:t>
            </a:r>
            <a:endParaRPr lang="ru-RU" b="1" dirty="0" smtClean="0"/>
          </a:p>
          <a:p>
            <a:r>
              <a:rPr lang="ru-RU" b="1" dirty="0" smtClean="0"/>
              <a:t>Резекция </a:t>
            </a:r>
            <a:r>
              <a:rPr lang="ru-RU" b="1" dirty="0" smtClean="0"/>
              <a:t>печени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Лечение </a:t>
            </a:r>
            <a:r>
              <a:rPr lang="ru-RU" b="1" dirty="0" err="1" smtClean="0"/>
              <a:t>альвеококковой</a:t>
            </a:r>
            <a:r>
              <a:rPr lang="ru-RU" b="1" dirty="0" smtClean="0"/>
              <a:t> опухоли</a:t>
            </a:r>
          </a:p>
          <a:p>
            <a:r>
              <a:rPr lang="ru-RU" dirty="0" err="1" smtClean="0"/>
              <a:t>Немозол</a:t>
            </a:r>
            <a:r>
              <a:rPr lang="ru-RU" dirty="0" smtClean="0"/>
              <a:t> (</a:t>
            </a:r>
            <a:r>
              <a:rPr lang="ru-RU" dirty="0" err="1" smtClean="0"/>
              <a:t>Альбендазол</a:t>
            </a:r>
            <a:r>
              <a:rPr lang="ru-RU" dirty="0" smtClean="0"/>
              <a:t>) принимают по 30 мг/кг при весе пациента меньше 60 кг </a:t>
            </a:r>
            <a:r>
              <a:rPr lang="ru-RU" dirty="0" smtClean="0"/>
              <a:t>2 </a:t>
            </a:r>
            <a:r>
              <a:rPr lang="ru-RU" dirty="0" smtClean="0"/>
              <a:t>раза в сутки. Препарат принимают 28 дней. Рекомендовано 3 курса с перерывами в 14 дней.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ru-RU" dirty="0" smtClean="0"/>
              <a:t>Непаразитарные кисты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err="1" smtClean="0"/>
              <a:t>Гистологически</a:t>
            </a:r>
            <a:r>
              <a:rPr lang="ru-RU" dirty="0" smtClean="0"/>
              <a:t> (с точки зрения тканевого состава) выделяют </a:t>
            </a:r>
            <a:r>
              <a:rPr lang="ru-RU" b="1" dirty="0" smtClean="0"/>
              <a:t>2 вида</a:t>
            </a:r>
            <a:r>
              <a:rPr lang="ru-RU" dirty="0" smtClean="0"/>
              <a:t> непаразитарных кист печени: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врожденные </a:t>
            </a:r>
            <a:r>
              <a:rPr lang="ru-RU" b="1" dirty="0" smtClean="0"/>
              <a:t>(истинные) кисты</a:t>
            </a:r>
            <a:r>
              <a:rPr lang="ru-RU" dirty="0" smtClean="0"/>
              <a:t> (имеющиеся при рождении) изнутри покрыты кубическим или цилиндрическим эпителием (тканью, выстилающей полости внутренних органов),</a:t>
            </a:r>
          </a:p>
          <a:p>
            <a:r>
              <a:rPr lang="ru-RU" b="1" dirty="0" smtClean="0"/>
              <a:t>ложные (приобретенные) кисты</a:t>
            </a:r>
            <a:r>
              <a:rPr lang="ru-RU" dirty="0" smtClean="0"/>
              <a:t> (возникшие в течение жизни) выстланы изнутри слоем волокнистой соединительной ткани (</a:t>
            </a:r>
            <a:r>
              <a:rPr lang="ru-RU" dirty="0" err="1" smtClean="0"/>
              <a:t>ткани</a:t>
            </a:r>
            <a:r>
              <a:rPr lang="ru-RU" dirty="0" smtClean="0"/>
              <a:t>, выполняющей опорную функцию).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</a:t>
            </a:r>
            <a:r>
              <a:rPr lang="ru-RU" dirty="0" smtClean="0"/>
              <a:t> </a:t>
            </a:r>
            <a:r>
              <a:rPr lang="ru-RU" b="1" dirty="0" smtClean="0"/>
              <a:t>количеству кист</a:t>
            </a:r>
            <a:r>
              <a:rPr lang="ru-RU" dirty="0" smtClean="0"/>
              <a:t> различают: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солитарные</a:t>
            </a:r>
            <a:r>
              <a:rPr lang="ru-RU" b="1" dirty="0" smtClean="0"/>
              <a:t> (одиночные) кисты,</a:t>
            </a:r>
            <a:endParaRPr lang="ru-RU" dirty="0" smtClean="0"/>
          </a:p>
          <a:p>
            <a:r>
              <a:rPr lang="ru-RU" b="1" dirty="0" smtClean="0"/>
              <a:t>множественные кисты (</a:t>
            </a:r>
            <a:r>
              <a:rPr lang="ru-RU" b="1" dirty="0" err="1" smtClean="0"/>
              <a:t>поликистоз</a:t>
            </a:r>
            <a:r>
              <a:rPr lang="ru-RU" b="1" dirty="0" smtClean="0"/>
              <a:t>) – </a:t>
            </a:r>
            <a:r>
              <a:rPr lang="ru-RU" dirty="0" smtClean="0"/>
              <a:t>более 2-х кист.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smtClean="0"/>
              <a:t>Непаразитарные кисты печени</a:t>
            </a:r>
            <a:endParaRPr lang="ru-RU" dirty="0"/>
          </a:p>
        </p:txBody>
      </p:sp>
      <p:pic>
        <p:nvPicPr>
          <p:cNvPr id="55298" name="Picture 2" descr="https://cf.ppt-online.org/files2/slide/z/ZKWlthD7ufg38iFj2ovAm9OpELbBMQa6dIPS5rY1Ux/slide-29.jpg"/>
          <p:cNvPicPr>
            <a:picLocks noChangeAspect="1" noChangeArrowheads="1"/>
          </p:cNvPicPr>
          <p:nvPr/>
        </p:nvPicPr>
        <p:blipFill>
          <a:blip r:embed="rId2" cstate="print"/>
          <a:srcRect t="9219" r="37247"/>
          <a:stretch>
            <a:fillRect/>
          </a:stretch>
        </p:blipFill>
        <p:spPr bwMode="auto">
          <a:xfrm>
            <a:off x="1043608" y="1412777"/>
            <a:ext cx="6696744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/>
          <a:lstStyle/>
          <a:p>
            <a:r>
              <a:rPr lang="ru-RU" dirty="0" smtClean="0"/>
              <a:t>Непаразитарные кисты печени</a:t>
            </a:r>
            <a:endParaRPr lang="ru-RU" dirty="0"/>
          </a:p>
        </p:txBody>
      </p:sp>
      <p:pic>
        <p:nvPicPr>
          <p:cNvPr id="57346" name="Picture 2" descr="https://zhktdoctor.ru/wp-content/uploads/2014/12/kista-na-pech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69674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9848"/>
          </a:xfrm>
        </p:spPr>
        <p:txBody>
          <a:bodyPr/>
          <a:lstStyle/>
          <a:p>
            <a:r>
              <a:rPr lang="ru-RU" dirty="0" smtClean="0"/>
              <a:t>Непаразитарные кисты печени</a:t>
            </a:r>
            <a:endParaRPr lang="ru-RU" dirty="0"/>
          </a:p>
        </p:txBody>
      </p:sp>
      <p:pic>
        <p:nvPicPr>
          <p:cNvPr id="56322" name="Picture 2" descr="https://meduniver.com/Medical/gastroenterologia/Img/kisti_pecheni.jpg"/>
          <p:cNvPicPr>
            <a:picLocks noChangeAspect="1" noChangeArrowheads="1"/>
          </p:cNvPicPr>
          <p:nvPr/>
        </p:nvPicPr>
        <p:blipFill>
          <a:blip r:embed="rId2" cstate="print"/>
          <a:srcRect t="6906"/>
          <a:stretch>
            <a:fillRect/>
          </a:stretch>
        </p:blipFill>
        <p:spPr bwMode="auto">
          <a:xfrm>
            <a:off x="1403648" y="1700808"/>
            <a:ext cx="630555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9848"/>
          </a:xfrm>
        </p:spPr>
        <p:txBody>
          <a:bodyPr/>
          <a:lstStyle/>
          <a:p>
            <a:r>
              <a:rPr lang="ru-RU" dirty="0" smtClean="0"/>
              <a:t>Непаразитарные кисты печени</a:t>
            </a:r>
            <a:endParaRPr lang="ru-RU" dirty="0"/>
          </a:p>
        </p:txBody>
      </p:sp>
      <p:pic>
        <p:nvPicPr>
          <p:cNvPr id="58370" name="Picture 2" descr="http://xn----ttbeqkc.xn--p1ai/nn/pics/1409906534_bru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>
              <a:buFont typeface="Wingdings" pitchFamily="2" charset="2"/>
              <a:buChar char="q"/>
            </a:pPr>
            <a:r>
              <a:rPr lang="ru-RU" dirty="0" smtClean="0"/>
              <a:t>Эпителиальные опухоли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Аденома из печеночных клеток(</a:t>
            </a:r>
            <a:r>
              <a:rPr lang="ru-RU" dirty="0" err="1" smtClean="0"/>
              <a:t>гепатома</a:t>
            </a:r>
            <a:r>
              <a:rPr lang="ru-RU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Аденома из клеток, выстилающих желчные протоки(</a:t>
            </a:r>
            <a:r>
              <a:rPr lang="ru-RU" dirty="0" err="1" smtClean="0"/>
              <a:t>холангиома</a:t>
            </a:r>
            <a:r>
              <a:rPr lang="ru-RU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Цистоаденома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Гепатохолангиома</a:t>
            </a:r>
            <a:endParaRPr lang="ru-RU" dirty="0" smtClean="0"/>
          </a:p>
          <a:p>
            <a:pPr marL="624078" indent="-514350">
              <a:buFont typeface="Wingdings" pitchFamily="2" charset="2"/>
              <a:buChar char="q"/>
            </a:pPr>
            <a:r>
              <a:rPr lang="ru-RU" dirty="0" err="1" smtClean="0"/>
              <a:t>Неэпителиальные</a:t>
            </a:r>
            <a:r>
              <a:rPr lang="ru-RU" dirty="0" smtClean="0"/>
              <a:t> опухоли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Гемангиома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Фиброма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Прочие опухоли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ru-RU" dirty="0" smtClean="0"/>
              <a:t>Смешанные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Тератомы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ru-RU" dirty="0" smtClean="0"/>
              <a:t>Опухолеподобные изменения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Кисты паразитарные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Кисты непаразитарные 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smtClean="0"/>
              <a:t>Непаразитарные кисты: лечение</a:t>
            </a:r>
            <a:endParaRPr lang="ru-RU" dirty="0"/>
          </a:p>
        </p:txBody>
      </p:sp>
      <p:pic>
        <p:nvPicPr>
          <p:cNvPr id="51202" name="Picture 2" descr="https://cf.ppt-online.org/files1/slide/p/PMo0aKheGCOsc47IiUr1Ak6ERtyZ2gn5XwVq9YWBj/slide-12.jpg"/>
          <p:cNvPicPr>
            <a:picLocks noChangeAspect="1" noChangeArrowheads="1"/>
          </p:cNvPicPr>
          <p:nvPr/>
        </p:nvPicPr>
        <p:blipFill>
          <a:blip r:embed="rId2" cstate="print"/>
          <a:srcRect t="17526"/>
          <a:stretch>
            <a:fillRect/>
          </a:stretch>
        </p:blipFill>
        <p:spPr bwMode="auto">
          <a:xfrm>
            <a:off x="179512" y="1340768"/>
            <a:ext cx="8820472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smtClean="0"/>
              <a:t>Опухоли печени</a:t>
            </a:r>
            <a:endParaRPr lang="ru-RU" dirty="0"/>
          </a:p>
        </p:txBody>
      </p:sp>
      <p:pic>
        <p:nvPicPr>
          <p:cNvPr id="59394" name="Picture 2" descr="ÐÐ°ÐºÐ¸Ðµ Ð±Ð¾Ð»ÐµÐ·Ð½Ð¸ Ð²Ð¸Ð´Ð½Ñ Ð½Ð° ÐÐ Ð¢ ÐÐµÑÐµ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48883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желудка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r>
              <a:rPr lang="ru-RU" dirty="0" smtClean="0"/>
              <a:t>Чаще всего среди доброкачественных опухолей желудка у </a:t>
            </a:r>
            <a:r>
              <a:rPr lang="ru-RU" dirty="0" smtClean="0"/>
              <a:t>детей встречаются </a:t>
            </a:r>
            <a:r>
              <a:rPr lang="ru-RU" dirty="0" smtClean="0"/>
              <a:t>полипы. </a:t>
            </a:r>
            <a:r>
              <a:rPr lang="ru-RU" dirty="0" smtClean="0"/>
              <a:t>Так же  могут развивать </a:t>
            </a:r>
            <a:r>
              <a:rPr lang="ru-RU" dirty="0" err="1" smtClean="0"/>
              <a:t>лейомиомы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4514" name="Picture 2" descr="Ð¡ÑÐ°Ð´Ð¸Ð¸ Ð¿Ð¾Ð»Ð¸Ð¿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5"/>
            <a:ext cx="6984776" cy="3480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</a:t>
            </a:r>
            <a:r>
              <a:rPr lang="ru-RU" dirty="0" smtClean="0"/>
              <a:t>желудка: полипы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Ð¤ÐÐÐ¡ Ð¿ÑÐ¸ Ð¿Ð¾Ð»Ð¸Ð¿Ð°Ñ Ð¶ÐµÐ»ÑÐ´ÐºÐ°"/>
          <p:cNvPicPr>
            <a:picLocks noChangeAspect="1" noChangeArrowheads="1"/>
          </p:cNvPicPr>
          <p:nvPr/>
        </p:nvPicPr>
        <p:blipFill>
          <a:blip r:embed="rId2" cstate="print"/>
          <a:srcRect t="7941"/>
          <a:stretch>
            <a:fillRect/>
          </a:stretch>
        </p:blipFill>
        <p:spPr bwMode="auto">
          <a:xfrm>
            <a:off x="1547664" y="1628800"/>
            <a:ext cx="5976664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</a:t>
            </a:r>
            <a:r>
              <a:rPr lang="ru-RU" dirty="0" smtClean="0"/>
              <a:t>желудка: полипы</a:t>
            </a:r>
            <a:endParaRPr lang="ru-RU" dirty="0"/>
          </a:p>
        </p:txBody>
      </p:sp>
      <p:pic>
        <p:nvPicPr>
          <p:cNvPr id="65546" name="Picture 10" descr="http://vmede.org/sait/content/Onkilogiya_trufanov_t1_2010/img/15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5048250" cy="510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</a:t>
            </a:r>
            <a:r>
              <a:rPr lang="ru-RU" dirty="0" smtClean="0"/>
              <a:t>желудка: полипы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s://fs1.ppt4web.ru/images/95267/114305/640/img29.jpg"/>
          <p:cNvPicPr>
            <a:picLocks noChangeAspect="1" noChangeArrowheads="1"/>
          </p:cNvPicPr>
          <p:nvPr/>
        </p:nvPicPr>
        <p:blipFill>
          <a:blip r:embed="rId2" cstate="print"/>
          <a:srcRect l="23625" t="23625" r="30307" b="21251"/>
          <a:stretch>
            <a:fillRect/>
          </a:stretch>
        </p:blipFill>
        <p:spPr bwMode="auto">
          <a:xfrm>
            <a:off x="179512" y="1772816"/>
            <a:ext cx="5112568" cy="4032448"/>
          </a:xfrm>
          <a:prstGeom prst="rect">
            <a:avLst/>
          </a:prstGeom>
          <a:noFill/>
        </p:spPr>
      </p:pic>
      <p:pic>
        <p:nvPicPr>
          <p:cNvPr id="61444" name="Picture 4" descr="https://stomach-info.ru/wp-content/uploads/2018/01/Polipyi-razlichayutsya-po-strukture-i-vneshnemu-vidu-600x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1812" y="1700808"/>
            <a:ext cx="381218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</a:t>
            </a:r>
            <a:r>
              <a:rPr lang="ru-RU" dirty="0" smtClean="0"/>
              <a:t>желудка: полипы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hnu.docdat.com/pars_docs/refs/212/211600/img34.jpg"/>
          <p:cNvPicPr>
            <a:picLocks noChangeAspect="1" noChangeArrowheads="1"/>
          </p:cNvPicPr>
          <p:nvPr/>
        </p:nvPicPr>
        <p:blipFill>
          <a:blip r:embed="rId2" cstate="print"/>
          <a:srcRect t="17640"/>
          <a:stretch>
            <a:fillRect/>
          </a:stretch>
        </p:blipFill>
        <p:spPr bwMode="auto">
          <a:xfrm>
            <a:off x="755576" y="1628800"/>
            <a:ext cx="7620000" cy="470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www.abia-spb.ru/poliklinika/resize.php?f=/poliklinika/img/results/30_2_5_polip_antralnogo_zelu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484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Полипы желудка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 descr="https://med-explorer.ru/wp-content/uploads/2017/10/%D0%A3%D0%B4%D0%B0%D0%BB%D0%B5%D0%BD%D0%B8%D0%B5-%D0%BF%D0%BE%D0%BB%D0%B8%D0%BF%D0%BE%D0%B2-%D1%85%D0%B8%D1%80%D1%83%D1%80%D0%B3%D0%B8%D1%87%D0%B5%D1%81%D0%BA%D0%B8%D0%BC-%D0%BF%D1%83%D1%82%D0%B5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06489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err="1" smtClean="0"/>
              <a:t>Лейомиома</a:t>
            </a:r>
            <a:r>
              <a:rPr lang="ru-RU" dirty="0" smtClean="0"/>
              <a:t> желудка</a:t>
            </a:r>
            <a:endParaRPr lang="ru-RU" dirty="0"/>
          </a:p>
        </p:txBody>
      </p:sp>
      <p:pic>
        <p:nvPicPr>
          <p:cNvPr id="67586" name="Picture 2" descr="https://meduniver.com/Medical/gastroenterologia/Img/leiomioma_geludka.jpg"/>
          <p:cNvPicPr>
            <a:picLocks noChangeAspect="1" noChangeArrowheads="1"/>
          </p:cNvPicPr>
          <p:nvPr/>
        </p:nvPicPr>
        <p:blipFill>
          <a:blip r:embed="rId2" cstate="print"/>
          <a:srcRect t="8650"/>
          <a:stretch>
            <a:fillRect/>
          </a:stretch>
        </p:blipFill>
        <p:spPr bwMode="auto">
          <a:xfrm>
            <a:off x="539552" y="1484784"/>
            <a:ext cx="798287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/>
          <a:lstStyle/>
          <a:p>
            <a:r>
              <a:rPr lang="ru-RU" dirty="0" smtClean="0"/>
              <a:t>Аденома из печеночных клеток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5112"/>
          </a:xfrm>
        </p:spPr>
        <p:txBody>
          <a:bodyPr/>
          <a:lstStyle/>
          <a:p>
            <a:r>
              <a:rPr lang="ru-RU" dirty="0" smtClean="0"/>
              <a:t>Доброкачественная опухоль, построенная из мелких нечётко разделенных трабекул, состоящих из клеток близких к </a:t>
            </a:r>
            <a:r>
              <a:rPr lang="ru-RU" dirty="0" err="1" smtClean="0"/>
              <a:t>гепатоцитам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s://bolitpechen.ru/wp-content/uploads/2018/07/obrazovanie-rastet-medlen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err="1" smtClean="0"/>
              <a:t>Лейомиома</a:t>
            </a:r>
            <a:r>
              <a:rPr lang="ru-RU" dirty="0" smtClean="0"/>
              <a:t> желудка</a:t>
            </a:r>
            <a:endParaRPr lang="ru-RU" dirty="0"/>
          </a:p>
        </p:txBody>
      </p:sp>
      <p:pic>
        <p:nvPicPr>
          <p:cNvPr id="68610" name="Picture 2" descr="https://okgastro.ru/images/zheludok/leyomioma-zheludka-na-k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762500" cy="3581400"/>
          </a:xfrm>
          <a:prstGeom prst="rect">
            <a:avLst/>
          </a:prstGeom>
          <a:noFill/>
        </p:spPr>
      </p:pic>
      <p:pic>
        <p:nvPicPr>
          <p:cNvPr id="68612" name="Picture 4" descr="http://mrt-center.spb.ru/images/3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7"/>
            <a:ext cx="45720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ru-RU" dirty="0" smtClean="0"/>
              <a:t>Доброкачественные </a:t>
            </a:r>
            <a:r>
              <a:rPr lang="ru-RU" dirty="0" smtClean="0"/>
              <a:t>опухоли ПЖ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Э</a:t>
            </a:r>
            <a:r>
              <a:rPr lang="ru-RU" sz="2000" dirty="0" smtClean="0"/>
              <a:t>то </a:t>
            </a:r>
            <a:r>
              <a:rPr lang="ru-RU" sz="2000" dirty="0" smtClean="0"/>
              <a:t>новообразования, которые характеризуются сохраненной дифференцировкой клеток, имеют благоприятное течение, могут развиваться из продуцирующих гормоны тканей, сосудистых и нервных структур, эпителия органа. Симптомы определяются типом неоплазии: при </a:t>
            </a:r>
            <a:r>
              <a:rPr lang="ru-RU" sz="2000" dirty="0" err="1" smtClean="0"/>
              <a:t>гормонпродуцирующих</a:t>
            </a:r>
            <a:r>
              <a:rPr lang="ru-RU" sz="2000" dirty="0" smtClean="0"/>
              <a:t> опухолях – повышением уровня определенного гормона, при других типах – болевым синдромом, нарушениями пищеварения, признаками </a:t>
            </a:r>
            <a:r>
              <a:rPr lang="ru-RU" sz="2000" dirty="0" err="1" smtClean="0"/>
              <a:t>сдавления</a:t>
            </a:r>
            <a:r>
              <a:rPr lang="ru-RU" sz="2000" dirty="0" smtClean="0"/>
              <a:t> соседних органов.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smtClean="0"/>
              <a:t>Доброкачественные опухоли ПЖ</a:t>
            </a:r>
            <a:endParaRPr lang="ru-RU" dirty="0"/>
          </a:p>
        </p:txBody>
      </p:sp>
      <p:pic>
        <p:nvPicPr>
          <p:cNvPr id="78850" name="Picture 2" descr="Ð¿ÑÐµÐ´Ð·Ð»Ð¾ÐºÐ°ÑÐµÑÑÐ²ÐµÐ½Ð½ÑÐµ Ð¾Ð±ÑÐ°Ð·Ð¾Ð²Ð°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r>
              <a:rPr lang="ru-RU" dirty="0" smtClean="0"/>
              <a:t>Доброкачественные опухоли ПЖ</a:t>
            </a:r>
            <a:endParaRPr lang="ru-RU" dirty="0"/>
          </a:p>
        </p:txBody>
      </p:sp>
      <p:pic>
        <p:nvPicPr>
          <p:cNvPr id="75780" name="Picture 4" descr="http://diagnoster.ru/wp-content/uploads/2016/11/Makro-i-mikrotsistnaya-aden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68760"/>
            <a:ext cx="5981700" cy="5419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484784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Кисты ПЖ на УЗИ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9848"/>
          </a:xfrm>
        </p:spPr>
        <p:txBody>
          <a:bodyPr/>
          <a:lstStyle/>
          <a:p>
            <a:r>
              <a:rPr lang="ru-RU" dirty="0" smtClean="0"/>
              <a:t>Доброкачественные опухоли ПЖ</a:t>
            </a:r>
            <a:endParaRPr lang="ru-RU" dirty="0"/>
          </a:p>
        </p:txBody>
      </p:sp>
      <p:pic>
        <p:nvPicPr>
          <p:cNvPr id="77826" name="Picture 2" descr="https://meduniver.com/Medical/gastroenterologia/Img/kisti_podgeludochnoi_gele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70485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ru-RU" dirty="0" smtClean="0"/>
              <a:t>Доброкачественные опухоли ПЖ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s://pridiabete.ru/wp-content/uploads/2017/11/Insulinoma-podzheludochnoj-zhele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97416" cy="4554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ru-RU" dirty="0" smtClean="0"/>
              <a:t>Доброкачественные опухоли ПЖ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ru-RU" dirty="0" err="1" smtClean="0"/>
              <a:t>Инсулинома</a:t>
            </a:r>
            <a:endParaRPr lang="ru-RU" dirty="0"/>
          </a:p>
        </p:txBody>
      </p:sp>
      <p:pic>
        <p:nvPicPr>
          <p:cNvPr id="71682" name="Picture 2" descr="https://gormoon.ru/wp-content/uploads/2018/05/imag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912768" cy="3409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селезёнки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Кистозные образования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Доброкачественные опухоли (</a:t>
            </a:r>
            <a:r>
              <a:rPr lang="ru-RU" dirty="0" err="1" smtClean="0"/>
              <a:t>гемангиомы</a:t>
            </a:r>
            <a:r>
              <a:rPr lang="ru-RU" dirty="0" smtClean="0"/>
              <a:t>, </a:t>
            </a:r>
            <a:r>
              <a:rPr lang="ru-RU" dirty="0" err="1" smtClean="0"/>
              <a:t>лимфангиомы</a:t>
            </a:r>
            <a:r>
              <a:rPr lang="ru-RU" dirty="0" smtClean="0"/>
              <a:t>, фибромы и т.д.)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dirty="0" smtClean="0"/>
              <a:t>Кисты селезенки</a:t>
            </a:r>
            <a:endParaRPr lang="ru-RU" dirty="0"/>
          </a:p>
        </p:txBody>
      </p:sp>
      <p:pic>
        <p:nvPicPr>
          <p:cNvPr id="69634" name="Picture 2" descr="https://zhkt.expert/wp-content/uploads/2018/08/kistu-selezenk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r>
              <a:rPr lang="ru-RU" dirty="0" smtClean="0"/>
              <a:t>Киста селезенки</a:t>
            </a:r>
            <a:endParaRPr lang="ru-RU" dirty="0"/>
          </a:p>
        </p:txBody>
      </p:sp>
      <p:pic>
        <p:nvPicPr>
          <p:cNvPr id="79874" name="Picture 2" descr="https://vseokiste.ru/wp-content/uploads/2017/08/kista-selezenki-1-300x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6" y="2492896"/>
            <a:ext cx="3737122" cy="2952328"/>
          </a:xfrm>
          <a:prstGeom prst="rect">
            <a:avLst/>
          </a:prstGeom>
          <a:noFill/>
        </p:spPr>
      </p:pic>
      <p:pic>
        <p:nvPicPr>
          <p:cNvPr id="79876" name="Picture 4" descr="http://fb.ru/misc/i/gallery/12301/1265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916832"/>
            <a:ext cx="49720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dirty="0" smtClean="0"/>
              <a:t>Аденома из печеночных клеток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/>
          <a:lstStyle/>
          <a:p>
            <a:r>
              <a:rPr lang="ru-RU" dirty="0" smtClean="0"/>
              <a:t>Гистология</a:t>
            </a:r>
            <a:endParaRPr lang="ru-RU" dirty="0"/>
          </a:p>
        </p:txBody>
      </p:sp>
      <p:pic>
        <p:nvPicPr>
          <p:cNvPr id="21506" name="Picture 2" descr="https://www.niehs.nih.gov/research/resources/visual-guides/liverpath/assets/images/b_d/d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695325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селезенки</a:t>
            </a:r>
            <a:endParaRPr lang="ru-RU" dirty="0"/>
          </a:p>
        </p:txBody>
      </p:sp>
      <p:pic>
        <p:nvPicPr>
          <p:cNvPr id="80898" name="Picture 2" descr="https://myslide.ru/documents_3/d5ae2eeceabcffb53732071fa5bf3478/img35.jpg"/>
          <p:cNvPicPr>
            <a:picLocks noChangeAspect="1" noChangeArrowheads="1"/>
          </p:cNvPicPr>
          <p:nvPr/>
        </p:nvPicPr>
        <p:blipFill>
          <a:blip r:embed="rId2" cstate="print"/>
          <a:srcRect r="11171"/>
          <a:stretch>
            <a:fillRect/>
          </a:stretch>
        </p:blipFill>
        <p:spPr bwMode="auto">
          <a:xfrm>
            <a:off x="1043608" y="1772816"/>
            <a:ext cx="6768752" cy="485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</a:t>
            </a:r>
            <a:br>
              <a:rPr lang="ru-RU" dirty="0" smtClean="0"/>
            </a:br>
            <a:r>
              <a:rPr lang="ru-RU" dirty="0" smtClean="0"/>
              <a:t>опухоли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dirty="0" smtClean="0"/>
              <a:t>Киста селезенки, девочка 14 лет</a:t>
            </a:r>
            <a:endParaRPr lang="ru-RU" dirty="0"/>
          </a:p>
        </p:txBody>
      </p:sp>
      <p:pic>
        <p:nvPicPr>
          <p:cNvPr id="81922" name="Picture 2" descr="http://vmede.org/sait/content/Lu4evaya_diagnostika_vasilev_2008/img/16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6912768" cy="4725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а, б - малых размеров киста селезенки (стрелка) у новорожденного; в, г - средних размеров киста селезенки у ребенка 8 лет; </a:t>
            </a:r>
            <a:r>
              <a:rPr lang="ru-RU" sz="2000" dirty="0" err="1" smtClean="0"/>
              <a:t>д</a:t>
            </a:r>
            <a:r>
              <a:rPr lang="ru-RU" sz="2000" dirty="0" smtClean="0"/>
              <a:t>, е - крупная киста селезенки у ребенка 11 лет</a:t>
            </a:r>
            <a:endParaRPr lang="ru-RU" sz="2000" dirty="0"/>
          </a:p>
        </p:txBody>
      </p:sp>
      <p:pic>
        <p:nvPicPr>
          <p:cNvPr id="82946" name="Picture 2" descr="http://vmede.org/sait/content/Lu4evaya_diagnostika_vasilev_2008/img/16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68407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Симптоматика зависит от типа кисты, ее объема и локализации. </a:t>
            </a:r>
            <a:r>
              <a:rPr lang="ru-RU" b="1" dirty="0" smtClean="0"/>
              <a:t>Наиболее сложно заподозрить наличие опухоли у грудного ребенка, заметить можно лишь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повышенную нервозность;</a:t>
            </a:r>
          </a:p>
          <a:p>
            <a:r>
              <a:rPr lang="ru-RU" dirty="0" smtClean="0"/>
              <a:t>беспричинную смену настроения;</a:t>
            </a:r>
          </a:p>
          <a:p>
            <a:r>
              <a:rPr lang="ru-RU" dirty="0" smtClean="0"/>
              <a:t>срыгивание и тошноту;</a:t>
            </a:r>
          </a:p>
          <a:p>
            <a:r>
              <a:rPr lang="ru-RU" dirty="0" smtClean="0"/>
              <a:t>частое газообразование;</a:t>
            </a:r>
          </a:p>
          <a:p>
            <a:r>
              <a:rPr lang="ru-RU" dirty="0" smtClean="0"/>
              <a:t>одышку.</a:t>
            </a:r>
          </a:p>
          <a:p>
            <a:r>
              <a:rPr lang="ru-RU" dirty="0" smtClean="0"/>
              <a:t>потерю веса (на ранних стадиях – нечасто).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lang="ru-RU" dirty="0" smtClean="0"/>
              <a:t>Консервативная терапия уместна </a:t>
            </a:r>
            <a:r>
              <a:rPr lang="ru-RU" dirty="0" smtClean="0"/>
              <a:t>лишь при небольших (до 30 мм), непаразитарных кистах. Помимо этого, медикаментозное лечение практически всегда выбирается при терапии новорожденных.</a:t>
            </a: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Предпочтение хирургическому лечению может быть отдано исходя из показаний трех групп. </a:t>
            </a:r>
            <a:r>
              <a:rPr lang="ru-RU" b="1" dirty="0" smtClean="0"/>
              <a:t>Относительными факторами, предшествующими операции, являются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неэффективность медикаментозного лечения – стабильный рост кисты;</a:t>
            </a:r>
          </a:p>
          <a:p>
            <a:r>
              <a:rPr lang="ru-RU" dirty="0" smtClean="0"/>
              <a:t>полости, рецидивирующие 2–3 раза в год;</a:t>
            </a:r>
          </a:p>
          <a:p>
            <a:r>
              <a:rPr lang="ru-RU" dirty="0" smtClean="0"/>
              <a:t>наличие полостей размером от 3 до 9 см.</a:t>
            </a:r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Операция </a:t>
            </a:r>
            <a:r>
              <a:rPr lang="ru-RU" b="1" dirty="0" smtClean="0"/>
              <a:t>неизбежна, если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размеры опухоли достигли 10 см и более;</a:t>
            </a:r>
          </a:p>
          <a:p>
            <a:r>
              <a:rPr lang="ru-RU" dirty="0" smtClean="0"/>
              <a:t>присутствует более 4–5 кист, каждая из которых больше 3 см;</a:t>
            </a:r>
          </a:p>
          <a:p>
            <a:r>
              <a:rPr lang="ru-RU" dirty="0" smtClean="0"/>
              <a:t>присутствует постоянная боль и выраженные нарушения работы ЖКТ;</a:t>
            </a:r>
          </a:p>
          <a:p>
            <a:r>
              <a:rPr lang="ru-RU" dirty="0" smtClean="0"/>
              <a:t>киста имеет паразитарную природу.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Типы операций:</a:t>
            </a:r>
          </a:p>
          <a:p>
            <a:r>
              <a:rPr lang="ru-RU" dirty="0" err="1" smtClean="0"/>
              <a:t>Пунктирование</a:t>
            </a:r>
            <a:r>
              <a:rPr lang="ru-RU" dirty="0" smtClean="0"/>
              <a:t> кисты</a:t>
            </a:r>
          </a:p>
          <a:p>
            <a:r>
              <a:rPr lang="ru-RU" dirty="0" smtClean="0"/>
              <a:t>Вылущивание</a:t>
            </a:r>
          </a:p>
          <a:p>
            <a:r>
              <a:rPr lang="ru-RU" dirty="0" smtClean="0"/>
              <a:t>Иссечение </a:t>
            </a:r>
            <a:r>
              <a:rPr lang="ru-RU" dirty="0" smtClean="0"/>
              <a:t>кисты вместе с частью воспаленных тканей селезенки </a:t>
            </a:r>
            <a:endParaRPr lang="ru-RU" dirty="0" smtClean="0"/>
          </a:p>
          <a:p>
            <a:r>
              <a:rPr lang="ru-RU" dirty="0" err="1" smtClean="0"/>
              <a:t>Спленэктомия</a:t>
            </a:r>
            <a:endParaRPr lang="ru-RU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селезенки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dirty="0" err="1" smtClean="0"/>
              <a:t>Гемангиома</a:t>
            </a:r>
            <a:endParaRPr lang="ru-RU" dirty="0"/>
          </a:p>
        </p:txBody>
      </p:sp>
      <p:pic>
        <p:nvPicPr>
          <p:cNvPr id="83970" name="Picture 2" descr="http://house.jofo.me/data/userfiles/479/images/320811-img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кишечника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dirty="0" smtClean="0"/>
              <a:t>Полип толстого кишечника</a:t>
            </a:r>
            <a:endParaRPr lang="ru-RU" dirty="0"/>
          </a:p>
        </p:txBody>
      </p:sp>
      <p:pic>
        <p:nvPicPr>
          <p:cNvPr id="89090" name="Picture 2" descr="https://gastrotract.ru/wp-content/uploads/2018/01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7029450" cy="30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кишечника</a:t>
            </a:r>
            <a:endParaRPr lang="ru-RU" dirty="0"/>
          </a:p>
        </p:txBody>
      </p:sp>
      <p:pic>
        <p:nvPicPr>
          <p:cNvPr id="90114" name="Picture 2" descr="https://im0-tub-ru.yandex.net/i?id=ceda28a84fc0d165f5216255889ca49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49344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Аденома из печеночных </a:t>
            </a:r>
            <a:r>
              <a:rPr lang="ru-RU" dirty="0" smtClean="0"/>
              <a:t>клеток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smtClean="0"/>
              <a:t>аксиальном срезе видно образование с низкой плотностью изображения в правой доле печени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ÐÐ´ÐµÐ½Ð¾Ð¼Ð° Ð¿ÐµÑÐµ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69847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Доброкачественные опухоли кишечника</a:t>
            </a:r>
            <a:endParaRPr lang="ru-RU" dirty="0"/>
          </a:p>
        </p:txBody>
      </p:sp>
      <p:pic>
        <p:nvPicPr>
          <p:cNvPr id="91138" name="Picture 2" descr="https://cf.ppt-online.org/files/slide/t/tSp3g9lRTmonirMvBC0jNQw41xdIb8zuaPKYh6/slide-70.jpg"/>
          <p:cNvPicPr>
            <a:picLocks noChangeAspect="1" noChangeArrowheads="1"/>
          </p:cNvPicPr>
          <p:nvPr/>
        </p:nvPicPr>
        <p:blipFill>
          <a:blip r:embed="rId2" cstate="print"/>
          <a:srcRect l="10523" t="22989" b="9320"/>
          <a:stretch>
            <a:fillRect/>
          </a:stretch>
        </p:blipFill>
        <p:spPr bwMode="auto">
          <a:xfrm>
            <a:off x="1259632" y="1988840"/>
            <a:ext cx="673512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Кисты брыжейки и большого сальника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К кистам брыжейки относятся:</a:t>
            </a:r>
          </a:p>
          <a:p>
            <a:r>
              <a:rPr lang="ru-RU" dirty="0" err="1" smtClean="0"/>
              <a:t>Хилёзные</a:t>
            </a:r>
            <a:r>
              <a:rPr lang="ru-RU" dirty="0" smtClean="0"/>
              <a:t> кисты</a:t>
            </a:r>
          </a:p>
          <a:p>
            <a:r>
              <a:rPr lang="ru-RU" dirty="0" smtClean="0"/>
              <a:t>Серозные кисты</a:t>
            </a:r>
          </a:p>
          <a:p>
            <a:r>
              <a:rPr lang="ru-RU" dirty="0" err="1" smtClean="0"/>
              <a:t>Кровянные</a:t>
            </a:r>
            <a:r>
              <a:rPr lang="ru-RU" dirty="0" smtClean="0"/>
              <a:t> кисты</a:t>
            </a:r>
          </a:p>
          <a:p>
            <a:r>
              <a:rPr lang="ru-RU" dirty="0" err="1" smtClean="0"/>
              <a:t>Дермоидные</a:t>
            </a:r>
            <a:r>
              <a:rPr lang="ru-RU" dirty="0" smtClean="0"/>
              <a:t> кисты</a:t>
            </a:r>
          </a:p>
          <a:p>
            <a:r>
              <a:rPr lang="ru-RU" dirty="0" smtClean="0"/>
              <a:t>Паразитарные кисты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Наиболее часто встречаются </a:t>
            </a:r>
            <a:r>
              <a:rPr lang="ru-RU" dirty="0" err="1" smtClean="0"/>
              <a:t>хилёзные</a:t>
            </a:r>
            <a:r>
              <a:rPr lang="ru-RU" dirty="0" smtClean="0"/>
              <a:t> кисты. Они располагаются между листками брыжейки.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Кисты брыжейки и большого сальника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sz="2000" dirty="0" smtClean="0"/>
              <a:t>Гигантская киста брыжейки у ребенка 4 лет:</a:t>
            </a:r>
          </a:p>
          <a:p>
            <a:r>
              <a:rPr lang="ru-RU" sz="2000" dirty="0" smtClean="0"/>
              <a:t>а - многокамерное кистозное образование занимает практически весь</a:t>
            </a:r>
          </a:p>
          <a:p>
            <a:r>
              <a:rPr lang="ru-RU" sz="2000" dirty="0" smtClean="0"/>
              <a:t>объем живота;</a:t>
            </a:r>
          </a:p>
          <a:p>
            <a:r>
              <a:rPr lang="ru-RU" sz="2000" dirty="0" smtClean="0"/>
              <a:t>б - на операции. Вес удаленной кисты превышает 4 кг</a:t>
            </a:r>
          </a:p>
          <a:p>
            <a:endParaRPr lang="ru-RU" dirty="0"/>
          </a:p>
        </p:txBody>
      </p:sp>
      <p:pic>
        <p:nvPicPr>
          <p:cNvPr id="94210" name="Picture 2" descr="http://vmede.org/sait/content/Lu4evaya_diagnostika_vasilev_2008/img/16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7784554" cy="3436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Кисты брыжейки и большого сальника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ru-RU" dirty="0" smtClean="0"/>
              <a:t>Паразитарная киста брыжейки</a:t>
            </a:r>
            <a:endParaRPr lang="ru-RU" dirty="0"/>
          </a:p>
        </p:txBody>
      </p:sp>
      <p:pic>
        <p:nvPicPr>
          <p:cNvPr id="96258" name="Picture 2" descr="http://house.jofo.me/data/userfiles/479/images/320811-img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80928"/>
            <a:ext cx="9144000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Лимфангиома</a:t>
            </a:r>
            <a:r>
              <a:rPr lang="ru-RU" dirty="0" smtClean="0"/>
              <a:t> </a:t>
            </a:r>
            <a:r>
              <a:rPr lang="ru-RU" dirty="0" smtClean="0"/>
              <a:t>брыжейки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7282" name="Picture 2" descr="http://vmede.org/sait/content/Lu4evaya_diagnostika_vasilev_2008/img/16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22353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Кисты брыжейки и большого сальника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Клиника: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Малосимптомная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 больших размерах кисты, удаётся прощупать более или менее подвижную опухоль, обычно овальной формы, эластической консистенции, с гладкой поверхностью, безболезненную, располагающуюся, как правило, на уровне пупка.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 err="1" smtClean="0"/>
              <a:t>сдавлении</a:t>
            </a:r>
            <a:r>
              <a:rPr lang="ru-RU" dirty="0" smtClean="0"/>
              <a:t>: боль, рвота и др. </a:t>
            </a:r>
            <a:r>
              <a:rPr lang="ru-RU" dirty="0" err="1" smtClean="0"/>
              <a:t>прявления</a:t>
            </a:r>
            <a:r>
              <a:rPr lang="ru-RU" dirty="0" smtClean="0"/>
              <a:t> кишечной непроходимости.</a:t>
            </a:r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Кисты брыжейки и большого сальника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ru-RU" dirty="0" smtClean="0"/>
              <a:t>Лечение только хирургическое и, как правило, не представляет больших технических трудностей. Наиболее приемлемый способ – вылущивание(энуклеация) кисты.</a:t>
            </a:r>
          </a:p>
          <a:p>
            <a:r>
              <a:rPr lang="ru-RU" dirty="0" smtClean="0"/>
              <a:t>Прогноз благоприятный.</a:t>
            </a:r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229600" cy="106984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/>
          <a:lstStyle/>
          <a:p>
            <a:r>
              <a:rPr lang="ru-RU" dirty="0" smtClean="0"/>
              <a:t>Аденома из печеночных клеток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mirnasos.ru/org/images2/mrtekspertmrtdiagnostikazabolevaniypeche_29A8AA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8092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9848"/>
          </a:xfrm>
        </p:spPr>
        <p:txBody>
          <a:bodyPr/>
          <a:lstStyle/>
          <a:p>
            <a:r>
              <a:rPr lang="ru-RU" dirty="0" smtClean="0"/>
              <a:t>Аденома из печеночных клеток</a:t>
            </a:r>
            <a:endParaRPr lang="ru-RU" dirty="0"/>
          </a:p>
        </p:txBody>
      </p:sp>
      <p:pic>
        <p:nvPicPr>
          <p:cNvPr id="23554" name="Picture 2" descr="http://pohmelie.net/wp-content/uploads/2017/03/59f906a9f5d9582fc3805d5f0276e5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722</TotalTime>
  <Words>1039</Words>
  <Application>Microsoft Office PowerPoint</Application>
  <PresentationFormat>Экран (4:3)</PresentationFormat>
  <Paragraphs>197</Paragraphs>
  <Slides>77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Городская</vt:lpstr>
      <vt:lpstr>Доброкачественные опухоли брюшной полости</vt:lpstr>
      <vt:lpstr>Слайд 2</vt:lpstr>
      <vt:lpstr>Органная классификация</vt:lpstr>
      <vt:lpstr>Доброкачественные опухоли печени</vt:lpstr>
      <vt:lpstr>Аденома из печеночных клеток</vt:lpstr>
      <vt:lpstr>Аденома из печеночных клеток</vt:lpstr>
      <vt:lpstr>Аденома из печеночных клеток</vt:lpstr>
      <vt:lpstr>Аденома из печеночных клеток</vt:lpstr>
      <vt:lpstr>Аденома из печеночных клеток</vt:lpstr>
      <vt:lpstr>Аденома из печеночных клеток</vt:lpstr>
      <vt:lpstr>Аденома из клеток, выстилающих желчные протоки</vt:lpstr>
      <vt:lpstr>Аденома из клеток, выстилающих желчные протоки</vt:lpstr>
      <vt:lpstr>Цистоаденома</vt:lpstr>
      <vt:lpstr>Гемангиома печени</vt:lpstr>
      <vt:lpstr>Гемангиома печени</vt:lpstr>
      <vt:lpstr>Гемангиома печени</vt:lpstr>
      <vt:lpstr>Гемангиома печени</vt:lpstr>
      <vt:lpstr>Гемангиома печени</vt:lpstr>
      <vt:lpstr>Гемангиома печени</vt:lpstr>
      <vt:lpstr>Гемангиома печени</vt:lpstr>
      <vt:lpstr>Гемангиома печени</vt:lpstr>
      <vt:lpstr>Гемангиопа печени:</vt:lpstr>
      <vt:lpstr>Гемангиома печени</vt:lpstr>
      <vt:lpstr>Гемангиома печени: эмболизация</vt:lpstr>
      <vt:lpstr>Фиброма печени</vt:lpstr>
      <vt:lpstr>Гамартома печени</vt:lpstr>
      <vt:lpstr>Гамартома печени</vt:lpstr>
      <vt:lpstr>Тератома печени</vt:lpstr>
      <vt:lpstr>Паразитарные кисты печени</vt:lpstr>
      <vt:lpstr>Паразитарные кисты</vt:lpstr>
      <vt:lpstr>Паразитарные кисты</vt:lpstr>
      <vt:lpstr>Паразитарные кисты</vt:lpstr>
      <vt:lpstr>Паразитарные кисты: лечение</vt:lpstr>
      <vt:lpstr>Паразитарные кисты: лечение</vt:lpstr>
      <vt:lpstr>Непаразитарные кисты печени</vt:lpstr>
      <vt:lpstr>Непаразитарные кисты печени</vt:lpstr>
      <vt:lpstr>Непаразитарные кисты печени</vt:lpstr>
      <vt:lpstr>Непаразитарные кисты печени</vt:lpstr>
      <vt:lpstr>Непаразитарные кисты печени</vt:lpstr>
      <vt:lpstr>Непаразитарные кисты: лечение</vt:lpstr>
      <vt:lpstr>Опухоли печени</vt:lpstr>
      <vt:lpstr>Доброкачественные опухоли желудка</vt:lpstr>
      <vt:lpstr>Доброкачественные опухоли желудка: полипы</vt:lpstr>
      <vt:lpstr>Доброкачественные опухоли желудка: полипы</vt:lpstr>
      <vt:lpstr>Доброкачественные опухоли желудка: полипы</vt:lpstr>
      <vt:lpstr>Доброкачественные опухоли желудка: полипы</vt:lpstr>
      <vt:lpstr>Слайд 47</vt:lpstr>
      <vt:lpstr>Полипы желудка</vt:lpstr>
      <vt:lpstr>Лейомиома желудка</vt:lpstr>
      <vt:lpstr>Лейомиома желудка</vt:lpstr>
      <vt:lpstr>Доброкачественные опухоли ПЖ</vt:lpstr>
      <vt:lpstr>Доброкачественные опухоли ПЖ</vt:lpstr>
      <vt:lpstr>Доброкачественные опухоли ПЖ</vt:lpstr>
      <vt:lpstr>Доброкачественные опухоли ПЖ</vt:lpstr>
      <vt:lpstr>Доброкачественные опухоли ПЖ</vt:lpstr>
      <vt:lpstr>Доброкачественные опухоли ПЖ</vt:lpstr>
      <vt:lpstr>Доброкачественные опухоли селезёнки</vt:lpstr>
      <vt:lpstr>Доброкачественные опухоли селезенки</vt:lpstr>
      <vt:lpstr>Доброкачественные опухоли селезенки</vt:lpstr>
      <vt:lpstr>Доброкачественные опухоли селезенки</vt:lpstr>
      <vt:lpstr>Доброкачественные опухоли селезенки</vt:lpstr>
      <vt:lpstr>Доброкачественные опухоли селезенки</vt:lpstr>
      <vt:lpstr>Доброкачественные опухоли селезенки</vt:lpstr>
      <vt:lpstr>Доброкачественные опухоли селезенки</vt:lpstr>
      <vt:lpstr>Доброкачественные опухоли селезенки</vt:lpstr>
      <vt:lpstr>Доброкачественные опухоли селезенки</vt:lpstr>
      <vt:lpstr>Доброкачественные Опухоли селезенки</vt:lpstr>
      <vt:lpstr>Доброкачественные опухоли кишечника</vt:lpstr>
      <vt:lpstr>Доброкачественные опухоли кишечника</vt:lpstr>
      <vt:lpstr>Доброкачественные опухоли кишечника</vt:lpstr>
      <vt:lpstr>Кисты брыжейки и большого сальника</vt:lpstr>
      <vt:lpstr>Кисты брыжейки и большого сальника</vt:lpstr>
      <vt:lpstr>Кисты брыжейки и большого сальника</vt:lpstr>
      <vt:lpstr>Лимфангиома брыжейки</vt:lpstr>
      <vt:lpstr>Кисты брыжейки и большого сальника</vt:lpstr>
      <vt:lpstr>Кисты брыжейки и большого сальника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Доброкачественные опухоли брюшной полости</dc:title>
  <dc:creator>денис</dc:creator>
  <cp:lastModifiedBy>денис</cp:lastModifiedBy>
  <cp:revision>51</cp:revision>
  <dcterms:created xsi:type="dcterms:W3CDTF">2019-04-09T05:44:07Z</dcterms:created>
  <dcterms:modified xsi:type="dcterms:W3CDTF">2019-04-09T17:47:01Z</dcterms:modified>
</cp:coreProperties>
</file>