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6" r:id="rId4"/>
    <p:sldId id="294" r:id="rId5"/>
    <p:sldId id="296" r:id="rId6"/>
    <p:sldId id="297" r:id="rId7"/>
    <p:sldId id="286" r:id="rId8"/>
    <p:sldId id="287" r:id="rId9"/>
    <p:sldId id="298" r:id="rId10"/>
    <p:sldId id="288" r:id="rId11"/>
    <p:sldId id="289" r:id="rId12"/>
    <p:sldId id="290" r:id="rId13"/>
    <p:sldId id="291" r:id="rId14"/>
    <p:sldId id="292" r:id="rId15"/>
    <p:sldId id="293" r:id="rId16"/>
    <p:sldId id="295" r:id="rId17"/>
    <p:sldId id="277" r:id="rId18"/>
    <p:sldId id="278" r:id="rId19"/>
    <p:sldId id="279" r:id="rId20"/>
    <p:sldId id="280" r:id="rId21"/>
    <p:sldId id="281" r:id="rId22"/>
    <p:sldId id="282" r:id="rId23"/>
    <p:sldId id="283" r:id="rId24"/>
    <p:sldId id="284" r:id="rId25"/>
    <p:sldId id="285" r:id="rId26"/>
    <p:sldId id="275" r:id="rId27"/>
    <p:sldId id="274"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14.02.2014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14.02.2014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14.02.2014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14.02.2014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14.02.2014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14.02.2014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14.02.2014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14.02.2014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14.02.2014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14.02.2014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14.02.2014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14.02.2014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3068960"/>
            <a:ext cx="7772400" cy="1470025"/>
          </a:xfrm>
        </p:spPr>
        <p:txBody>
          <a:bodyPr>
            <a:noAutofit/>
          </a:bodyPr>
          <a:lstStyle/>
          <a:p>
            <a:pPr hangingPunct="0"/>
            <a:r>
              <a:rPr lang="ru-RU" sz="2000" dirty="0" smtClean="0"/>
              <a:t>Кафедра </a:t>
            </a:r>
            <a:r>
              <a:rPr lang="ru-RU" sz="2000" dirty="0"/>
              <a:t>нервных болезней с курсом медицинской реабилитации ПО</a:t>
            </a:r>
            <a:br>
              <a:rPr lang="ru-RU" sz="2000" dirty="0"/>
            </a:br>
            <a:r>
              <a:rPr lang="ru-RU" sz="2000" dirty="0"/>
              <a:t> </a:t>
            </a:r>
            <a:br>
              <a:rPr lang="ru-RU" sz="2000" dirty="0"/>
            </a:br>
            <a:r>
              <a:rPr lang="ru-RU" sz="2000" dirty="0"/>
              <a:t/>
            </a:r>
            <a:br>
              <a:rPr lang="ru-RU" sz="2000" dirty="0"/>
            </a:br>
            <a:r>
              <a:rPr lang="ru-RU" sz="2000" dirty="0"/>
              <a:t>Тема: </a:t>
            </a:r>
            <a:r>
              <a:rPr lang="ru-RU" sz="2000" dirty="0" smtClean="0"/>
              <a:t>«</a:t>
            </a:r>
            <a:r>
              <a:rPr lang="ru-RU" sz="2000" b="1" dirty="0"/>
              <a:t>Восстановление речи при различных видах афазий (эфферентная моторная афазия, афферентная моторная афазия, динамическая </a:t>
            </a:r>
            <a:r>
              <a:rPr lang="ru-RU" sz="2000" b="1" dirty="0" smtClean="0"/>
              <a:t>афазия)</a:t>
            </a:r>
            <a:r>
              <a:rPr lang="ru-RU" sz="2000" dirty="0" smtClean="0"/>
              <a:t>»</a:t>
            </a:r>
            <a:r>
              <a:rPr lang="ru-RU" sz="2000" dirty="0"/>
              <a:t/>
            </a:r>
            <a:br>
              <a:rPr lang="ru-RU" sz="2000" dirty="0"/>
            </a:br>
            <a:r>
              <a:rPr lang="ru-RU" sz="2000" dirty="0"/>
              <a:t/>
            </a:r>
            <a:br>
              <a:rPr lang="ru-RU" sz="2000" dirty="0"/>
            </a:br>
            <a:r>
              <a:rPr lang="ru-RU" sz="2000" dirty="0"/>
              <a:t/>
            </a:r>
            <a:br>
              <a:rPr lang="ru-RU" sz="2000" dirty="0"/>
            </a:br>
            <a:r>
              <a:rPr lang="ru-RU" sz="2000" dirty="0"/>
              <a:t/>
            </a:r>
            <a:br>
              <a:rPr lang="ru-RU" sz="2000" dirty="0"/>
            </a:br>
            <a:r>
              <a:rPr lang="ru-RU" sz="2000" dirty="0"/>
              <a:t>лекция № 2 </a:t>
            </a:r>
            <a:r>
              <a:rPr lang="ru-RU" sz="2000" dirty="0" smtClean="0"/>
              <a:t>по дисциплине </a:t>
            </a:r>
            <a:r>
              <a:rPr lang="ru-RU" sz="2000" b="1" dirty="0" err="1"/>
              <a:t>Спецпрактикум</a:t>
            </a:r>
            <a:r>
              <a:rPr lang="ru-RU" sz="2000" b="1" dirty="0"/>
              <a:t> по восстановительному обучению с </a:t>
            </a:r>
            <a:r>
              <a:rPr lang="ru-RU" sz="2000" b="1" dirty="0" err="1"/>
              <a:t>супервизией</a:t>
            </a:r>
            <a:r>
              <a:rPr lang="ru-RU" sz="2000" dirty="0" smtClean="0"/>
              <a:t> для </a:t>
            </a:r>
            <a:r>
              <a:rPr lang="ru-RU" sz="2000" dirty="0"/>
              <a:t>студентов 5</a:t>
            </a:r>
            <a:r>
              <a:rPr lang="ru-RU" sz="2000" dirty="0" smtClean="0"/>
              <a:t> </a:t>
            </a:r>
            <a:r>
              <a:rPr lang="ru-RU" sz="2000" dirty="0"/>
              <a:t>курса, обучающихся по специальности </a:t>
            </a:r>
            <a:br>
              <a:rPr lang="ru-RU" sz="2000" dirty="0"/>
            </a:br>
            <a:r>
              <a:rPr lang="ru-RU" sz="2000" dirty="0" smtClean="0"/>
              <a:t>030401 </a:t>
            </a:r>
            <a:r>
              <a:rPr lang="ru-RU" sz="2000" dirty="0"/>
              <a:t>– Клиническая психология (</a:t>
            </a:r>
            <a:r>
              <a:rPr lang="ru-RU" sz="2000" dirty="0" smtClean="0"/>
              <a:t>очная </a:t>
            </a:r>
            <a:r>
              <a:rPr lang="ru-RU" sz="2000" dirty="0"/>
              <a:t>форма обучения) </a:t>
            </a:r>
            <a:br>
              <a:rPr lang="ru-RU" sz="2000" dirty="0"/>
            </a:br>
            <a:r>
              <a:rPr lang="ru-RU" sz="2000" dirty="0"/>
              <a:t>Ассистент Безденежных А.Ф.</a:t>
            </a:r>
            <a:br>
              <a:rPr lang="ru-RU" sz="2000" dirty="0"/>
            </a:br>
            <a:r>
              <a:rPr lang="ru-RU" sz="2000" dirty="0"/>
              <a:t/>
            </a:r>
            <a:br>
              <a:rPr lang="ru-RU" sz="2000" dirty="0"/>
            </a:br>
            <a:r>
              <a:rPr lang="ru-RU" sz="2000" dirty="0"/>
              <a:t/>
            </a:r>
            <a:br>
              <a:rPr lang="ru-RU" sz="2000" dirty="0"/>
            </a:br>
            <a:r>
              <a:rPr lang="ru-RU" sz="2000" dirty="0"/>
              <a:t/>
            </a:r>
            <a:br>
              <a:rPr lang="ru-RU" sz="2000" dirty="0"/>
            </a:br>
            <a:r>
              <a:rPr lang="ru-RU" sz="2000" dirty="0"/>
              <a:t> </a:t>
            </a:r>
            <a:br>
              <a:rPr lang="ru-RU" sz="2000" dirty="0"/>
            </a:br>
            <a:r>
              <a:rPr lang="ru-RU" sz="2000" dirty="0"/>
              <a:t>Красноярск, 2013</a:t>
            </a:r>
            <a:br>
              <a:rPr lang="ru-RU" sz="2000" dirty="0"/>
            </a:br>
            <a:endParaRPr lang="ru-RU" sz="2000" dirty="0"/>
          </a:p>
        </p:txBody>
      </p:sp>
    </p:spTree>
    <p:extLst>
      <p:ext uri="{BB962C8B-B14F-4D97-AF65-F5344CB8AC3E}">
        <p14:creationId xmlns:p14="http://schemas.microsoft.com/office/powerpoint/2010/main" val="6143607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i="1" dirty="0"/>
              <a:t>МОТОРНАЯ АФАЗИЯ АФФЕРЕНТНОГО </a:t>
            </a:r>
            <a:r>
              <a:rPr lang="ru-RU" sz="2000" i="1" dirty="0" smtClean="0"/>
              <a:t>ТИПА</a:t>
            </a:r>
            <a:br>
              <a:rPr lang="ru-RU" sz="2000" i="1" dirty="0" smtClean="0"/>
            </a:br>
            <a:r>
              <a:rPr lang="ru-RU" sz="2000" b="1" dirty="0"/>
              <a:t>III. Стадия легких расстройств</a:t>
            </a:r>
            <a:r>
              <a:rPr lang="ru-RU" sz="2000" dirty="0"/>
              <a:t/>
            </a:r>
            <a:br>
              <a:rPr lang="ru-RU" sz="2000" dirty="0"/>
            </a:br>
            <a:r>
              <a:rPr lang="ru-RU" sz="2000" i="1" dirty="0"/>
              <a:t/>
            </a:r>
            <a:br>
              <a:rPr lang="ru-RU" sz="2000" i="1" dirty="0"/>
            </a:br>
            <a:endParaRPr lang="ru-RU" sz="2000" dirty="0"/>
          </a:p>
        </p:txBody>
      </p:sp>
      <p:sp>
        <p:nvSpPr>
          <p:cNvPr id="3" name="Объект 2"/>
          <p:cNvSpPr>
            <a:spLocks noGrp="1"/>
          </p:cNvSpPr>
          <p:nvPr>
            <p:ph idx="1"/>
          </p:nvPr>
        </p:nvSpPr>
        <p:spPr>
          <a:xfrm>
            <a:off x="457200" y="1124744"/>
            <a:ext cx="8229600" cy="5472608"/>
          </a:xfrm>
        </p:spPr>
        <p:txBody>
          <a:bodyPr>
            <a:normAutofit fontScale="47500" lnSpcReduction="20000"/>
          </a:bodyPr>
          <a:lstStyle/>
          <a:p>
            <a:r>
              <a:rPr lang="ru-RU" b="1" dirty="0" smtClean="0"/>
              <a:t>1</a:t>
            </a:r>
            <a:r>
              <a:rPr lang="ru-RU" b="1" dirty="0"/>
              <a:t>. Дальнейшая коррекция произносительной стороны речи:</a:t>
            </a:r>
          </a:p>
          <a:p>
            <a:r>
              <a:rPr lang="ru-RU" dirty="0"/>
              <a:t>§   уточнение </a:t>
            </a:r>
            <a:r>
              <a:rPr lang="ru-RU" dirty="0" err="1"/>
              <a:t>артикулем</a:t>
            </a:r>
            <a:r>
              <a:rPr lang="ru-RU" dirty="0"/>
              <a:t> отдельных звуков, особенно </a:t>
            </a:r>
            <a:r>
              <a:rPr lang="ru-RU" dirty="0" err="1"/>
              <a:t>аффрикатов</a:t>
            </a:r>
            <a:r>
              <a:rPr lang="ru-RU" dirty="0"/>
              <a:t> и дифтонгов;</a:t>
            </a:r>
          </a:p>
          <a:p>
            <a:r>
              <a:rPr lang="ru-RU" dirty="0"/>
              <a:t>§   дифференциация акустических и </a:t>
            </a:r>
            <a:r>
              <a:rPr lang="ru-RU" dirty="0" err="1"/>
              <a:t>кинестатических</a:t>
            </a:r>
            <a:r>
              <a:rPr lang="ru-RU" dirty="0"/>
              <a:t> образов, близких по артикуляции звуков с целью устранения литеральных парафазии;</a:t>
            </a:r>
          </a:p>
          <a:p>
            <a:r>
              <a:rPr lang="ru-RU" dirty="0"/>
              <a:t>§   отработка чистоты произнесения отдельных звуков в звуковом потоке, во фразах, при стечении согласных звуков, в скороговорках и т.д.</a:t>
            </a:r>
          </a:p>
          <a:p>
            <a:r>
              <a:rPr lang="ru-RU" b="1" dirty="0"/>
              <a:t>2. Формирование развернутой речи, усложненной по смысловой и синтаксической структуре:</a:t>
            </a:r>
          </a:p>
          <a:p>
            <a:r>
              <a:rPr lang="ru-RU" dirty="0"/>
              <a:t>§   восполнение пропущенного главного, а также подчиненного предложения или подчинительного союза в сложноподчиненном предложении;</a:t>
            </a:r>
          </a:p>
          <a:p>
            <a:r>
              <a:rPr lang="ru-RU" dirty="0"/>
              <a:t>§   ответы на вопросы сложноподчиненным предложением;</a:t>
            </a:r>
          </a:p>
          <a:p>
            <a:r>
              <a:rPr lang="ru-RU" dirty="0"/>
              <a:t>§   пересказы текстов без опоры на вопросы;</a:t>
            </a:r>
          </a:p>
          <a:p>
            <a:r>
              <a:rPr lang="ru-RU" dirty="0"/>
              <a:t>§   составление развернутых планов к текстам;</a:t>
            </a:r>
          </a:p>
          <a:p>
            <a:r>
              <a:rPr lang="ru-RU" dirty="0"/>
              <a:t>§   подготовка тематических сообщений (коротких докладов);</a:t>
            </a:r>
          </a:p>
          <a:p>
            <a:r>
              <a:rPr lang="ru-RU" dirty="0"/>
              <a:t>§   речевые импровизации на заданную тему.</a:t>
            </a:r>
          </a:p>
          <a:p>
            <a:r>
              <a:rPr lang="ru-RU" b="1" dirty="0"/>
              <a:t>3. Дальнейшая работа по восстановлению смысловой структуры слова:</a:t>
            </a:r>
          </a:p>
          <a:p>
            <a:r>
              <a:rPr lang="ru-RU" dirty="0"/>
              <a:t>§   толкование отдельных слов, преимущественно с абстрактным значением</a:t>
            </a:r>
            <a:r>
              <a:rPr lang="ru-RU" dirty="0" smtClean="0"/>
              <a:t>;</a:t>
            </a:r>
          </a:p>
          <a:p>
            <a:r>
              <a:rPr lang="ru-RU" dirty="0"/>
              <a:t>§   объяснение омонимов, метафор, пословиц, фразеологизмов.</a:t>
            </a:r>
          </a:p>
          <a:p>
            <a:r>
              <a:rPr lang="ru-RU" b="1" dirty="0"/>
              <a:t>4. Работа по осмыслению сложных логико-грамматических оборотов речи:</a:t>
            </a:r>
          </a:p>
          <a:p>
            <a:r>
              <a:rPr lang="ru-RU" dirty="0"/>
              <a:t>§   выполнение инструкций, включающих логико-грамматические обороты;</a:t>
            </a:r>
          </a:p>
          <a:p>
            <a:r>
              <a:rPr lang="ru-RU" dirty="0"/>
              <a:t>§   введение дополнительных слов, рисунков, вопросов, облегчающих восприятие сложных речевых структур.</a:t>
            </a:r>
          </a:p>
          <a:p>
            <a:endParaRPr lang="ru-RU" dirty="0"/>
          </a:p>
          <a:p>
            <a:endParaRPr lang="ru-RU" dirty="0"/>
          </a:p>
        </p:txBody>
      </p:sp>
    </p:spTree>
    <p:extLst>
      <p:ext uri="{BB962C8B-B14F-4D97-AF65-F5344CB8AC3E}">
        <p14:creationId xmlns:p14="http://schemas.microsoft.com/office/powerpoint/2010/main" val="5693414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i="1" dirty="0"/>
              <a:t>МОТОРНАЯ АФАЗИЯ АФФЕРЕНТНОГО ТИПА</a:t>
            </a:r>
            <a:br>
              <a:rPr lang="ru-RU" sz="2000" i="1" dirty="0"/>
            </a:br>
            <a:r>
              <a:rPr lang="ru-RU" sz="2000" b="1" dirty="0"/>
              <a:t>III. Стадия легких </a:t>
            </a:r>
            <a:r>
              <a:rPr lang="ru-RU" sz="2000" b="1" dirty="0" smtClean="0"/>
              <a:t>расстройств (продолжение)</a:t>
            </a:r>
            <a:r>
              <a:rPr lang="ru-RU" sz="2000" dirty="0"/>
              <a:t/>
            </a:r>
            <a:br>
              <a:rPr lang="ru-RU" sz="2000" dirty="0"/>
            </a:br>
            <a:r>
              <a:rPr lang="ru-RU" sz="2000" i="1" dirty="0"/>
              <a:t/>
            </a:r>
            <a:br>
              <a:rPr lang="ru-RU" sz="2000" i="1" dirty="0"/>
            </a:br>
            <a:endParaRPr lang="ru-RU" sz="2000" dirty="0"/>
          </a:p>
        </p:txBody>
      </p:sp>
      <p:sp>
        <p:nvSpPr>
          <p:cNvPr id="3" name="Объект 2"/>
          <p:cNvSpPr>
            <a:spLocks noGrp="1"/>
          </p:cNvSpPr>
          <p:nvPr>
            <p:ph idx="1"/>
          </p:nvPr>
        </p:nvSpPr>
        <p:spPr>
          <a:xfrm>
            <a:off x="457200" y="836712"/>
            <a:ext cx="8229600" cy="5616624"/>
          </a:xfrm>
        </p:spPr>
        <p:txBody>
          <a:bodyPr>
            <a:normAutofit fontScale="40000" lnSpcReduction="20000"/>
          </a:bodyPr>
          <a:lstStyle/>
          <a:p>
            <a:r>
              <a:rPr lang="ru-RU" b="1" dirty="0" smtClean="0"/>
              <a:t>5</a:t>
            </a:r>
            <a:r>
              <a:rPr lang="ru-RU" b="1" dirty="0"/>
              <a:t>. Дальнейшее восстановление чтения и письма:</a:t>
            </a:r>
          </a:p>
          <a:p>
            <a:r>
              <a:rPr lang="ru-RU" dirty="0"/>
              <a:t>§   чтение и пересказ развернутых текстов;</a:t>
            </a:r>
          </a:p>
          <a:p>
            <a:r>
              <a:rPr lang="ru-RU" dirty="0"/>
              <a:t>§   диктанты;</a:t>
            </a:r>
          </a:p>
          <a:p>
            <a:r>
              <a:rPr lang="ru-RU" dirty="0"/>
              <a:t>§   письменное изложение текстов;</a:t>
            </a:r>
          </a:p>
          <a:p>
            <a:r>
              <a:rPr lang="ru-RU" dirty="0"/>
              <a:t>§   составление писем, поздравительных открыток и т.п.;</a:t>
            </a:r>
          </a:p>
          <a:p>
            <a:r>
              <a:rPr lang="ru-RU" dirty="0"/>
              <a:t>§   сочинения на заданную тему.</a:t>
            </a:r>
          </a:p>
          <a:p>
            <a:r>
              <a:rPr lang="ru-RU" b="1" dirty="0"/>
              <a:t>6. Восстановление связи «</a:t>
            </a:r>
            <a:r>
              <a:rPr lang="ru-RU" b="1" dirty="0" err="1"/>
              <a:t>артикулема</a:t>
            </a:r>
            <a:r>
              <a:rPr lang="ru-RU" b="1" dirty="0"/>
              <a:t>—фонема»:</a:t>
            </a:r>
          </a:p>
          <a:p>
            <a:r>
              <a:rPr lang="ru-RU" dirty="0"/>
              <a:t>§   письмо букв, соответствующих названным в экспрессивной речи звукам, прочтение этих букв непосредственно после написания;</a:t>
            </a:r>
          </a:p>
          <a:p>
            <a:r>
              <a:rPr lang="ru-RU" dirty="0"/>
              <a:t>§   выделение 1-го звука из простых слов, фиксация внимания на артикуляторном, акустическом, а затем и графическом образе этого звука; самостоятельный подбор слов на этот звук и письмо их;</a:t>
            </a:r>
          </a:p>
          <a:p>
            <a:r>
              <a:rPr lang="ru-RU" dirty="0"/>
              <a:t>§   письмо отрабатываемых звуков и слогов под диктовку;</a:t>
            </a:r>
          </a:p>
          <a:p>
            <a:r>
              <a:rPr lang="ru-RU" dirty="0"/>
              <a:t>§   идентификация букв в разных шрифтах;</a:t>
            </a:r>
          </a:p>
          <a:p>
            <a:r>
              <a:rPr lang="ru-RU" dirty="0"/>
              <a:t>§   нахождение заданных букв в различных текстах (подчеркивание, выписывание).</a:t>
            </a:r>
          </a:p>
          <a:p>
            <a:r>
              <a:rPr lang="ru-RU" b="1" dirty="0"/>
              <a:t>7. Восстановление способности к </a:t>
            </a:r>
            <a:r>
              <a:rPr lang="ru-RU" b="1" dirty="0" err="1"/>
              <a:t>звуко</a:t>
            </a:r>
            <a:r>
              <a:rPr lang="ru-RU" b="1" dirty="0"/>
              <a:t>-буквенному анализу состава слова:</a:t>
            </a:r>
          </a:p>
          <a:p>
            <a:r>
              <a:rPr lang="ru-RU" dirty="0"/>
              <a:t>§   деление слов на слоги, слогов на буквы (звуки) с опорой на различные графические схемы;</a:t>
            </a:r>
          </a:p>
          <a:p>
            <a:r>
              <a:rPr lang="ru-RU" dirty="0"/>
              <a:t>§   выделение любого по счету звука в слове;</a:t>
            </a:r>
          </a:p>
          <a:p>
            <a:r>
              <a:rPr lang="ru-RU" dirty="0"/>
              <a:t>§   пересчет и перечисление слов по буквам (устно);</a:t>
            </a:r>
          </a:p>
          <a:p>
            <a:r>
              <a:rPr lang="ru-RU" dirty="0"/>
              <a:t>§   заполнение пропусков в словах;</a:t>
            </a:r>
          </a:p>
          <a:p>
            <a:r>
              <a:rPr lang="ru-RU" dirty="0"/>
              <a:t>§   письмо слов из букв, данных вразбивку.</a:t>
            </a:r>
          </a:p>
          <a:p>
            <a:r>
              <a:rPr lang="ru-RU" b="1" dirty="0"/>
              <a:t>8. Восстановление навыка развернутой письменной речи:</a:t>
            </a:r>
          </a:p>
          <a:p>
            <a:r>
              <a:rPr lang="ru-RU" dirty="0"/>
              <a:t>§   письмо слов различной звуковой структуры с опорой на предметную картинку и без нее: а) под диктовку, б) при назывании предмета или действия;</a:t>
            </a:r>
          </a:p>
          <a:p>
            <a:r>
              <a:rPr lang="ru-RU" dirty="0"/>
              <a:t>§   письмо предложений: а) по памяти, б) под диктовку, в) в виде письменного высказывания по сюжетной картинке в целях коммуникации с окружающими</a:t>
            </a:r>
            <a:r>
              <a:rPr lang="ru-RU" dirty="0" smtClean="0"/>
              <a:t>;</a:t>
            </a:r>
          </a:p>
          <a:p>
            <a:r>
              <a:rPr lang="ru-RU" dirty="0"/>
              <a:t>§   письменные изложения и сочинения.</a:t>
            </a:r>
          </a:p>
          <a:p>
            <a:endParaRPr lang="ru-RU" dirty="0"/>
          </a:p>
          <a:p>
            <a:endParaRPr lang="ru-RU" dirty="0"/>
          </a:p>
        </p:txBody>
      </p:sp>
    </p:spTree>
    <p:extLst>
      <p:ext uri="{BB962C8B-B14F-4D97-AF65-F5344CB8AC3E}">
        <p14:creationId xmlns:p14="http://schemas.microsoft.com/office/powerpoint/2010/main" val="42061117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i="1" dirty="0"/>
              <a:t>МОТОРНАЯ АФАЗИЯ ЭФФЕРЕНТНОГО ТИПА</a:t>
            </a:r>
            <a:br>
              <a:rPr lang="ru-RU" sz="2000" i="1" dirty="0"/>
            </a:br>
            <a:endParaRPr lang="ru-RU" sz="2000" dirty="0"/>
          </a:p>
        </p:txBody>
      </p:sp>
      <p:sp>
        <p:nvSpPr>
          <p:cNvPr id="3" name="Объект 2"/>
          <p:cNvSpPr>
            <a:spLocks noGrp="1"/>
          </p:cNvSpPr>
          <p:nvPr>
            <p:ph idx="1"/>
          </p:nvPr>
        </p:nvSpPr>
        <p:spPr>
          <a:xfrm>
            <a:off x="179512" y="908720"/>
            <a:ext cx="8229600" cy="5949280"/>
          </a:xfrm>
        </p:spPr>
        <p:txBody>
          <a:bodyPr>
            <a:normAutofit fontScale="47500" lnSpcReduction="20000"/>
          </a:bodyPr>
          <a:lstStyle/>
          <a:p>
            <a:pPr marL="0" indent="0">
              <a:buNone/>
            </a:pPr>
            <a:r>
              <a:rPr lang="ru-RU" b="1" dirty="0" smtClean="0"/>
              <a:t>I</a:t>
            </a:r>
            <a:r>
              <a:rPr lang="ru-RU" b="1" dirty="0"/>
              <a:t>. Стадия грубых расстройств</a:t>
            </a:r>
            <a:endParaRPr lang="ru-RU" dirty="0"/>
          </a:p>
          <a:p>
            <a:r>
              <a:rPr lang="ru-RU" dirty="0"/>
              <a:t>Восстановительная программа та же, что и при афферентной моторной афазии.</a:t>
            </a:r>
          </a:p>
          <a:p>
            <a:pPr marL="0" indent="0">
              <a:buNone/>
            </a:pPr>
            <a:r>
              <a:rPr lang="ru-RU" b="1" dirty="0"/>
              <a:t>II. Стадия расстройств средней степени выраженности</a:t>
            </a:r>
            <a:endParaRPr lang="ru-RU" dirty="0"/>
          </a:p>
          <a:p>
            <a:r>
              <a:rPr lang="ru-RU" dirty="0"/>
              <a:t>1. Преодоление расстройств произносительной стороны речи:</a:t>
            </a:r>
          </a:p>
          <a:p>
            <a:r>
              <a:rPr lang="ru-RU" dirty="0"/>
              <a:t>§   выработка артикуляторных переключений в пределах слога: с контрастными по артикуляционному рисунку гласными («а» — «у» и т.п.); с различными гласными, в том числе и мягкими; в слогах, например,</a:t>
            </a:r>
          </a:p>
          <a:p>
            <a:r>
              <a:rPr lang="ru-RU" dirty="0"/>
              <a:t>§   выработка артикуляторных переключений в пределах слова: слияние слогов в слова с простой, а в дальнейшем — со сложной звуковой структурой (например, рецепт и т.д.);</a:t>
            </a:r>
          </a:p>
          <a:p>
            <a:r>
              <a:rPr lang="ru-RU" dirty="0"/>
              <a:t>§   </a:t>
            </a:r>
            <a:r>
              <a:rPr lang="ru-RU" dirty="0" err="1"/>
              <a:t>экстериоризация</a:t>
            </a:r>
            <a:r>
              <a:rPr lang="ru-RU" dirty="0"/>
              <a:t> </a:t>
            </a:r>
            <a:r>
              <a:rPr lang="ru-RU" dirty="0" err="1"/>
              <a:t>звуко</a:t>
            </a:r>
            <a:r>
              <a:rPr lang="ru-RU" dirty="0"/>
              <a:t>-ритмической стороны слова, деление слов на слоги, выделение ударения в слове, воспроизведение голосом абриса слова, подбор слов с идентичной </a:t>
            </a:r>
            <a:r>
              <a:rPr lang="ru-RU" dirty="0" err="1"/>
              <a:t>звуко</a:t>
            </a:r>
            <a:r>
              <a:rPr lang="ru-RU" dirty="0"/>
              <a:t>-ритмической структурой, ритмизированное произнесение слов и фраз с привлечением внешних опор— отстукивание, </a:t>
            </a:r>
            <a:r>
              <a:rPr lang="ru-RU" dirty="0" err="1"/>
              <a:t>отхлопывание</a:t>
            </a:r>
            <a:r>
              <a:rPr lang="ru-RU" dirty="0"/>
              <a:t> и т.д., улавливание различных созвучий, в том числе и подбор рифмующихся слов.</a:t>
            </a:r>
          </a:p>
          <a:p>
            <a:r>
              <a:rPr lang="ru-RU" dirty="0"/>
              <a:t>2. Восстановление фразовой речи:</a:t>
            </a:r>
          </a:p>
          <a:p>
            <a:r>
              <a:rPr lang="ru-RU" dirty="0"/>
              <a:t>§   преодоление </a:t>
            </a:r>
            <a:r>
              <a:rPr lang="ru-RU" dirty="0" err="1"/>
              <a:t>аграмматизма</a:t>
            </a:r>
            <a:r>
              <a:rPr lang="ru-RU" dirty="0"/>
              <a:t> на уровне синтаксической схемы фразы: составление «ядерных» фраз моделей типа S (субъект) + Р(предикат); S+ Р+ О (объект) с привлечением внешних опор — фишек и их постепенным «сворачиванием»; выделение предикативного центра фразы; </a:t>
            </a:r>
            <a:r>
              <a:rPr lang="ru-RU" dirty="0" err="1"/>
              <a:t>экстериоризация</a:t>
            </a:r>
            <a:r>
              <a:rPr lang="ru-RU" dirty="0"/>
              <a:t> его смысловых связей;</a:t>
            </a:r>
          </a:p>
          <a:p>
            <a:r>
              <a:rPr lang="ru-RU" dirty="0"/>
              <a:t>§   преодоление </a:t>
            </a:r>
            <a:r>
              <a:rPr lang="ru-RU" dirty="0" err="1"/>
              <a:t>аграмматизма</a:t>
            </a:r>
            <a:r>
              <a:rPr lang="ru-RU" dirty="0"/>
              <a:t> на формально-грамматическом уровне: улавливание грамматических искажений— флективных, предложных и т.д. с целью оживления чувства языка; дифференциация значений единственного и множественного числа, родовых значений, значений настоящего, прошедшего и будущего времени глагола; восполнение в словах пропущенных грамматических элементов; составление фраз по сюжетным картинкам; ответы на вопросы простой фразой, оформленной грамматически; пересказ простого текста; стимуляция к использованию побудительных и вопросительных предложений, различных предложных конструкций.</a:t>
            </a:r>
          </a:p>
          <a:p>
            <a:endParaRPr lang="ru-RU" dirty="0"/>
          </a:p>
        </p:txBody>
      </p:sp>
    </p:spTree>
    <p:extLst>
      <p:ext uri="{BB962C8B-B14F-4D97-AF65-F5344CB8AC3E}">
        <p14:creationId xmlns:p14="http://schemas.microsoft.com/office/powerpoint/2010/main" val="2441105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i="1" dirty="0"/>
              <a:t>МОТОРНАЯ АФАЗИЯ ЭФФЕРЕНТНОГО ТИПА</a:t>
            </a:r>
            <a:br>
              <a:rPr lang="ru-RU" sz="2000" i="1" dirty="0"/>
            </a:br>
            <a:endParaRPr lang="ru-RU" sz="2000" dirty="0"/>
          </a:p>
        </p:txBody>
      </p:sp>
      <p:sp>
        <p:nvSpPr>
          <p:cNvPr id="3" name="Объект 2"/>
          <p:cNvSpPr>
            <a:spLocks noGrp="1"/>
          </p:cNvSpPr>
          <p:nvPr>
            <p:ph idx="1"/>
          </p:nvPr>
        </p:nvSpPr>
        <p:spPr>
          <a:xfrm>
            <a:off x="457200" y="1052736"/>
            <a:ext cx="8229600" cy="5073427"/>
          </a:xfrm>
        </p:spPr>
        <p:txBody>
          <a:bodyPr>
            <a:normAutofit fontScale="55000" lnSpcReduction="20000"/>
          </a:bodyPr>
          <a:lstStyle/>
          <a:p>
            <a:r>
              <a:rPr lang="ru-RU" b="1" dirty="0"/>
              <a:t>III. Стадия легких расстройств</a:t>
            </a:r>
            <a:endParaRPr lang="ru-RU" dirty="0"/>
          </a:p>
          <a:p>
            <a:r>
              <a:rPr lang="ru-RU" dirty="0"/>
              <a:t>Программа та же, что и при соответствующей стадии </a:t>
            </a:r>
            <a:r>
              <a:rPr lang="ru-RU" dirty="0" smtClean="0"/>
              <a:t>афферентной </a:t>
            </a:r>
            <a:r>
              <a:rPr lang="ru-RU" dirty="0"/>
              <a:t>моторной афазии.</a:t>
            </a:r>
          </a:p>
          <a:p>
            <a:r>
              <a:rPr lang="ru-RU" dirty="0"/>
              <a:t>При восстановлении письменной речи у больных с моторной афазией эфферентного типа, как правило, не выделяется самостоятельная задача выработки связи «</a:t>
            </a:r>
            <a:r>
              <a:rPr lang="ru-RU" dirty="0" err="1"/>
              <a:t>артикулема</a:t>
            </a:r>
            <a:r>
              <a:rPr lang="ru-RU" dirty="0"/>
              <a:t> — графема».</a:t>
            </a:r>
          </a:p>
          <a:p>
            <a:r>
              <a:rPr lang="ru-RU" dirty="0"/>
              <a:t>Акцент делается на:</a:t>
            </a:r>
          </a:p>
          <a:p>
            <a:r>
              <a:rPr lang="ru-RU" dirty="0"/>
              <a:t>1. Восстановление способности к анализу </a:t>
            </a:r>
            <a:r>
              <a:rPr lang="ru-RU" dirty="0" err="1"/>
              <a:t>звуко</a:t>
            </a:r>
            <a:r>
              <a:rPr lang="ru-RU" dirty="0"/>
              <a:t>-ритмической стороны слова:</a:t>
            </a:r>
          </a:p>
          <a:p>
            <a:r>
              <a:rPr lang="ru-RU" dirty="0"/>
              <a:t>§   дифференциация слов по длине и слоговому составу;</a:t>
            </a:r>
          </a:p>
          <a:p>
            <a:r>
              <a:rPr lang="ru-RU" dirty="0"/>
              <a:t>§   выделение ударного слога;</a:t>
            </a:r>
          </a:p>
          <a:p>
            <a:r>
              <a:rPr lang="ru-RU" dirty="0"/>
              <a:t>§   подбор слов, идентичных по </a:t>
            </a:r>
            <a:r>
              <a:rPr lang="ru-RU" dirty="0" err="1"/>
              <a:t>звуко</a:t>
            </a:r>
            <a:r>
              <a:rPr lang="ru-RU" dirty="0"/>
              <a:t>-ритмической структуре;</a:t>
            </a:r>
          </a:p>
          <a:p>
            <a:r>
              <a:rPr lang="ru-RU" dirty="0"/>
              <a:t>§   выделение идентичных элементов в словах— слогов, морфем и, в особенности, окончаний (подчеркивание их, выписывание и т.д.).</a:t>
            </a:r>
          </a:p>
          <a:p>
            <a:r>
              <a:rPr lang="ru-RU" dirty="0"/>
              <a:t>2. Восстановление способности к </a:t>
            </a:r>
            <a:r>
              <a:rPr lang="ru-RU" dirty="0" err="1"/>
              <a:t>звуко</a:t>
            </a:r>
            <a:r>
              <a:rPr lang="ru-RU" dirty="0"/>
              <a:t>-буквенному анализу состава слова.</a:t>
            </a:r>
          </a:p>
          <a:p>
            <a:r>
              <a:rPr lang="ru-RU" dirty="0"/>
              <a:t>3. Восстановление навыка слияния букв в слоги, слогов в слова. </a:t>
            </a:r>
            <a:endParaRPr lang="ru-RU" dirty="0" smtClean="0"/>
          </a:p>
          <a:p>
            <a:r>
              <a:rPr lang="ru-RU" dirty="0" smtClean="0"/>
              <a:t>4</a:t>
            </a:r>
            <a:r>
              <a:rPr lang="ru-RU" dirty="0"/>
              <a:t>. Восстановление навыка развернутой письменной речи (конкретные методики обучения — см. программу восстановительного обучения при афферентной моторной афазии — </a:t>
            </a:r>
            <a:r>
              <a:rPr lang="ru-RU" dirty="0" err="1"/>
              <a:t>пп</a:t>
            </a:r>
            <a:r>
              <a:rPr lang="ru-RU" dirty="0"/>
              <a:t>. 2, 3, 4).</a:t>
            </a:r>
          </a:p>
          <a:p>
            <a:endParaRPr lang="ru-RU" dirty="0"/>
          </a:p>
        </p:txBody>
      </p:sp>
    </p:spTree>
    <p:extLst>
      <p:ext uri="{BB962C8B-B14F-4D97-AF65-F5344CB8AC3E}">
        <p14:creationId xmlns:p14="http://schemas.microsoft.com/office/powerpoint/2010/main" val="14946477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i="1" dirty="0"/>
              <a:t>ДИНАМИЧЕСКАЯ АФАЗИЯ</a:t>
            </a:r>
            <a:br>
              <a:rPr lang="ru-RU" sz="2000" i="1" dirty="0"/>
            </a:br>
            <a:r>
              <a:rPr lang="ru-RU" sz="2000" b="1" dirty="0"/>
              <a:t>I. Стадия грубых расстройств</a:t>
            </a:r>
            <a:r>
              <a:rPr lang="ru-RU" sz="2000" dirty="0"/>
              <a:t/>
            </a:r>
            <a:br>
              <a:rPr lang="ru-RU" sz="2000" dirty="0"/>
            </a:br>
            <a:endParaRPr lang="ru-RU" sz="2000" dirty="0"/>
          </a:p>
        </p:txBody>
      </p:sp>
      <p:sp>
        <p:nvSpPr>
          <p:cNvPr id="3" name="Объект 2"/>
          <p:cNvSpPr>
            <a:spLocks noGrp="1"/>
          </p:cNvSpPr>
          <p:nvPr>
            <p:ph idx="1"/>
          </p:nvPr>
        </p:nvSpPr>
        <p:spPr>
          <a:xfrm>
            <a:off x="457200" y="1052736"/>
            <a:ext cx="8229600" cy="5805264"/>
          </a:xfrm>
        </p:spPr>
        <p:txBody>
          <a:bodyPr>
            <a:normAutofit fontScale="47500" lnSpcReduction="20000"/>
          </a:bodyPr>
          <a:lstStyle/>
          <a:p>
            <a:r>
              <a:rPr lang="ru-RU" dirty="0" smtClean="0"/>
              <a:t>1</a:t>
            </a:r>
            <a:r>
              <a:rPr lang="ru-RU" dirty="0"/>
              <a:t>. Повышение уровня общей активности больного, преодоление речевой </a:t>
            </a:r>
            <a:r>
              <a:rPr lang="ru-RU" dirty="0" err="1"/>
              <a:t>инактивности</a:t>
            </a:r>
            <a:r>
              <a:rPr lang="ru-RU" dirty="0"/>
              <a:t>, организация произвольного внимания:</a:t>
            </a:r>
          </a:p>
          <a:p>
            <a:r>
              <a:rPr lang="ru-RU" dirty="0"/>
              <a:t>§   выполнение различных видов неречевой деятельности (рисование, лепка и т.д.);</a:t>
            </a:r>
          </a:p>
          <a:p>
            <a:r>
              <a:rPr lang="ru-RU" dirty="0"/>
              <a:t>§   оценка искаженных изображений, слов, фраз и т.д.;</a:t>
            </a:r>
          </a:p>
          <a:p>
            <a:r>
              <a:rPr lang="ru-RU" dirty="0"/>
              <a:t>§   ситуативный, эмоционально значимый для больного диалог;</a:t>
            </a:r>
          </a:p>
          <a:p>
            <a:r>
              <a:rPr lang="ru-RU" dirty="0"/>
              <a:t>§   прослушивание сюжетных текстов и ответы на вопросы по ним в форме утвердительно-отрицательных жестов или словами «да», «нет».</a:t>
            </a:r>
          </a:p>
          <a:p>
            <a:r>
              <a:rPr lang="ru-RU" dirty="0"/>
              <a:t>2. Стимулирование простых видов коммуникативной речи:</a:t>
            </a:r>
          </a:p>
          <a:p>
            <a:r>
              <a:rPr lang="ru-RU" dirty="0"/>
              <a:t>§   автоматизация в диалогической речи коммуникативно значимых слов: «да», «нет», «могу», «хочу», «буду», «надо» и т. д.;</a:t>
            </a:r>
          </a:p>
          <a:p>
            <a:r>
              <a:rPr lang="ru-RU" dirty="0"/>
              <a:t>§   автоматизация отдельных штампов коммуникативной, побудительной и вопросительной речи: «дай», «иди сюда», «кто там?», «тише!» и т.д.</a:t>
            </a:r>
          </a:p>
          <a:p>
            <a:r>
              <a:rPr lang="ru-RU" dirty="0"/>
              <a:t>3. Преодоление расстройств речевого программирования:</a:t>
            </a:r>
          </a:p>
          <a:p>
            <a:r>
              <a:rPr lang="ru-RU" dirty="0"/>
              <a:t>§   стимулирование ответов на вопросы с постепенным уменьшением в ответе слов, заимствованных из вопроса;</a:t>
            </a:r>
          </a:p>
          <a:p>
            <a:r>
              <a:rPr lang="ru-RU" dirty="0"/>
              <a:t>§   конструирование фраз простейших синтаксических моделей с опорой на фишки и простую сюжетную картинку;</a:t>
            </a:r>
          </a:p>
          <a:p>
            <a:r>
              <a:rPr lang="ru-RU" dirty="0"/>
              <a:t>§   выполнение простых грамматических трансформаций по изменению слов, составляющих фразу, но предъявляемых в номинативных формах;</a:t>
            </a:r>
          </a:p>
          <a:p>
            <a:r>
              <a:rPr lang="ru-RU" dirty="0"/>
              <a:t>§   раскладывание серии последовательных картинок соответственно заключенному в них сюжету.</a:t>
            </a:r>
          </a:p>
          <a:p>
            <a:r>
              <a:rPr lang="ru-RU" dirty="0"/>
              <a:t>4. Преодоление расстройств грамматического структурирования (см. п. 2 разд. «Расстройства средней выраженности при эфферентной моторной афазии»— в программе восстановительного обучения).</a:t>
            </a:r>
          </a:p>
          <a:p>
            <a:r>
              <a:rPr lang="ru-RU" dirty="0"/>
              <a:t>5. Стимулирование письменной речи:</a:t>
            </a:r>
          </a:p>
          <a:p>
            <a:r>
              <a:rPr lang="ru-RU" dirty="0"/>
              <a:t>§   раскладывание подписей под картинками;</a:t>
            </a:r>
          </a:p>
          <a:p>
            <a:r>
              <a:rPr lang="ru-RU" dirty="0"/>
              <a:t>§   чтение </a:t>
            </a:r>
            <a:r>
              <a:rPr lang="ru-RU" dirty="0" err="1"/>
              <a:t>идеограммных</a:t>
            </a:r>
            <a:r>
              <a:rPr lang="ru-RU" dirty="0"/>
              <a:t> слов и фраз</a:t>
            </a:r>
            <a:r>
              <a:rPr lang="ru-RU" dirty="0" smtClean="0"/>
              <a:t>.</a:t>
            </a:r>
            <a:endParaRPr lang="ru-RU" dirty="0"/>
          </a:p>
        </p:txBody>
      </p:sp>
    </p:spTree>
    <p:extLst>
      <p:ext uri="{BB962C8B-B14F-4D97-AF65-F5344CB8AC3E}">
        <p14:creationId xmlns:p14="http://schemas.microsoft.com/office/powerpoint/2010/main" val="3755200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i="1" dirty="0"/>
              <a:t>ДИНАМИЧЕСКАЯ АФАЗИЯ</a:t>
            </a:r>
            <a:br>
              <a:rPr lang="ru-RU" sz="2000" i="1" dirty="0"/>
            </a:br>
            <a:endParaRPr lang="ru-RU" sz="2000" dirty="0"/>
          </a:p>
        </p:txBody>
      </p:sp>
      <p:sp>
        <p:nvSpPr>
          <p:cNvPr id="3" name="Объект 2"/>
          <p:cNvSpPr>
            <a:spLocks noGrp="1"/>
          </p:cNvSpPr>
          <p:nvPr>
            <p:ph idx="1"/>
          </p:nvPr>
        </p:nvSpPr>
        <p:spPr>
          <a:xfrm>
            <a:off x="457200" y="836712"/>
            <a:ext cx="8229600" cy="6021288"/>
          </a:xfrm>
        </p:spPr>
        <p:txBody>
          <a:bodyPr>
            <a:normAutofit fontScale="47500" lnSpcReduction="20000"/>
          </a:bodyPr>
          <a:lstStyle/>
          <a:p>
            <a:r>
              <a:rPr lang="ru-RU" b="1" dirty="0"/>
              <a:t>II. Стадия расстройств средней степени выраженности</a:t>
            </a:r>
            <a:endParaRPr lang="ru-RU" dirty="0"/>
          </a:p>
          <a:p>
            <a:r>
              <a:rPr lang="ru-RU" dirty="0"/>
              <a:t>1. Восстановление коммуникативной фразовой речи:</a:t>
            </a:r>
          </a:p>
          <a:p>
            <a:r>
              <a:rPr lang="ru-RU" dirty="0"/>
              <a:t>§   конструирование простой фразы</a:t>
            </a:r>
            <a:r>
              <a:rPr lang="ru-RU" dirty="0" smtClean="0"/>
              <a:t>;</a:t>
            </a:r>
          </a:p>
          <a:p>
            <a:r>
              <a:rPr lang="ru-RU" dirty="0" smtClean="0"/>
              <a:t>§</a:t>
            </a:r>
            <a:r>
              <a:rPr lang="ru-RU" dirty="0"/>
              <a:t>   составление фраз по сюжетной картинке с помощью метода фишек и постепенное «свертывание» числа внешних опор;</a:t>
            </a:r>
          </a:p>
          <a:p>
            <a:r>
              <a:rPr lang="ru-RU" dirty="0"/>
              <a:t>§   составление рассказа по серии последовательных картинок;</a:t>
            </a:r>
          </a:p>
          <a:p>
            <a:r>
              <a:rPr lang="ru-RU" dirty="0"/>
              <a:t>§   развернутые ответы на вопросы в диалоге;</a:t>
            </a:r>
          </a:p>
          <a:p>
            <a:r>
              <a:rPr lang="ru-RU" dirty="0"/>
              <a:t>§   составление простых диалогов по типу речевых этюдов: «В магазине» — диалог покупателя и продавца, «В сберкассе», «В ателье» и т.д.</a:t>
            </a:r>
          </a:p>
          <a:p>
            <a:r>
              <a:rPr lang="ru-RU" dirty="0"/>
              <a:t>2. Преодоление персевераций в самостоятельном устном и письменном высказывании:</a:t>
            </a:r>
          </a:p>
          <a:p>
            <a:r>
              <a:rPr lang="ru-RU" dirty="0"/>
              <a:t>§   показ предметов на картинках и в комнате, частей тела (в произвольном порядке, по отдельным названиям и сериями названий);</a:t>
            </a:r>
          </a:p>
          <a:p>
            <a:r>
              <a:rPr lang="ru-RU" dirty="0"/>
              <a:t>§   </a:t>
            </a:r>
            <a:r>
              <a:rPr lang="ru-RU" dirty="0" err="1"/>
              <a:t>оканчивание</a:t>
            </a:r>
            <a:r>
              <a:rPr lang="ru-RU" dirty="0"/>
              <a:t> фраз различными словами;</a:t>
            </a:r>
          </a:p>
          <a:p>
            <a:r>
              <a:rPr lang="ru-RU" dirty="0"/>
              <a:t>§   подбор слов заданных категорий и в заданных количествах, например два слова, относящихся к теме «Одежда», и одно слово, относящееся к теме «Посуда» и т.д.;</a:t>
            </a:r>
          </a:p>
          <a:p>
            <a:r>
              <a:rPr lang="ru-RU" dirty="0"/>
              <a:t>§   письмо цифр и букв в разбивку (под диктовку);</a:t>
            </a:r>
          </a:p>
          <a:p>
            <a:r>
              <a:rPr lang="ru-RU" dirty="0"/>
              <a:t>§   письмо под диктовку слов и фраз, способствующих выработке смысловых и двигательных переключений;</a:t>
            </a:r>
          </a:p>
          <a:p>
            <a:r>
              <a:rPr lang="ru-RU" dirty="0"/>
              <a:t>§   элементы </a:t>
            </a:r>
            <a:r>
              <a:rPr lang="ru-RU" dirty="0" err="1"/>
              <a:t>звуко</a:t>
            </a:r>
            <a:r>
              <a:rPr lang="ru-RU" dirty="0"/>
              <a:t>-буквенного анализа состава слова: складывание простых слов из букв разрезной азбуки;</a:t>
            </a:r>
          </a:p>
          <a:p>
            <a:r>
              <a:rPr lang="ru-RU" dirty="0"/>
              <a:t>§   заполнение пропусков в словах;</a:t>
            </a:r>
          </a:p>
          <a:p>
            <a:r>
              <a:rPr lang="ru-RU" dirty="0"/>
              <a:t>§   письмо простых слов по памяти и под диктовку.</a:t>
            </a:r>
          </a:p>
          <a:p>
            <a:endParaRPr lang="ru-RU" dirty="0"/>
          </a:p>
        </p:txBody>
      </p:sp>
    </p:spTree>
    <p:extLst>
      <p:ext uri="{BB962C8B-B14F-4D97-AF65-F5344CB8AC3E}">
        <p14:creationId xmlns:p14="http://schemas.microsoft.com/office/powerpoint/2010/main" val="30996284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i="1" dirty="0"/>
              <a:t>ДИНАМИЧЕСКАЯ </a:t>
            </a:r>
            <a:r>
              <a:rPr lang="ru-RU" i="1" dirty="0" smtClean="0"/>
              <a:t>АФАЗИЯ</a:t>
            </a:r>
            <a:endParaRPr lang="ru-RU" dirty="0"/>
          </a:p>
        </p:txBody>
      </p:sp>
      <p:sp>
        <p:nvSpPr>
          <p:cNvPr id="3" name="Объект 2"/>
          <p:cNvSpPr>
            <a:spLocks noGrp="1"/>
          </p:cNvSpPr>
          <p:nvPr>
            <p:ph idx="1"/>
          </p:nvPr>
        </p:nvSpPr>
        <p:spPr/>
        <p:txBody>
          <a:bodyPr>
            <a:normAutofit fontScale="62500" lnSpcReduction="20000"/>
          </a:bodyPr>
          <a:lstStyle/>
          <a:p>
            <a:pPr marL="0" indent="0">
              <a:buNone/>
            </a:pPr>
            <a:r>
              <a:rPr lang="ru-RU" b="1" dirty="0"/>
              <a:t>III. Стадия расстройств легкой степени выраженности</a:t>
            </a:r>
            <a:endParaRPr lang="ru-RU" dirty="0"/>
          </a:p>
          <a:p>
            <a:pPr marL="0" indent="0">
              <a:buNone/>
            </a:pPr>
            <a:r>
              <a:rPr lang="ru-RU" dirty="0"/>
              <a:t>1. Восстановление спонтанной коммуникативной фразовой речи:</a:t>
            </a:r>
          </a:p>
          <a:p>
            <a:pPr marL="0" indent="0">
              <a:buNone/>
            </a:pPr>
            <a:r>
              <a:rPr lang="ru-RU" dirty="0"/>
              <a:t>§   развернутый диалог на различные темы;</a:t>
            </a:r>
          </a:p>
          <a:p>
            <a:pPr marL="0" indent="0">
              <a:buNone/>
            </a:pPr>
            <a:r>
              <a:rPr lang="ru-RU" dirty="0"/>
              <a:t>§   конструирование фраз по сюжетной картинке с постепенным уменьшением числа внешних опор;</a:t>
            </a:r>
          </a:p>
          <a:p>
            <a:pPr marL="0" indent="0">
              <a:buNone/>
            </a:pPr>
            <a:r>
              <a:rPr lang="ru-RU" dirty="0"/>
              <a:t>§   автоматизация фраз определенных синтаксических моделей в спонтанной речи;</a:t>
            </a:r>
          </a:p>
          <a:p>
            <a:pPr marL="0" indent="0">
              <a:buNone/>
            </a:pPr>
            <a:r>
              <a:rPr lang="ru-RU" dirty="0"/>
              <a:t>§   накопление глагольного словаря и «оживление» смысловых связей, стоящих за предикатом (с помощью поставленных к нему вопросов);</a:t>
            </a:r>
          </a:p>
          <a:p>
            <a:pPr marL="0" indent="0">
              <a:buNone/>
            </a:pPr>
            <a:r>
              <a:rPr lang="ru-RU" dirty="0"/>
              <a:t>§   чтение и пересказ текстов;</a:t>
            </a:r>
          </a:p>
          <a:p>
            <a:pPr marL="0" indent="0">
              <a:buNone/>
            </a:pPr>
            <a:r>
              <a:rPr lang="ru-RU" dirty="0"/>
              <a:t>§   «ролевые беседы», обыгрывающие определенную ситуацию;</a:t>
            </a:r>
          </a:p>
          <a:p>
            <a:pPr marL="0" indent="0">
              <a:buNone/>
            </a:pPr>
            <a:r>
              <a:rPr lang="ru-RU" dirty="0"/>
              <a:t>§   «речевые импровизации» на заданную тему;</a:t>
            </a:r>
          </a:p>
          <a:p>
            <a:pPr marL="0" indent="0">
              <a:buNone/>
            </a:pPr>
            <a:r>
              <a:rPr lang="ru-RU" dirty="0"/>
              <a:t>§   развернутые изложения текстов, сочинения;</a:t>
            </a:r>
          </a:p>
          <a:p>
            <a:pPr marL="0" indent="0">
              <a:buNone/>
            </a:pPr>
            <a:r>
              <a:rPr lang="ru-RU" dirty="0"/>
              <a:t>§   составление поздравительных открыток, писем и т.д.</a:t>
            </a:r>
          </a:p>
          <a:p>
            <a:pPr marL="0" indent="0">
              <a:buNone/>
            </a:pPr>
            <a:endParaRPr lang="ru-RU" dirty="0"/>
          </a:p>
        </p:txBody>
      </p:sp>
    </p:spTree>
    <p:extLst>
      <p:ext uri="{BB962C8B-B14F-4D97-AF65-F5344CB8AC3E}">
        <p14:creationId xmlns:p14="http://schemas.microsoft.com/office/powerpoint/2010/main" val="5308006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i="1" dirty="0"/>
              <a:t>АФФЕРЕНТНАЯ МОТОРНАЯ АФАЗИЯ</a:t>
            </a:r>
            <a:br>
              <a:rPr lang="ru-RU" sz="2000" i="1" dirty="0"/>
            </a:br>
            <a:r>
              <a:rPr lang="ru-RU" sz="2000" b="1" dirty="0"/>
              <a:t>Результаты первого этапа обучения</a:t>
            </a:r>
            <a:r>
              <a:rPr lang="ru-RU" sz="2000" dirty="0"/>
              <a:t/>
            </a:r>
            <a:br>
              <a:rPr lang="ru-RU" sz="2000" dirty="0"/>
            </a:br>
            <a:endParaRPr lang="ru-RU" sz="2000" dirty="0"/>
          </a:p>
        </p:txBody>
      </p:sp>
      <p:sp>
        <p:nvSpPr>
          <p:cNvPr id="3" name="Объект 2"/>
          <p:cNvSpPr>
            <a:spLocks noGrp="1"/>
          </p:cNvSpPr>
          <p:nvPr>
            <p:ph idx="1"/>
          </p:nvPr>
        </p:nvSpPr>
        <p:spPr>
          <a:xfrm>
            <a:off x="457200" y="980728"/>
            <a:ext cx="8229600" cy="5760640"/>
          </a:xfrm>
        </p:spPr>
        <p:txBody>
          <a:bodyPr>
            <a:normAutofit fontScale="40000" lnSpcReduction="20000"/>
          </a:bodyPr>
          <a:lstStyle/>
          <a:p>
            <a:r>
              <a:rPr lang="ru-RU" dirty="0" smtClean="0"/>
              <a:t>В </a:t>
            </a:r>
            <a:r>
              <a:rPr lang="ru-RU" dirty="0"/>
              <a:t>результате работы, как правило, удается затормозить речевой </a:t>
            </a:r>
            <a:r>
              <a:rPr lang="ru-RU" dirty="0" err="1"/>
              <a:t>эмбол</a:t>
            </a:r>
            <a:r>
              <a:rPr lang="ru-RU" dirty="0"/>
              <a:t>, если он имел место. Появляются адекватные ситуации, высокоавтоматизированные слова, элементы автоматизированной речи: сопряженный счет с грубыми звуковыми искажениями, но с воспроизведением абрисов отдельных слов. То же происходит при перечислении дней недели, </a:t>
            </a:r>
            <a:r>
              <a:rPr lang="ru-RU" dirty="0" err="1"/>
              <a:t>договаривании</a:t>
            </a:r>
            <a:r>
              <a:rPr lang="ru-RU" dirty="0"/>
              <a:t> пословиц, пения песен со словами. Становится возможным воспроизведение не только сопряженно, но и отраженно отдельных слов. Облегчающим моментом является возможность визуальной опоры на артикуляторный рисунок слова. В диалогической речи появляются односложные ответы.</a:t>
            </a:r>
          </a:p>
          <a:p>
            <a:r>
              <a:rPr lang="ru-RU" dirty="0"/>
              <a:t>Самостоятельное называние становится возможным лишь в отношении обиходных предметов и действий.</a:t>
            </a:r>
          </a:p>
          <a:p>
            <a:r>
              <a:rPr lang="ru-RU" dirty="0"/>
              <a:t>Значительно возрастают возможности понимания речи. Больные начинают понимать не только ситуативную, но и </a:t>
            </a:r>
            <a:r>
              <a:rPr lang="ru-RU" dirty="0" err="1"/>
              <a:t>внеситуативную</a:t>
            </a:r>
            <a:r>
              <a:rPr lang="ru-RU" dirty="0"/>
              <a:t> речь. Практически исчезает отчуждение смысла слова.</a:t>
            </a:r>
          </a:p>
          <a:p>
            <a:r>
              <a:rPr lang="ru-RU" dirty="0"/>
              <a:t>Положительные изменения выявляются в письменной речи: расширяются возможности глобального чтения, появляются элементы аналитического чтения и письма, хотя и на самом элементарном уровне (заполнение в словах пропущенных букв). Отмечается восстановление разрушенной ранее связи «</a:t>
            </a:r>
            <a:r>
              <a:rPr lang="ru-RU" dirty="0" err="1"/>
              <a:t>артикулема</a:t>
            </a:r>
            <a:r>
              <a:rPr lang="ru-RU" dirty="0"/>
              <a:t> — графема». Гораздо легче осуществляется письмо слов «по памяти» и отработанных слов под диктовку.</a:t>
            </a:r>
          </a:p>
          <a:p>
            <a:r>
              <a:rPr lang="ru-RU" dirty="0"/>
              <a:t>В орально-артикуляторном </a:t>
            </a:r>
            <a:r>
              <a:rPr lang="ru-RU" dirty="0" err="1"/>
              <a:t>праксисе</a:t>
            </a:r>
            <a:r>
              <a:rPr lang="ru-RU" dirty="0"/>
              <a:t> отмечается уменьшение выраженности поиска позы, особенно при ее имитации. Отдельные звуки повторяются не только по визуальному образцу, но и «по слуху» (при экранировании губ). Появляются символические движения.</a:t>
            </a:r>
          </a:p>
          <a:p>
            <a:r>
              <a:rPr lang="ru-RU" dirty="0"/>
              <a:t>Несмотря на эти успехи в состоянии речевой функции остаются выраженные специфические расстройства. Спонтанная речь (коммуникативная) резко ограничена, состоит в основном из отдельных слов и очень простых автоматизированных фраз. Произносительная сторона речи также существенным образом изменена: имеют место стандартные литеральные парафазии, искажения в </a:t>
            </a:r>
            <a:r>
              <a:rPr lang="ru-RU" dirty="0" err="1"/>
              <a:t>звукопроизно-шении</a:t>
            </a:r>
            <a:r>
              <a:rPr lang="ru-RU" dirty="0"/>
              <a:t> (нечеткость, </a:t>
            </a:r>
            <a:r>
              <a:rPr lang="ru-RU" dirty="0" err="1"/>
              <a:t>смазанность</a:t>
            </a:r>
            <a:r>
              <a:rPr lang="ru-RU" dirty="0"/>
              <a:t> </a:t>
            </a:r>
            <a:r>
              <a:rPr lang="ru-RU" dirty="0" err="1"/>
              <a:t>артикулирования</a:t>
            </a:r>
            <a:r>
              <a:rPr lang="ru-RU" dirty="0"/>
              <a:t>, поиски </a:t>
            </a:r>
            <a:r>
              <a:rPr lang="ru-RU" dirty="0" err="1"/>
              <a:t>артику-лем</a:t>
            </a:r>
            <a:r>
              <a:rPr lang="ru-RU" dirty="0"/>
              <a:t> и т.д.). Резко ограничен активный словарь и возможности конструирования фразы. Те же особенности и в письменной речи</a:t>
            </a:r>
            <a:r>
              <a:rPr lang="ru-RU" dirty="0" smtClean="0"/>
              <a:t>.</a:t>
            </a:r>
          </a:p>
          <a:p>
            <a:r>
              <a:rPr lang="ru-RU" dirty="0"/>
              <a:t>Повышается активность, целенаправленность действий больных. Отмечается адекватность во всех реакциях на предъявляемые задания.</a:t>
            </a:r>
          </a:p>
          <a:p>
            <a:r>
              <a:rPr lang="ru-RU" dirty="0"/>
              <a:t>Необходимо продолжение восстановительного обучения.</a:t>
            </a:r>
          </a:p>
          <a:p>
            <a:endParaRPr lang="ru-RU" dirty="0"/>
          </a:p>
          <a:p>
            <a:endParaRPr lang="ru-RU" dirty="0"/>
          </a:p>
        </p:txBody>
      </p:sp>
    </p:spTree>
    <p:extLst>
      <p:ext uri="{BB962C8B-B14F-4D97-AF65-F5344CB8AC3E}">
        <p14:creationId xmlns:p14="http://schemas.microsoft.com/office/powerpoint/2010/main" val="21632194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5050"/>
            <a:ext cx="8229600" cy="1143000"/>
          </a:xfrm>
        </p:spPr>
        <p:txBody>
          <a:bodyPr>
            <a:normAutofit/>
          </a:bodyPr>
          <a:lstStyle/>
          <a:p>
            <a:r>
              <a:rPr lang="ru-RU" sz="2000" i="1" dirty="0"/>
              <a:t>АФФЕРЕНТНАЯ МОТОРНАЯ АФАЗИЯ</a:t>
            </a:r>
            <a:br>
              <a:rPr lang="ru-RU" sz="2000" i="1" dirty="0"/>
            </a:br>
            <a:endParaRPr lang="ru-RU" sz="2000" dirty="0"/>
          </a:p>
        </p:txBody>
      </p:sp>
      <p:sp>
        <p:nvSpPr>
          <p:cNvPr id="3" name="Объект 2"/>
          <p:cNvSpPr>
            <a:spLocks noGrp="1"/>
          </p:cNvSpPr>
          <p:nvPr>
            <p:ph idx="1"/>
          </p:nvPr>
        </p:nvSpPr>
        <p:spPr>
          <a:xfrm>
            <a:off x="457200" y="620688"/>
            <a:ext cx="8229600" cy="6048672"/>
          </a:xfrm>
        </p:spPr>
        <p:txBody>
          <a:bodyPr>
            <a:normAutofit fontScale="40000" lnSpcReduction="20000"/>
          </a:bodyPr>
          <a:lstStyle/>
          <a:p>
            <a:r>
              <a:rPr lang="ru-RU" b="1" dirty="0" smtClean="0"/>
              <a:t>Результаты </a:t>
            </a:r>
            <a:r>
              <a:rPr lang="ru-RU" b="1" dirty="0"/>
              <a:t>второго этапа обучения</a:t>
            </a:r>
            <a:endParaRPr lang="ru-RU" dirty="0"/>
          </a:p>
          <a:p>
            <a:r>
              <a:rPr lang="ru-RU" dirty="0"/>
              <a:t>Отмечается дальнейший регресс речевых расстройств. Увеличивается активный словарь больных. Появляется возможность конструирования собственной фразы, а не только использование фраз, усвоенных на занятии. Реже выявляются </a:t>
            </a:r>
            <a:r>
              <a:rPr lang="ru-RU" dirty="0" err="1"/>
              <a:t>аграмматизмы</a:t>
            </a:r>
            <a:r>
              <a:rPr lang="ru-RU" dirty="0"/>
              <a:t> согласования, что свидетельствует об оживлении чувства языка.</a:t>
            </a:r>
          </a:p>
          <a:p>
            <a:r>
              <a:rPr lang="ru-RU" dirty="0"/>
              <a:t>Несколько расширяются произносительные возможности: звуки становятся менее искаженными, литеральные парафазии— более стандартными и постоянными. Больным становится доступно произнесение сложных по слоговой и звуковой структуре слов — как в спонтанной, так и в повторной речи. Сглаживаются расстройства орально-артикуляторного </a:t>
            </a:r>
            <a:r>
              <a:rPr lang="ru-RU" dirty="0" err="1"/>
              <a:t>праксиса</a:t>
            </a:r>
            <a:r>
              <a:rPr lang="ru-RU" dirty="0"/>
              <a:t>.</a:t>
            </a:r>
          </a:p>
          <a:p>
            <a:r>
              <a:rPr lang="ru-RU" dirty="0"/>
              <a:t>В письменной речи — положительные изменения, отражающие возросшие возможности устной речи, а также восстановление способности к </a:t>
            </a:r>
            <a:r>
              <a:rPr lang="ru-RU" dirty="0" err="1"/>
              <a:t>звуко</a:t>
            </a:r>
            <a:r>
              <a:rPr lang="ru-RU" dirty="0"/>
              <a:t>-буквенному анализу состава слова: больные в состоянии выделить, произнести и написать 1-й звук. Определить, правда, с посторонней помощью, количество и качество остальных звуков. Существенно продвигается и чтение.</a:t>
            </a:r>
          </a:p>
          <a:p>
            <a:r>
              <a:rPr lang="ru-RU" dirty="0"/>
              <a:t>В счетных операциях больных практически исчезают ошибки, если не ограничивать время выполнения задания.</a:t>
            </a:r>
          </a:p>
          <a:p>
            <a:r>
              <a:rPr lang="ru-RU" dirty="0"/>
              <a:t>Вместе с тем следует отметить, что спонтанная речь больных остается обедненной, недостаточно восстанавливается смысловая структура малочастотных слов; остаются определенные трудности грамматического структурирования.</a:t>
            </a:r>
          </a:p>
          <a:p>
            <a:r>
              <a:rPr lang="ru-RU" dirty="0"/>
              <a:t>Выражены также изменения произносительной стороны речи. Больные не всегда находят нужный артикуляционный уклад, особенно в сложных по звуковой структуре словах. В результате того, что артикуляторный поиск в достаточной мере свернут, произносительные затруднения проявляются часто в виде пауз, существенно замедляющих темп речи.</a:t>
            </a:r>
          </a:p>
          <a:p>
            <a:r>
              <a:rPr lang="ru-RU" dirty="0"/>
              <a:t>В письменной речи — литеральные парафазии, пропуски букв, отражающие состояние произносительной стороны речи, а также определенную недостаточность в области </a:t>
            </a:r>
            <a:r>
              <a:rPr lang="ru-RU" dirty="0" err="1"/>
              <a:t>звуко</a:t>
            </a:r>
            <a:r>
              <a:rPr lang="ru-RU" dirty="0"/>
              <a:t>-буквенного анализа. Первично же нарушение связи «</a:t>
            </a:r>
            <a:r>
              <a:rPr lang="ru-RU" dirty="0" err="1"/>
              <a:t>артикулема</a:t>
            </a:r>
            <a:r>
              <a:rPr lang="ru-RU" dirty="0"/>
              <a:t> — графема» на этом этапе, как правило, удается практически преодолеть, хотя акт письма продолжает сопровождаться усиленным проговариванием</a:t>
            </a:r>
            <a:r>
              <a:rPr lang="ru-RU" dirty="0" smtClean="0"/>
              <a:t>.</a:t>
            </a:r>
          </a:p>
          <a:p>
            <a:r>
              <a:rPr lang="ru-RU" dirty="0"/>
              <a:t>Среди остающихся расстройств наиболее существенными являются:</a:t>
            </a:r>
          </a:p>
          <a:p>
            <a:r>
              <a:rPr lang="ru-RU" dirty="0"/>
              <a:t>1) ограничения в сфере речевой коммуникации вследствие некоторого словарного дефицита и невозможности оперативного конструирования фразы;</a:t>
            </a:r>
          </a:p>
          <a:p>
            <a:r>
              <a:rPr lang="ru-RU" dirty="0"/>
              <a:t>2) нарушения произносительной стороны речи, приводящие к искажениям как отдельных </a:t>
            </a:r>
            <a:r>
              <a:rPr lang="ru-RU" dirty="0" err="1"/>
              <a:t>артикулем</a:t>
            </a:r>
            <a:r>
              <a:rPr lang="ru-RU" dirty="0"/>
              <a:t> (в сложных условиях), так и звуковой структуры слова (сложные по звуковой структуре и не отработанные на занятиях слова);</a:t>
            </a:r>
          </a:p>
          <a:p>
            <a:r>
              <a:rPr lang="ru-RU" dirty="0"/>
              <a:t>3) литеральные и реже вербальные парафазии в письме. Больные нуждаются в продолжении восстановительного обучения.</a:t>
            </a:r>
          </a:p>
          <a:p>
            <a:endParaRPr lang="ru-RU" dirty="0"/>
          </a:p>
          <a:p>
            <a:endParaRPr lang="ru-RU" dirty="0"/>
          </a:p>
        </p:txBody>
      </p:sp>
    </p:spTree>
    <p:extLst>
      <p:ext uri="{BB962C8B-B14F-4D97-AF65-F5344CB8AC3E}">
        <p14:creationId xmlns:p14="http://schemas.microsoft.com/office/powerpoint/2010/main" val="29046910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55000" lnSpcReduction="20000"/>
          </a:bodyPr>
          <a:lstStyle/>
          <a:p>
            <a:r>
              <a:rPr lang="ru-RU" b="1" dirty="0" smtClean="0"/>
              <a:t>Результаты </a:t>
            </a:r>
            <a:r>
              <a:rPr lang="ru-RU" b="1" dirty="0"/>
              <a:t>третьего этапа обучения</a:t>
            </a:r>
            <a:endParaRPr lang="ru-RU" dirty="0"/>
          </a:p>
          <a:p>
            <a:r>
              <a:rPr lang="ru-RU" dirty="0"/>
              <a:t>В результате направленного обучения у больных отмечается практическое восстановление речевой функции. Появляются возможности пересказа сюжетных текстов. </a:t>
            </a:r>
            <a:r>
              <a:rPr lang="ru-RU" dirty="0" err="1"/>
              <a:t>Аграмматизмы</a:t>
            </a:r>
            <a:r>
              <a:rPr lang="ru-RU" dirty="0"/>
              <a:t> на этом этапе единичны. Произносительные трудности сведены до минимума. Больные в состоянии составлять рассказ на заданную тему, справляются с классификацией слов, с нахождением обобщающего слова и образованием смысловых аналогий. В письменной речи — также значительные улучшения: больные пишут достаточно развернутые изложения, сочинения на заданную тему. Чтение— практически без затруднений.</a:t>
            </a:r>
          </a:p>
          <a:p>
            <a:r>
              <a:rPr lang="ru-RU" dirty="0"/>
              <a:t>Остаточные явления нарушения речевой функции проявляются лишь в замедлении темпа устной и письменной речи. Иногда имеются трудности подбора нужного слова (в развернутом высказывании), отдельные ошибки при письме слов и редкие </a:t>
            </a:r>
            <a:r>
              <a:rPr lang="ru-RU" dirty="0" err="1"/>
              <a:t>аграмматизмы</a:t>
            </a:r>
            <a:r>
              <a:rPr lang="ru-RU" dirty="0"/>
              <a:t> согласования при употреблении синтаксически сложных речевых конструкций.</a:t>
            </a:r>
          </a:p>
          <a:p>
            <a:r>
              <a:rPr lang="ru-RU" dirty="0"/>
              <a:t>По состоянию речевой функции больные пригодны к труду, не связанному с лингвистической деятельностью.</a:t>
            </a:r>
          </a:p>
          <a:p>
            <a:endParaRPr lang="ru-RU" dirty="0"/>
          </a:p>
        </p:txBody>
      </p:sp>
      <p:sp>
        <p:nvSpPr>
          <p:cNvPr id="4" name="Заголовок 1"/>
          <p:cNvSpPr txBox="1">
            <a:spLocks/>
          </p:cNvSpPr>
          <p:nvPr/>
        </p:nvSpPr>
        <p:spPr>
          <a:xfrm>
            <a:off x="467544" y="1505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000" i="1" smtClean="0"/>
              <a:t>АФФЕРЕНТНАЯ МОТОРНАЯ АФАЗИЯ</a:t>
            </a:r>
            <a:br>
              <a:rPr lang="ru-RU" sz="2000" i="1" smtClean="0"/>
            </a:br>
            <a:endParaRPr lang="ru-RU" sz="2000" dirty="0"/>
          </a:p>
        </p:txBody>
      </p:sp>
    </p:spTree>
    <p:extLst>
      <p:ext uri="{BB962C8B-B14F-4D97-AF65-F5344CB8AC3E}">
        <p14:creationId xmlns:p14="http://schemas.microsoft.com/office/powerpoint/2010/main" val="12860894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План лекции</a:t>
            </a:r>
            <a:endParaRPr lang="ru-RU" dirty="0"/>
          </a:p>
        </p:txBody>
      </p:sp>
      <p:sp>
        <p:nvSpPr>
          <p:cNvPr id="3" name="Объект 2"/>
          <p:cNvSpPr>
            <a:spLocks noGrp="1"/>
          </p:cNvSpPr>
          <p:nvPr>
            <p:ph idx="1"/>
          </p:nvPr>
        </p:nvSpPr>
        <p:spPr/>
        <p:txBody>
          <a:bodyPr>
            <a:normAutofit fontScale="92500" lnSpcReduction="20000"/>
          </a:bodyPr>
          <a:lstStyle/>
          <a:p>
            <a:r>
              <a:rPr lang="ru-RU" dirty="0" smtClean="0"/>
              <a:t>Актуальность темы</a:t>
            </a:r>
          </a:p>
          <a:p>
            <a:r>
              <a:rPr lang="ru-RU" dirty="0" smtClean="0"/>
              <a:t>Понятие об афазиях</a:t>
            </a:r>
          </a:p>
          <a:p>
            <a:r>
              <a:rPr lang="ru-RU" dirty="0" smtClean="0"/>
              <a:t>Классификация </a:t>
            </a:r>
          </a:p>
          <a:p>
            <a:r>
              <a:rPr lang="ru-RU" dirty="0"/>
              <a:t>Восстановление речи при </a:t>
            </a:r>
            <a:r>
              <a:rPr lang="ru-RU" dirty="0" smtClean="0"/>
              <a:t>эфферентной моторной афазии</a:t>
            </a:r>
          </a:p>
          <a:p>
            <a:r>
              <a:rPr lang="ru-RU" dirty="0"/>
              <a:t>Восстановление речи при </a:t>
            </a:r>
            <a:r>
              <a:rPr lang="ru-RU" dirty="0" smtClean="0"/>
              <a:t>афферентной моторной афазии </a:t>
            </a:r>
          </a:p>
          <a:p>
            <a:r>
              <a:rPr lang="ru-RU" dirty="0"/>
              <a:t>Восстановление речи при </a:t>
            </a:r>
            <a:r>
              <a:rPr lang="ru-RU" dirty="0" smtClean="0"/>
              <a:t>динамической афазии </a:t>
            </a:r>
          </a:p>
          <a:p>
            <a:r>
              <a:rPr lang="ru-RU" dirty="0" smtClean="0"/>
              <a:t>Выводы</a:t>
            </a:r>
            <a:r>
              <a:rPr lang="ru-RU" dirty="0"/>
              <a:t>.</a:t>
            </a:r>
          </a:p>
          <a:p>
            <a:endParaRPr lang="ru-RU" dirty="0"/>
          </a:p>
        </p:txBody>
      </p:sp>
    </p:spTree>
    <p:extLst>
      <p:ext uri="{BB962C8B-B14F-4D97-AF65-F5344CB8AC3E}">
        <p14:creationId xmlns:p14="http://schemas.microsoft.com/office/powerpoint/2010/main" val="2312918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i="1" dirty="0"/>
              <a:t>ЭФФЕРЕНТНАЯ МОТОРНАЯ АФАЗИЯ</a:t>
            </a:r>
            <a:br>
              <a:rPr lang="ru-RU" sz="2000" i="1" dirty="0"/>
            </a:br>
            <a:r>
              <a:rPr lang="ru-RU" sz="2000" b="1" dirty="0"/>
              <a:t>Результаты первого этапа обучения</a:t>
            </a:r>
            <a:r>
              <a:rPr lang="ru-RU" sz="2000" dirty="0"/>
              <a:t/>
            </a:r>
            <a:br>
              <a:rPr lang="ru-RU" sz="2000" dirty="0"/>
            </a:br>
            <a:endParaRPr lang="ru-RU" sz="2000" dirty="0"/>
          </a:p>
        </p:txBody>
      </p:sp>
      <p:sp>
        <p:nvSpPr>
          <p:cNvPr id="3" name="Объект 2"/>
          <p:cNvSpPr>
            <a:spLocks noGrp="1"/>
          </p:cNvSpPr>
          <p:nvPr>
            <p:ph idx="1"/>
          </p:nvPr>
        </p:nvSpPr>
        <p:spPr>
          <a:xfrm>
            <a:off x="457200" y="1268760"/>
            <a:ext cx="8229600" cy="5256584"/>
          </a:xfrm>
        </p:spPr>
        <p:txBody>
          <a:bodyPr>
            <a:normAutofit fontScale="40000" lnSpcReduction="20000"/>
          </a:bodyPr>
          <a:lstStyle/>
          <a:p>
            <a:r>
              <a:rPr lang="ru-RU" dirty="0" smtClean="0"/>
              <a:t>Больные </a:t>
            </a:r>
            <a:r>
              <a:rPr lang="ru-RU" dirty="0"/>
              <a:t>становятся более внимательными, укрепляется установка на занятия и уверенность в их положительном результате.</a:t>
            </a:r>
          </a:p>
          <a:p>
            <a:r>
              <a:rPr lang="ru-RU" dirty="0"/>
              <a:t>В спонтанной речи расширяется словарь. Особенно важно отметить, что появляются обиходные глаголы. Параллельно удается сформировать и частично ввести в речь фразу простой синтаксической модели, в основном в диалогической речи (ситуативной).</a:t>
            </a:r>
          </a:p>
          <a:p>
            <a:r>
              <a:rPr lang="ru-RU" dirty="0"/>
              <a:t>В произносительной сфере появляется возможность простых артикуляторных переключений на уровне слога, слова, простого по звуковой структуре. Появляется ощущение абриса трехсложных слов с открытыми слогами: больные могут передавать голосом ритм слова, отстукиванием рукой слогов.</a:t>
            </a:r>
          </a:p>
          <a:p>
            <a:r>
              <a:rPr lang="ru-RU" dirty="0"/>
              <a:t>В автоматизированной и повторной речи уменьшается число артикуляторных трудностей (при </a:t>
            </a:r>
            <a:r>
              <a:rPr lang="ru-RU" dirty="0" err="1"/>
              <a:t>договаривании</a:t>
            </a:r>
            <a:r>
              <a:rPr lang="ru-RU" dirty="0"/>
              <a:t> пословиц, поговорок и т.д., повторении </a:t>
            </a:r>
            <a:r>
              <a:rPr lang="ru-RU" dirty="0" err="1"/>
              <a:t>двуи</a:t>
            </a:r>
            <a:r>
              <a:rPr lang="ru-RU" dirty="0"/>
              <a:t> трехсложных слов).</a:t>
            </a:r>
          </a:p>
          <a:p>
            <a:r>
              <a:rPr lang="ru-RU" dirty="0"/>
              <a:t>Появляется возможность составления простой фразы по сюжетной картинке с использованием усвоенных слов и опорой на «фишки». Уменьшаются трудности понимания, связанные с </a:t>
            </a:r>
            <a:r>
              <a:rPr lang="ru-RU" dirty="0" err="1"/>
              <a:t>персевера</a:t>
            </a:r>
            <a:r>
              <a:rPr lang="ru-RU" dirty="0"/>
              <a:t>-торными </a:t>
            </a:r>
            <a:r>
              <a:rPr lang="ru-RU" dirty="0" err="1"/>
              <a:t>застреваниями</a:t>
            </a:r>
            <a:r>
              <a:rPr lang="ru-RU" dirty="0"/>
              <a:t> на отдельных фрагментах воспринимаемого текста. Вместе с тем отмечается оживление чувства языка в отношении его грамматических норм, что способствует расширению возможностей грамматического декодирования.</a:t>
            </a:r>
          </a:p>
          <a:p>
            <a:r>
              <a:rPr lang="ru-RU" dirty="0"/>
              <a:t>Восстановление чтения характеризуется появлением навыка слияния звуков в слоги, а слогов— в простые слова. Дальнейшему восстановлению чтения препятствуют произносительные трудности. В письме те же результаты. Появляется письмо под диктовку слогов и простых слов. При этом больные пишут их не по памяти, а производя специальный </a:t>
            </a:r>
            <a:r>
              <a:rPr lang="ru-RU" dirty="0" err="1"/>
              <a:t>звуко</a:t>
            </a:r>
            <a:r>
              <a:rPr lang="ru-RU" dirty="0"/>
              <a:t>-буквенный анализ слова. Справляются они и с заполнением пропущенных букв в простых словах. Однако при этом имеет место выраженный артикуляторный поиск, связанный с необходимостью перехода от одного фрагмента слова к другому.</a:t>
            </a:r>
          </a:p>
          <a:p>
            <a:r>
              <a:rPr lang="ru-RU" dirty="0"/>
              <a:t>Несмотря на полученные положительные результаты, глобальные персеверации и трудности артикуляторных переключений остаются. Больные, как правило, не справляются с произнесением слов, не отработанных на занятиях. Имеется значительный словарный дефицит, особенно глагольный. Имеют место также трудности понимания сложно построенной речи. Логопедическая работа должна быть продолжена.</a:t>
            </a:r>
          </a:p>
          <a:p>
            <a:endParaRPr lang="ru-RU" dirty="0"/>
          </a:p>
        </p:txBody>
      </p:sp>
    </p:spTree>
    <p:extLst>
      <p:ext uri="{BB962C8B-B14F-4D97-AF65-F5344CB8AC3E}">
        <p14:creationId xmlns:p14="http://schemas.microsoft.com/office/powerpoint/2010/main" val="10009623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340768"/>
            <a:ext cx="8229600" cy="1143000"/>
          </a:xfrm>
        </p:spPr>
        <p:txBody>
          <a:bodyPr/>
          <a:lstStyle/>
          <a:p>
            <a:endParaRPr lang="ru-RU" dirty="0"/>
          </a:p>
        </p:txBody>
      </p:sp>
      <p:sp>
        <p:nvSpPr>
          <p:cNvPr id="3" name="Объект 2"/>
          <p:cNvSpPr>
            <a:spLocks noGrp="1"/>
          </p:cNvSpPr>
          <p:nvPr>
            <p:ph idx="1"/>
          </p:nvPr>
        </p:nvSpPr>
        <p:spPr>
          <a:xfrm>
            <a:off x="457200" y="1268760"/>
            <a:ext cx="8229600" cy="5589240"/>
          </a:xfrm>
        </p:spPr>
        <p:txBody>
          <a:bodyPr>
            <a:normAutofit fontScale="47500" lnSpcReduction="20000"/>
          </a:bodyPr>
          <a:lstStyle/>
          <a:p>
            <a:r>
              <a:rPr lang="ru-RU" b="1" dirty="0"/>
              <a:t>Результаты второго этапа обучения</a:t>
            </a:r>
            <a:endParaRPr lang="ru-RU" dirty="0"/>
          </a:p>
          <a:p>
            <a:r>
              <a:rPr lang="ru-RU" dirty="0"/>
              <a:t>Наблюдается дальнейшее повышение речевой активности. В коммуникативной речи появляются фразы, адекватные ситуации, а следовательно, несколько сглаживается картина </a:t>
            </a:r>
            <a:r>
              <a:rPr lang="ru-RU" dirty="0" err="1"/>
              <a:t>аграмматизма</a:t>
            </a:r>
            <a:r>
              <a:rPr lang="ru-RU" dirty="0"/>
              <a:t> типа «телеграфного стиля». Возрастает активный словарь.</a:t>
            </a:r>
          </a:p>
          <a:p>
            <a:r>
              <a:rPr lang="ru-RU" dirty="0"/>
              <a:t>Отмечаются улучшения и в произносительной сфере. Целый ряд отработанных слов, а также аналогичных им по </a:t>
            </a:r>
            <a:r>
              <a:rPr lang="ru-RU" dirty="0" err="1"/>
              <a:t>звуко</a:t>
            </a:r>
            <a:r>
              <a:rPr lang="ru-RU" dirty="0"/>
              <a:t>-ритмической структуре, больные начинают произносить достаточно слитно и «гладко». Богаче становится интонационный рисунок высказывания.</a:t>
            </a:r>
          </a:p>
          <a:p>
            <a:r>
              <a:rPr lang="ru-RU" dirty="0"/>
              <a:t>В повторной речи отмечается значительный регресс произносительных расстройств. Более точным становится воспроизведение синтаксической структуры повторяемых фраз. Оживление чувства языка выявляется и в оценке грамматически правильных и деформированных конструкций.</a:t>
            </a:r>
          </a:p>
          <a:p>
            <a:r>
              <a:rPr lang="ru-RU" dirty="0"/>
              <a:t>При составлении фразы в диалоге и по сюжетной картинке отмечается дальнейшее «свертывание» внешних опор, необходимых для продуцирования предложения. То же — при пересказе текстов.</a:t>
            </a:r>
          </a:p>
          <a:p>
            <a:r>
              <a:rPr lang="ru-RU" dirty="0"/>
              <a:t>Больные читают вслух предложения и даже короткие тексты. Выявляющиеся при этом произносительные трудности соответствуют характеру артикуляционных дефектов в устной речи в целом. Расширяются возможности </a:t>
            </a:r>
            <a:r>
              <a:rPr lang="ru-RU" dirty="0" err="1"/>
              <a:t>звуко</a:t>
            </a:r>
            <a:r>
              <a:rPr lang="ru-RU" dirty="0"/>
              <a:t>-буквенного анализа состава слова, а следовательно и функции письма. Больные пишут под диктовку отработанные слова и простые фразы. При этом возможен самоконтроль и коррекция допущенных ошибок.</a:t>
            </a:r>
          </a:p>
          <a:p>
            <a:r>
              <a:rPr lang="ru-RU" dirty="0"/>
              <a:t>Вместе с тем спонтанная речь больных остается недостаточно развернутой. В сложных по звуковой структуре словах еще выявляются трудности произносительного характера, особенно при стечении согласных звуков. Ограничены возможности монологической речи. При пересказе длинных текстов необходимы также внешние опоры. При чтении подобных текстов имеются смысловые персеверации и вследствие этого недостаточное понимание читаемого. Письмо «от себя», особенно в коммуникативных целях, осложнено трудностями конструирования развернутых речевых высказываний. Кроме того, имеются трудности </a:t>
            </a:r>
            <a:r>
              <a:rPr lang="ru-RU" dirty="0" err="1"/>
              <a:t>звуко</a:t>
            </a:r>
            <a:r>
              <a:rPr lang="ru-RU" dirty="0"/>
              <a:t>-буквенного анализа состава слова в сложных по слоговой структуре словах</a:t>
            </a:r>
            <a:r>
              <a:rPr lang="ru-RU" dirty="0" smtClean="0"/>
              <a:t>.</a:t>
            </a:r>
          </a:p>
          <a:p>
            <a:r>
              <a:rPr lang="ru-RU" dirty="0"/>
              <a:t>Логопедические занятия необходимо продолжать.</a:t>
            </a:r>
          </a:p>
          <a:p>
            <a:endParaRPr lang="ru-RU" dirty="0"/>
          </a:p>
          <a:p>
            <a:endParaRPr lang="ru-RU" dirty="0"/>
          </a:p>
        </p:txBody>
      </p:sp>
      <p:sp>
        <p:nvSpPr>
          <p:cNvPr id="4" name="Заголовок 1"/>
          <p:cNvSpPr txBox="1">
            <a:spLocks/>
          </p:cNvSpPr>
          <p:nvPr/>
        </p:nvSpPr>
        <p:spPr>
          <a:xfrm>
            <a:off x="609600" y="4270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000" i="1" dirty="0" smtClean="0"/>
              <a:t>ЭФФЕРЕНТНАЯ МОТОРНАЯ АФАЗИЯ</a:t>
            </a:r>
            <a:br>
              <a:rPr lang="ru-RU" sz="2000" i="1" dirty="0" smtClean="0"/>
            </a:br>
            <a:r>
              <a:rPr lang="ru-RU" sz="2000" dirty="0" smtClean="0"/>
              <a:t/>
            </a:r>
            <a:br>
              <a:rPr lang="ru-RU" sz="2000" dirty="0" smtClean="0"/>
            </a:br>
            <a:endParaRPr lang="ru-RU" sz="2000" dirty="0"/>
          </a:p>
        </p:txBody>
      </p:sp>
    </p:spTree>
    <p:extLst>
      <p:ext uri="{BB962C8B-B14F-4D97-AF65-F5344CB8AC3E}">
        <p14:creationId xmlns:p14="http://schemas.microsoft.com/office/powerpoint/2010/main" val="19159858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1196752"/>
            <a:ext cx="8229600" cy="4929411"/>
          </a:xfrm>
        </p:spPr>
        <p:txBody>
          <a:bodyPr>
            <a:normAutofit fontScale="55000" lnSpcReduction="20000"/>
          </a:bodyPr>
          <a:lstStyle/>
          <a:p>
            <a:r>
              <a:rPr lang="ru-RU" b="1" dirty="0" smtClean="0"/>
              <a:t>Результаты </a:t>
            </a:r>
            <a:r>
              <a:rPr lang="ru-RU" b="1" dirty="0"/>
              <a:t>третьего этапа обучения</a:t>
            </a:r>
            <a:endParaRPr lang="ru-RU" dirty="0"/>
          </a:p>
          <a:p>
            <a:r>
              <a:rPr lang="ru-RU" dirty="0"/>
              <a:t>Больные становятся, как правило, достаточно активными в поведении, занимаются охотно. Критичны. Появляются навыки самоконтроля.</a:t>
            </a:r>
          </a:p>
          <a:p>
            <a:r>
              <a:rPr lang="ru-RU" dirty="0"/>
              <a:t>В собственной устной речи удается достичь достаточной развернутости. Становится возможной не только диалогическая речь, но и монологическая. Морфологический состав высказывания становится разнообразнее, </a:t>
            </a:r>
            <a:r>
              <a:rPr lang="ru-RU" dirty="0" err="1"/>
              <a:t>аграмматизмы</a:t>
            </a:r>
            <a:r>
              <a:rPr lang="ru-RU" dirty="0"/>
              <a:t> реже. В значительной мере сглаживаются персеверации. </a:t>
            </a:r>
            <a:r>
              <a:rPr lang="ru-RU" dirty="0" err="1"/>
              <a:t>Эхолалии</a:t>
            </a:r>
            <a:r>
              <a:rPr lang="ru-RU" dirty="0"/>
              <a:t> практически отсутствуют. Становится возможным пересказ текстов, составление рассказов по серии последовательных картинок с минимальным числом внешних опор. Произносительные трудности возникают относительно редко, проявляясь в сложных артикуляторных условиях.</a:t>
            </a:r>
          </a:p>
          <a:p>
            <a:r>
              <a:rPr lang="ru-RU" dirty="0"/>
              <a:t>Чтение восстанавливается практически до нормы. В письменной речи также значительные улучшения: больные могут написать письмо, сочинение на заданную тему и т.д.</a:t>
            </a:r>
          </a:p>
          <a:p>
            <a:r>
              <a:rPr lang="ru-RU" dirty="0"/>
              <a:t>В письменной речи— аналогичные трудности планирования развернутых текстов и отдельные искажения звуковой структуры слов, вызванные персеверациями.</a:t>
            </a:r>
          </a:p>
          <a:p>
            <a:r>
              <a:rPr lang="ru-RU" dirty="0"/>
              <a:t>В целом речь становится достаточно развернутой, однако затрудненной в </a:t>
            </a:r>
            <a:r>
              <a:rPr lang="ru-RU" dirty="0" err="1"/>
              <a:t>речедвигательном</a:t>
            </a:r>
            <a:r>
              <a:rPr lang="ru-RU" dirty="0"/>
              <a:t> плане, обедненной по словарному составу и набору синтаксических моделей.</a:t>
            </a:r>
          </a:p>
          <a:p>
            <a:endParaRPr lang="ru-RU" dirty="0"/>
          </a:p>
        </p:txBody>
      </p:sp>
      <p:sp>
        <p:nvSpPr>
          <p:cNvPr id="4" name="Заголовок 1"/>
          <p:cNvSpPr txBox="1">
            <a:spLocks/>
          </p:cNvSpPr>
          <p:nvPr/>
        </p:nvSpPr>
        <p:spPr>
          <a:xfrm>
            <a:off x="609600" y="4270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000" i="1" dirty="0" smtClean="0"/>
              <a:t>ЭФФЕРЕНТНАЯ МОТОРНАЯ АФАЗИЯ</a:t>
            </a:r>
            <a:br>
              <a:rPr lang="ru-RU" sz="2000" i="1" dirty="0" smtClean="0"/>
            </a:br>
            <a:r>
              <a:rPr lang="ru-RU" sz="2000" dirty="0" smtClean="0"/>
              <a:t/>
            </a:r>
            <a:br>
              <a:rPr lang="ru-RU" sz="2000" dirty="0" smtClean="0"/>
            </a:br>
            <a:endParaRPr lang="ru-RU" sz="2000" dirty="0"/>
          </a:p>
        </p:txBody>
      </p:sp>
    </p:spTree>
    <p:extLst>
      <p:ext uri="{BB962C8B-B14F-4D97-AF65-F5344CB8AC3E}">
        <p14:creationId xmlns:p14="http://schemas.microsoft.com/office/powerpoint/2010/main" val="12874832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i="1" dirty="0"/>
              <a:t>ДИНАМИЧЕСКАЯ АФАЗИЯ</a:t>
            </a:r>
            <a:br>
              <a:rPr lang="ru-RU" sz="2000" i="1" dirty="0"/>
            </a:br>
            <a:endParaRPr lang="ru-RU" sz="2000" dirty="0"/>
          </a:p>
        </p:txBody>
      </p:sp>
      <p:sp>
        <p:nvSpPr>
          <p:cNvPr id="3" name="Объект 2"/>
          <p:cNvSpPr>
            <a:spLocks noGrp="1"/>
          </p:cNvSpPr>
          <p:nvPr>
            <p:ph idx="1"/>
          </p:nvPr>
        </p:nvSpPr>
        <p:spPr/>
        <p:txBody>
          <a:bodyPr>
            <a:normAutofit fontScale="47500" lnSpcReduction="20000"/>
          </a:bodyPr>
          <a:lstStyle/>
          <a:p>
            <a:r>
              <a:rPr lang="ru-RU" i="1" dirty="0"/>
              <a:t>ДИНАМИЧЕСКАЯ АФАЗИЯ</a:t>
            </a:r>
          </a:p>
          <a:p>
            <a:r>
              <a:rPr lang="ru-RU" b="1" dirty="0"/>
              <a:t>Результаты первого этапа обучения</a:t>
            </a:r>
            <a:endParaRPr lang="ru-RU" dirty="0"/>
          </a:p>
          <a:p>
            <a:r>
              <a:rPr lang="ru-RU" dirty="0"/>
              <a:t>Повышается речевая активность больных. Появляются попытки речевого общения с врачом, логопедом, с другими больными. В спонтанной речи выявляются новые слова и короткие фразы. Интонационная картина становится несколько разнообразнее. В диалогической речи появляются развернутые ответы. </a:t>
            </a:r>
            <a:r>
              <a:rPr lang="ru-RU" dirty="0" err="1"/>
              <a:t>Эхолалии</a:t>
            </a:r>
            <a:r>
              <a:rPr lang="ru-RU" dirty="0"/>
              <a:t> выявляются реже. Возможны отдельные глагольные номинации. Больные составляют простую фразу модели типа «S (субъект) + Р (предикат) + О (объект)» по простой сюжетной картинке, пока с подключением внешних опор.</a:t>
            </a:r>
          </a:p>
          <a:p>
            <a:r>
              <a:rPr lang="ru-RU" dirty="0"/>
              <a:t>Определенные улучшения отмечаются в сфере понимания речи. Сглаживаются персеверации, реже появляются элементы «полевого поведения».</a:t>
            </a:r>
          </a:p>
          <a:p>
            <a:r>
              <a:rPr lang="ru-RU" dirty="0"/>
              <a:t>Расширяются возможности чтения вследствие ослабления персевераций. Больные читают не только отдельные слова, но и короткие фразы.</a:t>
            </a:r>
          </a:p>
          <a:p>
            <a:r>
              <a:rPr lang="ru-RU" dirty="0"/>
              <a:t>Появляются навыки контроля при списывании, а также в письме под диктовку, в связи с чем уменьшается число искажений. Больные в общем положительно оценивают свои успехи, однако эмоциональные реакции в этом отношении остаются, как правило, бедными.</a:t>
            </a:r>
          </a:p>
          <a:p>
            <a:r>
              <a:rPr lang="ru-RU" dirty="0"/>
              <a:t>Несмотря на эти улучшения речевая активность недостаточна. Собственная речь мало развернута, имеются </a:t>
            </a:r>
            <a:r>
              <a:rPr lang="ru-RU" dirty="0" err="1"/>
              <a:t>аграмматизмы</a:t>
            </a:r>
            <a:r>
              <a:rPr lang="ru-RU" dirty="0"/>
              <a:t>, </a:t>
            </a:r>
            <a:r>
              <a:rPr lang="ru-RU" dirty="0" err="1"/>
              <a:t>эхолалии</a:t>
            </a:r>
            <a:r>
              <a:rPr lang="ru-RU" dirty="0"/>
              <a:t>. По-прежнему больным недоступны рассказы по серии картинок. Дефекты понимания обычно незначительны и проявляются в тех случаях, когда имеется необходимость концентрации внимания и смысловых переключений. Остается затрудненным чтение текстов, даже коротких. Невозможно, как и раньше, письмо «от себя».</a:t>
            </a:r>
          </a:p>
          <a:p>
            <a:r>
              <a:rPr lang="ru-RU" dirty="0"/>
              <a:t>Логопедические занятия следует продолжать.</a:t>
            </a:r>
          </a:p>
          <a:p>
            <a:endParaRPr lang="ru-RU" dirty="0"/>
          </a:p>
        </p:txBody>
      </p:sp>
    </p:spTree>
    <p:extLst>
      <p:ext uri="{BB962C8B-B14F-4D97-AF65-F5344CB8AC3E}">
        <p14:creationId xmlns:p14="http://schemas.microsoft.com/office/powerpoint/2010/main" val="34000677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060848"/>
            <a:ext cx="8229600" cy="1143000"/>
          </a:xfrm>
        </p:spPr>
        <p:txBody>
          <a:bodyPr/>
          <a:lstStyle/>
          <a:p>
            <a:endParaRPr lang="ru-RU"/>
          </a:p>
        </p:txBody>
      </p:sp>
      <p:sp>
        <p:nvSpPr>
          <p:cNvPr id="3" name="Объект 2"/>
          <p:cNvSpPr>
            <a:spLocks noGrp="1"/>
          </p:cNvSpPr>
          <p:nvPr>
            <p:ph idx="1"/>
          </p:nvPr>
        </p:nvSpPr>
        <p:spPr>
          <a:xfrm>
            <a:off x="457200" y="836712"/>
            <a:ext cx="8229600" cy="6192688"/>
          </a:xfrm>
        </p:spPr>
        <p:txBody>
          <a:bodyPr>
            <a:normAutofit fontScale="47500" lnSpcReduction="20000"/>
          </a:bodyPr>
          <a:lstStyle/>
          <a:p>
            <a:r>
              <a:rPr lang="ru-RU" b="1" dirty="0"/>
              <a:t>Результаты второго этапа обучения</a:t>
            </a:r>
            <a:endParaRPr lang="ru-RU" dirty="0"/>
          </a:p>
          <a:p>
            <a:r>
              <a:rPr lang="ru-RU" dirty="0"/>
              <a:t>Отмечается дальнейшее повышение активности больных. В спонтанной речи появляются собственные фразы (наряду со штампами). Несколько уменьшается количество </a:t>
            </a:r>
            <a:r>
              <a:rPr lang="ru-RU" dirty="0" err="1"/>
              <a:t>аграмматизмов</a:t>
            </a:r>
            <a:r>
              <a:rPr lang="ru-RU" dirty="0"/>
              <a:t>. Более разнообразной становится интонация высказывания. У больных преобладает диалогическая речь, однако ответы более развернуты. Расширяется глагольный словарь. Полученные на занятиях речевые навыки используются в коммуникативных целях.</a:t>
            </a:r>
          </a:p>
          <a:p>
            <a:endParaRPr lang="ru-RU" dirty="0" smtClean="0"/>
          </a:p>
          <a:p>
            <a:r>
              <a:rPr lang="ru-RU" dirty="0" smtClean="0"/>
              <a:t>При </a:t>
            </a:r>
            <a:r>
              <a:rPr lang="ru-RU" dirty="0"/>
              <a:t>составлении фраз по сюжетной картинке требуется меньшее, чем ранее, количество внешних опор. Появляется </a:t>
            </a:r>
            <a:r>
              <a:rPr lang="ru-RU" dirty="0" err="1"/>
              <a:t>возможностьоценки</a:t>
            </a:r>
            <a:r>
              <a:rPr lang="ru-RU" dirty="0"/>
              <a:t> грамматической правильности конструкций рода, числа, падежа, лица глагола.</a:t>
            </a:r>
          </a:p>
          <a:p>
            <a:r>
              <a:rPr lang="ru-RU" dirty="0"/>
              <a:t>Становится возможным пересказ текста с уходом от подробного плана. Иногда больные справляются самостоятельно с составлением плана к рассказу. Улучшается понимание читаемого, что связано с уменьшением числа случаев «</a:t>
            </a:r>
            <a:r>
              <a:rPr lang="ru-RU" dirty="0" err="1"/>
              <a:t>застревания</a:t>
            </a:r>
            <a:r>
              <a:rPr lang="ru-RU" dirty="0"/>
              <a:t>» на отдельных фрагментах текста.</a:t>
            </a:r>
          </a:p>
          <a:p>
            <a:r>
              <a:rPr lang="ru-RU" dirty="0"/>
              <a:t>Отмечаются улучшения и в функции письма. В письме под диктовку сокращается число искажений, связанных с персеверациями, а также недостаточностью в сфере внимания. Появляется письмо «от себя» в основном ситуативного характера. Больные становятся менее отвлекаемыми, повышается работоспособность. В целом в деятельности появляется целенаправленность, критичность к своему состоянию.</a:t>
            </a:r>
          </a:p>
          <a:p>
            <a:r>
              <a:rPr lang="ru-RU" dirty="0"/>
              <a:t>Несмотря на это остается выраженной бедность высказывания. Фраза недостаточно развернута. Высказывание не всегда логично построено: имеются пропуски отдельных деталей сюжета, в результате чего появляются смысловые искажения. Несколько ограниченной остается и диалогическая речь </a:t>
            </a:r>
            <a:r>
              <a:rPr lang="ru-RU" dirty="0" err="1"/>
              <a:t>неситуативного</a:t>
            </a:r>
            <a:r>
              <a:rPr lang="ru-RU" dirty="0"/>
              <a:t> характера. Ответы больных нередко стандартны, шаблонны. Имеется некоторый глагольный дефицит.</a:t>
            </a:r>
          </a:p>
          <a:p>
            <a:r>
              <a:rPr lang="ru-RU" dirty="0"/>
              <a:t>Фразу по сюжетной картинке больные строят с минимальным количеством внешних опор, а часто и без них. </a:t>
            </a:r>
            <a:r>
              <a:rPr lang="ru-RU" dirty="0" err="1"/>
              <a:t>Аграмматизмы</a:t>
            </a:r>
            <a:r>
              <a:rPr lang="ru-RU" dirty="0"/>
              <a:t> согласования редки.</a:t>
            </a:r>
          </a:p>
          <a:p>
            <a:r>
              <a:rPr lang="ru-RU" dirty="0"/>
              <a:t>Несколько затруднено понимание прочитанных текстов, если они развернуты и многоплановы по сюжету. Остаются трудности формулирования текста при письме «от себя». Встречаются пропуски букв, отдельные литеральные замены.</a:t>
            </a:r>
          </a:p>
          <a:p>
            <a:r>
              <a:rPr lang="ru-RU" dirty="0"/>
              <a:t>Логопедические занятия должны быть продолжены.</a:t>
            </a:r>
          </a:p>
          <a:p>
            <a:endParaRPr lang="ru-RU" dirty="0"/>
          </a:p>
        </p:txBody>
      </p:sp>
      <p:sp>
        <p:nvSpPr>
          <p:cNvPr id="4" name="Заголовок 1"/>
          <p:cNvSpPr txBox="1">
            <a:spLocks/>
          </p:cNvSpPr>
          <p:nvPr/>
        </p:nvSpPr>
        <p:spPr>
          <a:xfrm>
            <a:off x="586071" y="11663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000" i="1" dirty="0" smtClean="0"/>
              <a:t>ДИНАМИЧЕСКАЯ АФАЗИЯ</a:t>
            </a:r>
            <a:br>
              <a:rPr lang="ru-RU" sz="2000" i="1" dirty="0" smtClean="0"/>
            </a:br>
            <a:endParaRPr lang="ru-RU" sz="2000" dirty="0"/>
          </a:p>
        </p:txBody>
      </p:sp>
    </p:spTree>
    <p:extLst>
      <p:ext uri="{BB962C8B-B14F-4D97-AF65-F5344CB8AC3E}">
        <p14:creationId xmlns:p14="http://schemas.microsoft.com/office/powerpoint/2010/main" val="5121121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47500" lnSpcReduction="20000"/>
          </a:bodyPr>
          <a:lstStyle/>
          <a:p>
            <a:r>
              <a:rPr lang="ru-RU" b="1" dirty="0"/>
              <a:t>Результаты третьего этапа обучения</a:t>
            </a:r>
            <a:endParaRPr lang="ru-RU" dirty="0"/>
          </a:p>
          <a:p>
            <a:r>
              <a:rPr lang="ru-RU" dirty="0"/>
              <a:t>В результате проведенных занятий обычно удается достичь значительного улучшения речевой функции больного. Спонтанное высказывание становится достаточно развернутым, уменьшается число штампов, обогащается интонационная сторона речи. В значительной мере повышается речевая активность. Больные справляются с задачей речевой коммуникации в обиходном общении</a:t>
            </a:r>
            <a:r>
              <a:rPr lang="ru-RU" dirty="0" smtClean="0"/>
              <a:t>.</a:t>
            </a:r>
          </a:p>
          <a:p>
            <a:r>
              <a:rPr lang="ru-RU" dirty="0" smtClean="0"/>
              <a:t>Из </a:t>
            </a:r>
            <a:r>
              <a:rPr lang="ru-RU" dirty="0"/>
              <a:t>диалогической речи практически исчезают персеверации, даже «на истощении». Больные справляются с рассказом по сюжетной картинке и с пересказом текста, используя при этом даже сложноподчиненные предложения с союзами «хотя», «несмотря на» и т.п. Внешние опоры выступают при этом лишь в виде отдельных вопросов по сюжету текста. Более развернутым становится и письменное высказывание. Больные в состоянии дать письменное изложение рассказа или составить сочинение на заданную тему.</a:t>
            </a:r>
          </a:p>
          <a:p>
            <a:r>
              <a:rPr lang="ru-RU" dirty="0"/>
              <a:t>Однако в речевом статусе больного остаются некоторые особенности специфического характера: число стереотипных формулировок, как правило, повышено в сравнении с нормой. Синтаксические модели фраз отличаются некоторым однообразием. Просодический компонент речи остается несколько «пригашенным». В целом высказывание имеет тенденцию к излишнему </a:t>
            </a:r>
            <a:r>
              <a:rPr lang="ru-RU" dirty="0" err="1"/>
              <a:t>немногословию</a:t>
            </a:r>
            <a:r>
              <a:rPr lang="ru-RU" dirty="0"/>
              <a:t>, лаконичности; индивидуальное начало в нем не выражено, резко ограничено число модально-оценочных слов, служебных частей речи. Особенно затрудняют больных устные и письменные формулировки, требующие быстрого, «оперативного» подбора слов и способов их сочетания соответственно синтаксическим правилам языка.</a:t>
            </a:r>
          </a:p>
          <a:p>
            <a:r>
              <a:rPr lang="ru-RU" dirty="0"/>
              <a:t>Больные критичны к своему состоянию. Правильно оценивают результаты обучения.</a:t>
            </a:r>
          </a:p>
          <a:p>
            <a:endParaRPr lang="ru-RU" dirty="0"/>
          </a:p>
        </p:txBody>
      </p:sp>
      <p:sp>
        <p:nvSpPr>
          <p:cNvPr id="4" name="Заголовок 1"/>
          <p:cNvSpPr txBox="1">
            <a:spLocks/>
          </p:cNvSpPr>
          <p:nvPr/>
        </p:nvSpPr>
        <p:spPr>
          <a:xfrm>
            <a:off x="586071" y="11663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000" i="1" dirty="0" smtClean="0"/>
              <a:t>ДИНАМИЧЕСКАЯ АФАЗИЯ</a:t>
            </a:r>
            <a:br>
              <a:rPr lang="ru-RU" sz="2000" i="1" dirty="0" smtClean="0"/>
            </a:br>
            <a:endParaRPr lang="ru-RU" sz="2000" dirty="0"/>
          </a:p>
        </p:txBody>
      </p:sp>
    </p:spTree>
    <p:extLst>
      <p:ext uri="{BB962C8B-B14F-4D97-AF65-F5344CB8AC3E}">
        <p14:creationId xmlns:p14="http://schemas.microsoft.com/office/powerpoint/2010/main" val="3928133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Autofit/>
          </a:bodyPr>
          <a:lstStyle/>
          <a:p>
            <a:r>
              <a:rPr lang="ru-RU" sz="2800" dirty="0" smtClean="0"/>
              <a:t>Литература</a:t>
            </a:r>
            <a:br>
              <a:rPr lang="ru-RU" sz="2800" dirty="0" smtClean="0"/>
            </a:br>
            <a:r>
              <a:rPr lang="ru-RU" sz="2800" dirty="0" smtClean="0"/>
              <a:t>Основная</a:t>
            </a:r>
            <a:endParaRPr lang="ru-RU" sz="2800" dirty="0"/>
          </a:p>
        </p:txBody>
      </p:sp>
      <p:graphicFrame>
        <p:nvGraphicFramePr>
          <p:cNvPr id="8" name="Объект 7"/>
          <p:cNvGraphicFramePr>
            <a:graphicFrameLocks noGrp="1"/>
          </p:cNvGraphicFramePr>
          <p:nvPr>
            <p:ph idx="1"/>
            <p:extLst>
              <p:ext uri="{D42A27DB-BD31-4B8C-83A1-F6EECF244321}">
                <p14:modId xmlns:p14="http://schemas.microsoft.com/office/powerpoint/2010/main" val="235627455"/>
              </p:ext>
            </p:extLst>
          </p:nvPr>
        </p:nvGraphicFramePr>
        <p:xfrm>
          <a:off x="225859" y="1409312"/>
          <a:ext cx="8712969" cy="2523744"/>
        </p:xfrm>
        <a:graphic>
          <a:graphicData uri="http://schemas.openxmlformats.org/drawingml/2006/table">
            <a:tbl>
              <a:tblPr firstRow="1" firstCol="1" bandRow="1">
                <a:tableStyleId>{5C22544A-7EE6-4342-B048-85BDC9FD1C3A}</a:tableStyleId>
              </a:tblPr>
              <a:tblGrid>
                <a:gridCol w="520609"/>
                <a:gridCol w="3295815"/>
                <a:gridCol w="2974992"/>
                <a:gridCol w="1921553"/>
              </a:tblGrid>
              <a:tr h="495087">
                <a:tc>
                  <a:txBody>
                    <a:bodyPr/>
                    <a:lstStyle/>
                    <a:p>
                      <a:pPr algn="ctr">
                        <a:lnSpc>
                          <a:spcPct val="115000"/>
                        </a:lnSpc>
                        <a:spcAft>
                          <a:spcPts val="0"/>
                        </a:spcAft>
                        <a:tabLst>
                          <a:tab pos="2969895" algn="ctr"/>
                          <a:tab pos="5940425" algn="r"/>
                        </a:tabLst>
                      </a:pPr>
                      <a:r>
                        <a:rPr lang="ru-RU" sz="1200" kern="50" dirty="0">
                          <a:effectLst/>
                        </a:rPr>
                        <a:t> </a:t>
                      </a:r>
                    </a:p>
                    <a:p>
                      <a:pPr algn="ctr">
                        <a:lnSpc>
                          <a:spcPct val="115000"/>
                        </a:lnSpc>
                        <a:spcAft>
                          <a:spcPts val="0"/>
                        </a:spcAft>
                        <a:tabLst>
                          <a:tab pos="2969895" algn="ctr"/>
                          <a:tab pos="5940425" algn="r"/>
                        </a:tabLst>
                      </a:pPr>
                      <a:r>
                        <a:rPr lang="ru-RU" sz="1200" kern="50" dirty="0">
                          <a:effectLst/>
                        </a:rPr>
                        <a:t>№ п/п</a:t>
                      </a:r>
                    </a:p>
                    <a:p>
                      <a:pPr algn="ctr">
                        <a:lnSpc>
                          <a:spcPct val="115000"/>
                        </a:lnSpc>
                        <a:spcAft>
                          <a:spcPts val="0"/>
                        </a:spcAft>
                        <a:tabLst>
                          <a:tab pos="2969895" algn="ctr"/>
                          <a:tab pos="5940425" algn="r"/>
                        </a:tabLst>
                      </a:pPr>
                      <a:r>
                        <a:rPr lang="ru-RU" sz="1200" kern="50" dirty="0">
                          <a:effectLst/>
                        </a:rPr>
                        <a:t> </a:t>
                      </a:r>
                      <a:endParaRPr lang="ru-RU" sz="1200" kern="50" dirty="0">
                        <a:effectLst/>
                        <a:latin typeface="Times New Roman"/>
                        <a:ea typeface="Times New Roman"/>
                      </a:endParaRPr>
                    </a:p>
                  </a:txBody>
                  <a:tcPr marL="68580" marR="68580" marT="0" marB="0"/>
                </a:tc>
                <a:tc>
                  <a:txBody>
                    <a:bodyPr/>
                    <a:lstStyle/>
                    <a:p>
                      <a:pPr algn="ctr">
                        <a:lnSpc>
                          <a:spcPct val="115000"/>
                        </a:lnSpc>
                        <a:spcAft>
                          <a:spcPts val="0"/>
                        </a:spcAft>
                        <a:tabLst>
                          <a:tab pos="2969895" algn="ctr"/>
                          <a:tab pos="5940425" algn="r"/>
                        </a:tabLst>
                      </a:pPr>
                      <a:r>
                        <a:rPr lang="ru-RU" sz="1200" kern="50">
                          <a:effectLst/>
                        </a:rPr>
                        <a:t> </a:t>
                      </a:r>
                    </a:p>
                    <a:p>
                      <a:pPr algn="ctr">
                        <a:lnSpc>
                          <a:spcPct val="115000"/>
                        </a:lnSpc>
                        <a:spcAft>
                          <a:spcPts val="0"/>
                        </a:spcAft>
                        <a:tabLst>
                          <a:tab pos="2969895" algn="ctr"/>
                          <a:tab pos="5940425" algn="r"/>
                        </a:tabLst>
                      </a:pPr>
                      <a:r>
                        <a:rPr lang="ru-RU" sz="1200" kern="50">
                          <a:effectLst/>
                        </a:rPr>
                        <a:t>Наименование,</a:t>
                      </a:r>
                    </a:p>
                    <a:p>
                      <a:pPr algn="ctr">
                        <a:lnSpc>
                          <a:spcPct val="115000"/>
                        </a:lnSpc>
                        <a:spcAft>
                          <a:spcPts val="0"/>
                        </a:spcAft>
                        <a:tabLst>
                          <a:tab pos="2969895" algn="ctr"/>
                          <a:tab pos="5940425" algn="r"/>
                        </a:tabLst>
                      </a:pPr>
                      <a:r>
                        <a:rPr lang="ru-RU" sz="1200" kern="50">
                          <a:effectLst/>
                        </a:rPr>
                        <a:t>вид издания</a:t>
                      </a:r>
                    </a:p>
                    <a:p>
                      <a:pPr algn="ctr">
                        <a:lnSpc>
                          <a:spcPct val="115000"/>
                        </a:lnSpc>
                        <a:spcAft>
                          <a:spcPts val="0"/>
                        </a:spcAft>
                        <a:tabLst>
                          <a:tab pos="2969895" algn="ctr"/>
                          <a:tab pos="5940425" algn="r"/>
                        </a:tabLst>
                      </a:pPr>
                      <a:r>
                        <a:rPr lang="ru-RU" sz="1200" kern="50">
                          <a:effectLst/>
                        </a:rPr>
                        <a:t> </a:t>
                      </a:r>
                      <a:endParaRPr lang="ru-RU" sz="1200" kern="50">
                        <a:effectLst/>
                        <a:latin typeface="Times New Roman"/>
                        <a:ea typeface="Times New Roman"/>
                      </a:endParaRPr>
                    </a:p>
                  </a:txBody>
                  <a:tcPr marL="68580" marR="68580" marT="0" marB="0"/>
                </a:tc>
                <a:tc>
                  <a:txBody>
                    <a:bodyPr/>
                    <a:lstStyle/>
                    <a:p>
                      <a:pPr algn="ctr">
                        <a:lnSpc>
                          <a:spcPct val="115000"/>
                        </a:lnSpc>
                        <a:spcAft>
                          <a:spcPts val="0"/>
                        </a:spcAft>
                        <a:tabLst>
                          <a:tab pos="2969895" algn="ctr"/>
                          <a:tab pos="5940425" algn="r"/>
                        </a:tabLst>
                      </a:pPr>
                      <a:r>
                        <a:rPr lang="ru-RU" sz="1200" kern="50">
                          <a:effectLst/>
                        </a:rPr>
                        <a:t> </a:t>
                      </a:r>
                    </a:p>
                    <a:p>
                      <a:pPr algn="ctr">
                        <a:lnSpc>
                          <a:spcPct val="115000"/>
                        </a:lnSpc>
                        <a:spcAft>
                          <a:spcPts val="0"/>
                        </a:spcAft>
                        <a:tabLst>
                          <a:tab pos="2969895" algn="ctr"/>
                          <a:tab pos="5940425" algn="r"/>
                        </a:tabLst>
                      </a:pPr>
                      <a:r>
                        <a:rPr lang="ru-RU" sz="1200" kern="50">
                          <a:effectLst/>
                        </a:rPr>
                        <a:t>Автор (-ы),</a:t>
                      </a:r>
                    </a:p>
                    <a:p>
                      <a:pPr algn="ctr">
                        <a:lnSpc>
                          <a:spcPct val="115000"/>
                        </a:lnSpc>
                        <a:spcAft>
                          <a:spcPts val="0"/>
                        </a:spcAft>
                        <a:tabLst>
                          <a:tab pos="2969895" algn="ctr"/>
                          <a:tab pos="5940425" algn="r"/>
                        </a:tabLst>
                      </a:pPr>
                      <a:r>
                        <a:rPr lang="ru-RU" sz="1200" kern="50">
                          <a:effectLst/>
                        </a:rPr>
                        <a:t>составитель (-и),</a:t>
                      </a:r>
                    </a:p>
                    <a:p>
                      <a:pPr algn="ctr">
                        <a:lnSpc>
                          <a:spcPct val="115000"/>
                        </a:lnSpc>
                        <a:spcAft>
                          <a:spcPts val="0"/>
                        </a:spcAft>
                        <a:tabLst>
                          <a:tab pos="2969895" algn="ctr"/>
                          <a:tab pos="5940425" algn="r"/>
                        </a:tabLst>
                      </a:pPr>
                      <a:r>
                        <a:rPr lang="ru-RU" sz="1200" kern="50">
                          <a:effectLst/>
                        </a:rPr>
                        <a:t>редактор (-ы)</a:t>
                      </a:r>
                    </a:p>
                    <a:p>
                      <a:pPr algn="ctr">
                        <a:lnSpc>
                          <a:spcPct val="115000"/>
                        </a:lnSpc>
                        <a:spcAft>
                          <a:spcPts val="0"/>
                        </a:spcAft>
                        <a:tabLst>
                          <a:tab pos="2969895" algn="ctr"/>
                          <a:tab pos="5940425" algn="r"/>
                        </a:tabLst>
                      </a:pPr>
                      <a:r>
                        <a:rPr lang="ru-RU" sz="1200" kern="50">
                          <a:effectLst/>
                        </a:rPr>
                        <a:t> </a:t>
                      </a:r>
                      <a:endParaRPr lang="ru-RU" sz="1200" kern="50">
                        <a:effectLst/>
                        <a:latin typeface="Times New Roman"/>
                        <a:ea typeface="Times New Roman"/>
                      </a:endParaRPr>
                    </a:p>
                  </a:txBody>
                  <a:tcPr marL="68580" marR="68580" marT="0" marB="0"/>
                </a:tc>
                <a:tc>
                  <a:txBody>
                    <a:bodyPr/>
                    <a:lstStyle/>
                    <a:p>
                      <a:pPr algn="ctr">
                        <a:lnSpc>
                          <a:spcPct val="115000"/>
                        </a:lnSpc>
                        <a:spcAft>
                          <a:spcPts val="0"/>
                        </a:spcAft>
                        <a:tabLst>
                          <a:tab pos="2969895" algn="ctr"/>
                          <a:tab pos="5940425" algn="r"/>
                        </a:tabLst>
                      </a:pPr>
                      <a:r>
                        <a:rPr lang="ru-RU" sz="1200" kern="50">
                          <a:effectLst/>
                        </a:rPr>
                        <a:t>Место издания, издатель</a:t>
                      </a:r>
                    </a:p>
                    <a:p>
                      <a:pPr algn="ctr">
                        <a:lnSpc>
                          <a:spcPct val="115000"/>
                        </a:lnSpc>
                        <a:spcAft>
                          <a:spcPts val="0"/>
                        </a:spcAft>
                        <a:tabLst>
                          <a:tab pos="2969895" algn="ctr"/>
                          <a:tab pos="5940425" algn="r"/>
                        </a:tabLst>
                      </a:pPr>
                      <a:r>
                        <a:rPr lang="ru-RU" sz="1200" kern="50">
                          <a:effectLst/>
                        </a:rPr>
                        <a:t>ство, год</a:t>
                      </a:r>
                    </a:p>
                    <a:p>
                      <a:pPr algn="ctr">
                        <a:lnSpc>
                          <a:spcPct val="115000"/>
                        </a:lnSpc>
                        <a:spcAft>
                          <a:spcPts val="0"/>
                        </a:spcAft>
                        <a:tabLst>
                          <a:tab pos="2969895" algn="ctr"/>
                          <a:tab pos="5940425" algn="r"/>
                        </a:tabLst>
                      </a:pPr>
                      <a:r>
                        <a:rPr lang="ru-RU" sz="1200" kern="50">
                          <a:effectLst/>
                        </a:rPr>
                        <a:t> </a:t>
                      </a:r>
                      <a:endParaRPr lang="ru-RU" sz="1200" kern="50">
                        <a:effectLst/>
                        <a:latin typeface="Times New Roman"/>
                        <a:ea typeface="Times New Roman"/>
                      </a:endParaRPr>
                    </a:p>
                  </a:txBody>
                  <a:tcPr marL="68580" marR="68580" marT="0" marB="0"/>
                </a:tc>
              </a:tr>
              <a:tr h="0">
                <a:tc>
                  <a:txBody>
                    <a:bodyPr/>
                    <a:lstStyle/>
                    <a:p>
                      <a:pPr algn="ctr">
                        <a:lnSpc>
                          <a:spcPct val="115000"/>
                        </a:lnSpc>
                        <a:spcAft>
                          <a:spcPts val="0"/>
                        </a:spcAft>
                        <a:tabLst>
                          <a:tab pos="2969895" algn="ctr"/>
                          <a:tab pos="5940425" algn="r"/>
                        </a:tabLst>
                      </a:pPr>
                      <a:r>
                        <a:rPr lang="ru-RU" sz="1200" kern="50">
                          <a:effectLst/>
                        </a:rPr>
                        <a:t>1</a:t>
                      </a:r>
                      <a:endParaRPr lang="ru-RU" sz="1200" kern="50">
                        <a:effectLst/>
                        <a:latin typeface="Times New Roman"/>
                        <a:ea typeface="Times New Roman"/>
                      </a:endParaRPr>
                    </a:p>
                  </a:txBody>
                  <a:tcPr marL="68580" marR="68580" marT="0" marB="0"/>
                </a:tc>
                <a:tc>
                  <a:txBody>
                    <a:bodyPr/>
                    <a:lstStyle/>
                    <a:p>
                      <a:pPr algn="ctr">
                        <a:lnSpc>
                          <a:spcPct val="115000"/>
                        </a:lnSpc>
                        <a:spcAft>
                          <a:spcPts val="0"/>
                        </a:spcAft>
                        <a:tabLst>
                          <a:tab pos="2969895" algn="ctr"/>
                          <a:tab pos="5940425" algn="r"/>
                        </a:tabLst>
                      </a:pPr>
                      <a:r>
                        <a:rPr lang="ru-RU" sz="1200" kern="50">
                          <a:effectLst/>
                        </a:rPr>
                        <a:t>2</a:t>
                      </a:r>
                      <a:endParaRPr lang="ru-RU" sz="1200" kern="50">
                        <a:effectLst/>
                        <a:latin typeface="Times New Roman"/>
                        <a:ea typeface="Times New Roman"/>
                      </a:endParaRPr>
                    </a:p>
                  </a:txBody>
                  <a:tcPr marL="68580" marR="68580" marT="0" marB="0"/>
                </a:tc>
                <a:tc>
                  <a:txBody>
                    <a:bodyPr/>
                    <a:lstStyle/>
                    <a:p>
                      <a:pPr algn="ctr">
                        <a:lnSpc>
                          <a:spcPct val="115000"/>
                        </a:lnSpc>
                        <a:spcAft>
                          <a:spcPts val="0"/>
                        </a:spcAft>
                        <a:tabLst>
                          <a:tab pos="2969895" algn="ctr"/>
                          <a:tab pos="5940425" algn="r"/>
                        </a:tabLst>
                      </a:pPr>
                      <a:r>
                        <a:rPr lang="ru-RU" sz="1200" kern="50">
                          <a:effectLst/>
                        </a:rPr>
                        <a:t>3</a:t>
                      </a:r>
                      <a:endParaRPr lang="ru-RU" sz="1200" kern="50">
                        <a:effectLst/>
                        <a:latin typeface="Times New Roman"/>
                        <a:ea typeface="Times New Roman"/>
                      </a:endParaRPr>
                    </a:p>
                  </a:txBody>
                  <a:tcPr marL="68580" marR="68580" marT="0" marB="0"/>
                </a:tc>
                <a:tc>
                  <a:txBody>
                    <a:bodyPr/>
                    <a:lstStyle/>
                    <a:p>
                      <a:pPr algn="ctr">
                        <a:lnSpc>
                          <a:spcPct val="115000"/>
                        </a:lnSpc>
                        <a:spcAft>
                          <a:spcPts val="0"/>
                        </a:spcAft>
                        <a:tabLst>
                          <a:tab pos="2969895" algn="ctr"/>
                          <a:tab pos="5940425" algn="r"/>
                        </a:tabLst>
                      </a:pPr>
                      <a:r>
                        <a:rPr lang="ru-RU" sz="1200" kern="50">
                          <a:effectLst/>
                        </a:rPr>
                        <a:t>4</a:t>
                      </a:r>
                      <a:endParaRPr lang="ru-RU" sz="1200" kern="50">
                        <a:effectLst/>
                        <a:latin typeface="Times New Roman"/>
                        <a:ea typeface="Times New Roman"/>
                      </a:endParaRPr>
                    </a:p>
                  </a:txBody>
                  <a:tcPr marL="68580" marR="68580" marT="0" marB="0"/>
                </a:tc>
              </a:tr>
              <a:tr h="0">
                <a:tc>
                  <a:txBody>
                    <a:bodyPr/>
                    <a:lstStyle/>
                    <a:p>
                      <a:pPr algn="ctr">
                        <a:lnSpc>
                          <a:spcPct val="115000"/>
                        </a:lnSpc>
                        <a:spcAft>
                          <a:spcPts val="0"/>
                        </a:spcAft>
                        <a:tabLst>
                          <a:tab pos="2969895" algn="ctr"/>
                          <a:tab pos="5940425" algn="r"/>
                        </a:tabLst>
                      </a:pPr>
                      <a:r>
                        <a:rPr lang="ru-RU" sz="1200" kern="50">
                          <a:effectLst/>
                        </a:rPr>
                        <a:t>1</a:t>
                      </a:r>
                      <a:endParaRPr lang="ru-RU" sz="1200" kern="50">
                        <a:effectLst/>
                        <a:latin typeface="Times New Roman"/>
                        <a:ea typeface="Times New Roman"/>
                      </a:endParaRPr>
                    </a:p>
                  </a:txBody>
                  <a:tcPr marL="68580" marR="68580" marT="0" marB="0"/>
                </a:tc>
                <a:tc>
                  <a:txBody>
                    <a:bodyPr/>
                    <a:lstStyle/>
                    <a:p>
                      <a:pPr>
                        <a:lnSpc>
                          <a:spcPct val="115000"/>
                        </a:lnSpc>
                        <a:spcAft>
                          <a:spcPts val="0"/>
                        </a:spcAft>
                        <a:tabLst>
                          <a:tab pos="2969895" algn="ctr"/>
                          <a:tab pos="5940425" algn="r"/>
                        </a:tabLst>
                      </a:pPr>
                      <a:r>
                        <a:rPr lang="ru-RU" sz="1200" kern="50" dirty="0">
                          <a:effectLst/>
                        </a:rPr>
                        <a:t>Гусев, Е. И. Неврология и нейрохирургия: учебник в 2 т.: 1 т.</a:t>
                      </a:r>
                      <a:endParaRPr lang="ru-RU" sz="1200" kern="50" dirty="0">
                        <a:effectLst/>
                        <a:latin typeface="Times New Roman"/>
                        <a:ea typeface="Times New Roman"/>
                      </a:endParaRPr>
                    </a:p>
                  </a:txBody>
                  <a:tcPr marL="68580" marR="68580" marT="0" marB="0"/>
                </a:tc>
                <a:tc>
                  <a:txBody>
                    <a:bodyPr/>
                    <a:lstStyle/>
                    <a:p>
                      <a:pPr>
                        <a:lnSpc>
                          <a:spcPct val="115000"/>
                        </a:lnSpc>
                        <a:spcAft>
                          <a:spcPts val="0"/>
                        </a:spcAft>
                        <a:tabLst>
                          <a:tab pos="2969895" algn="ctr"/>
                          <a:tab pos="5940425" algn="r"/>
                        </a:tabLst>
                      </a:pPr>
                      <a:r>
                        <a:rPr lang="ru-RU" sz="1200" kern="50">
                          <a:effectLst/>
                        </a:rPr>
                        <a:t>Е. И. Гусев, А. Н. Коновалов, В. И. Скворцова</a:t>
                      </a:r>
                      <a:endParaRPr lang="ru-RU" sz="1200" kern="50">
                        <a:effectLst/>
                        <a:latin typeface="Times New Roman"/>
                        <a:ea typeface="Times New Roman"/>
                      </a:endParaRPr>
                    </a:p>
                  </a:txBody>
                  <a:tcPr marL="68580" marR="68580" marT="0" marB="0"/>
                </a:tc>
                <a:tc>
                  <a:txBody>
                    <a:bodyPr/>
                    <a:lstStyle/>
                    <a:p>
                      <a:pPr>
                        <a:lnSpc>
                          <a:spcPct val="115000"/>
                        </a:lnSpc>
                        <a:spcAft>
                          <a:spcPts val="0"/>
                        </a:spcAft>
                        <a:tabLst>
                          <a:tab pos="2969895" algn="ctr"/>
                          <a:tab pos="5940425" algn="r"/>
                        </a:tabLst>
                      </a:pPr>
                      <a:r>
                        <a:rPr lang="ru-RU" sz="1200" kern="50">
                          <a:effectLst/>
                        </a:rPr>
                        <a:t>М.:ГЭОТАР-Медиа, 2007</a:t>
                      </a:r>
                      <a:endParaRPr lang="ru-RU" sz="1200" kern="50">
                        <a:effectLst/>
                        <a:latin typeface="Times New Roman"/>
                        <a:ea typeface="Times New Roman"/>
                      </a:endParaRPr>
                    </a:p>
                  </a:txBody>
                  <a:tcPr marL="68580" marR="68580" marT="0" marB="0"/>
                </a:tc>
              </a:tr>
              <a:tr h="0">
                <a:tc>
                  <a:txBody>
                    <a:bodyPr/>
                    <a:lstStyle/>
                    <a:p>
                      <a:pPr algn="ctr">
                        <a:lnSpc>
                          <a:spcPct val="115000"/>
                        </a:lnSpc>
                        <a:spcAft>
                          <a:spcPts val="0"/>
                        </a:spcAft>
                        <a:tabLst>
                          <a:tab pos="2969895" algn="ctr"/>
                          <a:tab pos="5940425" algn="r"/>
                        </a:tabLst>
                      </a:pPr>
                      <a:r>
                        <a:rPr lang="ru-RU" sz="1200" kern="50">
                          <a:effectLst/>
                        </a:rPr>
                        <a:t>2</a:t>
                      </a:r>
                      <a:endParaRPr lang="ru-RU" sz="1200" kern="50">
                        <a:effectLst/>
                        <a:latin typeface="Times New Roman"/>
                        <a:ea typeface="Times New Roman"/>
                      </a:endParaRPr>
                    </a:p>
                  </a:txBody>
                  <a:tcPr marL="68580" marR="68580" marT="0" marB="0"/>
                </a:tc>
                <a:tc>
                  <a:txBody>
                    <a:bodyPr/>
                    <a:lstStyle/>
                    <a:p>
                      <a:pPr>
                        <a:lnSpc>
                          <a:spcPct val="115000"/>
                        </a:lnSpc>
                        <a:spcAft>
                          <a:spcPts val="0"/>
                        </a:spcAft>
                        <a:tabLst>
                          <a:tab pos="2969895" algn="ctr"/>
                          <a:tab pos="5940425" algn="r"/>
                        </a:tabLst>
                      </a:pPr>
                      <a:r>
                        <a:rPr lang="ru-RU" sz="1200" kern="50">
                          <a:effectLst/>
                        </a:rPr>
                        <a:t>Гусев, Е. И. Неврология и нейрохирургия: учебник в 2 т.: 2 т. </a:t>
                      </a:r>
                      <a:endParaRPr lang="ru-RU" sz="1200" kern="50">
                        <a:effectLst/>
                        <a:latin typeface="Times New Roman"/>
                        <a:ea typeface="Times New Roman"/>
                      </a:endParaRPr>
                    </a:p>
                  </a:txBody>
                  <a:tcPr marL="68580" marR="68580" marT="0" marB="0"/>
                </a:tc>
                <a:tc>
                  <a:txBody>
                    <a:bodyPr/>
                    <a:lstStyle/>
                    <a:p>
                      <a:pPr>
                        <a:lnSpc>
                          <a:spcPct val="115000"/>
                        </a:lnSpc>
                        <a:spcAft>
                          <a:spcPts val="0"/>
                        </a:spcAft>
                        <a:tabLst>
                          <a:tab pos="2969895" algn="ctr"/>
                          <a:tab pos="5940425" algn="r"/>
                        </a:tabLst>
                      </a:pPr>
                      <a:r>
                        <a:rPr lang="ru-RU" sz="1200" kern="50">
                          <a:effectLst/>
                        </a:rPr>
                        <a:t>Е. И. Гусев, А. Н. Коновалов, В. И. Скворцова</a:t>
                      </a:r>
                      <a:endParaRPr lang="ru-RU" sz="1200" kern="50">
                        <a:effectLst/>
                        <a:latin typeface="Times New Roman"/>
                        <a:ea typeface="Times New Roman"/>
                      </a:endParaRPr>
                    </a:p>
                  </a:txBody>
                  <a:tcPr marL="68580" marR="68580" marT="0" marB="0"/>
                </a:tc>
                <a:tc>
                  <a:txBody>
                    <a:bodyPr/>
                    <a:lstStyle/>
                    <a:p>
                      <a:pPr>
                        <a:lnSpc>
                          <a:spcPct val="115000"/>
                        </a:lnSpc>
                        <a:spcAft>
                          <a:spcPts val="0"/>
                        </a:spcAft>
                        <a:tabLst>
                          <a:tab pos="2969895" algn="ctr"/>
                          <a:tab pos="5940425" algn="r"/>
                        </a:tabLst>
                      </a:pPr>
                      <a:r>
                        <a:rPr lang="ru-RU" sz="1200" kern="50">
                          <a:effectLst/>
                        </a:rPr>
                        <a:t>М.:ГЭОТАР-Медиа, 2009</a:t>
                      </a:r>
                      <a:endParaRPr lang="ru-RU" sz="1200" kern="50">
                        <a:effectLst/>
                        <a:latin typeface="Times New Roman"/>
                        <a:ea typeface="Times New Roman"/>
                      </a:endParaRPr>
                    </a:p>
                  </a:txBody>
                  <a:tcPr marL="68580" marR="68580" marT="0" marB="0"/>
                </a:tc>
              </a:tr>
              <a:tr h="0">
                <a:tc>
                  <a:txBody>
                    <a:bodyPr/>
                    <a:lstStyle/>
                    <a:p>
                      <a:pPr algn="ctr">
                        <a:lnSpc>
                          <a:spcPct val="115000"/>
                        </a:lnSpc>
                        <a:spcAft>
                          <a:spcPts val="0"/>
                        </a:spcAft>
                        <a:tabLst>
                          <a:tab pos="2969895" algn="ctr"/>
                          <a:tab pos="5940425" algn="r"/>
                        </a:tabLst>
                      </a:pPr>
                      <a:r>
                        <a:rPr lang="ru-RU" sz="1200" kern="50">
                          <a:effectLst/>
                        </a:rPr>
                        <a:t>3</a:t>
                      </a:r>
                      <a:endParaRPr lang="ru-RU" sz="1200" kern="50">
                        <a:effectLst/>
                        <a:latin typeface="Times New Roman"/>
                        <a:ea typeface="Times New Roman"/>
                      </a:endParaRPr>
                    </a:p>
                  </a:txBody>
                  <a:tcPr marL="68580" marR="68580" marT="0" marB="0"/>
                </a:tc>
                <a:tc>
                  <a:txBody>
                    <a:bodyPr/>
                    <a:lstStyle/>
                    <a:p>
                      <a:pPr>
                        <a:lnSpc>
                          <a:spcPct val="115000"/>
                        </a:lnSpc>
                        <a:spcAft>
                          <a:spcPts val="0"/>
                        </a:spcAft>
                      </a:pPr>
                      <a:r>
                        <a:rPr lang="ru-RU" sz="1200">
                          <a:effectLst/>
                        </a:rPr>
                        <a:t>Клиническая психология  </a:t>
                      </a:r>
                      <a:endParaRPr lang="ru-RU" sz="1200">
                        <a:solidFill>
                          <a:srgbClr val="000000"/>
                        </a:solidFill>
                        <a:effectLst/>
                        <a:latin typeface="Times New Roman"/>
                        <a:ea typeface="Times New Roman"/>
                      </a:endParaRPr>
                    </a:p>
                  </a:txBody>
                  <a:tcPr marL="68580" marR="68580" marT="0" marB="0"/>
                </a:tc>
                <a:tc>
                  <a:txBody>
                    <a:bodyPr/>
                    <a:lstStyle/>
                    <a:p>
                      <a:pPr>
                        <a:lnSpc>
                          <a:spcPct val="115000"/>
                        </a:lnSpc>
                        <a:spcAft>
                          <a:spcPts val="0"/>
                        </a:spcAft>
                      </a:pPr>
                      <a:r>
                        <a:rPr lang="ru-RU" sz="1200">
                          <a:effectLst/>
                        </a:rPr>
                        <a:t>Карвасарский Б.Д.</a:t>
                      </a:r>
                      <a:endParaRPr lang="ru-RU" sz="1200">
                        <a:solidFill>
                          <a:srgbClr val="000000"/>
                        </a:solidFill>
                        <a:effectLst/>
                        <a:latin typeface="Times New Roman"/>
                        <a:ea typeface="Times New Roman"/>
                      </a:endParaRPr>
                    </a:p>
                  </a:txBody>
                  <a:tcPr marL="68580" marR="68580" marT="0" marB="0"/>
                </a:tc>
                <a:tc>
                  <a:txBody>
                    <a:bodyPr/>
                    <a:lstStyle/>
                    <a:p>
                      <a:pPr>
                        <a:lnSpc>
                          <a:spcPct val="115000"/>
                        </a:lnSpc>
                        <a:spcAft>
                          <a:spcPts val="0"/>
                        </a:spcAft>
                      </a:pPr>
                      <a:r>
                        <a:rPr lang="ru-RU" sz="1200">
                          <a:effectLst/>
                        </a:rPr>
                        <a:t>СПб.: Питер, 2010 </a:t>
                      </a:r>
                      <a:endParaRPr lang="ru-RU" sz="1200">
                        <a:solidFill>
                          <a:srgbClr val="000000"/>
                        </a:solidFill>
                        <a:effectLst/>
                        <a:latin typeface="Times New Roman"/>
                        <a:ea typeface="Times New Roman"/>
                      </a:endParaRPr>
                    </a:p>
                  </a:txBody>
                  <a:tcPr marL="68580" marR="68580" marT="0" marB="0"/>
                </a:tc>
              </a:tr>
              <a:tr h="0">
                <a:tc>
                  <a:txBody>
                    <a:bodyPr/>
                    <a:lstStyle/>
                    <a:p>
                      <a:pPr>
                        <a:lnSpc>
                          <a:spcPct val="115000"/>
                        </a:lnSpc>
                        <a:spcAft>
                          <a:spcPts val="0"/>
                        </a:spcAft>
                      </a:pPr>
                      <a:r>
                        <a:rPr lang="ru-RU" sz="1200">
                          <a:effectLst/>
                        </a:rPr>
                        <a:t>2 </a:t>
                      </a:r>
                      <a:endParaRPr lang="ru-RU" sz="1200">
                        <a:solidFill>
                          <a:srgbClr val="000000"/>
                        </a:solidFill>
                        <a:effectLst/>
                        <a:latin typeface="Times New Roman"/>
                        <a:ea typeface="Times New Roman"/>
                      </a:endParaRPr>
                    </a:p>
                  </a:txBody>
                  <a:tcPr marL="68580" marR="68580" marT="0" marB="0"/>
                </a:tc>
                <a:tc>
                  <a:txBody>
                    <a:bodyPr/>
                    <a:lstStyle/>
                    <a:p>
                      <a:pPr>
                        <a:lnSpc>
                          <a:spcPct val="115000"/>
                        </a:lnSpc>
                        <a:spcAft>
                          <a:spcPts val="0"/>
                        </a:spcAft>
                      </a:pPr>
                      <a:r>
                        <a:rPr lang="ru-RU" sz="1200" dirty="0">
                          <a:effectLst/>
                        </a:rPr>
                        <a:t>Введение в клиническую психологию </a:t>
                      </a:r>
                      <a:endParaRPr lang="ru-RU" sz="1200" dirty="0">
                        <a:solidFill>
                          <a:srgbClr val="000000"/>
                        </a:solidFill>
                        <a:effectLst/>
                        <a:latin typeface="Times New Roman"/>
                        <a:ea typeface="Times New Roman"/>
                      </a:endParaRPr>
                    </a:p>
                  </a:txBody>
                  <a:tcPr marL="68580" marR="68580" marT="0" marB="0"/>
                </a:tc>
                <a:tc>
                  <a:txBody>
                    <a:bodyPr/>
                    <a:lstStyle/>
                    <a:p>
                      <a:pPr>
                        <a:lnSpc>
                          <a:spcPct val="115000"/>
                        </a:lnSpc>
                        <a:spcAft>
                          <a:spcPts val="0"/>
                        </a:spcAft>
                      </a:pPr>
                      <a:r>
                        <a:rPr lang="ru-RU" sz="1200">
                          <a:effectLst/>
                        </a:rPr>
                        <a:t>Сидоров П.И., Парняков А.В. </a:t>
                      </a:r>
                      <a:endParaRPr lang="ru-RU" sz="1200">
                        <a:solidFill>
                          <a:srgbClr val="000000"/>
                        </a:solidFill>
                        <a:effectLst/>
                        <a:latin typeface="Times New Roman"/>
                        <a:ea typeface="Times New Roman"/>
                      </a:endParaRPr>
                    </a:p>
                  </a:txBody>
                  <a:tcPr marL="68580" marR="68580" marT="0" marB="0"/>
                </a:tc>
                <a:tc>
                  <a:txBody>
                    <a:bodyPr/>
                    <a:lstStyle/>
                    <a:p>
                      <a:pPr>
                        <a:lnSpc>
                          <a:spcPct val="115000"/>
                        </a:lnSpc>
                        <a:spcAft>
                          <a:spcPts val="0"/>
                        </a:spcAft>
                      </a:pPr>
                      <a:r>
                        <a:rPr lang="ru-RU" sz="1200" dirty="0">
                          <a:effectLst/>
                        </a:rPr>
                        <a:t>М.: ГЭОТАР-Медиа, 2008 </a:t>
                      </a:r>
                      <a:endParaRPr lang="ru-RU" sz="1200" dirty="0">
                        <a:solidFill>
                          <a:srgbClr val="000000"/>
                        </a:solidFill>
                        <a:effectLst/>
                        <a:latin typeface="Times New Roman"/>
                        <a:ea typeface="Times New Roman"/>
                      </a:endParaRPr>
                    </a:p>
                  </a:txBody>
                  <a:tcPr marL="68580" marR="68580" marT="0" marB="0"/>
                </a:tc>
              </a:tr>
            </a:tbl>
          </a:graphicData>
        </a:graphic>
      </p:graphicFrame>
      <p:graphicFrame>
        <p:nvGraphicFramePr>
          <p:cNvPr id="9" name="Таблица 8"/>
          <p:cNvGraphicFramePr>
            <a:graphicFrameLocks noGrp="1"/>
          </p:cNvGraphicFramePr>
          <p:nvPr>
            <p:extLst>
              <p:ext uri="{D42A27DB-BD31-4B8C-83A1-F6EECF244321}">
                <p14:modId xmlns:p14="http://schemas.microsoft.com/office/powerpoint/2010/main" val="1266288354"/>
              </p:ext>
            </p:extLst>
          </p:nvPr>
        </p:nvGraphicFramePr>
        <p:xfrm>
          <a:off x="251520" y="4581128"/>
          <a:ext cx="8712968" cy="432048"/>
        </p:xfrm>
        <a:graphic>
          <a:graphicData uri="http://schemas.openxmlformats.org/drawingml/2006/table">
            <a:tbl>
              <a:tblPr firstRow="1" firstCol="1" bandRow="1">
                <a:tableStyleId>{5C22544A-7EE6-4342-B048-85BDC9FD1C3A}</a:tableStyleId>
              </a:tblPr>
              <a:tblGrid>
                <a:gridCol w="520610"/>
                <a:gridCol w="3323401"/>
                <a:gridCol w="2947405"/>
                <a:gridCol w="1921552"/>
              </a:tblGrid>
              <a:tr h="432048">
                <a:tc>
                  <a:txBody>
                    <a:bodyPr/>
                    <a:lstStyle/>
                    <a:p>
                      <a:pPr algn="ctr">
                        <a:lnSpc>
                          <a:spcPct val="115000"/>
                        </a:lnSpc>
                        <a:spcAft>
                          <a:spcPts val="0"/>
                        </a:spcAft>
                        <a:tabLst>
                          <a:tab pos="2969895" algn="ctr"/>
                          <a:tab pos="5940425" algn="r"/>
                        </a:tabLst>
                      </a:pPr>
                      <a:r>
                        <a:rPr lang="ru-RU" sz="1200" kern="50" dirty="0">
                          <a:effectLst/>
                        </a:rPr>
                        <a:t>1</a:t>
                      </a:r>
                      <a:endParaRPr lang="ru-RU" sz="1200" kern="50" dirty="0">
                        <a:effectLst/>
                        <a:latin typeface="Times New Roman"/>
                        <a:ea typeface="Times New Roman"/>
                      </a:endParaRPr>
                    </a:p>
                  </a:txBody>
                  <a:tcPr marL="68580" marR="68580" marT="0" marB="0"/>
                </a:tc>
                <a:tc>
                  <a:txBody>
                    <a:bodyPr/>
                    <a:lstStyle/>
                    <a:p>
                      <a:pPr algn="just">
                        <a:lnSpc>
                          <a:spcPct val="115000"/>
                        </a:lnSpc>
                        <a:spcAft>
                          <a:spcPts val="0"/>
                        </a:spcAft>
                        <a:tabLst>
                          <a:tab pos="2969895" algn="ctr"/>
                          <a:tab pos="5940425" algn="r"/>
                        </a:tabLst>
                      </a:pPr>
                      <a:r>
                        <a:rPr lang="ru-RU" sz="1200" kern="50">
                          <a:effectLst/>
                        </a:rPr>
                        <a:t>Клиническая психология </a:t>
                      </a:r>
                      <a:endParaRPr lang="ru-RU" sz="1200" kern="50">
                        <a:effectLst/>
                        <a:latin typeface="Times New Roman"/>
                        <a:ea typeface="Times New Roman"/>
                      </a:endParaRPr>
                    </a:p>
                  </a:txBody>
                  <a:tcPr marL="68580" marR="68580" marT="0" marB="0"/>
                </a:tc>
                <a:tc>
                  <a:txBody>
                    <a:bodyPr/>
                    <a:lstStyle/>
                    <a:p>
                      <a:pPr>
                        <a:lnSpc>
                          <a:spcPct val="115000"/>
                        </a:lnSpc>
                        <a:spcAft>
                          <a:spcPts val="0"/>
                        </a:spcAft>
                        <a:tabLst>
                          <a:tab pos="2969895" algn="ctr"/>
                          <a:tab pos="5940425" algn="r"/>
                        </a:tabLst>
                      </a:pPr>
                      <a:r>
                        <a:rPr lang="ru-RU" sz="1200" kern="50" dirty="0">
                          <a:effectLst/>
                        </a:rPr>
                        <a:t>под ред. </a:t>
                      </a:r>
                      <a:r>
                        <a:rPr lang="ru-RU" sz="1200" kern="50" dirty="0" err="1">
                          <a:effectLst/>
                        </a:rPr>
                        <a:t>М.Перре</a:t>
                      </a:r>
                      <a:r>
                        <a:rPr lang="ru-RU" sz="1200" kern="50" dirty="0">
                          <a:effectLst/>
                        </a:rPr>
                        <a:t> , </a:t>
                      </a:r>
                      <a:r>
                        <a:rPr lang="ru-RU" sz="1200" kern="50" dirty="0" err="1">
                          <a:effectLst/>
                        </a:rPr>
                        <a:t>У.Бауманна</a:t>
                      </a:r>
                      <a:endParaRPr lang="ru-RU" sz="1200" kern="50" dirty="0">
                        <a:effectLst/>
                        <a:latin typeface="Times New Roman"/>
                        <a:ea typeface="Times New Roman"/>
                      </a:endParaRPr>
                    </a:p>
                  </a:txBody>
                  <a:tcPr marL="68580" marR="68580" marT="0" marB="0"/>
                </a:tc>
                <a:tc>
                  <a:txBody>
                    <a:bodyPr/>
                    <a:lstStyle/>
                    <a:p>
                      <a:pPr algn="just">
                        <a:lnSpc>
                          <a:spcPct val="115000"/>
                        </a:lnSpc>
                        <a:spcAft>
                          <a:spcPts val="0"/>
                        </a:spcAft>
                        <a:tabLst>
                          <a:tab pos="2969895" algn="ctr"/>
                          <a:tab pos="5940425" algn="r"/>
                        </a:tabLst>
                      </a:pPr>
                      <a:r>
                        <a:rPr lang="ru-RU" sz="1200" kern="50" dirty="0">
                          <a:effectLst/>
                        </a:rPr>
                        <a:t>СПб.: Питер, 2007 </a:t>
                      </a:r>
                      <a:endParaRPr lang="ru-RU" sz="1200" kern="50" dirty="0">
                        <a:effectLst/>
                        <a:latin typeface="Times New Roman"/>
                        <a:ea typeface="Times New Roman"/>
                      </a:endParaRPr>
                    </a:p>
                  </a:txBody>
                  <a:tcPr marL="68580" marR="68580" marT="0" marB="0"/>
                </a:tc>
              </a:tr>
            </a:tbl>
          </a:graphicData>
        </a:graphic>
      </p:graphicFrame>
      <p:graphicFrame>
        <p:nvGraphicFramePr>
          <p:cNvPr id="10" name="Таблица 9"/>
          <p:cNvGraphicFramePr>
            <a:graphicFrameLocks noGrp="1"/>
          </p:cNvGraphicFramePr>
          <p:nvPr>
            <p:extLst>
              <p:ext uri="{D42A27DB-BD31-4B8C-83A1-F6EECF244321}">
                <p14:modId xmlns:p14="http://schemas.microsoft.com/office/powerpoint/2010/main" val="1223868250"/>
              </p:ext>
            </p:extLst>
          </p:nvPr>
        </p:nvGraphicFramePr>
        <p:xfrm>
          <a:off x="251520" y="5733256"/>
          <a:ext cx="8572847" cy="740410"/>
        </p:xfrm>
        <a:graphic>
          <a:graphicData uri="http://schemas.openxmlformats.org/drawingml/2006/table">
            <a:tbl>
              <a:tblPr>
                <a:tableStyleId>{5C22544A-7EE6-4342-B048-85BDC9FD1C3A}</a:tableStyleId>
              </a:tblPr>
              <a:tblGrid>
                <a:gridCol w="726843"/>
                <a:gridCol w="7846004"/>
              </a:tblGrid>
              <a:tr h="303530">
                <a:tc>
                  <a:txBody>
                    <a:bodyPr/>
                    <a:lstStyle/>
                    <a:p>
                      <a:pPr>
                        <a:lnSpc>
                          <a:spcPct val="115000"/>
                        </a:lnSpc>
                        <a:spcAft>
                          <a:spcPts val="0"/>
                        </a:spcAft>
                      </a:pPr>
                      <a:r>
                        <a:rPr lang="ru-RU" sz="1200" kern="50" dirty="0">
                          <a:effectLst/>
                        </a:rPr>
                        <a:t>1.</a:t>
                      </a:r>
                      <a:endParaRPr lang="ru-RU" sz="1200" kern="50" dirty="0">
                        <a:effectLst/>
                        <a:latin typeface="Times New Roman"/>
                        <a:ea typeface="Times New Roman"/>
                      </a:endParaRPr>
                    </a:p>
                  </a:txBody>
                  <a:tcPr marL="68580" marR="68580" marT="0" marB="0"/>
                </a:tc>
                <a:tc>
                  <a:txBody>
                    <a:bodyPr/>
                    <a:lstStyle/>
                    <a:p>
                      <a:pPr>
                        <a:lnSpc>
                          <a:spcPct val="115000"/>
                        </a:lnSpc>
                        <a:spcAft>
                          <a:spcPts val="0"/>
                        </a:spcAft>
                      </a:pPr>
                      <a:r>
                        <a:rPr lang="ru-RU" sz="1200" kern="50">
                          <a:effectLst/>
                        </a:rPr>
                        <a:t>ИБС КрасГМУ</a:t>
                      </a:r>
                      <a:endParaRPr lang="ru-RU" sz="1200" kern="50">
                        <a:effectLst/>
                        <a:latin typeface="Times New Roman"/>
                        <a:ea typeface="Times New Roman"/>
                      </a:endParaRPr>
                    </a:p>
                  </a:txBody>
                  <a:tcPr marL="68580" marR="68580" marT="0" marB="0"/>
                </a:tc>
              </a:tr>
              <a:tr h="218440">
                <a:tc>
                  <a:txBody>
                    <a:bodyPr/>
                    <a:lstStyle/>
                    <a:p>
                      <a:pPr>
                        <a:lnSpc>
                          <a:spcPct val="115000"/>
                        </a:lnSpc>
                        <a:spcAft>
                          <a:spcPts val="0"/>
                        </a:spcAft>
                      </a:pPr>
                      <a:r>
                        <a:rPr lang="ru-RU" sz="1200" kern="50">
                          <a:effectLst/>
                        </a:rPr>
                        <a:t>2.</a:t>
                      </a:r>
                      <a:endParaRPr lang="ru-RU" sz="1200" kern="50">
                        <a:effectLst/>
                        <a:latin typeface="Times New Roman"/>
                        <a:ea typeface="Times New Roman"/>
                      </a:endParaRPr>
                    </a:p>
                  </a:txBody>
                  <a:tcPr marL="68580" marR="68580" marT="0" marB="0"/>
                </a:tc>
                <a:tc>
                  <a:txBody>
                    <a:bodyPr/>
                    <a:lstStyle/>
                    <a:p>
                      <a:pPr>
                        <a:lnSpc>
                          <a:spcPct val="115000"/>
                        </a:lnSpc>
                        <a:spcAft>
                          <a:spcPts val="0"/>
                        </a:spcAft>
                      </a:pPr>
                      <a:r>
                        <a:rPr lang="ru-RU" sz="1200" kern="50">
                          <a:effectLst/>
                        </a:rPr>
                        <a:t>БМ МедАрт</a:t>
                      </a:r>
                      <a:endParaRPr lang="ru-RU" sz="1200" kern="50">
                        <a:effectLst/>
                        <a:latin typeface="Times New Roman"/>
                        <a:ea typeface="Times New Roman"/>
                      </a:endParaRPr>
                    </a:p>
                  </a:txBody>
                  <a:tcPr marL="68580" marR="68580" marT="0" marB="0"/>
                </a:tc>
              </a:tr>
              <a:tr h="218440">
                <a:tc>
                  <a:txBody>
                    <a:bodyPr/>
                    <a:lstStyle/>
                    <a:p>
                      <a:pPr>
                        <a:lnSpc>
                          <a:spcPct val="115000"/>
                        </a:lnSpc>
                        <a:spcAft>
                          <a:spcPts val="0"/>
                        </a:spcAft>
                      </a:pPr>
                      <a:r>
                        <a:rPr lang="ru-RU" sz="1200" kern="50">
                          <a:effectLst/>
                        </a:rPr>
                        <a:t>3.</a:t>
                      </a:r>
                      <a:endParaRPr lang="ru-RU" sz="1200" kern="50">
                        <a:effectLst/>
                        <a:latin typeface="Times New Roman"/>
                        <a:ea typeface="Times New Roman"/>
                      </a:endParaRPr>
                    </a:p>
                  </a:txBody>
                  <a:tcPr marL="68580" marR="68580" marT="0" marB="0"/>
                </a:tc>
                <a:tc>
                  <a:txBody>
                    <a:bodyPr/>
                    <a:lstStyle/>
                    <a:p>
                      <a:pPr>
                        <a:lnSpc>
                          <a:spcPct val="115000"/>
                        </a:lnSpc>
                        <a:spcAft>
                          <a:spcPts val="0"/>
                        </a:spcAft>
                      </a:pPr>
                      <a:r>
                        <a:rPr lang="ru-RU" sz="1200" kern="50" dirty="0">
                          <a:effectLst/>
                        </a:rPr>
                        <a:t>БД </a:t>
                      </a:r>
                      <a:r>
                        <a:rPr lang="en-US" sz="1200" kern="50" dirty="0" err="1">
                          <a:effectLst/>
                        </a:rPr>
                        <a:t>Ebsco</a:t>
                      </a:r>
                      <a:endParaRPr lang="ru-RU" sz="1200" kern="50" dirty="0">
                        <a:effectLst/>
                        <a:latin typeface="Times New Roman"/>
                        <a:ea typeface="Times New Roman"/>
                      </a:endParaRPr>
                    </a:p>
                  </a:txBody>
                  <a:tcPr marL="68580" marR="68580" marT="0" marB="0"/>
                </a:tc>
              </a:tr>
            </a:tbl>
          </a:graphicData>
        </a:graphic>
      </p:graphicFrame>
      <p:sp>
        <p:nvSpPr>
          <p:cNvPr id="11" name="Заголовок 1"/>
          <p:cNvSpPr txBox="1">
            <a:spLocks/>
          </p:cNvSpPr>
          <p:nvPr/>
        </p:nvSpPr>
        <p:spPr>
          <a:xfrm>
            <a:off x="467544" y="3933056"/>
            <a:ext cx="8229600" cy="70609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800" dirty="0" smtClean="0"/>
              <a:t>Дополнительная </a:t>
            </a:r>
            <a:endParaRPr lang="ru-RU" sz="2800" dirty="0"/>
          </a:p>
        </p:txBody>
      </p:sp>
      <p:sp>
        <p:nvSpPr>
          <p:cNvPr id="12" name="Заголовок 1"/>
          <p:cNvSpPr txBox="1">
            <a:spLocks/>
          </p:cNvSpPr>
          <p:nvPr/>
        </p:nvSpPr>
        <p:spPr>
          <a:xfrm>
            <a:off x="592520" y="5013176"/>
            <a:ext cx="8229600" cy="70609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800" dirty="0" smtClean="0"/>
              <a:t>Электронные ресурсы </a:t>
            </a:r>
            <a:endParaRPr lang="ru-RU" sz="2800" dirty="0"/>
          </a:p>
        </p:txBody>
      </p:sp>
    </p:spTree>
    <p:extLst>
      <p:ext uri="{BB962C8B-B14F-4D97-AF65-F5344CB8AC3E}">
        <p14:creationId xmlns:p14="http://schemas.microsoft.com/office/powerpoint/2010/main" val="2556524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ru-RU" dirty="0"/>
              <a:t>Спасибо за внимание!</a:t>
            </a:r>
          </a:p>
        </p:txBody>
      </p:sp>
    </p:spTree>
    <p:extLst>
      <p:ext uri="{BB962C8B-B14F-4D97-AF65-F5344CB8AC3E}">
        <p14:creationId xmlns:p14="http://schemas.microsoft.com/office/powerpoint/2010/main" val="32307016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692696"/>
            <a:ext cx="8229600" cy="5433467"/>
          </a:xfrm>
        </p:spPr>
        <p:txBody>
          <a:bodyPr>
            <a:normAutofit fontScale="85000" lnSpcReduction="20000"/>
          </a:bodyPr>
          <a:lstStyle/>
          <a:p>
            <a:r>
              <a:rPr lang="ru-RU" dirty="0"/>
              <a:t>В отечественной и зарубежной </a:t>
            </a:r>
            <a:r>
              <a:rPr lang="ru-RU" dirty="0" err="1"/>
              <a:t>афазиологии</a:t>
            </a:r>
            <a:r>
              <a:rPr lang="ru-RU" dirty="0"/>
              <a:t> существуют различные классификационные системы </a:t>
            </a:r>
            <a:r>
              <a:rPr lang="ru-RU" dirty="0" err="1"/>
              <a:t>афазических</a:t>
            </a:r>
            <a:r>
              <a:rPr lang="ru-RU" dirty="0"/>
              <a:t> расстройств.</a:t>
            </a:r>
          </a:p>
          <a:p>
            <a:r>
              <a:rPr lang="ru-RU" dirty="0"/>
              <a:t>Наиболее распространенной среди них является классификация А.Р. </a:t>
            </a:r>
            <a:r>
              <a:rPr lang="ru-RU" dirty="0" err="1"/>
              <a:t>Лурия</a:t>
            </a:r>
            <a:r>
              <a:rPr lang="ru-RU" dirty="0"/>
              <a:t>. Согласно этой классификации существуют следующие формы афазий:</a:t>
            </a:r>
          </a:p>
          <a:p>
            <a:r>
              <a:rPr lang="ru-RU" dirty="0"/>
              <a:t>1. Моторная афазия афферентного типа.</a:t>
            </a:r>
          </a:p>
          <a:p>
            <a:r>
              <a:rPr lang="ru-RU" dirty="0"/>
              <a:t>2. Моторная афазия эфферентного типа.</a:t>
            </a:r>
          </a:p>
          <a:p>
            <a:r>
              <a:rPr lang="ru-RU" dirty="0"/>
              <a:t>3. Динамическая афазия.</a:t>
            </a:r>
          </a:p>
          <a:p>
            <a:r>
              <a:rPr lang="ru-RU" dirty="0"/>
              <a:t>4. Сенсорная (акустико-гностическая) афазия.</a:t>
            </a:r>
          </a:p>
          <a:p>
            <a:r>
              <a:rPr lang="ru-RU" dirty="0"/>
              <a:t>5. Акустико-</a:t>
            </a:r>
            <a:r>
              <a:rPr lang="ru-RU" dirty="0" err="1"/>
              <a:t>мнестическая</a:t>
            </a:r>
            <a:r>
              <a:rPr lang="ru-RU" dirty="0"/>
              <a:t> афазия.</a:t>
            </a:r>
          </a:p>
          <a:p>
            <a:r>
              <a:rPr lang="ru-RU" dirty="0"/>
              <a:t>6. Семантическая афазия.</a:t>
            </a:r>
          </a:p>
          <a:p>
            <a:endParaRPr lang="ru-RU" dirty="0"/>
          </a:p>
        </p:txBody>
      </p:sp>
    </p:spTree>
    <p:extLst>
      <p:ext uri="{BB962C8B-B14F-4D97-AF65-F5344CB8AC3E}">
        <p14:creationId xmlns:p14="http://schemas.microsoft.com/office/powerpoint/2010/main" val="14700487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ru-RU" dirty="0"/>
              <a:t>Восстановительное обучение проводится по специальной, заранее разработанной программе. Программа должна включать определенные задачи и соответствующие им методы работы, дифференцированные в зависимости от формы афазии (апраксии, агнозии), степени выраженности дефекта, этапа заболевания, индивидуальных особенностей нарушений речи.</a:t>
            </a:r>
          </a:p>
          <a:p>
            <a:endParaRPr lang="ru-RU" dirty="0"/>
          </a:p>
        </p:txBody>
      </p:sp>
    </p:spTree>
    <p:extLst>
      <p:ext uri="{BB962C8B-B14F-4D97-AF65-F5344CB8AC3E}">
        <p14:creationId xmlns:p14="http://schemas.microsoft.com/office/powerpoint/2010/main" val="21631477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10000"/>
          </a:bodyPr>
          <a:lstStyle/>
          <a:p>
            <a:r>
              <a:rPr lang="ru-RU" dirty="0"/>
              <a:t>Программа обучения строится с соблюдением принципа системности. Это значит, что восстановительная работа должна вестись над всеми сторонами нарушенной функции, а не только над теми, которые пострадали первично.</a:t>
            </a:r>
          </a:p>
          <a:p>
            <a:r>
              <a:rPr lang="ru-RU" dirty="0"/>
              <a:t>Кроме того, восстановительное обучение прежде всего должно быть направлено на восстановление коммуникативных способностей больных. Необходимо вовлечение больного в общение не только на занятиях, но и в семье, а также в общественных местах.</a:t>
            </a:r>
          </a:p>
          <a:p>
            <a:endParaRPr lang="ru-RU" dirty="0"/>
          </a:p>
        </p:txBody>
      </p:sp>
    </p:spTree>
    <p:extLst>
      <p:ext uri="{BB962C8B-B14F-4D97-AF65-F5344CB8AC3E}">
        <p14:creationId xmlns:p14="http://schemas.microsoft.com/office/powerpoint/2010/main" val="3932264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У одних больных, составляющих большинство, грубость расстройства речи определяется стадией восстановительного периода; у других — дефект остается грубым и на поздних стадиях восстановления.</a:t>
            </a:r>
          </a:p>
        </p:txBody>
      </p:sp>
    </p:spTree>
    <p:extLst>
      <p:ext uri="{BB962C8B-B14F-4D97-AF65-F5344CB8AC3E}">
        <p14:creationId xmlns:p14="http://schemas.microsoft.com/office/powerpoint/2010/main" val="5173377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800" i="1" dirty="0"/>
              <a:t>МОТОРНАЯ АФАЗИЯ АФФЕРЕНТНОГО ТИПА</a:t>
            </a:r>
            <a:br>
              <a:rPr lang="ru-RU" sz="1800" i="1" dirty="0"/>
            </a:br>
            <a:r>
              <a:rPr lang="ru-RU" sz="1800" b="1" dirty="0"/>
              <a:t>I. Стадия грубых расстройств</a:t>
            </a:r>
            <a:endParaRPr lang="ru-RU" sz="1800" dirty="0"/>
          </a:p>
        </p:txBody>
      </p:sp>
      <p:sp>
        <p:nvSpPr>
          <p:cNvPr id="3" name="Объект 2"/>
          <p:cNvSpPr>
            <a:spLocks noGrp="1"/>
          </p:cNvSpPr>
          <p:nvPr>
            <p:ph idx="1"/>
          </p:nvPr>
        </p:nvSpPr>
        <p:spPr>
          <a:xfrm>
            <a:off x="467544" y="1052736"/>
            <a:ext cx="8229600" cy="5472608"/>
          </a:xfrm>
        </p:spPr>
        <p:txBody>
          <a:bodyPr>
            <a:noAutofit/>
          </a:bodyPr>
          <a:lstStyle/>
          <a:p>
            <a:endParaRPr lang="ru-RU" sz="1200" dirty="0"/>
          </a:p>
          <a:p>
            <a:r>
              <a:rPr lang="ru-RU" sz="1200" dirty="0"/>
              <a:t>1. Преодоление расстройств понимания ситуативной и бытовой речи:</a:t>
            </a:r>
          </a:p>
          <a:p>
            <a:r>
              <a:rPr lang="ru-RU" sz="1200" dirty="0"/>
              <a:t>§   показ картинных и реальных изображений наиболее употребляемых предметов и простых действий по их названиям, категориальным и прочим признакам. Например: «Покажите стол, чашку, собаку и пр.», « Покажите предметы мебели, одежды, транспорта и пр.», «Покажите того, кто летает, кто разговаривает, кто поет, у кого есть хвост и т.п.»;</a:t>
            </a:r>
          </a:p>
          <a:p>
            <a:r>
              <a:rPr lang="ru-RU" sz="1200" dirty="0"/>
              <a:t>§   классификация слов по темам (например: «Одежда», «Мебель» и т.д.) с опорой на предметную картинку;</a:t>
            </a:r>
          </a:p>
          <a:p>
            <a:r>
              <a:rPr lang="ru-RU" sz="1200" dirty="0"/>
              <a:t>§   ответы утвердительным или отрицательным жестом на простые ситуативные вопросы. Например, «Сейчас зима, лето..?»; «Вы живете в Москве?» и др.</a:t>
            </a:r>
          </a:p>
          <a:p>
            <a:r>
              <a:rPr lang="ru-RU" sz="1200" dirty="0"/>
              <a:t>2. Растормаживание произносительной стороны речи:</a:t>
            </a:r>
          </a:p>
          <a:p>
            <a:r>
              <a:rPr lang="ru-RU" sz="1200" dirty="0"/>
              <a:t>§   сопряженное, отраженное и самостоятельное произнесение автоматизированных речевых рядов (порядковый счет, дни недели, месяцы по порядку, пение со словами, </a:t>
            </a:r>
            <a:r>
              <a:rPr lang="ru-RU" sz="1200" dirty="0" err="1"/>
              <a:t>оканчивание</a:t>
            </a:r>
            <a:r>
              <a:rPr lang="ru-RU" sz="1200" dirty="0"/>
              <a:t> пословиц и фраз с «жестким» контекстом), моделирование ситуаций, стимулирующих произнесение звукоподражательных местоимений («ах!» «ох!» и т.п.);</a:t>
            </a:r>
          </a:p>
          <a:p>
            <a:r>
              <a:rPr lang="ru-RU" sz="1200" dirty="0"/>
              <a:t>§   сопряженное и отраженное произнесение простых слов и фраз;</a:t>
            </a:r>
          </a:p>
          <a:p>
            <a:r>
              <a:rPr lang="ru-RU" sz="1200" dirty="0"/>
              <a:t>§   затормаживание речевого </a:t>
            </a:r>
            <a:r>
              <a:rPr lang="ru-RU" sz="1200" dirty="0" err="1"/>
              <a:t>эмбола</a:t>
            </a:r>
            <a:r>
              <a:rPr lang="ru-RU" sz="1200" dirty="0"/>
              <a:t> путем введения его в слово {та, та.. Тата, так), или во фразу {</a:t>
            </a:r>
            <a:r>
              <a:rPr lang="ru-RU" sz="1200" dirty="0" err="1"/>
              <a:t>ма.мамама</a:t>
            </a:r>
            <a:r>
              <a:rPr lang="ru-RU" sz="1200" dirty="0"/>
              <a:t>...; это мама).</a:t>
            </a:r>
          </a:p>
          <a:p>
            <a:r>
              <a:rPr lang="ru-RU" sz="1200" dirty="0"/>
              <a:t>3. Стимулирование простых коммуникативных видов речи:</a:t>
            </a:r>
          </a:p>
          <a:p>
            <a:r>
              <a:rPr lang="ru-RU" sz="1200" dirty="0"/>
              <a:t>§   ответы на вопросы </a:t>
            </a:r>
            <a:r>
              <a:rPr lang="ru-RU" sz="1200" dirty="0" err="1"/>
              <a:t>однимдвумя</a:t>
            </a:r>
            <a:r>
              <a:rPr lang="ru-RU" sz="1200" dirty="0"/>
              <a:t> словами в простом ситуативном диалоге</a:t>
            </a:r>
            <a:r>
              <a:rPr lang="ru-RU" sz="1200" dirty="0" smtClean="0"/>
              <a:t>;</a:t>
            </a:r>
          </a:p>
          <a:p>
            <a:r>
              <a:rPr lang="ru-RU" sz="1200" dirty="0"/>
              <a:t>§   моделирование ситуаций, способствующих вызову коммуникативно значимых слов (да, нет, хочу, буду и т.д.);</a:t>
            </a:r>
          </a:p>
          <a:p>
            <a:r>
              <a:rPr lang="ru-RU" sz="1200" dirty="0"/>
              <a:t>§   ответы на ситуативные вопросы и составление простых фраз с помощью пиктограммы и жеста' с сопряженным проговариванием простых слов и фраз.</a:t>
            </a:r>
          </a:p>
          <a:p>
            <a:r>
              <a:rPr lang="ru-RU" sz="1200" dirty="0"/>
              <a:t>4. Стимулирование глобального чтения и письма:</a:t>
            </a:r>
          </a:p>
          <a:p>
            <a:r>
              <a:rPr lang="ru-RU" sz="1200" dirty="0"/>
              <a:t>§   раскладывание подписей под картинками (предметными и сюжетными);</a:t>
            </a:r>
          </a:p>
          <a:p>
            <a:r>
              <a:rPr lang="ru-RU" sz="1200" dirty="0"/>
              <a:t>§   письмо наиболее привычных слов идеограмм, списывание простых текстов;</a:t>
            </a:r>
          </a:p>
          <a:p>
            <a:r>
              <a:rPr lang="ru-RU" sz="1200" dirty="0"/>
              <a:t>§   сопряженное чтение простых диалогов.</a:t>
            </a:r>
          </a:p>
          <a:p>
            <a:endParaRPr lang="ru-RU" sz="1200" dirty="0"/>
          </a:p>
          <a:p>
            <a:endParaRPr lang="ru-RU" sz="1200" dirty="0"/>
          </a:p>
        </p:txBody>
      </p:sp>
    </p:spTree>
    <p:extLst>
      <p:ext uri="{BB962C8B-B14F-4D97-AF65-F5344CB8AC3E}">
        <p14:creationId xmlns:p14="http://schemas.microsoft.com/office/powerpoint/2010/main" val="32071391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i="1" dirty="0"/>
              <a:t>МОТОРНАЯ АФАЗИЯ АФФЕРЕНТНОГО </a:t>
            </a:r>
            <a:r>
              <a:rPr lang="ru-RU" sz="2000" i="1" dirty="0" smtClean="0"/>
              <a:t>ТИПА</a:t>
            </a:r>
            <a:br>
              <a:rPr lang="ru-RU" sz="2000" i="1" dirty="0" smtClean="0"/>
            </a:br>
            <a:r>
              <a:rPr lang="ru-RU" sz="2000" b="1" dirty="0"/>
              <a:t>II. Стадия расстройств средней степени выраженности</a:t>
            </a:r>
            <a:r>
              <a:rPr lang="ru-RU" sz="2000" dirty="0"/>
              <a:t/>
            </a:r>
            <a:br>
              <a:rPr lang="ru-RU" sz="2000" dirty="0"/>
            </a:br>
            <a:r>
              <a:rPr lang="ru-RU" sz="2000" i="1" dirty="0"/>
              <a:t/>
            </a:r>
            <a:br>
              <a:rPr lang="ru-RU" sz="2000" i="1" dirty="0"/>
            </a:br>
            <a:endParaRPr lang="ru-RU" sz="2000" dirty="0"/>
          </a:p>
        </p:txBody>
      </p:sp>
      <p:sp>
        <p:nvSpPr>
          <p:cNvPr id="3" name="Объект 2"/>
          <p:cNvSpPr>
            <a:spLocks noGrp="1"/>
          </p:cNvSpPr>
          <p:nvPr>
            <p:ph idx="1"/>
          </p:nvPr>
        </p:nvSpPr>
        <p:spPr>
          <a:xfrm>
            <a:off x="467544" y="836712"/>
            <a:ext cx="8229600" cy="5760640"/>
          </a:xfrm>
        </p:spPr>
        <p:txBody>
          <a:bodyPr>
            <a:noAutofit/>
          </a:bodyPr>
          <a:lstStyle/>
          <a:p>
            <a:r>
              <a:rPr lang="ru-RU" sz="1800" b="1" dirty="0"/>
              <a:t>1</a:t>
            </a:r>
            <a:r>
              <a:rPr lang="ru-RU" sz="1800" b="1" dirty="0"/>
              <a:t>. Преодоление расстройств произносительной стороны речи:</a:t>
            </a:r>
          </a:p>
          <a:p>
            <a:r>
              <a:rPr lang="ru-RU" sz="1800" dirty="0"/>
              <a:t>§   выделение звука из слова;</a:t>
            </a:r>
          </a:p>
          <a:p>
            <a:r>
              <a:rPr lang="ru-RU" sz="1800" dirty="0"/>
              <a:t>§   автоматизация отдельных </a:t>
            </a:r>
            <a:r>
              <a:rPr lang="ru-RU" sz="1800" dirty="0" err="1"/>
              <a:t>артикулем</a:t>
            </a:r>
            <a:r>
              <a:rPr lang="ru-RU" sz="1800" dirty="0"/>
              <a:t> в словах с различной с </a:t>
            </a:r>
            <a:r>
              <a:rPr lang="ru-RU" sz="1800" dirty="0" err="1"/>
              <a:t>логоритмической</a:t>
            </a:r>
            <a:r>
              <a:rPr lang="ru-RU" sz="1800" dirty="0"/>
              <a:t> структурой;</a:t>
            </a:r>
          </a:p>
          <a:p>
            <a:r>
              <a:rPr lang="ru-RU" sz="1800" dirty="0"/>
              <a:t>§   преодоление литеральных парафазии путем подбора сначала дискретных, а затем постепенно сближающихся по артикуляции звуков.</a:t>
            </a:r>
          </a:p>
          <a:p>
            <a:r>
              <a:rPr lang="ru-RU" sz="1800" b="1" dirty="0"/>
              <a:t>2. Восстановление и коррекция фразовой речи:</a:t>
            </a:r>
          </a:p>
          <a:p>
            <a:r>
              <a:rPr lang="ru-RU" sz="1800" dirty="0"/>
              <a:t>§   составление фраз по сюжетной картинке: от простых моделей (субъект-предикат, субъект-предикат-объект)к более сложным, включающим объекты с предлогами, отрицательные слова и пр.;</a:t>
            </a:r>
          </a:p>
          <a:p>
            <a:r>
              <a:rPr lang="ru-RU" sz="1800" dirty="0"/>
              <a:t>§   составление фраз по вопросам, по опорным словам;</a:t>
            </a:r>
          </a:p>
          <a:p>
            <a:r>
              <a:rPr lang="ru-RU" sz="1800" dirty="0"/>
              <a:t>§   </a:t>
            </a:r>
            <a:r>
              <a:rPr lang="ru-RU" sz="1800" dirty="0" err="1"/>
              <a:t>экстериоризация</a:t>
            </a:r>
            <a:r>
              <a:rPr lang="ru-RU" sz="1800" dirty="0"/>
              <a:t> грамматико-смысловых связей предиката: «кто?», «зачем?», «когда?», «куда?» т.д.;</a:t>
            </a:r>
          </a:p>
          <a:p>
            <a:r>
              <a:rPr lang="ru-RU" sz="1800" dirty="0"/>
              <a:t>§   заполнение пропусков во фразе с грамматическим изменением слова;</a:t>
            </a:r>
          </a:p>
          <a:p>
            <a:r>
              <a:rPr lang="ru-RU" sz="1800" dirty="0"/>
              <a:t>§   развернутые ответы на вопросы;</a:t>
            </a:r>
          </a:p>
          <a:p>
            <a:r>
              <a:rPr lang="ru-RU" sz="1800" dirty="0"/>
              <a:t>§   составление рассказов по серии сюжетных картинок;</a:t>
            </a:r>
          </a:p>
          <a:p>
            <a:r>
              <a:rPr lang="ru-RU" sz="1800" dirty="0"/>
              <a:t>§   пересказ текстов с опорой на вопросы</a:t>
            </a:r>
            <a:r>
              <a:rPr lang="ru-RU" sz="1800" dirty="0"/>
              <a:t>.</a:t>
            </a:r>
            <a:endParaRPr lang="ru-RU" sz="1800" dirty="0"/>
          </a:p>
        </p:txBody>
      </p:sp>
    </p:spTree>
    <p:extLst>
      <p:ext uri="{BB962C8B-B14F-4D97-AF65-F5344CB8AC3E}">
        <p14:creationId xmlns:p14="http://schemas.microsoft.com/office/powerpoint/2010/main" val="33282200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i="1" dirty="0"/>
              <a:t>МОТОРНАЯ АФАЗИЯ АФФЕРЕНТНОГО ТИПА</a:t>
            </a:r>
            <a:br>
              <a:rPr lang="ru-RU" sz="2000" i="1" dirty="0"/>
            </a:br>
            <a:r>
              <a:rPr lang="ru-RU" sz="2000" b="1" dirty="0"/>
              <a:t>II. Стадия расстройств средней степени выраженности</a:t>
            </a:r>
            <a:r>
              <a:rPr lang="ru-RU" sz="2000" dirty="0"/>
              <a:t/>
            </a:r>
            <a:br>
              <a:rPr lang="ru-RU" sz="2000" dirty="0"/>
            </a:br>
            <a:r>
              <a:rPr lang="ru-RU" sz="2000" i="1" dirty="0"/>
              <a:t/>
            </a:r>
            <a:br>
              <a:rPr lang="ru-RU" sz="2000" i="1" dirty="0"/>
            </a:br>
            <a:endParaRPr lang="ru-RU" sz="2000" dirty="0"/>
          </a:p>
        </p:txBody>
      </p:sp>
      <p:sp>
        <p:nvSpPr>
          <p:cNvPr id="3" name="Объект 2"/>
          <p:cNvSpPr>
            <a:spLocks noGrp="1"/>
          </p:cNvSpPr>
          <p:nvPr>
            <p:ph idx="1"/>
          </p:nvPr>
        </p:nvSpPr>
        <p:spPr>
          <a:xfrm>
            <a:off x="457200" y="1124744"/>
            <a:ext cx="8229600" cy="5400600"/>
          </a:xfrm>
        </p:spPr>
        <p:txBody>
          <a:bodyPr>
            <a:normAutofit fontScale="62500" lnSpcReduction="20000"/>
          </a:bodyPr>
          <a:lstStyle/>
          <a:p>
            <a:r>
              <a:rPr lang="ru-RU" b="1" dirty="0"/>
              <a:t>3. Работа над семантикой слова:</a:t>
            </a:r>
          </a:p>
          <a:p>
            <a:r>
              <a:rPr lang="ru-RU" dirty="0"/>
              <a:t>§   выработка обобщенных понятий;</a:t>
            </a:r>
          </a:p>
          <a:p>
            <a:r>
              <a:rPr lang="ru-RU" dirty="0"/>
              <a:t>§   смысловое обыгрывание слов (предметная и глагольная лексика) путем включения их в различные смысловые контексты;</a:t>
            </a:r>
          </a:p>
          <a:p>
            <a:r>
              <a:rPr lang="ru-RU" dirty="0"/>
              <a:t>§   заполнение пропусков во фразе;</a:t>
            </a:r>
          </a:p>
          <a:p>
            <a:r>
              <a:rPr lang="ru-RU" dirty="0"/>
              <a:t>§   завершение предложений разными словами, подходящими по смыслу;</a:t>
            </a:r>
          </a:p>
          <a:p>
            <a:r>
              <a:rPr lang="ru-RU" dirty="0"/>
              <a:t>§   подбор антонимов, синонимов.</a:t>
            </a:r>
          </a:p>
          <a:p>
            <a:r>
              <a:rPr lang="ru-RU" b="1" dirty="0"/>
              <a:t>4. Восстановление аналитико-синтетического письма и чтения:</a:t>
            </a:r>
          </a:p>
          <a:p>
            <a:r>
              <a:rPr lang="ru-RU" dirty="0"/>
              <a:t>§   </a:t>
            </a:r>
            <a:r>
              <a:rPr lang="ru-RU" dirty="0" err="1"/>
              <a:t>звуко</a:t>
            </a:r>
            <a:r>
              <a:rPr lang="ru-RU" dirty="0"/>
              <a:t>-буквенный состав слова, его анализ (</a:t>
            </a:r>
            <a:r>
              <a:rPr lang="ru-RU" dirty="0" smtClean="0"/>
              <a:t>одно-двух-трехсложные </a:t>
            </a:r>
            <a:r>
              <a:rPr lang="ru-RU" dirty="0"/>
              <a:t>слова) с опорой на схемы, передающие слоговую и </a:t>
            </a:r>
            <a:r>
              <a:rPr lang="ru-RU" dirty="0" err="1" smtClean="0"/>
              <a:t>звуко</a:t>
            </a:r>
            <a:r>
              <a:rPr lang="ru-RU" dirty="0" smtClean="0"/>
              <a:t>-буквенную </a:t>
            </a:r>
            <a:r>
              <a:rPr lang="ru-RU" dirty="0"/>
              <a:t>структуру слова, постепенное свертывание числа внешних опор;</a:t>
            </a:r>
          </a:p>
          <a:p>
            <a:r>
              <a:rPr lang="ru-RU" dirty="0"/>
              <a:t>§   заполнение пропущенных букв и слогов в словах;</a:t>
            </a:r>
          </a:p>
          <a:p>
            <a:r>
              <a:rPr lang="ru-RU" dirty="0"/>
              <a:t>§   списывание слов, фраз и небольших текстов с установкой на самоконтроль и самостоятельное исправление ошибок;</a:t>
            </a:r>
          </a:p>
          <a:p>
            <a:r>
              <a:rPr lang="ru-RU" dirty="0"/>
              <a:t>§   чтение и письмо под диктовку слов с постепенно усложняющейся звуковой структурой, простых фраз, а также отдельных слогов и букв;</a:t>
            </a:r>
          </a:p>
          <a:p>
            <a:r>
              <a:rPr lang="ru-RU" dirty="0"/>
              <a:t>§   заполнение в текстах при чтении и письме пропущенных слов, отрабатываемых в устной речи.</a:t>
            </a:r>
          </a:p>
          <a:p>
            <a:endParaRPr lang="ru-RU" dirty="0"/>
          </a:p>
          <a:p>
            <a:endParaRPr lang="ru-RU" dirty="0"/>
          </a:p>
        </p:txBody>
      </p:sp>
    </p:spTree>
    <p:extLst>
      <p:ext uri="{BB962C8B-B14F-4D97-AF65-F5344CB8AC3E}">
        <p14:creationId xmlns:p14="http://schemas.microsoft.com/office/powerpoint/2010/main" val="129433725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2959</Words>
  <Application>Microsoft Office PowerPoint</Application>
  <PresentationFormat>Экран (4:3)</PresentationFormat>
  <Paragraphs>303</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Тема Office</vt:lpstr>
      <vt:lpstr>Кафедра нервных болезней с курсом медицинской реабилитации ПО    Тема: «Восстановление речи при различных видах афазий (эфферентная моторная афазия, афферентная моторная афазия, динамическая афазия)»    лекция № 2 по дисциплине Спецпрактикум по восстановительному обучению с супервизией для студентов 5 курса, обучающихся по специальности  030401 – Клиническая психология (очная форма обучения)  Ассистент Безденежных А.Ф.      Красноярск, 2013 </vt:lpstr>
      <vt:lpstr>План лекции</vt:lpstr>
      <vt:lpstr>Презентация PowerPoint</vt:lpstr>
      <vt:lpstr>Презентация PowerPoint</vt:lpstr>
      <vt:lpstr>Презентация PowerPoint</vt:lpstr>
      <vt:lpstr>Презентация PowerPoint</vt:lpstr>
      <vt:lpstr>МОТОРНАЯ АФАЗИЯ АФФЕРЕНТНОГО ТИПА I. Стадия грубых расстройств</vt:lpstr>
      <vt:lpstr>МОТОРНАЯ АФАЗИЯ АФФЕРЕНТНОГО ТИПА II. Стадия расстройств средней степени выраженности  </vt:lpstr>
      <vt:lpstr>МОТОРНАЯ АФАЗИЯ АФФЕРЕНТНОГО ТИПА II. Стадия расстройств средней степени выраженности  </vt:lpstr>
      <vt:lpstr>МОТОРНАЯ АФАЗИЯ АФФЕРЕНТНОГО ТИПА III. Стадия легких расстройств  </vt:lpstr>
      <vt:lpstr>МОТОРНАЯ АФАЗИЯ АФФЕРЕНТНОГО ТИПА III. Стадия легких расстройств (продолжение)  </vt:lpstr>
      <vt:lpstr>МОТОРНАЯ АФАЗИЯ ЭФФЕРЕНТНОГО ТИПА </vt:lpstr>
      <vt:lpstr>МОТОРНАЯ АФАЗИЯ ЭФФЕРЕНТНОГО ТИПА </vt:lpstr>
      <vt:lpstr>ДИНАМИЧЕСКАЯ АФАЗИЯ I. Стадия грубых расстройств </vt:lpstr>
      <vt:lpstr>ДИНАМИЧЕСКАЯ АФАЗИЯ </vt:lpstr>
      <vt:lpstr>ДИНАМИЧЕСКАЯ АФАЗИЯ</vt:lpstr>
      <vt:lpstr>АФФЕРЕНТНАЯ МОТОРНАЯ АФАЗИЯ Результаты первого этапа обучения </vt:lpstr>
      <vt:lpstr>АФФЕРЕНТНАЯ МОТОРНАЯ АФАЗИЯ </vt:lpstr>
      <vt:lpstr>Презентация PowerPoint</vt:lpstr>
      <vt:lpstr>ЭФФЕРЕНТНАЯ МОТОРНАЯ АФАЗИЯ Результаты первого этапа обучения </vt:lpstr>
      <vt:lpstr>Презентация PowerPoint</vt:lpstr>
      <vt:lpstr>Презентация PowerPoint</vt:lpstr>
      <vt:lpstr>ДИНАМИЧЕСКАЯ АФАЗИЯ </vt:lpstr>
      <vt:lpstr>Презентация PowerPoint</vt:lpstr>
      <vt:lpstr>Презентация PowerPoint</vt:lpstr>
      <vt:lpstr>Литература Основная</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Кафедра нервных болезней с курсом медицинской реабилитации ПО    Тема: «Нейропсихологические синдромы поражения различных отделов мозга. Нейропсихологические синдромы при поражении затылочных долей, теменных долей мозга»    лекция № 2 по дисциплине Клиническая нейропсихология для студентов 3 курса, обучающихся по специальности  030401.65 – Клиническая психология (очно-заочная форма обучения)  Ассистент Безденежных А.Ф.      Красноярск, 2013 </dc:title>
  <dc:creator>Анка</dc:creator>
  <cp:lastModifiedBy>Пациент</cp:lastModifiedBy>
  <cp:revision>10</cp:revision>
  <dcterms:created xsi:type="dcterms:W3CDTF">2014-01-12T11:31:58Z</dcterms:created>
  <dcterms:modified xsi:type="dcterms:W3CDTF">2014-02-14T10:01:43Z</dcterms:modified>
</cp:coreProperties>
</file>