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7" r:id="rId4"/>
    <p:sldId id="268" r:id="rId5"/>
    <p:sldId id="281" r:id="rId6"/>
    <p:sldId id="280" r:id="rId7"/>
    <p:sldId id="266" r:id="rId8"/>
    <p:sldId id="270" r:id="rId9"/>
    <p:sldId id="272" r:id="rId10"/>
    <p:sldId id="275" r:id="rId11"/>
    <p:sldId id="274" r:id="rId12"/>
    <p:sldId id="276" r:id="rId13"/>
    <p:sldId id="277" r:id="rId14"/>
    <p:sldId id="278" r:id="rId15"/>
    <p:sldId id="279" r:id="rId16"/>
    <p:sldId id="263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B930A-2FDB-47F2-AFDC-8B915EDF0354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958DD-4841-44E1-A3E6-5CE34CA4F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1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DC7F1C3-4460-42CD-849E-E0F1991BC6F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4BA40EE-1EE1-43CB-88A7-52A8B49F19A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1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Добавить диагноз заголовок, убрать лишнее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784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388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171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04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42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958DD-4841-44E1-A3E6-5CE34CA4F53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25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BA9CC-E37C-447F-A6A2-AD1EC733E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F1181F-E3C2-466A-81DC-107C29AF4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14418-DF5C-492D-A0FD-8FB5862A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B0DDA-E942-4494-AE77-879B967D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B8713-D663-4248-9AA1-952851B0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8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E3D64-3155-4446-9FF7-0ED060F2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099125-7292-4E56-8762-60722120C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C9488-ECA2-4004-90A3-E71C2292F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45FB89-A52E-4DCC-A536-96491441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C1DE43-B501-4D65-9038-7E27649F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6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2A9CFF-1633-4C0D-A2E4-097C19732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E4249C-DBAD-4A45-B314-3486D7128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360487-922A-47D8-90DA-164C634E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6B302-7CCE-4A35-B9C6-20ED6B5F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52504A-0BA4-4B30-88BD-75816D6C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4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1D0DD-03FF-49E7-8978-381524AC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86D21D-E45D-4C0E-AB8E-5F963A642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2C9C8-4B36-4D6E-BAF4-19F562FC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AADAF-CE5B-4F31-AB3C-E11A7BD3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498D0C-C64F-4D3A-A660-F7624E1D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4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047F9-8CE6-4E63-ACD9-51616740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260F1E-92D6-47DD-9FEB-6A4256FA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C24FB5-32DE-4762-AC6C-35074BEF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0279AB-507B-4FD0-91F4-F97453A6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471C02-CEF4-4263-9AD2-91C6F0E2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82022-26FA-4691-AFC7-C2BE9C23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C2CC9-1B08-4D3C-93EB-89FF5173E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0A1C25-6AF7-4ED9-A34F-092AC7FBC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34F336-13F0-43A5-9C93-2DC3E9327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EADEC0-B975-4D41-8699-E8665367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A28725-93CA-4B07-AE4E-351DC1A8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9C6B6-2304-4334-8467-66D79A34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31BB27-C641-4B7A-B903-E4172429A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EF1A22-32C5-48F6-AB0C-46E7D3D57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E297F7-6EBD-434F-8FDF-D77F8E001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913A64-B26F-4288-B872-82DF38B47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4E6195-04FC-4867-BC4F-AAE59D91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E56DCA-24B8-4E49-BF37-A7F10222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84B034-B1D0-40C3-AD50-326F3993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0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5FD2A-2CCB-4302-9DF4-B6C595D8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47AF2A-F779-4C33-A9EB-9399F9E6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75253-6EE3-4C1C-8D79-30AC5326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86730E-BD93-40BC-A9BC-AFB8FAC7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82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ECC8D9-9983-4FA1-8707-4B9168D1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77B657-FFC2-48D5-B6E9-FB6E40E1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907203-FF35-4337-9859-874D796A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FAC21-0DA6-4F93-A4DF-951556C97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8EA0D1-AA4C-4862-B55E-1936A4D2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E02344-8A40-44A9-87E1-EAC09BD77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88F431-27F0-4D43-8A15-7916F291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2EF5DA-4C4A-4BB0-B614-F9CC4EDC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8FF07E-BD6F-4178-97F2-45268DEF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9AB0D2-50DC-41A9-A7D7-DF12A5E1A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11E7D7B-5503-4967-B2C0-758B50EBF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43221C-5179-44FB-9DA4-C7ADF43D5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8209A1-4A08-4751-95C8-D5593E53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86E2A4-92CA-461E-9DA4-4FE87B91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D404AE-184F-457A-8790-00BA1D13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1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CAFF4-5E81-4A3E-94DD-C137519B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8ABB30-E18A-4155-814E-640E12C7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EE92A-A679-4357-B7B8-F44D6C9C3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1D19-4318-4BA0-A9E1-D1694ECB4C3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CC2806-5F37-4C94-A620-4C27D42F7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9F49D7-7233-461A-BE5B-AC88E4E32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4BD6-3C13-4086-A1BE-BF1016E0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3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238680" y="1175040"/>
            <a:ext cx="11714040" cy="25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203864"/>
                </a:solidFill>
                <a:latin typeface="Arial"/>
              </a:rPr>
              <a:t>Билатеральная окклюзия внутренних сонных артерий с развитием ишемического и геморрагического инсультов 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648120" y="4550760"/>
            <a:ext cx="5304960" cy="6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Выполнил: ординатор 1-го года обучения специальности «Рентгенология» 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Тутарков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Сергей Геннадьевич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2059560" y="144000"/>
            <a:ext cx="817560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ФГБОУ ВО «Красноярский государственный медицинский университет имени профессора В.Ф. Войно - Ясенецкого»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Кафедра лучевой диагностики ИПО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72" name="CustomShape 5"/>
          <p:cNvSpPr/>
          <p:nvPr/>
        </p:nvSpPr>
        <p:spPr>
          <a:xfrm>
            <a:off x="4948200" y="6191280"/>
            <a:ext cx="60976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9B1679-AFF3-4082-9C0F-20004E3E4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93" y="4606643"/>
            <a:ext cx="5909725" cy="1857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BEE60-4729-44AE-99BD-70CF34B4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940" y="365126"/>
            <a:ext cx="11662117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+mn-lt"/>
              </a:rPr>
              <a:t>Внутримозговая гематома, динамика через 8 дней</a:t>
            </a:r>
            <a:br>
              <a:rPr lang="ru-RU" sz="4000" b="1" dirty="0">
                <a:latin typeface="+mn-lt"/>
              </a:rPr>
            </a:br>
            <a:r>
              <a:rPr lang="ru-RU" sz="4000" b="1" dirty="0">
                <a:latin typeface="+mn-lt"/>
              </a:rPr>
              <a:t>КТ головного мозга в аксиальной плоскости </a:t>
            </a:r>
            <a:br>
              <a:rPr lang="ru-RU" sz="4000" b="1" dirty="0">
                <a:latin typeface="+mn-lt"/>
              </a:rPr>
            </a:br>
            <a:endParaRPr lang="ru-RU" sz="4000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C9773-C0D9-4982-AFDA-57ECC2ED0626}"/>
              </a:ext>
            </a:extLst>
          </p:cNvPr>
          <p:cNvSpPr txBox="1"/>
          <p:nvPr/>
        </p:nvSpPr>
        <p:spPr>
          <a:xfrm>
            <a:off x="769618" y="5668018"/>
            <a:ext cx="106527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левой височной доле уменьшение объема геморрагического компонента до 4 мл и снижение плотностных характеристик гематомы. Выявленные ранее участки ишемии в мозолистом теле и в области базальных ядер слева уменьшились в размерах, снижение плотности до 5 HU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EA14E2-9176-42AC-8883-502091BCD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14" y="1302206"/>
            <a:ext cx="10143171" cy="425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73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13418-BFF1-4DBA-9906-F7EBC4C1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757" y="11725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+mn-lt"/>
              </a:rPr>
              <a:t>Результат</a:t>
            </a:r>
            <a:br>
              <a:rPr lang="ru-RU" b="1" dirty="0">
                <a:latin typeface="+mn-lt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57AF7-7A4C-44BA-9E72-7D6E74E926D3}"/>
              </a:ext>
            </a:extLst>
          </p:cNvPr>
          <p:cNvSpPr txBox="1"/>
          <p:nvPr/>
        </p:nvSpPr>
        <p:spPr>
          <a:xfrm>
            <a:off x="679352" y="2632827"/>
            <a:ext cx="10833295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Улучшение состояния</a:t>
            </a:r>
            <a:r>
              <a:rPr lang="ru-RU" sz="2200" dirty="0">
                <a:latin typeface="+mn-lt"/>
              </a:rPr>
              <a:t>: р</a:t>
            </a:r>
            <a:r>
              <a:rPr lang="ru-RU" sz="2200" dirty="0"/>
              <a:t>егрессия неврологического дефицита, снижение общемозговой симптоматики, нарастание общефизической активности, уменьшение выраженности пареза 7-го и 12-го пар черепно-мозговых нервов, но  сохранилась акустико-</a:t>
            </a:r>
            <a:r>
              <a:rPr lang="ru-RU" sz="2200" dirty="0" err="1"/>
              <a:t>мнестическая</a:t>
            </a:r>
            <a:r>
              <a:rPr lang="ru-RU" sz="2200" dirty="0"/>
              <a:t> афазия и снижение критики к своему состоянию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Пациент выписан через 16 дней, с рекомендациями по медикаментозной терапии, наблюдения у специалистов и консультации сосудистого хирурга для решения вопроса о хирургическом лечении </a:t>
            </a:r>
          </a:p>
        </p:txBody>
      </p:sp>
    </p:spTree>
    <p:extLst>
      <p:ext uri="{BB962C8B-B14F-4D97-AF65-F5344CB8AC3E}">
        <p14:creationId xmlns:p14="http://schemas.microsoft.com/office/powerpoint/2010/main" val="311672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73F31-EA0C-4708-A834-B6B37ABA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20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Этиология </a:t>
            </a:r>
            <a:r>
              <a:rPr lang="ru-RU" sz="4400" b="1" strike="noStrike" spc="-1" dirty="0">
                <a:latin typeface="Arial"/>
              </a:rPr>
              <a:t>окклюзии внутренних сонных артерий</a:t>
            </a:r>
            <a:endParaRPr lang="ru-RU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38FAA-B929-425F-832E-0CD9D697367F}"/>
              </a:ext>
            </a:extLst>
          </p:cNvPr>
          <p:cNvSpPr txBox="1"/>
          <p:nvPr/>
        </p:nvSpPr>
        <p:spPr>
          <a:xfrm>
            <a:off x="1038665" y="2775917"/>
            <a:ext cx="1011467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Атеросклероз, травматическое повреждение, артериит, </a:t>
            </a:r>
            <a:r>
              <a:rPr lang="ru-RU" sz="2400" dirty="0" err="1"/>
              <a:t>фибромышечная</a:t>
            </a:r>
            <a:r>
              <a:rPr lang="ru-RU" sz="2400" dirty="0"/>
              <a:t> дисплазия, болезнь </a:t>
            </a:r>
            <a:r>
              <a:rPr lang="ru-RU" sz="2400" dirty="0" err="1"/>
              <a:t>Мойя-Мойя</a:t>
            </a:r>
            <a:r>
              <a:rPr lang="ru-RU" sz="2400" dirty="0"/>
              <a:t>, гиперлипидемия, атеросклеротическое поражение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При сахарном диабете повышен риск развития как микро-, так и </a:t>
            </a:r>
            <a:r>
              <a:rPr lang="ru-RU" sz="2400" dirty="0" err="1"/>
              <a:t>макрососудистых</a:t>
            </a:r>
            <a:r>
              <a:rPr lang="ru-RU" sz="2400" dirty="0"/>
              <a:t> ишемических осложнений, в том числе и инсульта, в результате нарушения целостности эндотелия</a:t>
            </a:r>
          </a:p>
        </p:txBody>
      </p:sp>
    </p:spTree>
    <p:extLst>
      <p:ext uri="{BB962C8B-B14F-4D97-AF65-F5344CB8AC3E}">
        <p14:creationId xmlns:p14="http://schemas.microsoft.com/office/powerpoint/2010/main" val="58164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5D7DF-9FB5-471A-A1DF-7595E274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Клиническое течение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8D3AC-5D91-4432-85A8-87522C143071}"/>
              </a:ext>
            </a:extLst>
          </p:cNvPr>
          <p:cNvSpPr txBox="1"/>
          <p:nvPr/>
        </p:nvSpPr>
        <p:spPr>
          <a:xfrm>
            <a:off x="838200" y="2150241"/>
            <a:ext cx="105156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Остро: быстрое развитие симптоматики, обширных ишемических инфарктов головного мозга, что чаще всего приводит к смерти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Хронический процесс: бессимптомное течение, проявления сосудистой энцефалопатии, клиника транзиторной ишемической атаки или ишемического инсульта. Такая вариативность проявлений обусловлена развитием коллатеральной артериальной сети, что дает более благоприятные прогнозы по сравнению с острым течением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Коллатеральное кровообращение может осуществляться через систему вертебробазилярной артерии (ВБА), а также заполнение средней мозговой артерии через наружную сонную артерию, через глазничную артерию или в комбинации нескольких анастомозов</a:t>
            </a:r>
          </a:p>
        </p:txBody>
      </p:sp>
    </p:spTree>
    <p:extLst>
      <p:ext uri="{BB962C8B-B14F-4D97-AF65-F5344CB8AC3E}">
        <p14:creationId xmlns:p14="http://schemas.microsoft.com/office/powerpoint/2010/main" val="406255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457C4-02D8-4BA9-939F-A08749E37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108" y="4351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Диагностика </a:t>
            </a:r>
            <a:r>
              <a:rPr lang="ru-RU" sz="4000" b="1" strike="noStrike" spc="-1" dirty="0">
                <a:latin typeface="+mn-lt"/>
              </a:rPr>
              <a:t>окклюзии </a:t>
            </a:r>
            <a:br>
              <a:rPr lang="ru-RU" sz="4000" b="1" strike="noStrike" spc="-1" dirty="0">
                <a:latin typeface="+mn-lt"/>
              </a:rPr>
            </a:br>
            <a:r>
              <a:rPr lang="ru-RU" sz="4000" b="1" strike="noStrike" spc="-1" dirty="0">
                <a:latin typeface="+mn-lt"/>
              </a:rPr>
              <a:t>внутренних сонных артерий</a:t>
            </a:r>
            <a:endParaRPr lang="ru-RU" sz="4000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4A6D01-FA72-40C3-A019-E4218049DEF7}"/>
              </a:ext>
            </a:extLst>
          </p:cNvPr>
          <p:cNvSpPr txBox="1"/>
          <p:nvPr/>
        </p:nvSpPr>
        <p:spPr>
          <a:xfrm>
            <a:off x="715108" y="2282166"/>
            <a:ext cx="1104313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УЗИ: изменение гемодинамики, наличие и структура атеросклеротических бляшек в просвете, извитость и деформация сосудов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КТ- (КТА) или МР-ангиография (МРА): подтверждение выявленных изменений при УЗИ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КТА: локализация, форма и степень стеноза, а также морфологические особенности строения атеросклеротической бляшки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МРА: точная анатомическая визуализация артерий, однако по сравнению с УЗИ и КТА менее чувствительна к оценке кальциноза артерий, также существуют сложности в дифференциации критического стеноза и окклюзии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«Золотой стандарт» — </a:t>
            </a:r>
            <a:r>
              <a:rPr lang="ru-RU" sz="2000" dirty="0" err="1"/>
              <a:t>рентгеноконтрастная</a:t>
            </a:r>
            <a:r>
              <a:rPr lang="ru-RU" sz="2000" dirty="0"/>
              <a:t> ангиография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 сочетании УЗИ и КТА или МРА, совпадении их результатов решение о необходимости хирургического лечения может применяться без </a:t>
            </a:r>
            <a:r>
              <a:rPr lang="ru-RU" sz="2000" dirty="0" err="1"/>
              <a:t>рентгеноконтрастной</a:t>
            </a:r>
            <a:r>
              <a:rPr lang="ru-RU" sz="2000" dirty="0"/>
              <a:t> ангиографии</a:t>
            </a:r>
          </a:p>
        </p:txBody>
      </p:sp>
    </p:spTree>
    <p:extLst>
      <p:ext uri="{BB962C8B-B14F-4D97-AF65-F5344CB8AC3E}">
        <p14:creationId xmlns:p14="http://schemas.microsoft.com/office/powerpoint/2010/main" val="173639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42650-8767-4E9B-AD26-AD3396C9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Лечение и прогноз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09C22-BC4C-4238-9952-E4262295F547}"/>
              </a:ext>
            </a:extLst>
          </p:cNvPr>
          <p:cNvSpPr txBox="1"/>
          <p:nvPr/>
        </p:nvSpPr>
        <p:spPr>
          <a:xfrm>
            <a:off x="1181685" y="2345036"/>
            <a:ext cx="1041126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Общепринятый подход к лечению до сих пор отсутствует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Применяют как консервативные, так и хирургические методы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Прогноз, как правило, неблагоприятен, но по данным некоторых авторов, терапевтическое ведение пациентов имеет благоприятный прогноз – в течение первых 2 лет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Риск повторного инсульта и уровень смертности в группе пациентов с консервативным ведением 9,6 %, а в группе с хирургическим ведением пациентов – 30 %. Однако в долгосрочном периоде наблюдения (более 2 лет) повторные инсульты в группе консервативного ведения случались в 17,4 % случаев, а в группе с хирургическим лечением — в 10 %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Хирургическое лечение: наложение </a:t>
            </a:r>
            <a:r>
              <a:rPr lang="ru-RU" sz="2000" dirty="0" err="1"/>
              <a:t>экстраинтракраниального</a:t>
            </a:r>
            <a:r>
              <a:rPr lang="ru-RU" sz="2000" dirty="0"/>
              <a:t> </a:t>
            </a:r>
            <a:r>
              <a:rPr lang="ru-RU" sz="2000" dirty="0" err="1"/>
              <a:t>микроанастомоза</a:t>
            </a:r>
            <a:r>
              <a:rPr lang="ru-RU" sz="2000" dirty="0"/>
              <a:t>, каротидное </a:t>
            </a:r>
            <a:r>
              <a:rPr lang="ru-RU" sz="2000" dirty="0" err="1"/>
              <a:t>стентирование</a:t>
            </a:r>
            <a:r>
              <a:rPr lang="ru-RU" sz="2000" dirty="0"/>
              <a:t> и ангиопластика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Выбор метода лечения в каждом случае индивидуален </a:t>
            </a:r>
          </a:p>
        </p:txBody>
      </p:sp>
    </p:spTree>
    <p:extLst>
      <p:ext uri="{BB962C8B-B14F-4D97-AF65-F5344CB8AC3E}">
        <p14:creationId xmlns:p14="http://schemas.microsoft.com/office/powerpoint/2010/main" val="3704593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000" b="1" dirty="0"/>
              <a:t>Заключение</a:t>
            </a:r>
            <a:endParaRPr lang="ru-RU" sz="4000" b="1" strike="noStrike" spc="-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F9BB43-CADC-46C3-8C6E-23B986C20F87}"/>
              </a:ext>
            </a:extLst>
          </p:cNvPr>
          <p:cNvSpPr txBox="1"/>
          <p:nvPr/>
        </p:nvSpPr>
        <p:spPr>
          <a:xfrm>
            <a:off x="838079" y="2284386"/>
            <a:ext cx="1073963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Билатеральная окклюзия ВСА — очень редкая патология, чаще встречающаяся у пожилых пациентов, страдающих атеросклерозом, ГБ, СД и в большинстве случаев сопровождающаяся ишемическим инсультом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Лучевые методы исследования, в первую очередь КТ и МРТ, позволяют выявить признаки как внутримозговых изменений, так и поражения </a:t>
            </a:r>
            <a:r>
              <a:rPr lang="ru-RU" sz="2000" dirty="0" err="1"/>
              <a:t>брахиоцефальных</a:t>
            </a:r>
            <a:r>
              <a:rPr lang="ru-RU" sz="2000" dirty="0"/>
              <a:t> артерий головного мозга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Методом выбора в диагностике патологии экстра- и </a:t>
            </a:r>
            <a:r>
              <a:rPr lang="ru-RU" sz="2000" dirty="0" err="1"/>
              <a:t>интракраниальных</a:t>
            </a:r>
            <a:r>
              <a:rPr lang="ru-RU" sz="2000" dirty="0"/>
              <a:t> артерий головного мозга является КТА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При билатеральной окклюзии ВСА могут применяться как терапевтические, так и хирургические методы лечения, что определяется в каждом случае индивидуально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98320" y="1956600"/>
            <a:ext cx="10514880" cy="147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endParaRPr lang="ru-RU" sz="1800" b="0" strike="noStrike" spc="-1" dirty="0">
              <a:latin typeface="Arial"/>
            </a:endParaRPr>
          </a:p>
          <a:p>
            <a:pPr marL="688320" algn="ctr">
              <a:lnSpc>
                <a:spcPct val="100000"/>
              </a:lnSpc>
              <a:spcBef>
                <a:spcPts val="1001"/>
              </a:spcBef>
            </a:pPr>
            <a:r>
              <a:rPr lang="ru-RU" sz="4000" b="1" strike="noStrike" spc="-1" dirty="0">
                <a:solidFill>
                  <a:srgbClr val="000000"/>
                </a:solidFill>
                <a:ea typeface="DejaVu Sans"/>
              </a:rPr>
              <a:t>Спасибо за внимание</a:t>
            </a:r>
            <a:endParaRPr lang="ru-RU" sz="4000" b="0" strike="noStrike" spc="-1" dirty="0"/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endParaRPr lang="ru-RU" sz="4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838560" y="323556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000" b="1" spc="-1" dirty="0">
                <a:solidFill>
                  <a:srgbClr val="000000"/>
                </a:solidFill>
                <a:latin typeface="Calibri"/>
              </a:rPr>
              <a:t>Актуальность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8559" y="1955408"/>
            <a:ext cx="10514879" cy="4690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Окклюзия обеих внутренних сонных артерий (ВСА) – очень редкое патологическое состояние, частота встречаемости составляет 0,4–3,8 % среди всех пациентов с болезнями ВСА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Клиническое течение может быть как бессимптомным, так и проявляться в виде транзиторной ишемической атаки или впервые возникшего инсульта с летальным исходом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Частота встречаемости повторного ишемического инсульта у данной группы пациентов 20 %, а смертность в первые 6 лет после выявления окклюзии около 52 % 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A5FFF-F57F-460A-9E72-E603CBB9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28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Клинический случай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4BB6E9-9E0E-4C95-AD59-E22A7E4AC445}"/>
              </a:ext>
            </a:extLst>
          </p:cNvPr>
          <p:cNvSpPr txBox="1"/>
          <p:nvPr/>
        </p:nvSpPr>
        <p:spPr>
          <a:xfrm>
            <a:off x="553329" y="1443841"/>
            <a:ext cx="11085341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Пациент Х., 46 лет, доставлен тяжелом состоянии, в связи с чем жалоб не предъявлял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За 6 дней до госпитализации: головокружение, эпизоды потери сознания, головные боли и нарушение речи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Из анамнеза: ГБ с АД до 170/100 мм рт. ст., терапию не получает, СД 2-го типа, нерегулярно принимает гипогликемические препараты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Осмотр: умеренное оглушение (13–14 баллов по шкале комы Глазго), дизартрия, девиация языка влево, правосторонний гемипарез до 4–4,5 балла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Повышение глюкозы до 9,3 ммоль/л и холестерина до 7,25 ммоль/л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Диагноз: внутримозговая гематома в левой височной доле; ОНМК по ишемическому типу преимущественно в бассейнах обеих ПМА; атеросклероз </a:t>
            </a:r>
            <a:r>
              <a:rPr lang="ru-RU" sz="2000" dirty="0" err="1"/>
              <a:t>брахиоцефальных</a:t>
            </a:r>
            <a:r>
              <a:rPr lang="ru-RU" sz="2000" dirty="0"/>
              <a:t> артерий, билатеральная окклюзия ВСА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Рекомендовано: оперативное лечение после стабилизации состояния в реанимации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Назначено: </a:t>
            </a:r>
            <a:r>
              <a:rPr lang="ru-RU" sz="2000" dirty="0" err="1"/>
              <a:t>нейропротекторы</a:t>
            </a:r>
            <a:r>
              <a:rPr lang="ru-RU" sz="2000" dirty="0"/>
              <a:t>, </a:t>
            </a:r>
            <a:r>
              <a:rPr lang="ru-RU" sz="2000" dirty="0" err="1"/>
              <a:t>гемостатики</a:t>
            </a:r>
            <a:r>
              <a:rPr lang="ru-RU" sz="2000" dirty="0"/>
              <a:t>, антибиотики, </a:t>
            </a:r>
            <a:r>
              <a:rPr lang="ru-RU" sz="2000" dirty="0" err="1"/>
              <a:t>инфузионно</a:t>
            </a:r>
            <a:r>
              <a:rPr lang="ru-RU" sz="2000" dirty="0"/>
              <a:t>-корригирующая, симптоматическая, </a:t>
            </a:r>
            <a:r>
              <a:rPr lang="ru-RU" sz="2000" dirty="0" err="1"/>
              <a:t>антисекреторная</a:t>
            </a:r>
            <a:r>
              <a:rPr lang="ru-RU" sz="2000" dirty="0"/>
              <a:t> терапия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9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7FF4-1329-4BF9-91D1-CA6FE3D4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83" y="182245"/>
            <a:ext cx="10861431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+mn-lt"/>
              </a:rPr>
              <a:t>Внутримозговая гематома </a:t>
            </a:r>
            <a:br>
              <a:rPr lang="ru-RU" sz="4000" dirty="0"/>
            </a:br>
            <a:r>
              <a:rPr lang="ru-RU" sz="4000" b="1" dirty="0">
                <a:latin typeface="+mn-lt"/>
              </a:rPr>
              <a:t>КТ головного мозга в аксиальной плоскости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91B50-B20E-4771-A56A-5AB718E67DE6}"/>
              </a:ext>
            </a:extLst>
          </p:cNvPr>
          <p:cNvSpPr txBox="1"/>
          <p:nvPr/>
        </p:nvSpPr>
        <p:spPr>
          <a:xfrm>
            <a:off x="450165" y="5044539"/>
            <a:ext cx="1118381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левой височной доле в</a:t>
            </a:r>
            <a:r>
              <a:rPr lang="ru-RU" sz="2000" dirty="0">
                <a:latin typeface="+mn-lt"/>
              </a:rPr>
              <a:t>нутримозговая гематома</a:t>
            </a:r>
            <a:r>
              <a:rPr lang="ru-RU" sz="2000" dirty="0"/>
              <a:t> объемом 7 мл (а). </a:t>
            </a:r>
          </a:p>
          <a:p>
            <a:pPr algn="ctr"/>
            <a:r>
              <a:rPr lang="ru-RU" sz="2000" dirty="0"/>
              <a:t>В мозолистом теле, субкортикальных отделах правой лобной доли, </a:t>
            </a:r>
            <a:r>
              <a:rPr lang="ru-RU" sz="2000" dirty="0" err="1"/>
              <a:t>перивентрикулярных</a:t>
            </a:r>
            <a:r>
              <a:rPr lang="ru-RU" sz="2000" dirty="0"/>
              <a:t> и субкортикальных отделах левой лобной и теменной долей и в области базальных ядер слева выявлялись </a:t>
            </a:r>
            <a:r>
              <a:rPr lang="ru-RU" sz="2000" dirty="0" err="1"/>
              <a:t>гиподенсные</a:t>
            </a:r>
            <a:r>
              <a:rPr lang="ru-RU" sz="2000" dirty="0"/>
              <a:t> участки плотностью около 15 HU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7C7D7C1-343A-40E6-B6EA-8618A689B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1" y="1507808"/>
            <a:ext cx="11741834" cy="355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1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CB082-2E5E-4E0E-8F69-05141E55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58" y="156798"/>
            <a:ext cx="10889566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latin typeface="+mn-lt"/>
              </a:rPr>
              <a:t> Участки ишемии головного мозга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МРТ головного мозга, с в/в контрастированием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 в аксиальной плоскости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8E0EBB-D1A0-42C3-A4BA-774E3F7D4915}"/>
              </a:ext>
            </a:extLst>
          </p:cNvPr>
          <p:cNvSpPr txBox="1"/>
          <p:nvPr/>
        </p:nvSpPr>
        <p:spPr>
          <a:xfrm>
            <a:off x="5795047" y="2156653"/>
            <a:ext cx="574573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В субкортикальных отделах правой лобной доли, </a:t>
            </a:r>
            <a:r>
              <a:rPr lang="ru-RU" sz="2200" dirty="0" err="1"/>
              <a:t>перивентрикулярных</a:t>
            </a:r>
            <a:r>
              <a:rPr lang="ru-RU" sz="2200" dirty="0"/>
              <a:t> и субкортикальных отделах левой лобной и теменной долей и в области базальных ядер слева визуализировались участки </a:t>
            </a:r>
            <a:r>
              <a:rPr lang="ru-RU" sz="2200" dirty="0" err="1"/>
              <a:t>гиперинтенсивного</a:t>
            </a:r>
            <a:r>
              <a:rPr lang="ru-RU" sz="2200" dirty="0"/>
              <a:t> сигнала на Т2-ВИ (б, д, з) и FLAIR ИП (а, г, ж) с признаками ограничения диффузии на ИКД-картах (в, е, и) — признаки ишемии вещества головного мозга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A3B0A9-D9DE-47A1-9DF4-7F154B448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00" y="1145102"/>
            <a:ext cx="4435841" cy="202310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0A3243-1503-462F-B1EF-038BE7DBF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99" y="3091884"/>
            <a:ext cx="4388279" cy="19619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7B59F7B-FC28-459F-906E-6766CFF18B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98" y="4904314"/>
            <a:ext cx="4388279" cy="195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3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E23F2-2851-4EC0-B354-BCA94F29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Участки ишемии головного мозга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МРТ в аксиальной плоскости Т1-ВИ до и после контрастирования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F70BF-978B-4615-99BC-D142DC7CFCD5}"/>
              </a:ext>
            </a:extLst>
          </p:cNvPr>
          <p:cNvSpPr txBox="1"/>
          <p:nvPr/>
        </p:nvSpPr>
        <p:spPr>
          <a:xfrm>
            <a:off x="2162906" y="5664929"/>
            <a:ext cx="80643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 В зонах ишемии мелкие участки накопления контрастного препарата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9708E2-122E-4A6B-8BBD-3B6528D6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97" y="2067951"/>
            <a:ext cx="11210605" cy="34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4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DC683-C969-4A13-9FFC-6B12D3FD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Внутримозговая гематома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МРТ головного мозга в аксиальной плоскости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91D7BF-C75D-43CF-95AD-29B95E720708}"/>
              </a:ext>
            </a:extLst>
          </p:cNvPr>
          <p:cNvSpPr txBox="1"/>
          <p:nvPr/>
        </p:nvSpPr>
        <p:spPr>
          <a:xfrm>
            <a:off x="715106" y="5456506"/>
            <a:ext cx="107617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левой височной доле в острой стадии внутримозговая гематома (сигнал </a:t>
            </a:r>
            <a:r>
              <a:rPr lang="ru-RU" dirty="0" err="1"/>
              <a:t>изоинтенсивен</a:t>
            </a:r>
            <a:r>
              <a:rPr lang="ru-RU" dirty="0"/>
              <a:t> на Т1-ВИ, </a:t>
            </a:r>
            <a:r>
              <a:rPr lang="ru-RU" dirty="0" err="1"/>
              <a:t>гипоинтенсивен</a:t>
            </a:r>
            <a:r>
              <a:rPr lang="ru-RU" dirty="0"/>
              <a:t> на Т2-ВИ, </a:t>
            </a:r>
            <a:r>
              <a:rPr lang="ru-RU" dirty="0" err="1"/>
              <a:t>гипоинтенсивен</a:t>
            </a:r>
            <a:r>
              <a:rPr lang="ru-RU" dirty="0"/>
              <a:t> на Т2*-ВИ) размером 40 × 16 × 15 мм с умеренным </a:t>
            </a:r>
            <a:r>
              <a:rPr lang="ru-RU" dirty="0" err="1"/>
              <a:t>перифокальным</a:t>
            </a:r>
            <a:r>
              <a:rPr lang="ru-RU" dirty="0"/>
              <a:t> отеком. Сигнал </a:t>
            </a:r>
            <a:r>
              <a:rPr lang="ru-RU" dirty="0" err="1"/>
              <a:t>гиперинтесивен</a:t>
            </a:r>
            <a:r>
              <a:rPr lang="ru-RU" dirty="0"/>
              <a:t> на FLAIR ИП от ВСА с обеих сторон</a:t>
            </a:r>
          </a:p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35353C-22F9-43C7-AF54-6251F2182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37" y="1836695"/>
            <a:ext cx="10314724" cy="349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0969F-6159-4FA1-A12A-4C617A8F8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" y="433648"/>
            <a:ext cx="109880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Окклюзия внутренних сонных артерий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КТ головного мозга с контрастированием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3D-реконструкции и сагиттальная плоскость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333A0-C253-4669-8097-D061ABB7D813}"/>
              </a:ext>
            </a:extLst>
          </p:cNvPr>
          <p:cNvSpPr txBox="1"/>
          <p:nvPr/>
        </p:nvSpPr>
        <p:spPr>
          <a:xfrm>
            <a:off x="417342" y="5923728"/>
            <a:ext cx="111726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Окклюзия обеих ВСА на всем протяжении, за счет смешанных атеросклеротических бляшек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87B4BC-1356-475D-9C53-689C50101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10" y="1969477"/>
            <a:ext cx="10887379" cy="39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2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D0D9C-DC0F-4879-8C04-F8E2DD25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79" y="716818"/>
            <a:ext cx="10945837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ts val="4000"/>
              </a:lnSpc>
            </a:pPr>
            <a:r>
              <a:rPr lang="ru-RU" b="1" dirty="0">
                <a:latin typeface="+mn-lt"/>
              </a:rPr>
              <a:t>Замкнутый тип </a:t>
            </a:r>
            <a:r>
              <a:rPr lang="ru-RU" b="1" dirty="0" err="1">
                <a:latin typeface="+mn-lt"/>
              </a:rPr>
              <a:t>виллизиева</a:t>
            </a:r>
            <a:r>
              <a:rPr lang="ru-RU" b="1" dirty="0">
                <a:latin typeface="+mn-lt"/>
              </a:rPr>
              <a:t> круга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КТ </a:t>
            </a:r>
            <a:r>
              <a:rPr lang="ru-RU" b="1" dirty="0" err="1">
                <a:latin typeface="+mn-lt"/>
              </a:rPr>
              <a:t>интракраниальных</a:t>
            </a:r>
            <a:r>
              <a:rPr lang="ru-RU" b="1" dirty="0">
                <a:latin typeface="+mn-lt"/>
              </a:rPr>
              <a:t> артерий головного мозга с контрастированием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MIP-реконструкции в </a:t>
            </a:r>
            <a:r>
              <a:rPr lang="ru-RU" b="1" dirty="0" err="1">
                <a:latin typeface="+mn-lt"/>
              </a:rPr>
              <a:t>косоаксиальной</a:t>
            </a:r>
            <a:r>
              <a:rPr lang="ru-RU" b="1" dirty="0">
                <a:latin typeface="+mn-lt"/>
              </a:rPr>
              <a:t> и сагиттальной плоскостях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486749-E641-4A2A-80AE-D2274B07CB86}"/>
              </a:ext>
            </a:extLst>
          </p:cNvPr>
          <p:cNvSpPr txBox="1"/>
          <p:nvPr/>
        </p:nvSpPr>
        <p:spPr>
          <a:xfrm>
            <a:off x="623080" y="6322208"/>
            <a:ext cx="109458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Аневризм, артериовенозных мальформаций, признаков артериита артерий головного мозга нет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C9C03A7-C062-4FFE-9A69-6694E6E74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91" y="2562148"/>
            <a:ext cx="8645014" cy="376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37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1124</Words>
  <Application>Microsoft Office PowerPoint</Application>
  <PresentationFormat>Широкоэкранный</PresentationFormat>
  <Paragraphs>76</Paragraphs>
  <Slides>17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Клинический случай</vt:lpstr>
      <vt:lpstr>Внутримозговая гематома  КТ головного мозга в аксиальной плоскости</vt:lpstr>
      <vt:lpstr> Участки ишемии головного мозга  МРТ головного мозга, с в/в контрастированием   в аксиальной плоскости</vt:lpstr>
      <vt:lpstr>Участки ишемии головного мозга МРТ в аксиальной плоскости Т1-ВИ до и после контрастирования</vt:lpstr>
      <vt:lpstr>Внутримозговая гематома  МРТ головного мозга в аксиальной плоскости</vt:lpstr>
      <vt:lpstr>Окклюзия внутренних сонных артерий КТ головного мозга с контрастированием 3D-реконструкции и сагиттальная плоскость</vt:lpstr>
      <vt:lpstr>Замкнутый тип виллизиева круга КТ интракраниальных артерий головного мозга с контрастированием MIP-реконструкции в косоаксиальной и сагиттальной плоскостях</vt:lpstr>
      <vt:lpstr>Внутримозговая гематома, динамика через 8 дней КТ головного мозга в аксиальной плоскости  </vt:lpstr>
      <vt:lpstr>Результат </vt:lpstr>
      <vt:lpstr>Этиология окклюзии внутренних сонных артерий</vt:lpstr>
      <vt:lpstr>Клиническое течение </vt:lpstr>
      <vt:lpstr>Диагностика окклюзии  внутренних сонных артерий</vt:lpstr>
      <vt:lpstr>Лечение и прогноз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BOX</dc:creator>
  <cp:lastModifiedBy>BOX</cp:lastModifiedBy>
  <cp:revision>25</cp:revision>
  <dcterms:created xsi:type="dcterms:W3CDTF">2022-06-06T08:26:04Z</dcterms:created>
  <dcterms:modified xsi:type="dcterms:W3CDTF">2022-06-07T09:44:36Z</dcterms:modified>
</cp:coreProperties>
</file>