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7826" r:id="rId1"/>
  </p:sldMasterIdLst>
  <p:notesMasterIdLst>
    <p:notesMasterId r:id="rId24"/>
  </p:notesMasterIdLst>
  <p:sldIdLst>
    <p:sldId id="290" r:id="rId2"/>
    <p:sldId id="474" r:id="rId3"/>
    <p:sldId id="480" r:id="rId4"/>
    <p:sldId id="481" r:id="rId5"/>
    <p:sldId id="435" r:id="rId6"/>
    <p:sldId id="469" r:id="rId7"/>
    <p:sldId id="470" r:id="rId8"/>
    <p:sldId id="471" r:id="rId9"/>
    <p:sldId id="472" r:id="rId10"/>
    <p:sldId id="488" r:id="rId11"/>
    <p:sldId id="437" r:id="rId12"/>
    <p:sldId id="484" r:id="rId13"/>
    <p:sldId id="462" r:id="rId14"/>
    <p:sldId id="489" r:id="rId15"/>
    <p:sldId id="485" r:id="rId16"/>
    <p:sldId id="486" r:id="rId17"/>
    <p:sldId id="482" r:id="rId18"/>
    <p:sldId id="465" r:id="rId19"/>
    <p:sldId id="467" r:id="rId20"/>
    <p:sldId id="468" r:id="rId21"/>
    <p:sldId id="288" r:id="rId22"/>
    <p:sldId id="483" r:id="rId23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27" autoAdjust="0"/>
  </p:normalViewPr>
  <p:slideViewPr>
    <p:cSldViewPr>
      <p:cViewPr>
        <p:scale>
          <a:sx n="68" d="100"/>
          <a:sy n="68" d="100"/>
        </p:scale>
        <p:origin x="-780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48" d="100"/>
          <a:sy n="48" d="100"/>
        </p:scale>
        <p:origin x="-28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B379B-C29D-4474-94C0-0207C27F0B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26E11-1E23-4C3E-8419-11B19B367AB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Клинический (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абдоминальная боль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);</a:t>
          </a:r>
          <a:endParaRPr lang="ru-RU" dirty="0">
            <a:solidFill>
              <a:schemeClr val="tx1"/>
            </a:solidFill>
          </a:endParaRPr>
        </a:p>
      </dgm:t>
    </dgm:pt>
    <dgm:pt modelId="{C5E50CA6-EF93-480F-B362-050B8DAD99F7}" type="parTrans" cxnId="{F8375213-94A9-46ED-BA5D-03396E1C703A}">
      <dgm:prSet/>
      <dgm:spPr/>
      <dgm:t>
        <a:bodyPr/>
        <a:lstStyle/>
        <a:p>
          <a:endParaRPr lang="ru-RU"/>
        </a:p>
      </dgm:t>
    </dgm:pt>
    <dgm:pt modelId="{D63E5105-6A77-4F20-925F-4D0618A63714}" type="sibTrans" cxnId="{F8375213-94A9-46ED-BA5D-03396E1C703A}">
      <dgm:prSet/>
      <dgm:spPr/>
      <dgm:t>
        <a:bodyPr/>
        <a:lstStyle/>
        <a:p>
          <a:endParaRPr lang="ru-RU"/>
        </a:p>
      </dgm:t>
    </dgm:pt>
    <dgm:pt modelId="{BDD859B4-CADE-445D-93B8-03E861A4064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Лабораторный (показатели сывороточной 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липазы (амилазы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) по крайней мере, 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в 3 раза выше верхней 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нормы);</a:t>
          </a:r>
          <a:endParaRPr lang="ru-RU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gm:t>
    </dgm:pt>
    <dgm:pt modelId="{E8775889-FE0C-49D6-9082-61246A59AEED}" type="parTrans" cxnId="{3F30B3DC-EDC8-464E-87A7-C5E90C623F52}">
      <dgm:prSet/>
      <dgm:spPr/>
      <dgm:t>
        <a:bodyPr/>
        <a:lstStyle/>
        <a:p>
          <a:endParaRPr lang="ru-RU"/>
        </a:p>
      </dgm:t>
    </dgm:pt>
    <dgm:pt modelId="{D149D9E0-4D7C-4552-9DC3-191140329693}" type="sibTrans" cxnId="{3F30B3DC-EDC8-464E-87A7-C5E90C623F52}">
      <dgm:prSet/>
      <dgm:spPr/>
      <dgm:t>
        <a:bodyPr/>
        <a:lstStyle/>
        <a:p>
          <a:endParaRPr lang="ru-RU"/>
        </a:p>
      </dgm:t>
    </dgm:pt>
    <dgm:pt modelId="{0B7D72BB-D9B8-4475-AE5A-550F8676E94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Инструментальный (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признаки острого панкреатита при лучевых методах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 диагностики)</a:t>
          </a:r>
          <a:endParaRPr lang="ru-RU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gm:t>
    </dgm:pt>
    <dgm:pt modelId="{28FD4341-CE57-4C66-9770-187D3F07E997}" type="parTrans" cxnId="{D689AE6A-5D31-40CE-9E81-E30D47EA7F35}">
      <dgm:prSet/>
      <dgm:spPr/>
      <dgm:t>
        <a:bodyPr/>
        <a:lstStyle/>
        <a:p>
          <a:endParaRPr lang="ru-RU"/>
        </a:p>
      </dgm:t>
    </dgm:pt>
    <dgm:pt modelId="{3818809E-FE57-4D15-9D63-4762C3FE6B02}" type="sibTrans" cxnId="{D689AE6A-5D31-40CE-9E81-E30D47EA7F35}">
      <dgm:prSet/>
      <dgm:spPr/>
      <dgm:t>
        <a:bodyPr/>
        <a:lstStyle/>
        <a:p>
          <a:endParaRPr lang="ru-RU"/>
        </a:p>
      </dgm:t>
    </dgm:pt>
    <dgm:pt modelId="{0A32BDBC-E2D7-4EEA-A828-04DEF8791B73}" type="pres">
      <dgm:prSet presAssocID="{A84B379B-C29D-4474-94C0-0207C27F0B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35645D-9787-49C1-B22F-FDCAA9B98D3B}" type="pres">
      <dgm:prSet presAssocID="{A84B379B-C29D-4474-94C0-0207C27F0B0A}" presName="Name1" presStyleCnt="0"/>
      <dgm:spPr/>
    </dgm:pt>
    <dgm:pt modelId="{5F0C620A-1B0E-4780-8D40-F1031BD6F445}" type="pres">
      <dgm:prSet presAssocID="{A84B379B-C29D-4474-94C0-0207C27F0B0A}" presName="cycle" presStyleCnt="0"/>
      <dgm:spPr/>
    </dgm:pt>
    <dgm:pt modelId="{B53ABBD6-155D-4965-86B3-DAF54BC680B6}" type="pres">
      <dgm:prSet presAssocID="{A84B379B-C29D-4474-94C0-0207C27F0B0A}" presName="srcNode" presStyleLbl="node1" presStyleIdx="0" presStyleCnt="3"/>
      <dgm:spPr/>
    </dgm:pt>
    <dgm:pt modelId="{BD0B1F79-7EE4-49ED-83EA-951EF47B3B80}" type="pres">
      <dgm:prSet presAssocID="{A84B379B-C29D-4474-94C0-0207C27F0B0A}" presName="conn" presStyleLbl="parChTrans1D2" presStyleIdx="0" presStyleCnt="1"/>
      <dgm:spPr/>
      <dgm:t>
        <a:bodyPr/>
        <a:lstStyle/>
        <a:p>
          <a:endParaRPr lang="ru-RU"/>
        </a:p>
      </dgm:t>
    </dgm:pt>
    <dgm:pt modelId="{70B99BCA-9BEC-4ACD-AE6A-9D41096324F1}" type="pres">
      <dgm:prSet presAssocID="{A84B379B-C29D-4474-94C0-0207C27F0B0A}" presName="extraNode" presStyleLbl="node1" presStyleIdx="0" presStyleCnt="3"/>
      <dgm:spPr/>
    </dgm:pt>
    <dgm:pt modelId="{6A01E840-A5AC-4686-999A-677A014E71CA}" type="pres">
      <dgm:prSet presAssocID="{A84B379B-C29D-4474-94C0-0207C27F0B0A}" presName="dstNode" presStyleLbl="node1" presStyleIdx="0" presStyleCnt="3"/>
      <dgm:spPr/>
    </dgm:pt>
    <dgm:pt modelId="{D799197C-C887-47CA-852C-941F858C2AE2}" type="pres">
      <dgm:prSet presAssocID="{08326E11-1E23-4C3E-8419-11B19B367AB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F1F08-0085-45B2-8D54-8755C82CCEEA}" type="pres">
      <dgm:prSet presAssocID="{08326E11-1E23-4C3E-8419-11B19B367AB2}" presName="accent_1" presStyleCnt="0"/>
      <dgm:spPr/>
    </dgm:pt>
    <dgm:pt modelId="{77454D1F-182E-47C4-93D5-767E3CCC5F3E}" type="pres">
      <dgm:prSet presAssocID="{08326E11-1E23-4C3E-8419-11B19B367AB2}" presName="accentRepeatNode" presStyleLbl="solidFgAcc1" presStyleIdx="0" presStyleCnt="3"/>
      <dgm:spPr/>
    </dgm:pt>
    <dgm:pt modelId="{390F131A-3997-4B44-9BE1-B89BB2E7C228}" type="pres">
      <dgm:prSet presAssocID="{BDD859B4-CADE-445D-93B8-03E861A4064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7B405-CC6D-473A-A88D-BF72DADE1CE0}" type="pres">
      <dgm:prSet presAssocID="{BDD859B4-CADE-445D-93B8-03E861A40642}" presName="accent_2" presStyleCnt="0"/>
      <dgm:spPr/>
    </dgm:pt>
    <dgm:pt modelId="{A7753009-33C7-4A7E-8B19-B33F347F23F4}" type="pres">
      <dgm:prSet presAssocID="{BDD859B4-CADE-445D-93B8-03E861A40642}" presName="accentRepeatNode" presStyleLbl="solidFgAcc1" presStyleIdx="1" presStyleCnt="3"/>
      <dgm:spPr/>
    </dgm:pt>
    <dgm:pt modelId="{C6194691-91B3-4296-8731-A59A09478433}" type="pres">
      <dgm:prSet presAssocID="{0B7D72BB-D9B8-4475-AE5A-550F8676E94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5FDF3-2D2D-4A9D-A0F7-EE0368ED09F4}" type="pres">
      <dgm:prSet presAssocID="{0B7D72BB-D9B8-4475-AE5A-550F8676E948}" presName="accent_3" presStyleCnt="0"/>
      <dgm:spPr/>
    </dgm:pt>
    <dgm:pt modelId="{1E2AD1F7-A25F-4AE2-B957-5450D1FC11F1}" type="pres">
      <dgm:prSet presAssocID="{0B7D72BB-D9B8-4475-AE5A-550F8676E948}" presName="accentRepeatNode" presStyleLbl="solidFgAcc1" presStyleIdx="2" presStyleCnt="3"/>
      <dgm:spPr/>
    </dgm:pt>
  </dgm:ptLst>
  <dgm:cxnLst>
    <dgm:cxn modelId="{D3C412AF-7651-4786-BF98-FAFA810969BC}" type="presOf" srcId="{0B7D72BB-D9B8-4475-AE5A-550F8676E948}" destId="{C6194691-91B3-4296-8731-A59A09478433}" srcOrd="0" destOrd="0" presId="urn:microsoft.com/office/officeart/2008/layout/VerticalCurvedList"/>
    <dgm:cxn modelId="{47C7251C-21E3-4960-9443-6BDD639803C0}" type="presOf" srcId="{D63E5105-6A77-4F20-925F-4D0618A63714}" destId="{BD0B1F79-7EE4-49ED-83EA-951EF47B3B80}" srcOrd="0" destOrd="0" presId="urn:microsoft.com/office/officeart/2008/layout/VerticalCurvedList"/>
    <dgm:cxn modelId="{D689AE6A-5D31-40CE-9E81-E30D47EA7F35}" srcId="{A84B379B-C29D-4474-94C0-0207C27F0B0A}" destId="{0B7D72BB-D9B8-4475-AE5A-550F8676E948}" srcOrd="2" destOrd="0" parTransId="{28FD4341-CE57-4C66-9770-187D3F07E997}" sibTransId="{3818809E-FE57-4D15-9D63-4762C3FE6B02}"/>
    <dgm:cxn modelId="{C782EC0B-1744-4299-BA26-2321B9A8A97D}" type="presOf" srcId="{08326E11-1E23-4C3E-8419-11B19B367AB2}" destId="{D799197C-C887-47CA-852C-941F858C2AE2}" srcOrd="0" destOrd="0" presId="urn:microsoft.com/office/officeart/2008/layout/VerticalCurvedList"/>
    <dgm:cxn modelId="{3F30B3DC-EDC8-464E-87A7-C5E90C623F52}" srcId="{A84B379B-C29D-4474-94C0-0207C27F0B0A}" destId="{BDD859B4-CADE-445D-93B8-03E861A40642}" srcOrd="1" destOrd="0" parTransId="{E8775889-FE0C-49D6-9082-61246A59AEED}" sibTransId="{D149D9E0-4D7C-4552-9DC3-191140329693}"/>
    <dgm:cxn modelId="{F8375213-94A9-46ED-BA5D-03396E1C703A}" srcId="{A84B379B-C29D-4474-94C0-0207C27F0B0A}" destId="{08326E11-1E23-4C3E-8419-11B19B367AB2}" srcOrd="0" destOrd="0" parTransId="{C5E50CA6-EF93-480F-B362-050B8DAD99F7}" sibTransId="{D63E5105-6A77-4F20-925F-4D0618A63714}"/>
    <dgm:cxn modelId="{CD720A1C-8DC3-41A8-91B6-7D7E53903C62}" type="presOf" srcId="{BDD859B4-CADE-445D-93B8-03E861A40642}" destId="{390F131A-3997-4B44-9BE1-B89BB2E7C228}" srcOrd="0" destOrd="0" presId="urn:microsoft.com/office/officeart/2008/layout/VerticalCurvedList"/>
    <dgm:cxn modelId="{F0CC8D56-123D-468C-92D2-5F321B6C3000}" type="presOf" srcId="{A84B379B-C29D-4474-94C0-0207C27F0B0A}" destId="{0A32BDBC-E2D7-4EEA-A828-04DEF8791B73}" srcOrd="0" destOrd="0" presId="urn:microsoft.com/office/officeart/2008/layout/VerticalCurvedList"/>
    <dgm:cxn modelId="{2ADCAB39-3315-4EA5-886A-DEEF720C48B5}" type="presParOf" srcId="{0A32BDBC-E2D7-4EEA-A828-04DEF8791B73}" destId="{2535645D-9787-49C1-B22F-FDCAA9B98D3B}" srcOrd="0" destOrd="0" presId="urn:microsoft.com/office/officeart/2008/layout/VerticalCurvedList"/>
    <dgm:cxn modelId="{32DBF5B5-E94D-4E6B-A40F-AB973D6085F4}" type="presParOf" srcId="{2535645D-9787-49C1-B22F-FDCAA9B98D3B}" destId="{5F0C620A-1B0E-4780-8D40-F1031BD6F445}" srcOrd="0" destOrd="0" presId="urn:microsoft.com/office/officeart/2008/layout/VerticalCurvedList"/>
    <dgm:cxn modelId="{6DAECB19-D5B9-4E66-832B-9ADCA48BC2FD}" type="presParOf" srcId="{5F0C620A-1B0E-4780-8D40-F1031BD6F445}" destId="{B53ABBD6-155D-4965-86B3-DAF54BC680B6}" srcOrd="0" destOrd="0" presId="urn:microsoft.com/office/officeart/2008/layout/VerticalCurvedList"/>
    <dgm:cxn modelId="{67A8B6B3-8F9D-4E45-B83E-C3B2C3F19304}" type="presParOf" srcId="{5F0C620A-1B0E-4780-8D40-F1031BD6F445}" destId="{BD0B1F79-7EE4-49ED-83EA-951EF47B3B80}" srcOrd="1" destOrd="0" presId="urn:microsoft.com/office/officeart/2008/layout/VerticalCurvedList"/>
    <dgm:cxn modelId="{FDBCCCC6-01CD-4F9F-8B8E-31745C2D684A}" type="presParOf" srcId="{5F0C620A-1B0E-4780-8D40-F1031BD6F445}" destId="{70B99BCA-9BEC-4ACD-AE6A-9D41096324F1}" srcOrd="2" destOrd="0" presId="urn:microsoft.com/office/officeart/2008/layout/VerticalCurvedList"/>
    <dgm:cxn modelId="{3DB40303-CE87-451E-B4DE-5C6E1F7EFB17}" type="presParOf" srcId="{5F0C620A-1B0E-4780-8D40-F1031BD6F445}" destId="{6A01E840-A5AC-4686-999A-677A014E71CA}" srcOrd="3" destOrd="0" presId="urn:microsoft.com/office/officeart/2008/layout/VerticalCurvedList"/>
    <dgm:cxn modelId="{84279F85-D426-40F4-9974-46A7B5703857}" type="presParOf" srcId="{2535645D-9787-49C1-B22F-FDCAA9B98D3B}" destId="{D799197C-C887-47CA-852C-941F858C2AE2}" srcOrd="1" destOrd="0" presId="urn:microsoft.com/office/officeart/2008/layout/VerticalCurvedList"/>
    <dgm:cxn modelId="{2E8740DC-3D5C-4737-A712-E612A1A0F0FB}" type="presParOf" srcId="{2535645D-9787-49C1-B22F-FDCAA9B98D3B}" destId="{D19F1F08-0085-45B2-8D54-8755C82CCEEA}" srcOrd="2" destOrd="0" presId="urn:microsoft.com/office/officeart/2008/layout/VerticalCurvedList"/>
    <dgm:cxn modelId="{02DF6424-3082-436A-BC20-259F335F367D}" type="presParOf" srcId="{D19F1F08-0085-45B2-8D54-8755C82CCEEA}" destId="{77454D1F-182E-47C4-93D5-767E3CCC5F3E}" srcOrd="0" destOrd="0" presId="urn:microsoft.com/office/officeart/2008/layout/VerticalCurvedList"/>
    <dgm:cxn modelId="{EF279F5F-A21A-4B53-A632-A1B5071E33A3}" type="presParOf" srcId="{2535645D-9787-49C1-B22F-FDCAA9B98D3B}" destId="{390F131A-3997-4B44-9BE1-B89BB2E7C228}" srcOrd="3" destOrd="0" presId="urn:microsoft.com/office/officeart/2008/layout/VerticalCurvedList"/>
    <dgm:cxn modelId="{47B7DA8F-35E1-478C-982E-E4BE5EBBC63B}" type="presParOf" srcId="{2535645D-9787-49C1-B22F-FDCAA9B98D3B}" destId="{73F7B405-CC6D-473A-A88D-BF72DADE1CE0}" srcOrd="4" destOrd="0" presId="urn:microsoft.com/office/officeart/2008/layout/VerticalCurvedList"/>
    <dgm:cxn modelId="{7B4A7267-1FB6-4E03-AE18-9E4710663443}" type="presParOf" srcId="{73F7B405-CC6D-473A-A88D-BF72DADE1CE0}" destId="{A7753009-33C7-4A7E-8B19-B33F347F23F4}" srcOrd="0" destOrd="0" presId="urn:microsoft.com/office/officeart/2008/layout/VerticalCurvedList"/>
    <dgm:cxn modelId="{81C328E9-8782-46CE-B864-402B2E0758F0}" type="presParOf" srcId="{2535645D-9787-49C1-B22F-FDCAA9B98D3B}" destId="{C6194691-91B3-4296-8731-A59A09478433}" srcOrd="5" destOrd="0" presId="urn:microsoft.com/office/officeart/2008/layout/VerticalCurvedList"/>
    <dgm:cxn modelId="{9CAC4CDC-1595-490D-856E-1A5BB94BB072}" type="presParOf" srcId="{2535645D-9787-49C1-B22F-FDCAA9B98D3B}" destId="{DBB5FDF3-2D2D-4A9D-A0F7-EE0368ED09F4}" srcOrd="6" destOrd="0" presId="urn:microsoft.com/office/officeart/2008/layout/VerticalCurvedList"/>
    <dgm:cxn modelId="{7ACEB483-5B04-4DB2-B918-468187EEC77B}" type="presParOf" srcId="{DBB5FDF3-2D2D-4A9D-A0F7-EE0368ED09F4}" destId="{1E2AD1F7-A25F-4AE2-B957-5450D1FC11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B379B-C29D-4474-94C0-0207C27F0B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26E11-1E23-4C3E-8419-11B19B367AB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Ультразвуковое исследование </a:t>
          </a:r>
          <a:r>
            <a:rPr lang="ru-RU" dirty="0" smtClean="0">
              <a:solidFill>
                <a:schemeClr val="tx1"/>
              </a:solidFill>
            </a:rPr>
            <a:t>– первичный, скрининговый метод диагностики</a:t>
          </a:r>
          <a:endParaRPr lang="ru-RU" dirty="0">
            <a:solidFill>
              <a:schemeClr val="tx1"/>
            </a:solidFill>
          </a:endParaRPr>
        </a:p>
      </dgm:t>
    </dgm:pt>
    <dgm:pt modelId="{C5E50CA6-EF93-480F-B362-050B8DAD99F7}" type="parTrans" cxnId="{F8375213-94A9-46ED-BA5D-03396E1C703A}">
      <dgm:prSet/>
      <dgm:spPr/>
      <dgm:t>
        <a:bodyPr/>
        <a:lstStyle/>
        <a:p>
          <a:endParaRPr lang="ru-RU"/>
        </a:p>
      </dgm:t>
    </dgm:pt>
    <dgm:pt modelId="{D63E5105-6A77-4F20-925F-4D0618A63714}" type="sibTrans" cxnId="{F8375213-94A9-46ED-BA5D-03396E1C703A}">
      <dgm:prSet/>
      <dgm:spPr/>
      <dgm:t>
        <a:bodyPr/>
        <a:lstStyle/>
        <a:p>
          <a:endParaRPr lang="ru-RU"/>
        </a:p>
      </dgm:t>
    </dgm:pt>
    <dgm:pt modelId="{BDD859B4-CADE-445D-93B8-03E861A4064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Компьютерная томографии </a:t>
          </a:r>
          <a:r>
            <a:rPr lang="ru-RU" dirty="0" smtClean="0">
              <a:solidFill>
                <a:schemeClr val="tx1"/>
              </a:solidFill>
            </a:rPr>
            <a:t>- объективный метод определения характера и объема повреждения поджелудочной железы, окружающих тканей</a:t>
          </a:r>
          <a:endParaRPr lang="ru-RU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gm:t>
    </dgm:pt>
    <dgm:pt modelId="{E8775889-FE0C-49D6-9082-61246A59AEED}" type="parTrans" cxnId="{3F30B3DC-EDC8-464E-87A7-C5E90C623F52}">
      <dgm:prSet/>
      <dgm:spPr/>
      <dgm:t>
        <a:bodyPr/>
        <a:lstStyle/>
        <a:p>
          <a:endParaRPr lang="ru-RU"/>
        </a:p>
      </dgm:t>
    </dgm:pt>
    <dgm:pt modelId="{D149D9E0-4D7C-4552-9DC3-191140329693}" type="sibTrans" cxnId="{3F30B3DC-EDC8-464E-87A7-C5E90C623F52}">
      <dgm:prSet/>
      <dgm:spPr/>
      <dgm:t>
        <a:bodyPr/>
        <a:lstStyle/>
        <a:p>
          <a:endParaRPr lang="ru-RU"/>
        </a:p>
      </dgm:t>
    </dgm:pt>
    <dgm:pt modelId="{0B7D72BB-D9B8-4475-AE5A-550F8676E94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Магнитно-резонансная томография  </a:t>
          </a:r>
          <a:endParaRPr lang="ru-RU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gm:t>
    </dgm:pt>
    <dgm:pt modelId="{28FD4341-CE57-4C66-9770-187D3F07E997}" type="parTrans" cxnId="{D689AE6A-5D31-40CE-9E81-E30D47EA7F35}">
      <dgm:prSet/>
      <dgm:spPr/>
      <dgm:t>
        <a:bodyPr/>
        <a:lstStyle/>
        <a:p>
          <a:endParaRPr lang="ru-RU"/>
        </a:p>
      </dgm:t>
    </dgm:pt>
    <dgm:pt modelId="{3818809E-FE57-4D15-9D63-4762C3FE6B02}" type="sibTrans" cxnId="{D689AE6A-5D31-40CE-9E81-E30D47EA7F35}">
      <dgm:prSet/>
      <dgm:spPr/>
      <dgm:t>
        <a:bodyPr/>
        <a:lstStyle/>
        <a:p>
          <a:endParaRPr lang="ru-RU"/>
        </a:p>
      </dgm:t>
    </dgm:pt>
    <dgm:pt modelId="{0A32BDBC-E2D7-4EEA-A828-04DEF8791B73}" type="pres">
      <dgm:prSet presAssocID="{A84B379B-C29D-4474-94C0-0207C27F0B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35645D-9787-49C1-B22F-FDCAA9B98D3B}" type="pres">
      <dgm:prSet presAssocID="{A84B379B-C29D-4474-94C0-0207C27F0B0A}" presName="Name1" presStyleCnt="0"/>
      <dgm:spPr/>
    </dgm:pt>
    <dgm:pt modelId="{5F0C620A-1B0E-4780-8D40-F1031BD6F445}" type="pres">
      <dgm:prSet presAssocID="{A84B379B-C29D-4474-94C0-0207C27F0B0A}" presName="cycle" presStyleCnt="0"/>
      <dgm:spPr/>
    </dgm:pt>
    <dgm:pt modelId="{B53ABBD6-155D-4965-86B3-DAF54BC680B6}" type="pres">
      <dgm:prSet presAssocID="{A84B379B-C29D-4474-94C0-0207C27F0B0A}" presName="srcNode" presStyleLbl="node1" presStyleIdx="0" presStyleCnt="3"/>
      <dgm:spPr/>
    </dgm:pt>
    <dgm:pt modelId="{BD0B1F79-7EE4-49ED-83EA-951EF47B3B80}" type="pres">
      <dgm:prSet presAssocID="{A84B379B-C29D-4474-94C0-0207C27F0B0A}" presName="conn" presStyleLbl="parChTrans1D2" presStyleIdx="0" presStyleCnt="1"/>
      <dgm:spPr/>
      <dgm:t>
        <a:bodyPr/>
        <a:lstStyle/>
        <a:p>
          <a:endParaRPr lang="ru-RU"/>
        </a:p>
      </dgm:t>
    </dgm:pt>
    <dgm:pt modelId="{70B99BCA-9BEC-4ACD-AE6A-9D41096324F1}" type="pres">
      <dgm:prSet presAssocID="{A84B379B-C29D-4474-94C0-0207C27F0B0A}" presName="extraNode" presStyleLbl="node1" presStyleIdx="0" presStyleCnt="3"/>
      <dgm:spPr/>
    </dgm:pt>
    <dgm:pt modelId="{6A01E840-A5AC-4686-999A-677A014E71CA}" type="pres">
      <dgm:prSet presAssocID="{A84B379B-C29D-4474-94C0-0207C27F0B0A}" presName="dstNode" presStyleLbl="node1" presStyleIdx="0" presStyleCnt="3"/>
      <dgm:spPr/>
    </dgm:pt>
    <dgm:pt modelId="{D799197C-C887-47CA-852C-941F858C2AE2}" type="pres">
      <dgm:prSet presAssocID="{08326E11-1E23-4C3E-8419-11B19B367AB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F1F08-0085-45B2-8D54-8755C82CCEEA}" type="pres">
      <dgm:prSet presAssocID="{08326E11-1E23-4C3E-8419-11B19B367AB2}" presName="accent_1" presStyleCnt="0"/>
      <dgm:spPr/>
    </dgm:pt>
    <dgm:pt modelId="{77454D1F-182E-47C4-93D5-767E3CCC5F3E}" type="pres">
      <dgm:prSet presAssocID="{08326E11-1E23-4C3E-8419-11B19B367AB2}" presName="accentRepeatNode" presStyleLbl="solidFgAcc1" presStyleIdx="0" presStyleCnt="3"/>
      <dgm:spPr/>
    </dgm:pt>
    <dgm:pt modelId="{390F131A-3997-4B44-9BE1-B89BB2E7C228}" type="pres">
      <dgm:prSet presAssocID="{BDD859B4-CADE-445D-93B8-03E861A4064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7B405-CC6D-473A-A88D-BF72DADE1CE0}" type="pres">
      <dgm:prSet presAssocID="{BDD859B4-CADE-445D-93B8-03E861A40642}" presName="accent_2" presStyleCnt="0"/>
      <dgm:spPr/>
    </dgm:pt>
    <dgm:pt modelId="{A7753009-33C7-4A7E-8B19-B33F347F23F4}" type="pres">
      <dgm:prSet presAssocID="{BDD859B4-CADE-445D-93B8-03E861A40642}" presName="accentRepeatNode" presStyleLbl="solidFgAcc1" presStyleIdx="1" presStyleCnt="3"/>
      <dgm:spPr/>
    </dgm:pt>
    <dgm:pt modelId="{C6194691-91B3-4296-8731-A59A09478433}" type="pres">
      <dgm:prSet presAssocID="{0B7D72BB-D9B8-4475-AE5A-550F8676E94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5FDF3-2D2D-4A9D-A0F7-EE0368ED09F4}" type="pres">
      <dgm:prSet presAssocID="{0B7D72BB-D9B8-4475-AE5A-550F8676E948}" presName="accent_3" presStyleCnt="0"/>
      <dgm:spPr/>
    </dgm:pt>
    <dgm:pt modelId="{1E2AD1F7-A25F-4AE2-B957-5450D1FC11F1}" type="pres">
      <dgm:prSet presAssocID="{0B7D72BB-D9B8-4475-AE5A-550F8676E948}" presName="accentRepeatNode" presStyleLbl="solidFgAcc1" presStyleIdx="2" presStyleCnt="3"/>
      <dgm:spPr/>
    </dgm:pt>
  </dgm:ptLst>
  <dgm:cxnLst>
    <dgm:cxn modelId="{2B4B779A-7B10-409A-89B3-1279D4C0C861}" type="presOf" srcId="{D63E5105-6A77-4F20-925F-4D0618A63714}" destId="{BD0B1F79-7EE4-49ED-83EA-951EF47B3B80}" srcOrd="0" destOrd="0" presId="urn:microsoft.com/office/officeart/2008/layout/VerticalCurvedList"/>
    <dgm:cxn modelId="{0E71D1A7-A087-4580-B9B9-2981BC6A0ABE}" type="presOf" srcId="{A84B379B-C29D-4474-94C0-0207C27F0B0A}" destId="{0A32BDBC-E2D7-4EEA-A828-04DEF8791B73}" srcOrd="0" destOrd="0" presId="urn:microsoft.com/office/officeart/2008/layout/VerticalCurvedList"/>
    <dgm:cxn modelId="{D689AE6A-5D31-40CE-9E81-E30D47EA7F35}" srcId="{A84B379B-C29D-4474-94C0-0207C27F0B0A}" destId="{0B7D72BB-D9B8-4475-AE5A-550F8676E948}" srcOrd="2" destOrd="0" parTransId="{28FD4341-CE57-4C66-9770-187D3F07E997}" sibTransId="{3818809E-FE57-4D15-9D63-4762C3FE6B02}"/>
    <dgm:cxn modelId="{5B379B65-16E8-4AB9-97B6-D8B3B7B7E16A}" type="presOf" srcId="{08326E11-1E23-4C3E-8419-11B19B367AB2}" destId="{D799197C-C887-47CA-852C-941F858C2AE2}" srcOrd="0" destOrd="0" presId="urn:microsoft.com/office/officeart/2008/layout/VerticalCurvedList"/>
    <dgm:cxn modelId="{346529CA-449E-4F36-9452-594B07DF11C1}" type="presOf" srcId="{BDD859B4-CADE-445D-93B8-03E861A40642}" destId="{390F131A-3997-4B44-9BE1-B89BB2E7C228}" srcOrd="0" destOrd="0" presId="urn:microsoft.com/office/officeart/2008/layout/VerticalCurvedList"/>
    <dgm:cxn modelId="{3F30B3DC-EDC8-464E-87A7-C5E90C623F52}" srcId="{A84B379B-C29D-4474-94C0-0207C27F0B0A}" destId="{BDD859B4-CADE-445D-93B8-03E861A40642}" srcOrd="1" destOrd="0" parTransId="{E8775889-FE0C-49D6-9082-61246A59AEED}" sibTransId="{D149D9E0-4D7C-4552-9DC3-191140329693}"/>
    <dgm:cxn modelId="{F8375213-94A9-46ED-BA5D-03396E1C703A}" srcId="{A84B379B-C29D-4474-94C0-0207C27F0B0A}" destId="{08326E11-1E23-4C3E-8419-11B19B367AB2}" srcOrd="0" destOrd="0" parTransId="{C5E50CA6-EF93-480F-B362-050B8DAD99F7}" sibTransId="{D63E5105-6A77-4F20-925F-4D0618A63714}"/>
    <dgm:cxn modelId="{BD85F051-49EE-40F1-9CF1-FD0A5D581E46}" type="presOf" srcId="{0B7D72BB-D9B8-4475-AE5A-550F8676E948}" destId="{C6194691-91B3-4296-8731-A59A09478433}" srcOrd="0" destOrd="0" presId="urn:microsoft.com/office/officeart/2008/layout/VerticalCurvedList"/>
    <dgm:cxn modelId="{5C81C1D9-3268-4A29-8743-F569202B3AA1}" type="presParOf" srcId="{0A32BDBC-E2D7-4EEA-A828-04DEF8791B73}" destId="{2535645D-9787-49C1-B22F-FDCAA9B98D3B}" srcOrd="0" destOrd="0" presId="urn:microsoft.com/office/officeart/2008/layout/VerticalCurvedList"/>
    <dgm:cxn modelId="{2E6FCF33-9AC3-4534-BD66-D6C5342EA2A2}" type="presParOf" srcId="{2535645D-9787-49C1-B22F-FDCAA9B98D3B}" destId="{5F0C620A-1B0E-4780-8D40-F1031BD6F445}" srcOrd="0" destOrd="0" presId="urn:microsoft.com/office/officeart/2008/layout/VerticalCurvedList"/>
    <dgm:cxn modelId="{F0DAFA3E-7269-4D81-B6DA-F54595FF8E44}" type="presParOf" srcId="{5F0C620A-1B0E-4780-8D40-F1031BD6F445}" destId="{B53ABBD6-155D-4965-86B3-DAF54BC680B6}" srcOrd="0" destOrd="0" presId="urn:microsoft.com/office/officeart/2008/layout/VerticalCurvedList"/>
    <dgm:cxn modelId="{13F11B03-4969-4EFC-8E45-D145C90149EA}" type="presParOf" srcId="{5F0C620A-1B0E-4780-8D40-F1031BD6F445}" destId="{BD0B1F79-7EE4-49ED-83EA-951EF47B3B80}" srcOrd="1" destOrd="0" presId="urn:microsoft.com/office/officeart/2008/layout/VerticalCurvedList"/>
    <dgm:cxn modelId="{BA28CD26-C8F8-4C15-9ED2-B2169819A030}" type="presParOf" srcId="{5F0C620A-1B0E-4780-8D40-F1031BD6F445}" destId="{70B99BCA-9BEC-4ACD-AE6A-9D41096324F1}" srcOrd="2" destOrd="0" presId="urn:microsoft.com/office/officeart/2008/layout/VerticalCurvedList"/>
    <dgm:cxn modelId="{FF539D74-71FF-4A01-89CB-FB426F642387}" type="presParOf" srcId="{5F0C620A-1B0E-4780-8D40-F1031BD6F445}" destId="{6A01E840-A5AC-4686-999A-677A014E71CA}" srcOrd="3" destOrd="0" presId="urn:microsoft.com/office/officeart/2008/layout/VerticalCurvedList"/>
    <dgm:cxn modelId="{6DF07093-A914-4B6D-A938-1661E8FB12D3}" type="presParOf" srcId="{2535645D-9787-49C1-B22F-FDCAA9B98D3B}" destId="{D799197C-C887-47CA-852C-941F858C2AE2}" srcOrd="1" destOrd="0" presId="urn:microsoft.com/office/officeart/2008/layout/VerticalCurvedList"/>
    <dgm:cxn modelId="{5B7A4381-E420-43F8-9339-86D53182E3CB}" type="presParOf" srcId="{2535645D-9787-49C1-B22F-FDCAA9B98D3B}" destId="{D19F1F08-0085-45B2-8D54-8755C82CCEEA}" srcOrd="2" destOrd="0" presId="urn:microsoft.com/office/officeart/2008/layout/VerticalCurvedList"/>
    <dgm:cxn modelId="{18778CC3-E45D-41CC-AE91-9D81A116D323}" type="presParOf" srcId="{D19F1F08-0085-45B2-8D54-8755C82CCEEA}" destId="{77454D1F-182E-47C4-93D5-767E3CCC5F3E}" srcOrd="0" destOrd="0" presId="urn:microsoft.com/office/officeart/2008/layout/VerticalCurvedList"/>
    <dgm:cxn modelId="{F59BB160-3A1E-4615-8FDC-BC7A0C5C34E4}" type="presParOf" srcId="{2535645D-9787-49C1-B22F-FDCAA9B98D3B}" destId="{390F131A-3997-4B44-9BE1-B89BB2E7C228}" srcOrd="3" destOrd="0" presId="urn:microsoft.com/office/officeart/2008/layout/VerticalCurvedList"/>
    <dgm:cxn modelId="{AAF29C38-7BEB-45CF-810D-6624F83EA4A1}" type="presParOf" srcId="{2535645D-9787-49C1-B22F-FDCAA9B98D3B}" destId="{73F7B405-CC6D-473A-A88D-BF72DADE1CE0}" srcOrd="4" destOrd="0" presId="urn:microsoft.com/office/officeart/2008/layout/VerticalCurvedList"/>
    <dgm:cxn modelId="{8313BE99-AFAB-46DC-8711-866FBFC975AE}" type="presParOf" srcId="{73F7B405-CC6D-473A-A88D-BF72DADE1CE0}" destId="{A7753009-33C7-4A7E-8B19-B33F347F23F4}" srcOrd="0" destOrd="0" presId="urn:microsoft.com/office/officeart/2008/layout/VerticalCurvedList"/>
    <dgm:cxn modelId="{E04BC6C2-A8EF-48E9-893E-12CD0779F738}" type="presParOf" srcId="{2535645D-9787-49C1-B22F-FDCAA9B98D3B}" destId="{C6194691-91B3-4296-8731-A59A09478433}" srcOrd="5" destOrd="0" presId="urn:microsoft.com/office/officeart/2008/layout/VerticalCurvedList"/>
    <dgm:cxn modelId="{FC33F41E-FA32-4AAD-BB90-0B66F4970259}" type="presParOf" srcId="{2535645D-9787-49C1-B22F-FDCAA9B98D3B}" destId="{DBB5FDF3-2D2D-4A9D-A0F7-EE0368ED09F4}" srcOrd="6" destOrd="0" presId="urn:microsoft.com/office/officeart/2008/layout/VerticalCurvedList"/>
    <dgm:cxn modelId="{AEA4AB5F-E1EE-4268-AA5A-9D80B45CD42B}" type="presParOf" srcId="{DBB5FDF3-2D2D-4A9D-A0F7-EE0368ED09F4}" destId="{1E2AD1F7-A25F-4AE2-B957-5450D1FC11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A41959-2C5B-443C-BBE3-FF0A30564F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6A7CC3-0814-40E5-BF2B-F6C34A14A41E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в течение первой недели от начала острого панкреатита (</a:t>
          </a:r>
          <a:r>
            <a:rPr lang="ru-RU" sz="2400" u="sng" dirty="0" smtClean="0">
              <a:solidFill>
                <a:schemeClr val="tx1"/>
              </a:solidFill>
            </a:rPr>
            <a:t>не ранее чем через 72 часа после появления симптомов</a:t>
          </a:r>
          <a:r>
            <a:rPr lang="ru-RU" sz="2400" dirty="0" smtClean="0">
              <a:solidFill>
                <a:schemeClr val="tx1"/>
              </a:solidFill>
            </a:rPr>
            <a:t>) – когда нет ответа на консервативное лечение;</a:t>
          </a:r>
        </a:p>
      </dgm:t>
    </dgm:pt>
    <dgm:pt modelId="{DA506ADD-A12C-4DD5-824C-10FDBD3076BC}" type="parTrans" cxnId="{663BAC6E-7A50-4DE0-96C9-11CB2E850E73}">
      <dgm:prSet/>
      <dgm:spPr/>
      <dgm:t>
        <a:bodyPr/>
        <a:lstStyle/>
        <a:p>
          <a:endParaRPr lang="ru-RU"/>
        </a:p>
      </dgm:t>
    </dgm:pt>
    <dgm:pt modelId="{D911BB63-BF81-4C78-B783-4C6F565C185A}" type="sibTrans" cxnId="{663BAC6E-7A50-4DE0-96C9-11CB2E850E73}">
      <dgm:prSet/>
      <dgm:spPr/>
      <dgm:t>
        <a:bodyPr/>
        <a:lstStyle/>
        <a:p>
          <a:endParaRPr lang="ru-RU"/>
        </a:p>
      </dgm:t>
    </dgm:pt>
    <dgm:pt modelId="{3A047551-0FCA-4EE5-A7D9-18E2B0356252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 при поступлении – когда есть диагностическая неопределенность в постановке диагноза острого панкреатита </a:t>
          </a:r>
        </a:p>
      </dgm:t>
    </dgm:pt>
    <dgm:pt modelId="{0E83B800-9CD0-4EA5-B065-67766DBD8E02}" type="parTrans" cxnId="{9D2159DE-6B9B-40BE-AF6F-217A3DD69AEF}">
      <dgm:prSet/>
      <dgm:spPr/>
      <dgm:t>
        <a:bodyPr/>
        <a:lstStyle/>
        <a:p>
          <a:endParaRPr lang="ru-RU"/>
        </a:p>
      </dgm:t>
    </dgm:pt>
    <dgm:pt modelId="{E15513D3-6403-4286-BFA1-73FDA19D09F7}" type="sibTrans" cxnId="{9D2159DE-6B9B-40BE-AF6F-217A3DD69AEF}">
      <dgm:prSet/>
      <dgm:spPr/>
      <dgm:t>
        <a:bodyPr/>
        <a:lstStyle/>
        <a:p>
          <a:endParaRPr lang="ru-RU"/>
        </a:p>
      </dgm:t>
    </dgm:pt>
    <dgm:pt modelId="{ADA372CD-0EDF-4DA6-BE77-FF815E301EB1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для оценки тяжести состояния и  осложнений острого панкреатита</a:t>
          </a:r>
          <a:endParaRPr lang="ru-RU" sz="2400" dirty="0">
            <a:solidFill>
              <a:schemeClr val="tx1"/>
            </a:solidFill>
          </a:endParaRPr>
        </a:p>
      </dgm:t>
    </dgm:pt>
    <dgm:pt modelId="{780151B4-C3D1-4F1F-B557-DC9CD20AB3B4}" type="parTrans" cxnId="{05BBB3C4-BBB5-4BCB-A61B-3E8D49F3BA7B}">
      <dgm:prSet/>
      <dgm:spPr/>
      <dgm:t>
        <a:bodyPr/>
        <a:lstStyle/>
        <a:p>
          <a:endParaRPr lang="ru-RU"/>
        </a:p>
      </dgm:t>
    </dgm:pt>
    <dgm:pt modelId="{19940697-559B-43A2-8714-8702F591B389}" type="sibTrans" cxnId="{05BBB3C4-BBB5-4BCB-A61B-3E8D49F3BA7B}">
      <dgm:prSet/>
      <dgm:spPr/>
      <dgm:t>
        <a:bodyPr/>
        <a:lstStyle/>
        <a:p>
          <a:endParaRPr lang="ru-RU"/>
        </a:p>
      </dgm:t>
    </dgm:pt>
    <dgm:pt modelId="{E96DEBA0-9FBD-4B3B-BD17-A5B74F4821CE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 для планирования дальнейшего оперативного лечения и контроля его результатов</a:t>
          </a:r>
          <a:endParaRPr lang="ru-RU" sz="2400" dirty="0">
            <a:solidFill>
              <a:schemeClr val="tx1"/>
            </a:solidFill>
          </a:endParaRPr>
        </a:p>
      </dgm:t>
    </dgm:pt>
    <dgm:pt modelId="{64DB2043-88CF-4E80-80C8-C48EB4F14FE1}" type="parTrans" cxnId="{A56D4251-8526-47D6-A344-BC3090C266F7}">
      <dgm:prSet/>
      <dgm:spPr/>
      <dgm:t>
        <a:bodyPr/>
        <a:lstStyle/>
        <a:p>
          <a:endParaRPr lang="ru-RU"/>
        </a:p>
      </dgm:t>
    </dgm:pt>
    <dgm:pt modelId="{3025D8CF-0605-4DE3-801B-85F23E7E2148}" type="sibTrans" cxnId="{A56D4251-8526-47D6-A344-BC3090C266F7}">
      <dgm:prSet/>
      <dgm:spPr/>
      <dgm:t>
        <a:bodyPr/>
        <a:lstStyle/>
        <a:p>
          <a:endParaRPr lang="ru-RU"/>
        </a:p>
      </dgm:t>
    </dgm:pt>
    <dgm:pt modelId="{4215CE62-BE43-4A80-9F9B-4755BE9C3B35}" type="pres">
      <dgm:prSet presAssocID="{B2A41959-2C5B-443C-BBE3-FF0A30564F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F15056-0735-4ABB-B565-3FB1576AAD89}" type="pres">
      <dgm:prSet presAssocID="{3A047551-0FCA-4EE5-A7D9-18E2B0356252}" presName="parentLin" presStyleCnt="0"/>
      <dgm:spPr/>
    </dgm:pt>
    <dgm:pt modelId="{B8D478A9-3A0F-4E23-9164-9B240EF91047}" type="pres">
      <dgm:prSet presAssocID="{3A047551-0FCA-4EE5-A7D9-18E2B035625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A942492-4637-402C-AE4D-DCFABCEFC6DE}" type="pres">
      <dgm:prSet presAssocID="{3A047551-0FCA-4EE5-A7D9-18E2B0356252}" presName="parentText" presStyleLbl="node1" presStyleIdx="0" presStyleCnt="4" custScaleX="142857" custScaleY="125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8B0B-B1CC-48ED-9017-93CB1CB67535}" type="pres">
      <dgm:prSet presAssocID="{3A047551-0FCA-4EE5-A7D9-18E2B0356252}" presName="negativeSpace" presStyleCnt="0"/>
      <dgm:spPr/>
    </dgm:pt>
    <dgm:pt modelId="{080AEC14-7A97-42F7-900F-486175BA83A8}" type="pres">
      <dgm:prSet presAssocID="{3A047551-0FCA-4EE5-A7D9-18E2B0356252}" presName="childText" presStyleLbl="conFgAcc1" presStyleIdx="0" presStyleCnt="4" custScaleY="125792">
        <dgm:presLayoutVars>
          <dgm:bulletEnabled val="1"/>
        </dgm:presLayoutVars>
      </dgm:prSet>
      <dgm:spPr/>
    </dgm:pt>
    <dgm:pt modelId="{D857F8EB-E00D-4A1F-B547-4717C8F9C43B}" type="pres">
      <dgm:prSet presAssocID="{E15513D3-6403-4286-BFA1-73FDA19D09F7}" presName="spaceBetweenRectangles" presStyleCnt="0"/>
      <dgm:spPr/>
    </dgm:pt>
    <dgm:pt modelId="{926609CB-9C58-4548-B7DE-EE0DF82269CD}" type="pres">
      <dgm:prSet presAssocID="{456A7CC3-0814-40E5-BF2B-F6C34A14A41E}" presName="parentLin" presStyleCnt="0"/>
      <dgm:spPr/>
    </dgm:pt>
    <dgm:pt modelId="{578367CA-1AF2-45D9-8037-FD7310073525}" type="pres">
      <dgm:prSet presAssocID="{456A7CC3-0814-40E5-BF2B-F6C34A14A41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C3A3F1D-0880-4242-B234-78D7A28CFF70}" type="pres">
      <dgm:prSet presAssocID="{456A7CC3-0814-40E5-BF2B-F6C34A14A41E}" presName="parentText" presStyleLbl="node1" presStyleIdx="1" presStyleCnt="4" custScaleX="142857" custScaleY="125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0161C-6934-4278-87BB-70F89B4A940C}" type="pres">
      <dgm:prSet presAssocID="{456A7CC3-0814-40E5-BF2B-F6C34A14A41E}" presName="negativeSpace" presStyleCnt="0"/>
      <dgm:spPr/>
    </dgm:pt>
    <dgm:pt modelId="{005C80F6-C0ED-4EF6-A438-775B08D3571F}" type="pres">
      <dgm:prSet presAssocID="{456A7CC3-0814-40E5-BF2B-F6C34A14A41E}" presName="childText" presStyleLbl="conFgAcc1" presStyleIdx="1" presStyleCnt="4" custScaleY="125792">
        <dgm:presLayoutVars>
          <dgm:bulletEnabled val="1"/>
        </dgm:presLayoutVars>
      </dgm:prSet>
      <dgm:spPr/>
    </dgm:pt>
    <dgm:pt modelId="{21807BB7-E572-49BE-B02E-4C94E6401C9C}" type="pres">
      <dgm:prSet presAssocID="{D911BB63-BF81-4C78-B783-4C6F565C185A}" presName="spaceBetweenRectangles" presStyleCnt="0"/>
      <dgm:spPr/>
    </dgm:pt>
    <dgm:pt modelId="{1072945A-CB77-4F61-9C7B-47AE8EE8D846}" type="pres">
      <dgm:prSet presAssocID="{ADA372CD-0EDF-4DA6-BE77-FF815E301EB1}" presName="parentLin" presStyleCnt="0"/>
      <dgm:spPr/>
    </dgm:pt>
    <dgm:pt modelId="{52B24A42-EDA0-44DD-A929-4E730EDE3F65}" type="pres">
      <dgm:prSet presAssocID="{ADA372CD-0EDF-4DA6-BE77-FF815E301EB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EBE3408-260C-4CFF-880B-5A25BD23BBFE}" type="pres">
      <dgm:prSet presAssocID="{ADA372CD-0EDF-4DA6-BE77-FF815E301EB1}" presName="parentText" presStyleLbl="node1" presStyleIdx="2" presStyleCnt="4" custScaleX="142857" custScaleY="125792" custLinFactNeighborX="-8051" custLinFactNeighborY="9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30854-366D-4D2B-A494-DCAEA4789D5A}" type="pres">
      <dgm:prSet presAssocID="{ADA372CD-0EDF-4DA6-BE77-FF815E301EB1}" presName="negativeSpace" presStyleCnt="0"/>
      <dgm:spPr/>
    </dgm:pt>
    <dgm:pt modelId="{C690246D-DACC-4558-A63B-3B3F257B8267}" type="pres">
      <dgm:prSet presAssocID="{ADA372CD-0EDF-4DA6-BE77-FF815E301EB1}" presName="childText" presStyleLbl="conFgAcc1" presStyleIdx="2" presStyleCnt="4" custScaleY="125792">
        <dgm:presLayoutVars>
          <dgm:bulletEnabled val="1"/>
        </dgm:presLayoutVars>
      </dgm:prSet>
      <dgm:spPr/>
    </dgm:pt>
    <dgm:pt modelId="{D993C22A-D7A1-4865-98B8-27A6686D7BE8}" type="pres">
      <dgm:prSet presAssocID="{19940697-559B-43A2-8714-8702F591B389}" presName="spaceBetweenRectangles" presStyleCnt="0"/>
      <dgm:spPr/>
    </dgm:pt>
    <dgm:pt modelId="{76998D47-68CB-4199-904B-571367296DB1}" type="pres">
      <dgm:prSet presAssocID="{E96DEBA0-9FBD-4B3B-BD17-A5B74F4821CE}" presName="parentLin" presStyleCnt="0"/>
      <dgm:spPr/>
    </dgm:pt>
    <dgm:pt modelId="{6A5546D2-417D-4A40-A7B9-10D505D5DB83}" type="pres">
      <dgm:prSet presAssocID="{E96DEBA0-9FBD-4B3B-BD17-A5B74F4821C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D2ABEAB-87F5-427F-ABF2-70978DC0C42B}" type="pres">
      <dgm:prSet presAssocID="{E96DEBA0-9FBD-4B3B-BD17-A5B74F4821CE}" presName="parentText" presStyleLbl="node1" presStyleIdx="3" presStyleCnt="4" custScaleX="142857" custScaleY="125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7BACD-CAF4-4981-BFCE-376D7418B34C}" type="pres">
      <dgm:prSet presAssocID="{E96DEBA0-9FBD-4B3B-BD17-A5B74F4821CE}" presName="negativeSpace" presStyleCnt="0"/>
      <dgm:spPr/>
    </dgm:pt>
    <dgm:pt modelId="{CCCDEBD8-76C8-4B2C-B2E1-715DCE7CD73A}" type="pres">
      <dgm:prSet presAssocID="{E96DEBA0-9FBD-4B3B-BD17-A5B74F4821CE}" presName="childText" presStyleLbl="conFgAcc1" presStyleIdx="3" presStyleCnt="4" custScaleY="125792">
        <dgm:presLayoutVars>
          <dgm:bulletEnabled val="1"/>
        </dgm:presLayoutVars>
      </dgm:prSet>
      <dgm:spPr/>
    </dgm:pt>
  </dgm:ptLst>
  <dgm:cxnLst>
    <dgm:cxn modelId="{663BAC6E-7A50-4DE0-96C9-11CB2E850E73}" srcId="{B2A41959-2C5B-443C-BBE3-FF0A30564FF7}" destId="{456A7CC3-0814-40E5-BF2B-F6C34A14A41E}" srcOrd="1" destOrd="0" parTransId="{DA506ADD-A12C-4DD5-824C-10FDBD3076BC}" sibTransId="{D911BB63-BF81-4C78-B783-4C6F565C185A}"/>
    <dgm:cxn modelId="{A7E41D0E-71F9-45F7-A568-F4502F5AA8BF}" type="presOf" srcId="{E96DEBA0-9FBD-4B3B-BD17-A5B74F4821CE}" destId="{6A5546D2-417D-4A40-A7B9-10D505D5DB83}" srcOrd="0" destOrd="0" presId="urn:microsoft.com/office/officeart/2005/8/layout/list1"/>
    <dgm:cxn modelId="{45C61699-11FF-41AB-BC31-276BC2202E0C}" type="presOf" srcId="{456A7CC3-0814-40E5-BF2B-F6C34A14A41E}" destId="{FC3A3F1D-0880-4242-B234-78D7A28CFF70}" srcOrd="1" destOrd="0" presId="urn:microsoft.com/office/officeart/2005/8/layout/list1"/>
    <dgm:cxn modelId="{7772AE50-F807-493D-91E5-D54FB9EA4270}" type="presOf" srcId="{E96DEBA0-9FBD-4B3B-BD17-A5B74F4821CE}" destId="{DD2ABEAB-87F5-427F-ABF2-70978DC0C42B}" srcOrd="1" destOrd="0" presId="urn:microsoft.com/office/officeart/2005/8/layout/list1"/>
    <dgm:cxn modelId="{CAAA0C18-5D8F-4772-AD09-C9F844576CA2}" type="presOf" srcId="{B2A41959-2C5B-443C-BBE3-FF0A30564FF7}" destId="{4215CE62-BE43-4A80-9F9B-4755BE9C3B35}" srcOrd="0" destOrd="0" presId="urn:microsoft.com/office/officeart/2005/8/layout/list1"/>
    <dgm:cxn modelId="{A56D4251-8526-47D6-A344-BC3090C266F7}" srcId="{B2A41959-2C5B-443C-BBE3-FF0A30564FF7}" destId="{E96DEBA0-9FBD-4B3B-BD17-A5B74F4821CE}" srcOrd="3" destOrd="0" parTransId="{64DB2043-88CF-4E80-80C8-C48EB4F14FE1}" sibTransId="{3025D8CF-0605-4DE3-801B-85F23E7E2148}"/>
    <dgm:cxn modelId="{7C956FF3-9026-4510-8AF0-4109C8912A5A}" type="presOf" srcId="{ADA372CD-0EDF-4DA6-BE77-FF815E301EB1}" destId="{52B24A42-EDA0-44DD-A929-4E730EDE3F65}" srcOrd="0" destOrd="0" presId="urn:microsoft.com/office/officeart/2005/8/layout/list1"/>
    <dgm:cxn modelId="{0554B983-7563-413F-9F60-547FCFEE3399}" type="presOf" srcId="{456A7CC3-0814-40E5-BF2B-F6C34A14A41E}" destId="{578367CA-1AF2-45D9-8037-FD7310073525}" srcOrd="0" destOrd="0" presId="urn:microsoft.com/office/officeart/2005/8/layout/list1"/>
    <dgm:cxn modelId="{05BBB3C4-BBB5-4BCB-A61B-3E8D49F3BA7B}" srcId="{B2A41959-2C5B-443C-BBE3-FF0A30564FF7}" destId="{ADA372CD-0EDF-4DA6-BE77-FF815E301EB1}" srcOrd="2" destOrd="0" parTransId="{780151B4-C3D1-4F1F-B557-DC9CD20AB3B4}" sibTransId="{19940697-559B-43A2-8714-8702F591B389}"/>
    <dgm:cxn modelId="{83BF2EC0-EF6C-44A0-9EE9-46403421B27D}" type="presOf" srcId="{3A047551-0FCA-4EE5-A7D9-18E2B0356252}" destId="{3A942492-4637-402C-AE4D-DCFABCEFC6DE}" srcOrd="1" destOrd="0" presId="urn:microsoft.com/office/officeart/2005/8/layout/list1"/>
    <dgm:cxn modelId="{CFE46146-3E66-4EA6-80AF-B4479EB47501}" type="presOf" srcId="{ADA372CD-0EDF-4DA6-BE77-FF815E301EB1}" destId="{DEBE3408-260C-4CFF-880B-5A25BD23BBFE}" srcOrd="1" destOrd="0" presId="urn:microsoft.com/office/officeart/2005/8/layout/list1"/>
    <dgm:cxn modelId="{9D2159DE-6B9B-40BE-AF6F-217A3DD69AEF}" srcId="{B2A41959-2C5B-443C-BBE3-FF0A30564FF7}" destId="{3A047551-0FCA-4EE5-A7D9-18E2B0356252}" srcOrd="0" destOrd="0" parTransId="{0E83B800-9CD0-4EA5-B065-67766DBD8E02}" sibTransId="{E15513D3-6403-4286-BFA1-73FDA19D09F7}"/>
    <dgm:cxn modelId="{A341C2DF-4A07-4AB6-898B-823B9DFE1919}" type="presOf" srcId="{3A047551-0FCA-4EE5-A7D9-18E2B0356252}" destId="{B8D478A9-3A0F-4E23-9164-9B240EF91047}" srcOrd="0" destOrd="0" presId="urn:microsoft.com/office/officeart/2005/8/layout/list1"/>
    <dgm:cxn modelId="{5352961F-F27C-45FE-B3A0-D7DBA3BDEFB7}" type="presParOf" srcId="{4215CE62-BE43-4A80-9F9B-4755BE9C3B35}" destId="{A0F15056-0735-4ABB-B565-3FB1576AAD89}" srcOrd="0" destOrd="0" presId="urn:microsoft.com/office/officeart/2005/8/layout/list1"/>
    <dgm:cxn modelId="{CCD4DF7A-4058-43FD-81D5-7E30877CF758}" type="presParOf" srcId="{A0F15056-0735-4ABB-B565-3FB1576AAD89}" destId="{B8D478A9-3A0F-4E23-9164-9B240EF91047}" srcOrd="0" destOrd="0" presId="urn:microsoft.com/office/officeart/2005/8/layout/list1"/>
    <dgm:cxn modelId="{23824B16-A023-4C28-A58F-F6C619CE245C}" type="presParOf" srcId="{A0F15056-0735-4ABB-B565-3FB1576AAD89}" destId="{3A942492-4637-402C-AE4D-DCFABCEFC6DE}" srcOrd="1" destOrd="0" presId="urn:microsoft.com/office/officeart/2005/8/layout/list1"/>
    <dgm:cxn modelId="{015CD2A9-1039-4FD1-9A8A-5BD3057CE08E}" type="presParOf" srcId="{4215CE62-BE43-4A80-9F9B-4755BE9C3B35}" destId="{DCE98B0B-B1CC-48ED-9017-93CB1CB67535}" srcOrd="1" destOrd="0" presId="urn:microsoft.com/office/officeart/2005/8/layout/list1"/>
    <dgm:cxn modelId="{D7D1C230-63AB-487D-ACCE-C7452F887596}" type="presParOf" srcId="{4215CE62-BE43-4A80-9F9B-4755BE9C3B35}" destId="{080AEC14-7A97-42F7-900F-486175BA83A8}" srcOrd="2" destOrd="0" presId="urn:microsoft.com/office/officeart/2005/8/layout/list1"/>
    <dgm:cxn modelId="{A571F661-9CE4-4667-81A3-89E8E3399803}" type="presParOf" srcId="{4215CE62-BE43-4A80-9F9B-4755BE9C3B35}" destId="{D857F8EB-E00D-4A1F-B547-4717C8F9C43B}" srcOrd="3" destOrd="0" presId="urn:microsoft.com/office/officeart/2005/8/layout/list1"/>
    <dgm:cxn modelId="{C014AF6B-9706-4A03-86F6-88320EDF64BE}" type="presParOf" srcId="{4215CE62-BE43-4A80-9F9B-4755BE9C3B35}" destId="{926609CB-9C58-4548-B7DE-EE0DF82269CD}" srcOrd="4" destOrd="0" presId="urn:microsoft.com/office/officeart/2005/8/layout/list1"/>
    <dgm:cxn modelId="{2662B39E-9D6F-4976-B910-43CF6F1D77B3}" type="presParOf" srcId="{926609CB-9C58-4548-B7DE-EE0DF82269CD}" destId="{578367CA-1AF2-45D9-8037-FD7310073525}" srcOrd="0" destOrd="0" presId="urn:microsoft.com/office/officeart/2005/8/layout/list1"/>
    <dgm:cxn modelId="{86AB4820-EC8B-4229-A2AD-3F11D0FDBC10}" type="presParOf" srcId="{926609CB-9C58-4548-B7DE-EE0DF82269CD}" destId="{FC3A3F1D-0880-4242-B234-78D7A28CFF70}" srcOrd="1" destOrd="0" presId="urn:microsoft.com/office/officeart/2005/8/layout/list1"/>
    <dgm:cxn modelId="{9D92ABAA-7A08-49AF-A1A3-94023D8DCAB1}" type="presParOf" srcId="{4215CE62-BE43-4A80-9F9B-4755BE9C3B35}" destId="{F9C0161C-6934-4278-87BB-70F89B4A940C}" srcOrd="5" destOrd="0" presId="urn:microsoft.com/office/officeart/2005/8/layout/list1"/>
    <dgm:cxn modelId="{C504B5E8-E615-4016-AD80-AB69B16F0F52}" type="presParOf" srcId="{4215CE62-BE43-4A80-9F9B-4755BE9C3B35}" destId="{005C80F6-C0ED-4EF6-A438-775B08D3571F}" srcOrd="6" destOrd="0" presId="urn:microsoft.com/office/officeart/2005/8/layout/list1"/>
    <dgm:cxn modelId="{3D83DA10-BB69-4BC1-844D-0C25FA4D2544}" type="presParOf" srcId="{4215CE62-BE43-4A80-9F9B-4755BE9C3B35}" destId="{21807BB7-E572-49BE-B02E-4C94E6401C9C}" srcOrd="7" destOrd="0" presId="urn:microsoft.com/office/officeart/2005/8/layout/list1"/>
    <dgm:cxn modelId="{10AB67F9-13F8-495E-A361-D0496E6A4C83}" type="presParOf" srcId="{4215CE62-BE43-4A80-9F9B-4755BE9C3B35}" destId="{1072945A-CB77-4F61-9C7B-47AE8EE8D846}" srcOrd="8" destOrd="0" presId="urn:microsoft.com/office/officeart/2005/8/layout/list1"/>
    <dgm:cxn modelId="{D714853D-76A7-42EB-B173-69427E669762}" type="presParOf" srcId="{1072945A-CB77-4F61-9C7B-47AE8EE8D846}" destId="{52B24A42-EDA0-44DD-A929-4E730EDE3F65}" srcOrd="0" destOrd="0" presId="urn:microsoft.com/office/officeart/2005/8/layout/list1"/>
    <dgm:cxn modelId="{AEED3E84-D67D-4764-9A17-09DE6AEC1E0A}" type="presParOf" srcId="{1072945A-CB77-4F61-9C7B-47AE8EE8D846}" destId="{DEBE3408-260C-4CFF-880B-5A25BD23BBFE}" srcOrd="1" destOrd="0" presId="urn:microsoft.com/office/officeart/2005/8/layout/list1"/>
    <dgm:cxn modelId="{84DDFFA5-FF48-4C6F-9424-E09D77CF5819}" type="presParOf" srcId="{4215CE62-BE43-4A80-9F9B-4755BE9C3B35}" destId="{8D930854-366D-4D2B-A494-DCAEA4789D5A}" srcOrd="9" destOrd="0" presId="urn:microsoft.com/office/officeart/2005/8/layout/list1"/>
    <dgm:cxn modelId="{87C55C77-D952-4044-AEF1-DE7C4ECF0E5A}" type="presParOf" srcId="{4215CE62-BE43-4A80-9F9B-4755BE9C3B35}" destId="{C690246D-DACC-4558-A63B-3B3F257B8267}" srcOrd="10" destOrd="0" presId="urn:microsoft.com/office/officeart/2005/8/layout/list1"/>
    <dgm:cxn modelId="{6FE51C37-15C5-405D-BD5C-7772DC4D8E9F}" type="presParOf" srcId="{4215CE62-BE43-4A80-9F9B-4755BE9C3B35}" destId="{D993C22A-D7A1-4865-98B8-27A6686D7BE8}" srcOrd="11" destOrd="0" presId="urn:microsoft.com/office/officeart/2005/8/layout/list1"/>
    <dgm:cxn modelId="{983EE906-A8E9-4703-8156-27DFBFD07327}" type="presParOf" srcId="{4215CE62-BE43-4A80-9F9B-4755BE9C3B35}" destId="{76998D47-68CB-4199-904B-571367296DB1}" srcOrd="12" destOrd="0" presId="urn:microsoft.com/office/officeart/2005/8/layout/list1"/>
    <dgm:cxn modelId="{9C5DFB95-9B30-49A5-84D0-6A84AB3EB65F}" type="presParOf" srcId="{76998D47-68CB-4199-904B-571367296DB1}" destId="{6A5546D2-417D-4A40-A7B9-10D505D5DB83}" srcOrd="0" destOrd="0" presId="urn:microsoft.com/office/officeart/2005/8/layout/list1"/>
    <dgm:cxn modelId="{52849DD8-347D-47CC-99DF-13AB5103E1D1}" type="presParOf" srcId="{76998D47-68CB-4199-904B-571367296DB1}" destId="{DD2ABEAB-87F5-427F-ABF2-70978DC0C42B}" srcOrd="1" destOrd="0" presId="urn:microsoft.com/office/officeart/2005/8/layout/list1"/>
    <dgm:cxn modelId="{0AD91C32-EFCE-4003-BF71-F039264DF62E}" type="presParOf" srcId="{4215CE62-BE43-4A80-9F9B-4755BE9C3B35}" destId="{FA17BACD-CAF4-4981-BFCE-376D7418B34C}" srcOrd="13" destOrd="0" presId="urn:microsoft.com/office/officeart/2005/8/layout/list1"/>
    <dgm:cxn modelId="{1E24810A-B018-454A-94BA-9CE6BE96B726}" type="presParOf" srcId="{4215CE62-BE43-4A80-9F9B-4755BE9C3B35}" destId="{CCCDEBD8-76C8-4B2C-B2E1-715DCE7CD73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06EF8-A171-4684-91F0-6D77B5CC11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07865-6C64-45F3-8E08-6F66C0385632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показания к тонкоигольной пункции</a:t>
          </a:r>
          <a:endParaRPr lang="ru-RU" sz="2400" b="1" dirty="0">
            <a:solidFill>
              <a:schemeClr val="tx1"/>
            </a:solidFill>
          </a:endParaRPr>
        </a:p>
      </dgm:t>
    </dgm:pt>
    <dgm:pt modelId="{658FCEFC-AF42-44CC-8530-01F053931014}" type="parTrans" cxnId="{B8CF674B-14B2-4539-BD75-B5B6EF9D82C2}">
      <dgm:prSet/>
      <dgm:spPr/>
      <dgm:t>
        <a:bodyPr/>
        <a:lstStyle/>
        <a:p>
          <a:endParaRPr lang="ru-RU"/>
        </a:p>
      </dgm:t>
    </dgm:pt>
    <dgm:pt modelId="{2A089020-309E-4FDA-90C3-F7D798E4FD1D}" type="sibTrans" cxnId="{B8CF674B-14B2-4539-BD75-B5B6EF9D82C2}">
      <dgm:prSet/>
      <dgm:spPr/>
      <dgm:t>
        <a:bodyPr/>
        <a:lstStyle/>
        <a:p>
          <a:endParaRPr lang="ru-RU"/>
        </a:p>
      </dgm:t>
    </dgm:pt>
    <dgm:pt modelId="{12638F22-EE73-470B-935B-4244FAE6E5CF}">
      <dgm:prSet phldrT="[Текст]" custT="1"/>
      <dgm:spPr/>
      <dgm:t>
        <a:bodyPr/>
        <a:lstStyle/>
        <a:p>
          <a:r>
            <a:rPr lang="ru-RU" sz="2400" dirty="0" smtClean="0"/>
            <a:t>пациенты </a:t>
          </a:r>
          <a:r>
            <a:rPr lang="ru-RU" sz="2400" u="sng" dirty="0" smtClean="0"/>
            <a:t>без четких клинических </a:t>
          </a:r>
          <a:r>
            <a:rPr lang="ru-RU" sz="2400" u="none" dirty="0" smtClean="0"/>
            <a:t>или</a:t>
          </a:r>
          <a:r>
            <a:rPr lang="ru-RU" sz="2400" u="sng" dirty="0" smtClean="0"/>
            <a:t> рентгенологических п</a:t>
          </a:r>
          <a:r>
            <a:rPr lang="ru-RU" sz="2400" dirty="0" smtClean="0"/>
            <a:t>ризнаков </a:t>
          </a:r>
          <a:r>
            <a:rPr lang="ru-RU" sz="2400" dirty="0" smtClean="0">
              <a:solidFill>
                <a:schemeClr val="tx1"/>
              </a:solidFill>
            </a:rPr>
            <a:t>инфицирования</a:t>
          </a:r>
          <a:r>
            <a:rPr lang="ru-RU" sz="2400" dirty="0" smtClean="0"/>
            <a:t>; </a:t>
          </a:r>
          <a:endParaRPr lang="ru-RU" sz="2400" dirty="0"/>
        </a:p>
      </dgm:t>
    </dgm:pt>
    <dgm:pt modelId="{5B045B3E-6C3C-490B-B9E2-828A0F7523C4}" type="parTrans" cxnId="{BAFC814D-225A-4A5C-B805-58A4287788E9}">
      <dgm:prSet/>
      <dgm:spPr/>
      <dgm:t>
        <a:bodyPr/>
        <a:lstStyle/>
        <a:p>
          <a:endParaRPr lang="ru-RU"/>
        </a:p>
      </dgm:t>
    </dgm:pt>
    <dgm:pt modelId="{3530853C-8721-49F8-97EA-BE4938E533DE}" type="sibTrans" cxnId="{BAFC814D-225A-4A5C-B805-58A4287788E9}">
      <dgm:prSet/>
      <dgm:spPr/>
      <dgm:t>
        <a:bodyPr/>
        <a:lstStyle/>
        <a:p>
          <a:endParaRPr lang="ru-RU"/>
        </a:p>
      </dgm:t>
    </dgm:pt>
    <dgm:pt modelId="{565F173E-56E6-401F-A855-4632A8F4F09C}">
      <dgm:prSet custT="1"/>
      <dgm:spPr/>
      <dgm:t>
        <a:bodyPr/>
        <a:lstStyle/>
        <a:p>
          <a:r>
            <a:rPr lang="ru-RU" sz="2400" u="sng" dirty="0" smtClean="0">
              <a:solidFill>
                <a:schemeClr val="tx1"/>
              </a:solidFill>
            </a:rPr>
            <a:t>подозрение на грибковую инфекцию, </a:t>
          </a:r>
          <a:r>
            <a:rPr lang="ru-RU" sz="2400" u="none" dirty="0" smtClean="0"/>
            <a:t>у пациентов с инфицированным некротическим панкреатитом, </a:t>
          </a:r>
          <a:r>
            <a:rPr lang="ru-RU" sz="2400" u="sng" dirty="0" smtClean="0"/>
            <a:t>применяющих антибиотики</a:t>
          </a:r>
          <a:endParaRPr lang="ru-RU" sz="2400" dirty="0" smtClean="0"/>
        </a:p>
      </dgm:t>
    </dgm:pt>
    <dgm:pt modelId="{E905442C-6EC2-4E09-A085-896856226A74}" type="parTrans" cxnId="{8593BC77-0E3D-46D3-A1DF-DCBD771E3431}">
      <dgm:prSet/>
      <dgm:spPr/>
      <dgm:t>
        <a:bodyPr/>
        <a:lstStyle/>
        <a:p>
          <a:endParaRPr lang="ru-RU"/>
        </a:p>
      </dgm:t>
    </dgm:pt>
    <dgm:pt modelId="{277FA3C6-E835-415F-AF2F-E3A9C55A329A}" type="sibTrans" cxnId="{8593BC77-0E3D-46D3-A1DF-DCBD771E3431}">
      <dgm:prSet/>
      <dgm:spPr/>
      <dgm:t>
        <a:bodyPr/>
        <a:lstStyle/>
        <a:p>
          <a:endParaRPr lang="ru-RU"/>
        </a:p>
      </dgm:t>
    </dgm:pt>
    <dgm:pt modelId="{C9D95228-DDE8-4407-9FE7-EDAE90EDD503}">
      <dgm:prSet phldrT="[Текст]" custT="1"/>
      <dgm:spPr/>
      <dgm:t>
        <a:bodyPr/>
        <a:lstStyle/>
        <a:p>
          <a:endParaRPr lang="ru-RU" sz="2400" dirty="0"/>
        </a:p>
      </dgm:t>
    </dgm:pt>
    <dgm:pt modelId="{BA8CBE05-2357-4246-B17F-1DA3C18DDD72}" type="parTrans" cxnId="{B1394A42-7FFC-4D40-8A00-34567E679F17}">
      <dgm:prSet/>
      <dgm:spPr/>
      <dgm:t>
        <a:bodyPr/>
        <a:lstStyle/>
        <a:p>
          <a:endParaRPr lang="ru-RU"/>
        </a:p>
      </dgm:t>
    </dgm:pt>
    <dgm:pt modelId="{DEB2A756-0A7D-45B7-9AC7-C038D323B3C6}" type="sibTrans" cxnId="{B1394A42-7FFC-4D40-8A00-34567E679F17}">
      <dgm:prSet/>
      <dgm:spPr/>
      <dgm:t>
        <a:bodyPr/>
        <a:lstStyle/>
        <a:p>
          <a:endParaRPr lang="ru-RU"/>
        </a:p>
      </dgm:t>
    </dgm:pt>
    <dgm:pt modelId="{6DC51FF3-1028-4E26-BD1D-8621F8D2241C}" type="pres">
      <dgm:prSet presAssocID="{DBB06EF8-A171-4684-91F0-6D77B5CC11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08CDD-35E7-4243-9824-756DEFF8733E}" type="pres">
      <dgm:prSet presAssocID="{AFB07865-6C64-45F3-8E08-6F66C0385632}" presName="parentText" presStyleLbl="node1" presStyleIdx="0" presStyleCnt="1" custScaleX="105078" custScaleY="360836" custLinFactNeighborX="-1440" custLinFactNeighborY="-7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030C-918C-4DFE-AEF5-1336D9386467}" type="pres">
      <dgm:prSet presAssocID="{AFB07865-6C64-45F3-8E08-6F66C0385632}" presName="childText" presStyleLbl="revTx" presStyleIdx="0" presStyleCnt="1" custLinFactY="222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F674B-14B2-4539-BD75-B5B6EF9D82C2}" srcId="{DBB06EF8-A171-4684-91F0-6D77B5CC11A0}" destId="{AFB07865-6C64-45F3-8E08-6F66C0385632}" srcOrd="0" destOrd="0" parTransId="{658FCEFC-AF42-44CC-8530-01F053931014}" sibTransId="{2A089020-309E-4FDA-90C3-F7D798E4FD1D}"/>
    <dgm:cxn modelId="{AFFCC9AA-D344-43B9-ABF4-B88575F208B1}" type="presOf" srcId="{DBB06EF8-A171-4684-91F0-6D77B5CC11A0}" destId="{6DC51FF3-1028-4E26-BD1D-8621F8D2241C}" srcOrd="0" destOrd="0" presId="urn:microsoft.com/office/officeart/2005/8/layout/vList2"/>
    <dgm:cxn modelId="{B1394A42-7FFC-4D40-8A00-34567E679F17}" srcId="{AFB07865-6C64-45F3-8E08-6F66C0385632}" destId="{C9D95228-DDE8-4407-9FE7-EDAE90EDD503}" srcOrd="1" destOrd="0" parTransId="{BA8CBE05-2357-4246-B17F-1DA3C18DDD72}" sibTransId="{DEB2A756-0A7D-45B7-9AC7-C038D323B3C6}"/>
    <dgm:cxn modelId="{BAFC814D-225A-4A5C-B805-58A4287788E9}" srcId="{AFB07865-6C64-45F3-8E08-6F66C0385632}" destId="{12638F22-EE73-470B-935B-4244FAE6E5CF}" srcOrd="0" destOrd="0" parTransId="{5B045B3E-6C3C-490B-B9E2-828A0F7523C4}" sibTransId="{3530853C-8721-49F8-97EA-BE4938E533DE}"/>
    <dgm:cxn modelId="{313BEAA6-296E-435B-BB11-259E0D0D2296}" type="presOf" srcId="{C9D95228-DDE8-4407-9FE7-EDAE90EDD503}" destId="{B092030C-918C-4DFE-AEF5-1336D9386467}" srcOrd="0" destOrd="1" presId="urn:microsoft.com/office/officeart/2005/8/layout/vList2"/>
    <dgm:cxn modelId="{8593BC77-0E3D-46D3-A1DF-DCBD771E3431}" srcId="{AFB07865-6C64-45F3-8E08-6F66C0385632}" destId="{565F173E-56E6-401F-A855-4632A8F4F09C}" srcOrd="2" destOrd="0" parTransId="{E905442C-6EC2-4E09-A085-896856226A74}" sibTransId="{277FA3C6-E835-415F-AF2F-E3A9C55A329A}"/>
    <dgm:cxn modelId="{18C02B14-9FD7-45EA-9B98-CE6CF67B6BEF}" type="presOf" srcId="{12638F22-EE73-470B-935B-4244FAE6E5CF}" destId="{B092030C-918C-4DFE-AEF5-1336D9386467}" srcOrd="0" destOrd="0" presId="urn:microsoft.com/office/officeart/2005/8/layout/vList2"/>
    <dgm:cxn modelId="{87BCA8F3-6189-480D-BD41-52C266F73059}" type="presOf" srcId="{565F173E-56E6-401F-A855-4632A8F4F09C}" destId="{B092030C-918C-4DFE-AEF5-1336D9386467}" srcOrd="0" destOrd="2" presId="urn:microsoft.com/office/officeart/2005/8/layout/vList2"/>
    <dgm:cxn modelId="{BA0539E2-B641-437D-AC75-42D85B330485}" type="presOf" srcId="{AFB07865-6C64-45F3-8E08-6F66C0385632}" destId="{25E08CDD-35E7-4243-9824-756DEFF8733E}" srcOrd="0" destOrd="0" presId="urn:microsoft.com/office/officeart/2005/8/layout/vList2"/>
    <dgm:cxn modelId="{940C5403-2B4A-41FA-BE31-70C3A529BD95}" type="presParOf" srcId="{6DC51FF3-1028-4E26-BD1D-8621F8D2241C}" destId="{25E08CDD-35E7-4243-9824-756DEFF8733E}" srcOrd="0" destOrd="0" presId="urn:microsoft.com/office/officeart/2005/8/layout/vList2"/>
    <dgm:cxn modelId="{AAD4B518-E511-46B1-A309-775B434FEF5D}" type="presParOf" srcId="{6DC51FF3-1028-4E26-BD1D-8621F8D2241C}" destId="{B092030C-918C-4DFE-AEF5-1336D93864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B4201B-0DCC-4D58-A9A1-39C828038F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D0EDC-FCC5-4BE0-AD15-8C160D47AF6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основное показание к хирургическому лечению- инфицированный панкреонекроз</a:t>
          </a:r>
          <a:endParaRPr lang="ru-RU" b="1" dirty="0">
            <a:solidFill>
              <a:schemeClr val="tx1"/>
            </a:solidFill>
          </a:endParaRPr>
        </a:p>
      </dgm:t>
    </dgm:pt>
    <dgm:pt modelId="{86B1506A-F92B-4EB3-85FB-6DD1E1B3F3FC}" type="parTrans" cxnId="{09041C72-14B8-4A29-B340-D31C86B27223}">
      <dgm:prSet/>
      <dgm:spPr/>
      <dgm:t>
        <a:bodyPr/>
        <a:lstStyle/>
        <a:p>
          <a:endParaRPr lang="ru-RU"/>
        </a:p>
      </dgm:t>
    </dgm:pt>
    <dgm:pt modelId="{7C6ABFF7-52FE-443A-B33D-6B16A1D4D94C}" type="sibTrans" cxnId="{09041C72-14B8-4A29-B340-D31C86B27223}">
      <dgm:prSet/>
      <dgm:spPr/>
      <dgm:t>
        <a:bodyPr/>
        <a:lstStyle/>
        <a:p>
          <a:endParaRPr lang="ru-RU"/>
        </a:p>
      </dgm:t>
    </dgm:pt>
    <dgm:pt modelId="{7559D36F-642A-4751-912B-D2E376C83F2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малоинвазивные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вмешательства</a:t>
          </a:r>
          <a:endParaRPr lang="ru-RU" b="1" dirty="0">
            <a:solidFill>
              <a:schemeClr val="tx1"/>
            </a:solidFill>
          </a:endParaRPr>
        </a:p>
      </dgm:t>
    </dgm:pt>
    <dgm:pt modelId="{103B075A-012F-4C87-BAD9-9C3D7571152B}" type="parTrans" cxnId="{F6060D06-83E8-4848-B7F9-C596ED9D860D}">
      <dgm:prSet/>
      <dgm:spPr/>
      <dgm:t>
        <a:bodyPr/>
        <a:lstStyle/>
        <a:p>
          <a:endParaRPr lang="ru-RU"/>
        </a:p>
      </dgm:t>
    </dgm:pt>
    <dgm:pt modelId="{ACD8DCB6-1334-4C7F-AB2C-0768246E2910}" type="sibTrans" cxnId="{F6060D06-83E8-4848-B7F9-C596ED9D860D}">
      <dgm:prSet/>
      <dgm:spPr/>
      <dgm:t>
        <a:bodyPr/>
        <a:lstStyle/>
        <a:p>
          <a:endParaRPr lang="ru-RU"/>
        </a:p>
      </dgm:t>
    </dgm:pt>
    <dgm:pt modelId="{ED3D5A08-084D-4C39-81FB-D10EFDF5C38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отложенное инвазивное вмешательство (через 4 недели от начала острого панкреатита)</a:t>
          </a:r>
          <a:endParaRPr lang="ru-RU" b="1" dirty="0">
            <a:solidFill>
              <a:schemeClr val="tx1"/>
            </a:solidFill>
          </a:endParaRPr>
        </a:p>
      </dgm:t>
    </dgm:pt>
    <dgm:pt modelId="{96E4E610-DFAA-4B9B-826B-AE40E249DE4B}" type="parTrans" cxnId="{4AC62116-6957-49BA-8A2E-74D0586A95D2}">
      <dgm:prSet/>
      <dgm:spPr/>
      <dgm:t>
        <a:bodyPr/>
        <a:lstStyle/>
        <a:p>
          <a:endParaRPr lang="ru-RU"/>
        </a:p>
      </dgm:t>
    </dgm:pt>
    <dgm:pt modelId="{97D3CF3D-40C6-4728-BF76-F946B1489A17}" type="sibTrans" cxnId="{4AC62116-6957-49BA-8A2E-74D0586A95D2}">
      <dgm:prSet/>
      <dgm:spPr/>
      <dgm:t>
        <a:bodyPr/>
        <a:lstStyle/>
        <a:p>
          <a:endParaRPr lang="ru-RU"/>
        </a:p>
      </dgm:t>
    </dgm:pt>
    <dgm:pt modelId="{F0F5E0ED-42E7-4493-96BB-EAB490E42FAD}" type="pres">
      <dgm:prSet presAssocID="{07B4201B-0DCC-4D58-A9A1-39C828038F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46042A-9954-4F0E-BDF6-D19E6D341346}" type="pres">
      <dgm:prSet presAssocID="{07B4201B-0DCC-4D58-A9A1-39C828038F7D}" presName="Name1" presStyleCnt="0"/>
      <dgm:spPr/>
    </dgm:pt>
    <dgm:pt modelId="{DA471FD8-CA74-4B11-8FA6-3E6A985CC90A}" type="pres">
      <dgm:prSet presAssocID="{07B4201B-0DCC-4D58-A9A1-39C828038F7D}" presName="cycle" presStyleCnt="0"/>
      <dgm:spPr/>
    </dgm:pt>
    <dgm:pt modelId="{D3C905EB-7602-42B0-8C3F-7A3D65B0516F}" type="pres">
      <dgm:prSet presAssocID="{07B4201B-0DCC-4D58-A9A1-39C828038F7D}" presName="srcNode" presStyleLbl="node1" presStyleIdx="0" presStyleCnt="3"/>
      <dgm:spPr/>
    </dgm:pt>
    <dgm:pt modelId="{B779B9F8-8D54-4FAE-BA6A-7EA69F8CDBA5}" type="pres">
      <dgm:prSet presAssocID="{07B4201B-0DCC-4D58-A9A1-39C828038F7D}" presName="conn" presStyleLbl="parChTrans1D2" presStyleIdx="0" presStyleCnt="1"/>
      <dgm:spPr/>
      <dgm:t>
        <a:bodyPr/>
        <a:lstStyle/>
        <a:p>
          <a:endParaRPr lang="ru-RU"/>
        </a:p>
      </dgm:t>
    </dgm:pt>
    <dgm:pt modelId="{1D4C9FAB-8100-4B62-9B4D-BAA9CAB6AF86}" type="pres">
      <dgm:prSet presAssocID="{07B4201B-0DCC-4D58-A9A1-39C828038F7D}" presName="extraNode" presStyleLbl="node1" presStyleIdx="0" presStyleCnt="3"/>
      <dgm:spPr/>
    </dgm:pt>
    <dgm:pt modelId="{D1671714-0A67-43BA-82EC-7433465AE874}" type="pres">
      <dgm:prSet presAssocID="{07B4201B-0DCC-4D58-A9A1-39C828038F7D}" presName="dstNode" presStyleLbl="node1" presStyleIdx="0" presStyleCnt="3"/>
      <dgm:spPr/>
    </dgm:pt>
    <dgm:pt modelId="{DCD18D71-67F5-475E-91FD-2CE6D267DECB}" type="pres">
      <dgm:prSet presAssocID="{381D0EDC-FCC5-4BE0-AD15-8C160D47AF6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C0560-F1C8-4C88-B693-B268AFDF4C0F}" type="pres">
      <dgm:prSet presAssocID="{381D0EDC-FCC5-4BE0-AD15-8C160D47AF60}" presName="accent_1" presStyleCnt="0"/>
      <dgm:spPr/>
    </dgm:pt>
    <dgm:pt modelId="{5D6BBC19-BF09-4FD0-AEEC-E2A994A51AF3}" type="pres">
      <dgm:prSet presAssocID="{381D0EDC-FCC5-4BE0-AD15-8C160D47AF60}" presName="accentRepeatNode" presStyleLbl="solidFgAcc1" presStyleIdx="0" presStyleCnt="3"/>
      <dgm:spPr/>
    </dgm:pt>
    <dgm:pt modelId="{55C184B7-836B-4AC2-B8CE-31A09C863AF4}" type="pres">
      <dgm:prSet presAssocID="{ED3D5A08-084D-4C39-81FB-D10EFDF5C38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4CDEF-E1AF-4987-8DEF-0D4A727289B7}" type="pres">
      <dgm:prSet presAssocID="{ED3D5A08-084D-4C39-81FB-D10EFDF5C382}" presName="accent_2" presStyleCnt="0"/>
      <dgm:spPr/>
    </dgm:pt>
    <dgm:pt modelId="{36A6B4BD-2558-42F1-9012-E5236FD91332}" type="pres">
      <dgm:prSet presAssocID="{ED3D5A08-084D-4C39-81FB-D10EFDF5C382}" presName="accentRepeatNode" presStyleLbl="solidFgAcc1" presStyleIdx="1" presStyleCnt="3"/>
      <dgm:spPr/>
    </dgm:pt>
    <dgm:pt modelId="{89E47A15-D37E-4E3E-8EE1-AD40DAC0D3C2}" type="pres">
      <dgm:prSet presAssocID="{7559D36F-642A-4751-912B-D2E376C83F2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4432A-180E-4F6E-9D56-A0173E094CE3}" type="pres">
      <dgm:prSet presAssocID="{7559D36F-642A-4751-912B-D2E376C83F29}" presName="accent_3" presStyleCnt="0"/>
      <dgm:spPr/>
    </dgm:pt>
    <dgm:pt modelId="{3E961173-9D6D-449B-9839-87370A4D8F9C}" type="pres">
      <dgm:prSet presAssocID="{7559D36F-642A-4751-912B-D2E376C83F29}" presName="accentRepeatNode" presStyleLbl="solidFgAcc1" presStyleIdx="2" presStyleCnt="3"/>
      <dgm:spPr/>
    </dgm:pt>
  </dgm:ptLst>
  <dgm:cxnLst>
    <dgm:cxn modelId="{09041C72-14B8-4A29-B340-D31C86B27223}" srcId="{07B4201B-0DCC-4D58-A9A1-39C828038F7D}" destId="{381D0EDC-FCC5-4BE0-AD15-8C160D47AF60}" srcOrd="0" destOrd="0" parTransId="{86B1506A-F92B-4EB3-85FB-6DD1E1B3F3FC}" sibTransId="{7C6ABFF7-52FE-443A-B33D-6B16A1D4D94C}"/>
    <dgm:cxn modelId="{9167A083-B8FE-49AD-9517-D0F0ECAADC06}" type="presOf" srcId="{7C6ABFF7-52FE-443A-B33D-6B16A1D4D94C}" destId="{B779B9F8-8D54-4FAE-BA6A-7EA69F8CDBA5}" srcOrd="0" destOrd="0" presId="urn:microsoft.com/office/officeart/2008/layout/VerticalCurvedList"/>
    <dgm:cxn modelId="{F6060D06-83E8-4848-B7F9-C596ED9D860D}" srcId="{07B4201B-0DCC-4D58-A9A1-39C828038F7D}" destId="{7559D36F-642A-4751-912B-D2E376C83F29}" srcOrd="2" destOrd="0" parTransId="{103B075A-012F-4C87-BAD9-9C3D7571152B}" sibTransId="{ACD8DCB6-1334-4C7F-AB2C-0768246E2910}"/>
    <dgm:cxn modelId="{0CC63CAA-8A00-4911-B3F9-3EFA315FE1C1}" type="presOf" srcId="{07B4201B-0DCC-4D58-A9A1-39C828038F7D}" destId="{F0F5E0ED-42E7-4493-96BB-EAB490E42FAD}" srcOrd="0" destOrd="0" presId="urn:microsoft.com/office/officeart/2008/layout/VerticalCurvedList"/>
    <dgm:cxn modelId="{0F9F4B58-0466-4306-8D4D-51CCDFBEA14B}" type="presOf" srcId="{ED3D5A08-084D-4C39-81FB-D10EFDF5C382}" destId="{55C184B7-836B-4AC2-B8CE-31A09C863AF4}" srcOrd="0" destOrd="0" presId="urn:microsoft.com/office/officeart/2008/layout/VerticalCurvedList"/>
    <dgm:cxn modelId="{4AC62116-6957-49BA-8A2E-74D0586A95D2}" srcId="{07B4201B-0DCC-4D58-A9A1-39C828038F7D}" destId="{ED3D5A08-084D-4C39-81FB-D10EFDF5C382}" srcOrd="1" destOrd="0" parTransId="{96E4E610-DFAA-4B9B-826B-AE40E249DE4B}" sibTransId="{97D3CF3D-40C6-4728-BF76-F946B1489A17}"/>
    <dgm:cxn modelId="{8743A96A-62F9-4747-AA37-4829CA31D173}" type="presOf" srcId="{7559D36F-642A-4751-912B-D2E376C83F29}" destId="{89E47A15-D37E-4E3E-8EE1-AD40DAC0D3C2}" srcOrd="0" destOrd="0" presId="urn:microsoft.com/office/officeart/2008/layout/VerticalCurvedList"/>
    <dgm:cxn modelId="{59338096-E448-43EB-BD2B-0F9EAD6EBBA9}" type="presOf" srcId="{381D0EDC-FCC5-4BE0-AD15-8C160D47AF60}" destId="{DCD18D71-67F5-475E-91FD-2CE6D267DECB}" srcOrd="0" destOrd="0" presId="urn:microsoft.com/office/officeart/2008/layout/VerticalCurvedList"/>
    <dgm:cxn modelId="{DDB89B6A-412E-4A73-995F-0760571A6049}" type="presParOf" srcId="{F0F5E0ED-42E7-4493-96BB-EAB490E42FAD}" destId="{7946042A-9954-4F0E-BDF6-D19E6D341346}" srcOrd="0" destOrd="0" presId="urn:microsoft.com/office/officeart/2008/layout/VerticalCurvedList"/>
    <dgm:cxn modelId="{C1D45D6E-DDBB-4EED-9A9D-73BD6E208D2E}" type="presParOf" srcId="{7946042A-9954-4F0E-BDF6-D19E6D341346}" destId="{DA471FD8-CA74-4B11-8FA6-3E6A985CC90A}" srcOrd="0" destOrd="0" presId="urn:microsoft.com/office/officeart/2008/layout/VerticalCurvedList"/>
    <dgm:cxn modelId="{79FB0B19-47F1-4BD9-989A-E3136615D85B}" type="presParOf" srcId="{DA471FD8-CA74-4B11-8FA6-3E6A985CC90A}" destId="{D3C905EB-7602-42B0-8C3F-7A3D65B0516F}" srcOrd="0" destOrd="0" presId="urn:microsoft.com/office/officeart/2008/layout/VerticalCurvedList"/>
    <dgm:cxn modelId="{E95F7C34-FDB0-4886-AD8F-42CE3C7979DC}" type="presParOf" srcId="{DA471FD8-CA74-4B11-8FA6-3E6A985CC90A}" destId="{B779B9F8-8D54-4FAE-BA6A-7EA69F8CDBA5}" srcOrd="1" destOrd="0" presId="urn:microsoft.com/office/officeart/2008/layout/VerticalCurvedList"/>
    <dgm:cxn modelId="{E23D21DE-FD60-4134-B9F6-77B7C2DEE9EC}" type="presParOf" srcId="{DA471FD8-CA74-4B11-8FA6-3E6A985CC90A}" destId="{1D4C9FAB-8100-4B62-9B4D-BAA9CAB6AF86}" srcOrd="2" destOrd="0" presId="urn:microsoft.com/office/officeart/2008/layout/VerticalCurvedList"/>
    <dgm:cxn modelId="{CBC15883-82F3-4007-A7F3-24AA581BB101}" type="presParOf" srcId="{DA471FD8-CA74-4B11-8FA6-3E6A985CC90A}" destId="{D1671714-0A67-43BA-82EC-7433465AE874}" srcOrd="3" destOrd="0" presId="urn:microsoft.com/office/officeart/2008/layout/VerticalCurvedList"/>
    <dgm:cxn modelId="{6520DE4C-ACF3-4834-9362-48C1D50C176C}" type="presParOf" srcId="{7946042A-9954-4F0E-BDF6-D19E6D341346}" destId="{DCD18D71-67F5-475E-91FD-2CE6D267DECB}" srcOrd="1" destOrd="0" presId="urn:microsoft.com/office/officeart/2008/layout/VerticalCurvedList"/>
    <dgm:cxn modelId="{78153B13-4FF2-4D8D-9743-0D3DFB328868}" type="presParOf" srcId="{7946042A-9954-4F0E-BDF6-D19E6D341346}" destId="{B6BC0560-F1C8-4C88-B693-B268AFDF4C0F}" srcOrd="2" destOrd="0" presId="urn:microsoft.com/office/officeart/2008/layout/VerticalCurvedList"/>
    <dgm:cxn modelId="{00432EF1-8618-4A12-BD85-99F33E53CDC2}" type="presParOf" srcId="{B6BC0560-F1C8-4C88-B693-B268AFDF4C0F}" destId="{5D6BBC19-BF09-4FD0-AEEC-E2A994A51AF3}" srcOrd="0" destOrd="0" presId="urn:microsoft.com/office/officeart/2008/layout/VerticalCurvedList"/>
    <dgm:cxn modelId="{8AE94EE5-C534-4CAD-87A0-1FC9D81B4853}" type="presParOf" srcId="{7946042A-9954-4F0E-BDF6-D19E6D341346}" destId="{55C184B7-836B-4AC2-B8CE-31A09C863AF4}" srcOrd="3" destOrd="0" presId="urn:microsoft.com/office/officeart/2008/layout/VerticalCurvedList"/>
    <dgm:cxn modelId="{33A4C0AB-2D75-4346-BFBC-5AF5BC43FF8F}" type="presParOf" srcId="{7946042A-9954-4F0E-BDF6-D19E6D341346}" destId="{57C4CDEF-E1AF-4987-8DEF-0D4A727289B7}" srcOrd="4" destOrd="0" presId="urn:microsoft.com/office/officeart/2008/layout/VerticalCurvedList"/>
    <dgm:cxn modelId="{0408B347-E6D7-4944-8DDE-C60175377A62}" type="presParOf" srcId="{57C4CDEF-E1AF-4987-8DEF-0D4A727289B7}" destId="{36A6B4BD-2558-42F1-9012-E5236FD91332}" srcOrd="0" destOrd="0" presId="urn:microsoft.com/office/officeart/2008/layout/VerticalCurvedList"/>
    <dgm:cxn modelId="{5761CBF6-3384-48D4-8B8C-7C3C8A0FA324}" type="presParOf" srcId="{7946042A-9954-4F0E-BDF6-D19E6D341346}" destId="{89E47A15-D37E-4E3E-8EE1-AD40DAC0D3C2}" srcOrd="5" destOrd="0" presId="urn:microsoft.com/office/officeart/2008/layout/VerticalCurvedList"/>
    <dgm:cxn modelId="{D3DF2EB6-2FCD-4EDA-9804-AA2F57F102B5}" type="presParOf" srcId="{7946042A-9954-4F0E-BDF6-D19E6D341346}" destId="{F904432A-180E-4F6E-9D56-A0173E094CE3}" srcOrd="6" destOrd="0" presId="urn:microsoft.com/office/officeart/2008/layout/VerticalCurvedList"/>
    <dgm:cxn modelId="{DD3F2D1C-F57D-4BD3-A8B1-FAE4B180AC82}" type="presParOf" srcId="{F904432A-180E-4F6E-9D56-A0173E094CE3}" destId="{3E961173-9D6D-449B-9839-87370A4D8F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1D26E5-3F08-4ADB-8E28-EEF77F2B96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FE0D87-D0CE-4A9A-B1C9-6F58E015EF75}">
      <dgm:prSet phldrT="[Текст]" custT="1"/>
      <dgm:spPr/>
      <dgm:t>
        <a:bodyPr/>
        <a:lstStyle/>
        <a:p>
          <a:pPr algn="ctr"/>
          <a:r>
            <a:rPr lang="ru-RU" sz="2400" b="1" dirty="0" err="1" smtClean="0">
              <a:solidFill>
                <a:schemeClr val="tx1"/>
              </a:solidFill>
            </a:rPr>
            <a:t>трансперитонеальный</a:t>
          </a:r>
          <a:endParaRPr lang="ru-RU" sz="2400" b="1" dirty="0">
            <a:solidFill>
              <a:schemeClr val="tx1"/>
            </a:solidFill>
          </a:endParaRPr>
        </a:p>
      </dgm:t>
    </dgm:pt>
    <dgm:pt modelId="{14D52613-A1A8-4730-9ACF-63E6A56004AC}" type="parTrans" cxnId="{AE2BA065-B8CE-4028-831F-EAF52341896D}">
      <dgm:prSet/>
      <dgm:spPr/>
      <dgm:t>
        <a:bodyPr/>
        <a:lstStyle/>
        <a:p>
          <a:endParaRPr lang="ru-RU"/>
        </a:p>
      </dgm:t>
    </dgm:pt>
    <dgm:pt modelId="{95727E91-04D3-4D4C-BF33-8E825CF83D92}" type="sibTrans" cxnId="{AE2BA065-B8CE-4028-831F-EAF52341896D}">
      <dgm:prSet/>
      <dgm:spPr/>
      <dgm:t>
        <a:bodyPr/>
        <a:lstStyle/>
        <a:p>
          <a:endParaRPr lang="ru-RU"/>
        </a:p>
      </dgm:t>
    </dgm:pt>
    <dgm:pt modelId="{A60F346E-C16F-43B5-8223-10CD9BBBFACA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трансгастральный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endParaRPr lang="ru-RU" sz="2400" b="1" dirty="0">
            <a:solidFill>
              <a:schemeClr val="tx1"/>
            </a:solidFill>
          </a:endParaRPr>
        </a:p>
      </dgm:t>
    </dgm:pt>
    <dgm:pt modelId="{10DA88CC-E0D7-4C55-BD5C-B5128C32FF22}" type="parTrans" cxnId="{08B23A53-0543-4633-BFC9-9B16C8242FC7}">
      <dgm:prSet/>
      <dgm:spPr/>
      <dgm:t>
        <a:bodyPr/>
        <a:lstStyle/>
        <a:p>
          <a:endParaRPr lang="ru-RU"/>
        </a:p>
      </dgm:t>
    </dgm:pt>
    <dgm:pt modelId="{6AE0133E-850E-43BB-A1C7-BFD39C038EB1}" type="sibTrans" cxnId="{08B23A53-0543-4633-BFC9-9B16C8242FC7}">
      <dgm:prSet/>
      <dgm:spPr/>
      <dgm:t>
        <a:bodyPr/>
        <a:lstStyle/>
        <a:p>
          <a:endParaRPr lang="ru-RU"/>
        </a:p>
      </dgm:t>
    </dgm:pt>
    <dgm:pt modelId="{71EDEDE7-897D-4BD7-8535-4ADDA8AF88CF}">
      <dgm:prSet custT="1"/>
      <dgm:spPr/>
      <dgm:t>
        <a:bodyPr/>
        <a:lstStyle/>
        <a:p>
          <a:pPr algn="ctr"/>
          <a:r>
            <a:rPr lang="ru-RU" sz="2400" b="1" dirty="0" err="1" smtClean="0">
              <a:solidFill>
                <a:schemeClr val="tx1"/>
              </a:solidFill>
            </a:rPr>
            <a:t>ретроперитонеальный</a:t>
          </a:r>
          <a:r>
            <a:rPr lang="ru-RU" sz="2400" b="1" dirty="0" smtClean="0">
              <a:solidFill>
                <a:schemeClr val="tx1"/>
              </a:solidFill>
            </a:rPr>
            <a:t> (забрюшинный)</a:t>
          </a:r>
          <a:endParaRPr lang="ru-RU" sz="2400" b="1" dirty="0">
            <a:solidFill>
              <a:schemeClr val="tx1"/>
            </a:solidFill>
          </a:endParaRPr>
        </a:p>
      </dgm:t>
    </dgm:pt>
    <dgm:pt modelId="{66490472-5887-4EC4-8F7B-98FF2754B84C}" type="parTrans" cxnId="{A0F2D440-C658-4E41-A552-88FC7E001E94}">
      <dgm:prSet/>
      <dgm:spPr/>
      <dgm:t>
        <a:bodyPr/>
        <a:lstStyle/>
        <a:p>
          <a:endParaRPr lang="ru-RU"/>
        </a:p>
      </dgm:t>
    </dgm:pt>
    <dgm:pt modelId="{1F190E2D-1476-4537-AEF6-1A2CD73AB70B}" type="sibTrans" cxnId="{A0F2D440-C658-4E41-A552-88FC7E001E94}">
      <dgm:prSet/>
      <dgm:spPr/>
      <dgm:t>
        <a:bodyPr/>
        <a:lstStyle/>
        <a:p>
          <a:endParaRPr lang="ru-RU"/>
        </a:p>
      </dgm:t>
    </dgm:pt>
    <dgm:pt modelId="{9D2ECED4-05DE-4856-B733-44DE1C33734E}" type="pres">
      <dgm:prSet presAssocID="{E71D26E5-3F08-4ADB-8E28-EEF77F2B96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705DC5-AF29-4059-BAEE-8E5BA3D144E6}" type="pres">
      <dgm:prSet presAssocID="{C2FE0D87-D0CE-4A9A-B1C9-6F58E015EF75}" presName="parentLin" presStyleCnt="0"/>
      <dgm:spPr/>
    </dgm:pt>
    <dgm:pt modelId="{07E8223D-DDC9-4A4F-9271-C163A98D818E}" type="pres">
      <dgm:prSet presAssocID="{C2FE0D87-D0CE-4A9A-B1C9-6F58E015EF7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0599400-F4EB-460F-B896-91FA23A7388E}" type="pres">
      <dgm:prSet presAssocID="{C2FE0D87-D0CE-4A9A-B1C9-6F58E015EF75}" presName="parentText" presStyleLbl="node1" presStyleIdx="0" presStyleCnt="3" custLinFactNeighborX="-3644" custLinFactNeighborY="1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11817-AFE7-4B30-A1B3-04BE9DD6C793}" type="pres">
      <dgm:prSet presAssocID="{C2FE0D87-D0CE-4A9A-B1C9-6F58E015EF75}" presName="negativeSpace" presStyleCnt="0"/>
      <dgm:spPr/>
    </dgm:pt>
    <dgm:pt modelId="{AAFDBAA8-F788-467C-9E29-EF21B0F478A6}" type="pres">
      <dgm:prSet presAssocID="{C2FE0D87-D0CE-4A9A-B1C9-6F58E015EF75}" presName="childText" presStyleLbl="conFgAcc1" presStyleIdx="0" presStyleCnt="3" custLinFactNeighborY="-32852">
        <dgm:presLayoutVars>
          <dgm:bulletEnabled val="1"/>
        </dgm:presLayoutVars>
      </dgm:prSet>
      <dgm:spPr/>
    </dgm:pt>
    <dgm:pt modelId="{D15362C0-2311-45FC-91A9-0B35E863C54F}" type="pres">
      <dgm:prSet presAssocID="{95727E91-04D3-4D4C-BF33-8E825CF83D92}" presName="spaceBetweenRectangles" presStyleCnt="0"/>
      <dgm:spPr/>
    </dgm:pt>
    <dgm:pt modelId="{4D954E8F-36E3-40FA-8951-34D19BA55BB8}" type="pres">
      <dgm:prSet presAssocID="{A60F346E-C16F-43B5-8223-10CD9BBBFACA}" presName="parentLin" presStyleCnt="0"/>
      <dgm:spPr/>
    </dgm:pt>
    <dgm:pt modelId="{926943F2-7CBE-4844-9DE8-E8E20C52B73E}" type="pres">
      <dgm:prSet presAssocID="{A60F346E-C16F-43B5-8223-10CD9BBBFA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557B356-C2ED-47D5-ACAA-C432C2DC194C}" type="pres">
      <dgm:prSet presAssocID="{A60F346E-C16F-43B5-8223-10CD9BBBFA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905FB-3804-4016-9799-341B3896F058}" type="pres">
      <dgm:prSet presAssocID="{A60F346E-C16F-43B5-8223-10CD9BBBFACA}" presName="negativeSpace" presStyleCnt="0"/>
      <dgm:spPr/>
    </dgm:pt>
    <dgm:pt modelId="{AB19DBC9-9D9B-44D3-A997-94B8B57DB294}" type="pres">
      <dgm:prSet presAssocID="{A60F346E-C16F-43B5-8223-10CD9BBBFACA}" presName="childText" presStyleLbl="conFgAcc1" presStyleIdx="1" presStyleCnt="3">
        <dgm:presLayoutVars>
          <dgm:bulletEnabled val="1"/>
        </dgm:presLayoutVars>
      </dgm:prSet>
      <dgm:spPr/>
    </dgm:pt>
    <dgm:pt modelId="{BDF513B2-C3A8-47E2-8A2F-A080AEF2B034}" type="pres">
      <dgm:prSet presAssocID="{6AE0133E-850E-43BB-A1C7-BFD39C038EB1}" presName="spaceBetweenRectangles" presStyleCnt="0"/>
      <dgm:spPr/>
    </dgm:pt>
    <dgm:pt modelId="{26312C5C-810C-4BDD-A0FD-A642C6B64122}" type="pres">
      <dgm:prSet presAssocID="{71EDEDE7-897D-4BD7-8535-4ADDA8AF88CF}" presName="parentLin" presStyleCnt="0"/>
      <dgm:spPr/>
    </dgm:pt>
    <dgm:pt modelId="{3E208FFD-AF18-4600-9E27-7FA8686004F2}" type="pres">
      <dgm:prSet presAssocID="{71EDEDE7-897D-4BD7-8535-4ADDA8AF88C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0EB70E6-C70F-4416-B398-AFF9F6C0C7FB}" type="pres">
      <dgm:prSet presAssocID="{71EDEDE7-897D-4BD7-8535-4ADDA8AF88C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D9DEB-FA42-4F9A-92FA-D4A7291A0328}" type="pres">
      <dgm:prSet presAssocID="{71EDEDE7-897D-4BD7-8535-4ADDA8AF88CF}" presName="negativeSpace" presStyleCnt="0"/>
      <dgm:spPr/>
    </dgm:pt>
    <dgm:pt modelId="{8CBE6F80-4C11-4740-A26F-0113FD33B112}" type="pres">
      <dgm:prSet presAssocID="{71EDEDE7-897D-4BD7-8535-4ADDA8AF88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E4A211-77AE-4E47-A6B8-689A063A2E82}" type="presOf" srcId="{A60F346E-C16F-43B5-8223-10CD9BBBFACA}" destId="{926943F2-7CBE-4844-9DE8-E8E20C52B73E}" srcOrd="0" destOrd="0" presId="urn:microsoft.com/office/officeart/2005/8/layout/list1"/>
    <dgm:cxn modelId="{C8B587D2-BE26-49B6-A5BF-135FCC417FBE}" type="presOf" srcId="{71EDEDE7-897D-4BD7-8535-4ADDA8AF88CF}" destId="{3E208FFD-AF18-4600-9E27-7FA8686004F2}" srcOrd="0" destOrd="0" presId="urn:microsoft.com/office/officeart/2005/8/layout/list1"/>
    <dgm:cxn modelId="{A3B7C31D-E2EA-4B8A-9873-7799BC778294}" type="presOf" srcId="{C2FE0D87-D0CE-4A9A-B1C9-6F58E015EF75}" destId="{60599400-F4EB-460F-B896-91FA23A7388E}" srcOrd="1" destOrd="0" presId="urn:microsoft.com/office/officeart/2005/8/layout/list1"/>
    <dgm:cxn modelId="{08B23A53-0543-4633-BFC9-9B16C8242FC7}" srcId="{E71D26E5-3F08-4ADB-8E28-EEF77F2B9655}" destId="{A60F346E-C16F-43B5-8223-10CD9BBBFACA}" srcOrd="1" destOrd="0" parTransId="{10DA88CC-E0D7-4C55-BD5C-B5128C32FF22}" sibTransId="{6AE0133E-850E-43BB-A1C7-BFD39C038EB1}"/>
    <dgm:cxn modelId="{A0F2D440-C658-4E41-A552-88FC7E001E94}" srcId="{E71D26E5-3F08-4ADB-8E28-EEF77F2B9655}" destId="{71EDEDE7-897D-4BD7-8535-4ADDA8AF88CF}" srcOrd="2" destOrd="0" parTransId="{66490472-5887-4EC4-8F7B-98FF2754B84C}" sibTransId="{1F190E2D-1476-4537-AEF6-1A2CD73AB70B}"/>
    <dgm:cxn modelId="{B0D2EC19-3E41-4C3B-AA63-F450F83E7F70}" type="presOf" srcId="{A60F346E-C16F-43B5-8223-10CD9BBBFACA}" destId="{9557B356-C2ED-47D5-ACAA-C432C2DC194C}" srcOrd="1" destOrd="0" presId="urn:microsoft.com/office/officeart/2005/8/layout/list1"/>
    <dgm:cxn modelId="{AE2BA065-B8CE-4028-831F-EAF52341896D}" srcId="{E71D26E5-3F08-4ADB-8E28-EEF77F2B9655}" destId="{C2FE0D87-D0CE-4A9A-B1C9-6F58E015EF75}" srcOrd="0" destOrd="0" parTransId="{14D52613-A1A8-4730-9ACF-63E6A56004AC}" sibTransId="{95727E91-04D3-4D4C-BF33-8E825CF83D92}"/>
    <dgm:cxn modelId="{1A1FECC2-7F61-47D9-8EBB-C33EB4B4A286}" type="presOf" srcId="{71EDEDE7-897D-4BD7-8535-4ADDA8AF88CF}" destId="{70EB70E6-C70F-4416-B398-AFF9F6C0C7FB}" srcOrd="1" destOrd="0" presId="urn:microsoft.com/office/officeart/2005/8/layout/list1"/>
    <dgm:cxn modelId="{203616A2-62D8-40EC-B6A6-B4487B943935}" type="presOf" srcId="{C2FE0D87-D0CE-4A9A-B1C9-6F58E015EF75}" destId="{07E8223D-DDC9-4A4F-9271-C163A98D818E}" srcOrd="0" destOrd="0" presId="urn:microsoft.com/office/officeart/2005/8/layout/list1"/>
    <dgm:cxn modelId="{82057787-12FC-4110-AC8A-590449428519}" type="presOf" srcId="{E71D26E5-3F08-4ADB-8E28-EEF77F2B9655}" destId="{9D2ECED4-05DE-4856-B733-44DE1C33734E}" srcOrd="0" destOrd="0" presId="urn:microsoft.com/office/officeart/2005/8/layout/list1"/>
    <dgm:cxn modelId="{E652D918-315A-4327-99A4-367B1AED8BF0}" type="presParOf" srcId="{9D2ECED4-05DE-4856-B733-44DE1C33734E}" destId="{B4705DC5-AF29-4059-BAEE-8E5BA3D144E6}" srcOrd="0" destOrd="0" presId="urn:microsoft.com/office/officeart/2005/8/layout/list1"/>
    <dgm:cxn modelId="{16329233-7CFE-4293-B38B-8086EE698146}" type="presParOf" srcId="{B4705DC5-AF29-4059-BAEE-8E5BA3D144E6}" destId="{07E8223D-DDC9-4A4F-9271-C163A98D818E}" srcOrd="0" destOrd="0" presId="urn:microsoft.com/office/officeart/2005/8/layout/list1"/>
    <dgm:cxn modelId="{7762F342-B5F0-4694-964F-47BBDDD2E823}" type="presParOf" srcId="{B4705DC5-AF29-4059-BAEE-8E5BA3D144E6}" destId="{60599400-F4EB-460F-B896-91FA23A7388E}" srcOrd="1" destOrd="0" presId="urn:microsoft.com/office/officeart/2005/8/layout/list1"/>
    <dgm:cxn modelId="{6423B5D5-F2B5-4968-8701-2A298B7604FC}" type="presParOf" srcId="{9D2ECED4-05DE-4856-B733-44DE1C33734E}" destId="{CA511817-AFE7-4B30-A1B3-04BE9DD6C793}" srcOrd="1" destOrd="0" presId="urn:microsoft.com/office/officeart/2005/8/layout/list1"/>
    <dgm:cxn modelId="{B381CCBB-4052-4B26-A176-8E6D0442802A}" type="presParOf" srcId="{9D2ECED4-05DE-4856-B733-44DE1C33734E}" destId="{AAFDBAA8-F788-467C-9E29-EF21B0F478A6}" srcOrd="2" destOrd="0" presId="urn:microsoft.com/office/officeart/2005/8/layout/list1"/>
    <dgm:cxn modelId="{A406587A-1685-43B9-90FE-A395D1ADFA6B}" type="presParOf" srcId="{9D2ECED4-05DE-4856-B733-44DE1C33734E}" destId="{D15362C0-2311-45FC-91A9-0B35E863C54F}" srcOrd="3" destOrd="0" presId="urn:microsoft.com/office/officeart/2005/8/layout/list1"/>
    <dgm:cxn modelId="{8C40C199-82C9-44A0-A32C-D872468EC190}" type="presParOf" srcId="{9D2ECED4-05DE-4856-B733-44DE1C33734E}" destId="{4D954E8F-36E3-40FA-8951-34D19BA55BB8}" srcOrd="4" destOrd="0" presId="urn:microsoft.com/office/officeart/2005/8/layout/list1"/>
    <dgm:cxn modelId="{FE8D65D8-2D3F-43CB-8D62-84EB8D54C0E5}" type="presParOf" srcId="{4D954E8F-36E3-40FA-8951-34D19BA55BB8}" destId="{926943F2-7CBE-4844-9DE8-E8E20C52B73E}" srcOrd="0" destOrd="0" presId="urn:microsoft.com/office/officeart/2005/8/layout/list1"/>
    <dgm:cxn modelId="{FE2844C2-1486-450B-BA3C-15431D451DCA}" type="presParOf" srcId="{4D954E8F-36E3-40FA-8951-34D19BA55BB8}" destId="{9557B356-C2ED-47D5-ACAA-C432C2DC194C}" srcOrd="1" destOrd="0" presId="urn:microsoft.com/office/officeart/2005/8/layout/list1"/>
    <dgm:cxn modelId="{0A43183B-DC9E-4DC5-9807-331A484A6546}" type="presParOf" srcId="{9D2ECED4-05DE-4856-B733-44DE1C33734E}" destId="{66E905FB-3804-4016-9799-341B3896F058}" srcOrd="5" destOrd="0" presId="urn:microsoft.com/office/officeart/2005/8/layout/list1"/>
    <dgm:cxn modelId="{67F6F3D0-F437-465C-A43E-4DF508C374F0}" type="presParOf" srcId="{9D2ECED4-05DE-4856-B733-44DE1C33734E}" destId="{AB19DBC9-9D9B-44D3-A997-94B8B57DB294}" srcOrd="6" destOrd="0" presId="urn:microsoft.com/office/officeart/2005/8/layout/list1"/>
    <dgm:cxn modelId="{8F89EAA6-723E-463F-8CCD-F15ADB5DC61E}" type="presParOf" srcId="{9D2ECED4-05DE-4856-B733-44DE1C33734E}" destId="{BDF513B2-C3A8-47E2-8A2F-A080AEF2B034}" srcOrd="7" destOrd="0" presId="urn:microsoft.com/office/officeart/2005/8/layout/list1"/>
    <dgm:cxn modelId="{30CE3329-A394-4CE6-90B6-E31DF33BF0B5}" type="presParOf" srcId="{9D2ECED4-05DE-4856-B733-44DE1C33734E}" destId="{26312C5C-810C-4BDD-A0FD-A642C6B64122}" srcOrd="8" destOrd="0" presId="urn:microsoft.com/office/officeart/2005/8/layout/list1"/>
    <dgm:cxn modelId="{3CACFFF6-5707-4704-847C-D6D3CECCF7BC}" type="presParOf" srcId="{26312C5C-810C-4BDD-A0FD-A642C6B64122}" destId="{3E208FFD-AF18-4600-9E27-7FA8686004F2}" srcOrd="0" destOrd="0" presId="urn:microsoft.com/office/officeart/2005/8/layout/list1"/>
    <dgm:cxn modelId="{71011A60-8CCB-410C-8845-6AAA6B56960D}" type="presParOf" srcId="{26312C5C-810C-4BDD-A0FD-A642C6B64122}" destId="{70EB70E6-C70F-4416-B398-AFF9F6C0C7FB}" srcOrd="1" destOrd="0" presId="urn:microsoft.com/office/officeart/2005/8/layout/list1"/>
    <dgm:cxn modelId="{0A2CDE5E-DDF7-485E-881B-3BE787113AFE}" type="presParOf" srcId="{9D2ECED4-05DE-4856-B733-44DE1C33734E}" destId="{52FD9DEB-FA42-4F9A-92FA-D4A7291A0328}" srcOrd="9" destOrd="0" presId="urn:microsoft.com/office/officeart/2005/8/layout/list1"/>
    <dgm:cxn modelId="{DEBC6834-48A4-47C0-97DC-5A8DB70AC05C}" type="presParOf" srcId="{9D2ECED4-05DE-4856-B733-44DE1C33734E}" destId="{8CBE6F80-4C11-4740-A26F-0113FD33B1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1F79-7EE4-49ED-83EA-951EF47B3B80}">
      <dsp:nvSpPr>
        <dsp:cNvPr id="0" name=""/>
        <dsp:cNvSpPr/>
      </dsp:nvSpPr>
      <dsp:spPr>
        <a:xfrm>
          <a:off x="-4772062" y="-731427"/>
          <a:ext cx="5683942" cy="5683942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9197C-C887-47CA-852C-941F858C2AE2}">
      <dsp:nvSpPr>
        <dsp:cNvPr id="0" name=""/>
        <dsp:cNvSpPr/>
      </dsp:nvSpPr>
      <dsp:spPr>
        <a:xfrm>
          <a:off x="586470" y="422108"/>
          <a:ext cx="11547861" cy="844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0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Клинический (</a:t>
          </a:r>
          <a:r>
            <a:rPr lang="ru-RU" sz="2600" b="1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абдоминальная боль</a:t>
          </a:r>
          <a:r>
            <a:rPr lang="ru-RU" sz="2600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);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586470" y="422108"/>
        <a:ext cx="11547861" cy="844217"/>
      </dsp:txXfrm>
    </dsp:sp>
    <dsp:sp modelId="{77454D1F-182E-47C4-93D5-767E3CCC5F3E}">
      <dsp:nvSpPr>
        <dsp:cNvPr id="0" name=""/>
        <dsp:cNvSpPr/>
      </dsp:nvSpPr>
      <dsp:spPr>
        <a:xfrm>
          <a:off x="58834" y="316581"/>
          <a:ext cx="1055272" cy="1055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F131A-3997-4B44-9BE1-B89BB2E7C228}">
      <dsp:nvSpPr>
        <dsp:cNvPr id="0" name=""/>
        <dsp:cNvSpPr/>
      </dsp:nvSpPr>
      <dsp:spPr>
        <a:xfrm>
          <a:off x="893343" y="1688435"/>
          <a:ext cx="11240988" cy="844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0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Лабораторный (показатели сывороточной </a:t>
          </a:r>
          <a:r>
            <a:rPr lang="ru-RU" sz="2600" b="1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липазы (амилазы</a:t>
          </a:r>
          <a:r>
            <a:rPr lang="ru-RU" sz="2600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) по крайней мере, </a:t>
          </a:r>
          <a:r>
            <a:rPr lang="ru-RU" sz="2600" b="1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в 3 раза выше верхней </a:t>
          </a:r>
          <a:r>
            <a:rPr lang="ru-RU" sz="2600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нормы);</a:t>
          </a:r>
          <a:endParaRPr lang="ru-RU" sz="2600" kern="1200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sp:txBody>
      <dsp:txXfrm>
        <a:off x="893343" y="1688435"/>
        <a:ext cx="11240988" cy="844217"/>
      </dsp:txXfrm>
    </dsp:sp>
    <dsp:sp modelId="{A7753009-33C7-4A7E-8B19-B33F347F23F4}">
      <dsp:nvSpPr>
        <dsp:cNvPr id="0" name=""/>
        <dsp:cNvSpPr/>
      </dsp:nvSpPr>
      <dsp:spPr>
        <a:xfrm>
          <a:off x="365707" y="1582908"/>
          <a:ext cx="1055272" cy="1055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94691-91B3-4296-8731-A59A09478433}">
      <dsp:nvSpPr>
        <dsp:cNvPr id="0" name=""/>
        <dsp:cNvSpPr/>
      </dsp:nvSpPr>
      <dsp:spPr>
        <a:xfrm>
          <a:off x="586470" y="2954761"/>
          <a:ext cx="11547861" cy="844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09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Инструментальный (</a:t>
          </a:r>
          <a:r>
            <a:rPr lang="ru-RU" sz="2600" b="1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признаки острого панкреатита при лучевых методах</a:t>
          </a:r>
          <a:r>
            <a:rPr lang="ru-RU" sz="2600" kern="12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rPr>
            <a:t> диагностики)</a:t>
          </a:r>
          <a:endParaRPr lang="ru-RU" sz="2600" kern="1200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sp:txBody>
      <dsp:txXfrm>
        <a:off x="586470" y="2954761"/>
        <a:ext cx="11547861" cy="844217"/>
      </dsp:txXfrm>
    </dsp:sp>
    <dsp:sp modelId="{1E2AD1F7-A25F-4AE2-B957-5450D1FC11F1}">
      <dsp:nvSpPr>
        <dsp:cNvPr id="0" name=""/>
        <dsp:cNvSpPr/>
      </dsp:nvSpPr>
      <dsp:spPr>
        <a:xfrm>
          <a:off x="58834" y="2849234"/>
          <a:ext cx="1055272" cy="1055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1F79-7EE4-49ED-83EA-951EF47B3B80}">
      <dsp:nvSpPr>
        <dsp:cNvPr id="0" name=""/>
        <dsp:cNvSpPr/>
      </dsp:nvSpPr>
      <dsp:spPr>
        <a:xfrm>
          <a:off x="-4772062" y="-731427"/>
          <a:ext cx="5683942" cy="5683942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9197C-C887-47CA-852C-941F858C2AE2}">
      <dsp:nvSpPr>
        <dsp:cNvPr id="0" name=""/>
        <dsp:cNvSpPr/>
      </dsp:nvSpPr>
      <dsp:spPr>
        <a:xfrm>
          <a:off x="586470" y="422108"/>
          <a:ext cx="11547861" cy="844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09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Ультразвуковое исследование </a:t>
          </a:r>
          <a:r>
            <a:rPr lang="ru-RU" sz="2500" kern="1200" dirty="0" smtClean="0">
              <a:solidFill>
                <a:schemeClr val="tx1"/>
              </a:solidFill>
            </a:rPr>
            <a:t>– первичный, скрининговый метод диагностики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586470" y="422108"/>
        <a:ext cx="11547861" cy="844217"/>
      </dsp:txXfrm>
    </dsp:sp>
    <dsp:sp modelId="{77454D1F-182E-47C4-93D5-767E3CCC5F3E}">
      <dsp:nvSpPr>
        <dsp:cNvPr id="0" name=""/>
        <dsp:cNvSpPr/>
      </dsp:nvSpPr>
      <dsp:spPr>
        <a:xfrm>
          <a:off x="58834" y="316581"/>
          <a:ext cx="1055272" cy="1055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F131A-3997-4B44-9BE1-B89BB2E7C228}">
      <dsp:nvSpPr>
        <dsp:cNvPr id="0" name=""/>
        <dsp:cNvSpPr/>
      </dsp:nvSpPr>
      <dsp:spPr>
        <a:xfrm>
          <a:off x="893343" y="1688435"/>
          <a:ext cx="11240988" cy="844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09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Компьютерная томографии </a:t>
          </a:r>
          <a:r>
            <a:rPr lang="ru-RU" sz="2500" kern="1200" dirty="0" smtClean="0">
              <a:solidFill>
                <a:schemeClr val="tx1"/>
              </a:solidFill>
            </a:rPr>
            <a:t>- объективный метод определения характера и объема повреждения поджелудочной железы, окружающих тканей</a:t>
          </a:r>
          <a:endParaRPr lang="ru-RU" sz="2500" kern="1200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sp:txBody>
      <dsp:txXfrm>
        <a:off x="893343" y="1688435"/>
        <a:ext cx="11240988" cy="844217"/>
      </dsp:txXfrm>
    </dsp:sp>
    <dsp:sp modelId="{A7753009-33C7-4A7E-8B19-B33F347F23F4}">
      <dsp:nvSpPr>
        <dsp:cNvPr id="0" name=""/>
        <dsp:cNvSpPr/>
      </dsp:nvSpPr>
      <dsp:spPr>
        <a:xfrm>
          <a:off x="365707" y="1582908"/>
          <a:ext cx="1055272" cy="1055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94691-91B3-4296-8731-A59A09478433}">
      <dsp:nvSpPr>
        <dsp:cNvPr id="0" name=""/>
        <dsp:cNvSpPr/>
      </dsp:nvSpPr>
      <dsp:spPr>
        <a:xfrm>
          <a:off x="586470" y="2954761"/>
          <a:ext cx="11547861" cy="844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09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Магнитно-резонансная томография  </a:t>
          </a:r>
          <a:endParaRPr lang="ru-RU" sz="2500" kern="1200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sp:txBody>
      <dsp:txXfrm>
        <a:off x="586470" y="2954761"/>
        <a:ext cx="11547861" cy="844217"/>
      </dsp:txXfrm>
    </dsp:sp>
    <dsp:sp modelId="{1E2AD1F7-A25F-4AE2-B957-5450D1FC11F1}">
      <dsp:nvSpPr>
        <dsp:cNvPr id="0" name=""/>
        <dsp:cNvSpPr/>
      </dsp:nvSpPr>
      <dsp:spPr>
        <a:xfrm>
          <a:off x="58834" y="2849234"/>
          <a:ext cx="1055272" cy="1055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AEC14-7A97-42F7-900F-486175BA83A8}">
      <dsp:nvSpPr>
        <dsp:cNvPr id="0" name=""/>
        <dsp:cNvSpPr/>
      </dsp:nvSpPr>
      <dsp:spPr>
        <a:xfrm>
          <a:off x="0" y="543842"/>
          <a:ext cx="11928648" cy="63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42492-4637-402C-AE4D-DCFABCEFC6DE}">
      <dsp:nvSpPr>
        <dsp:cNvPr id="0" name=""/>
        <dsp:cNvSpPr/>
      </dsp:nvSpPr>
      <dsp:spPr>
        <a:xfrm>
          <a:off x="567892" y="96366"/>
          <a:ext cx="11357832" cy="742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12" tIns="0" rIns="3156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 при поступлении – когда есть диагностическая неопределенность в постановке диагноза острого панкреатита </a:t>
          </a:r>
        </a:p>
      </dsp:txBody>
      <dsp:txXfrm>
        <a:off x="604146" y="132620"/>
        <a:ext cx="11285324" cy="670167"/>
      </dsp:txXfrm>
    </dsp:sp>
    <dsp:sp modelId="{005C80F6-C0ED-4EF6-A438-775B08D3571F}">
      <dsp:nvSpPr>
        <dsp:cNvPr id="0" name=""/>
        <dsp:cNvSpPr/>
      </dsp:nvSpPr>
      <dsp:spPr>
        <a:xfrm>
          <a:off x="0" y="1733309"/>
          <a:ext cx="11928648" cy="63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A3F1D-0880-4242-B234-78D7A28CFF70}">
      <dsp:nvSpPr>
        <dsp:cNvPr id="0" name=""/>
        <dsp:cNvSpPr/>
      </dsp:nvSpPr>
      <dsp:spPr>
        <a:xfrm>
          <a:off x="567892" y="1285833"/>
          <a:ext cx="11357832" cy="742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12" tIns="0" rIns="3156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 течение первой недели от начала острого панкреатита (</a:t>
          </a:r>
          <a:r>
            <a:rPr lang="ru-RU" sz="2400" u="sng" kern="1200" dirty="0" smtClean="0">
              <a:solidFill>
                <a:schemeClr val="tx1"/>
              </a:solidFill>
            </a:rPr>
            <a:t>не ранее чем через 72 часа после появления симптомов</a:t>
          </a:r>
          <a:r>
            <a:rPr lang="ru-RU" sz="2400" kern="1200" dirty="0" smtClean="0">
              <a:solidFill>
                <a:schemeClr val="tx1"/>
              </a:solidFill>
            </a:rPr>
            <a:t>) – когда нет ответа на консервативное лечение;</a:t>
          </a:r>
        </a:p>
      </dsp:txBody>
      <dsp:txXfrm>
        <a:off x="604146" y="1322087"/>
        <a:ext cx="11285324" cy="670167"/>
      </dsp:txXfrm>
    </dsp:sp>
    <dsp:sp modelId="{C690246D-DACC-4558-A63B-3B3F257B8267}">
      <dsp:nvSpPr>
        <dsp:cNvPr id="0" name=""/>
        <dsp:cNvSpPr/>
      </dsp:nvSpPr>
      <dsp:spPr>
        <a:xfrm>
          <a:off x="0" y="2922777"/>
          <a:ext cx="11928648" cy="63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E3408-260C-4CFF-880B-5A25BD23BBFE}">
      <dsp:nvSpPr>
        <dsp:cNvPr id="0" name=""/>
        <dsp:cNvSpPr/>
      </dsp:nvSpPr>
      <dsp:spPr>
        <a:xfrm>
          <a:off x="522171" y="2532452"/>
          <a:ext cx="11357832" cy="742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12" tIns="0" rIns="3156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для оценки тяжести состояния и  осложнений острого панкреатита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58425" y="2568706"/>
        <a:ext cx="11285324" cy="670167"/>
      </dsp:txXfrm>
    </dsp:sp>
    <dsp:sp modelId="{CCCDEBD8-76C8-4B2C-B2E1-715DCE7CD73A}">
      <dsp:nvSpPr>
        <dsp:cNvPr id="0" name=""/>
        <dsp:cNvSpPr/>
      </dsp:nvSpPr>
      <dsp:spPr>
        <a:xfrm>
          <a:off x="0" y="4112245"/>
          <a:ext cx="11928648" cy="63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ABEAB-87F5-427F-ABF2-70978DC0C42B}">
      <dsp:nvSpPr>
        <dsp:cNvPr id="0" name=""/>
        <dsp:cNvSpPr/>
      </dsp:nvSpPr>
      <dsp:spPr>
        <a:xfrm>
          <a:off x="567892" y="3664769"/>
          <a:ext cx="11357832" cy="742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12" tIns="0" rIns="3156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 для планирования дальнейшего оперативного лечения и контроля его результатов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04146" y="3701023"/>
        <a:ext cx="11285324" cy="670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08CDD-35E7-4243-9824-756DEFF8733E}">
      <dsp:nvSpPr>
        <dsp:cNvPr id="0" name=""/>
        <dsp:cNvSpPr/>
      </dsp:nvSpPr>
      <dsp:spPr>
        <a:xfrm>
          <a:off x="0" y="234045"/>
          <a:ext cx="5205380" cy="1011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показания к тонкоигольной пункции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9365" y="283410"/>
        <a:ext cx="5106650" cy="912519"/>
      </dsp:txXfrm>
    </dsp:sp>
    <dsp:sp modelId="{B092030C-918C-4DFE-AEF5-1336D9386467}">
      <dsp:nvSpPr>
        <dsp:cNvPr id="0" name=""/>
        <dsp:cNvSpPr/>
      </dsp:nvSpPr>
      <dsp:spPr>
        <a:xfrm>
          <a:off x="0" y="1961679"/>
          <a:ext cx="5205380" cy="322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27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пациенты </a:t>
          </a:r>
          <a:r>
            <a:rPr lang="ru-RU" sz="2400" u="sng" kern="1200" dirty="0" smtClean="0"/>
            <a:t>без четких клинических </a:t>
          </a:r>
          <a:r>
            <a:rPr lang="ru-RU" sz="2400" u="none" kern="1200" dirty="0" smtClean="0"/>
            <a:t>или</a:t>
          </a:r>
          <a:r>
            <a:rPr lang="ru-RU" sz="2400" u="sng" kern="1200" dirty="0" smtClean="0"/>
            <a:t> рентгенологических п</a:t>
          </a:r>
          <a:r>
            <a:rPr lang="ru-RU" sz="2400" kern="1200" dirty="0" smtClean="0"/>
            <a:t>ризнаков </a:t>
          </a:r>
          <a:r>
            <a:rPr lang="ru-RU" sz="2400" kern="1200" dirty="0" smtClean="0">
              <a:solidFill>
                <a:schemeClr val="tx1"/>
              </a:solidFill>
            </a:rPr>
            <a:t>инфицирования</a:t>
          </a:r>
          <a:r>
            <a:rPr lang="ru-RU" sz="2400" kern="1200" dirty="0" smtClean="0"/>
            <a:t>; 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u="sng" kern="1200" dirty="0" smtClean="0">
              <a:solidFill>
                <a:schemeClr val="tx1"/>
              </a:solidFill>
            </a:rPr>
            <a:t>подозрение на грибковую инфекцию, </a:t>
          </a:r>
          <a:r>
            <a:rPr lang="ru-RU" sz="2400" u="none" kern="1200" dirty="0" smtClean="0"/>
            <a:t>у пациентов с инфицированным некротическим панкреатитом, </a:t>
          </a:r>
          <a:r>
            <a:rPr lang="ru-RU" sz="2400" u="sng" kern="1200" dirty="0" smtClean="0"/>
            <a:t>применяющих антибиотики</a:t>
          </a:r>
          <a:endParaRPr lang="ru-RU" sz="2400" kern="1200" dirty="0" smtClean="0"/>
        </a:p>
      </dsp:txBody>
      <dsp:txXfrm>
        <a:off x="0" y="1961679"/>
        <a:ext cx="5205380" cy="3222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9B9F8-8D54-4FAE-BA6A-7EA69F8CDBA5}">
      <dsp:nvSpPr>
        <dsp:cNvPr id="0" name=""/>
        <dsp:cNvSpPr/>
      </dsp:nvSpPr>
      <dsp:spPr>
        <a:xfrm>
          <a:off x="-5261061" y="-805810"/>
          <a:ext cx="6265169" cy="626516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18D71-67F5-475E-91FD-2CE6D267DECB}">
      <dsp:nvSpPr>
        <dsp:cNvPr id="0" name=""/>
        <dsp:cNvSpPr/>
      </dsp:nvSpPr>
      <dsp:spPr>
        <a:xfrm>
          <a:off x="645912" y="465354"/>
          <a:ext cx="11481868" cy="930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75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основное показание к хирургическому лечению- инфицированный панкреонекроз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645912" y="465354"/>
        <a:ext cx="11481868" cy="930709"/>
      </dsp:txXfrm>
    </dsp:sp>
    <dsp:sp modelId="{5D6BBC19-BF09-4FD0-AEEC-E2A994A51AF3}">
      <dsp:nvSpPr>
        <dsp:cNvPr id="0" name=""/>
        <dsp:cNvSpPr/>
      </dsp:nvSpPr>
      <dsp:spPr>
        <a:xfrm>
          <a:off x="64218" y="349016"/>
          <a:ext cx="1163387" cy="1163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184B7-836B-4AC2-B8CE-31A09C863AF4}">
      <dsp:nvSpPr>
        <dsp:cNvPr id="0" name=""/>
        <dsp:cNvSpPr/>
      </dsp:nvSpPr>
      <dsp:spPr>
        <a:xfrm>
          <a:off x="984225" y="1861419"/>
          <a:ext cx="11143555" cy="930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75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отложенное инвазивное вмешательство (через 4 недели от начала острого панкреатита)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984225" y="1861419"/>
        <a:ext cx="11143555" cy="930709"/>
      </dsp:txXfrm>
    </dsp:sp>
    <dsp:sp modelId="{36A6B4BD-2558-42F1-9012-E5236FD91332}">
      <dsp:nvSpPr>
        <dsp:cNvPr id="0" name=""/>
        <dsp:cNvSpPr/>
      </dsp:nvSpPr>
      <dsp:spPr>
        <a:xfrm>
          <a:off x="402531" y="1745080"/>
          <a:ext cx="1163387" cy="1163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47A15-D37E-4E3E-8EE1-AD40DAC0D3C2}">
      <dsp:nvSpPr>
        <dsp:cNvPr id="0" name=""/>
        <dsp:cNvSpPr/>
      </dsp:nvSpPr>
      <dsp:spPr>
        <a:xfrm>
          <a:off x="645912" y="3257484"/>
          <a:ext cx="11481868" cy="930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75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малоинвазивные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smtClean="0">
              <a:solidFill>
                <a:schemeClr val="tx1"/>
              </a:solidFill>
            </a:rPr>
            <a:t>вмешательства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645912" y="3257484"/>
        <a:ext cx="11481868" cy="930709"/>
      </dsp:txXfrm>
    </dsp:sp>
    <dsp:sp modelId="{3E961173-9D6D-449B-9839-87370A4D8F9C}">
      <dsp:nvSpPr>
        <dsp:cNvPr id="0" name=""/>
        <dsp:cNvSpPr/>
      </dsp:nvSpPr>
      <dsp:spPr>
        <a:xfrm>
          <a:off x="64218" y="3141145"/>
          <a:ext cx="1163387" cy="1163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DBAA8-F788-467C-9E29-EF21B0F478A6}">
      <dsp:nvSpPr>
        <dsp:cNvPr id="0" name=""/>
        <dsp:cNvSpPr/>
      </dsp:nvSpPr>
      <dsp:spPr>
        <a:xfrm>
          <a:off x="0" y="408197"/>
          <a:ext cx="639980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99400-F4EB-460F-B896-91FA23A7388E}">
      <dsp:nvSpPr>
        <dsp:cNvPr id="0" name=""/>
        <dsp:cNvSpPr/>
      </dsp:nvSpPr>
      <dsp:spPr>
        <a:xfrm>
          <a:off x="308329" y="16704"/>
          <a:ext cx="447986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28" tIns="0" rIns="16932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трансперитонеальный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53001" y="61376"/>
        <a:ext cx="4390521" cy="825776"/>
      </dsp:txXfrm>
    </dsp:sp>
    <dsp:sp modelId="{AB19DBC9-9D9B-44D3-A997-94B8B57DB294}">
      <dsp:nvSpPr>
        <dsp:cNvPr id="0" name=""/>
        <dsp:cNvSpPr/>
      </dsp:nvSpPr>
      <dsp:spPr>
        <a:xfrm>
          <a:off x="0" y="1869351"/>
          <a:ext cx="639980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7B356-C2ED-47D5-ACAA-C432C2DC194C}">
      <dsp:nvSpPr>
        <dsp:cNvPr id="0" name=""/>
        <dsp:cNvSpPr/>
      </dsp:nvSpPr>
      <dsp:spPr>
        <a:xfrm>
          <a:off x="319990" y="1411791"/>
          <a:ext cx="447986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28" tIns="0" rIns="16932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</a:rPr>
            <a:t>трансгастральный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4662" y="1456463"/>
        <a:ext cx="4390521" cy="825776"/>
      </dsp:txXfrm>
    </dsp:sp>
    <dsp:sp modelId="{8CBE6F80-4C11-4740-A26F-0113FD33B112}">
      <dsp:nvSpPr>
        <dsp:cNvPr id="0" name=""/>
        <dsp:cNvSpPr/>
      </dsp:nvSpPr>
      <dsp:spPr>
        <a:xfrm>
          <a:off x="0" y="3275511"/>
          <a:ext cx="639980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B70E6-C70F-4416-B398-AFF9F6C0C7FB}">
      <dsp:nvSpPr>
        <dsp:cNvPr id="0" name=""/>
        <dsp:cNvSpPr/>
      </dsp:nvSpPr>
      <dsp:spPr>
        <a:xfrm>
          <a:off x="319990" y="2817951"/>
          <a:ext cx="447986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28" tIns="0" rIns="16932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ретроперитонеальный</a:t>
          </a:r>
          <a:r>
            <a:rPr lang="ru-RU" sz="2400" b="1" kern="1200" dirty="0" smtClean="0">
              <a:solidFill>
                <a:schemeClr val="tx1"/>
              </a:solidFill>
            </a:rPr>
            <a:t> (забрюшинный)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4662" y="2862623"/>
        <a:ext cx="4390521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="" xmlns:a16="http://schemas.microsoft.com/office/drawing/2014/main" id="{7C68D35D-42EE-CE11-0D4E-81A84C00909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73C73EE2-B1C2-75B7-74E8-07DB7B9ABEC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F5DA4814-63EC-3CEB-FD19-2A73B04C1A2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71D431F4-7D76-E98A-E45F-9AB232A5F3D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A4F34A4B-5530-1AD3-1A42-5A06D583237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>
            <a:extLst>
              <a:ext uri="{FF2B5EF4-FFF2-40B4-BE49-F238E27FC236}">
                <a16:creationId xmlns="" xmlns:a16="http://schemas.microsoft.com/office/drawing/2014/main" id="{010CE761-EEDD-F34D-A177-439B71F196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FDEE1594-A1EB-4715-8E5C-1EE814218D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="" xmlns:a16="http://schemas.microsoft.com/office/drawing/2014/main" id="{E78B094B-5DFB-340C-64BC-FE14942F9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Заметки 2">
            <a:extLst>
              <a:ext uri="{FF2B5EF4-FFF2-40B4-BE49-F238E27FC236}">
                <a16:creationId xmlns="" xmlns:a16="http://schemas.microsoft.com/office/drawing/2014/main" id="{65AD4A3B-596B-ADDB-3C18-ACD30FF9A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8372" name="Номер слайда 3">
            <a:extLst>
              <a:ext uri="{FF2B5EF4-FFF2-40B4-BE49-F238E27FC236}">
                <a16:creationId xmlns="" xmlns:a16="http://schemas.microsoft.com/office/drawing/2014/main" id="{9A317AB5-97BA-4731-4C97-D36AD1FFE42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447B99C-2D2C-4042-948D-BFF031F883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..инфицированный панкреонекроз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малоинвазивные вмешательства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39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339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43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Несогласованные</a:t>
            </a:r>
            <a:r>
              <a:rPr lang="ru-RU" b="1" baseline="0" dirty="0" smtClean="0"/>
              <a:t> предложения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43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А при чем здесь вена? Дренаж</a:t>
            </a:r>
            <a:r>
              <a:rPr lang="ru-RU" b="1" baseline="0" dirty="0" smtClean="0"/>
              <a:t> устанавливается в отграниченное ЖС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43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..дренаж, установленный по </a:t>
            </a:r>
            <a:r>
              <a:rPr lang="ru-RU" b="1" dirty="0" err="1" smtClean="0"/>
              <a:t>Сельдингеру</a:t>
            </a:r>
            <a:r>
              <a:rPr lang="ru-RU" b="1" dirty="0" smtClean="0"/>
              <a:t>..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43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..отграниченные зоны некроза..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43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="" xmlns:a16="http://schemas.microsoft.com/office/drawing/2014/main" id="{269A9DBE-0B6D-40AE-8329-27EF77DAC8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8C10296-41E3-49A8-80DA-3E8120C1CBB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="" xmlns:a16="http://schemas.microsoft.com/office/drawing/2014/main" id="{D5F1F6E6-24AA-DD24-4AF0-DF2C995E6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>
            <a:extLst>
              <a:ext uri="{FF2B5EF4-FFF2-40B4-BE49-F238E27FC236}">
                <a16:creationId xmlns="" xmlns:a16="http://schemas.microsoft.com/office/drawing/2014/main" id="{6E5E98E8-FE6D-280D-EE94-4BD6F2BC4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 smtClean="0">
                <a:latin typeface="Times New Roman" panose="02020603050405020304" pitchFamily="18" charset="0"/>
              </a:rPr>
              <a:t>Шрифт текста увеличить</a:t>
            </a:r>
          </a:p>
          <a:p>
            <a:r>
              <a:rPr lang="ru-RU" altLang="ru-RU" dirty="0" smtClean="0">
                <a:latin typeface="Times New Roman" panose="02020603050405020304" pitchFamily="18" charset="0"/>
              </a:rPr>
              <a:t>..малоинвазивные..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6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34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..абдоминального синдрома</a:t>
            </a:r>
          </a:p>
          <a:p>
            <a:r>
              <a:rPr lang="ru-RU" dirty="0" smtClean="0"/>
              <a:t>..сформированной..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65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34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STIR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98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Предлог </a:t>
            </a:r>
            <a:r>
              <a:rPr lang="ru-RU" b="1" i="1" dirty="0" smtClean="0"/>
              <a:t>с </a:t>
            </a:r>
            <a:r>
              <a:rPr lang="ru-RU" b="0" i="0" dirty="0" smtClean="0"/>
              <a:t>неуместен, всем известно, что режим Т2-ВИ относится к МРТ </a:t>
            </a:r>
          </a:p>
          <a:p>
            <a:r>
              <a:rPr lang="ru-RU" b="0" i="0" dirty="0" smtClean="0"/>
              <a:t>…вследствие установления…</a:t>
            </a:r>
          </a:p>
          <a:p>
            <a:r>
              <a:rPr lang="ru-RU" b="0" i="0" dirty="0" smtClean="0"/>
              <a:t>..визуализируются..</a:t>
            </a:r>
            <a:endParaRPr lang="ru-RU" b="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09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..пункции</a:t>
            </a:r>
          </a:p>
          <a:p>
            <a:r>
              <a:rPr lang="ru-RU" dirty="0" smtClean="0"/>
              <a:t>..</a:t>
            </a:r>
            <a:r>
              <a:rPr lang="ru-RU" b="1" dirty="0" smtClean="0"/>
              <a:t>инфицирования </a:t>
            </a:r>
            <a:r>
              <a:rPr lang="ru-RU" dirty="0" smtClean="0"/>
              <a:t>вместо инфекции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56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..сформированной стенки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43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DE300F1-52D8-0E2E-7230-321A2C3D89D7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ABF3C1-CB83-4A88-D23E-A8F88F0BB68F}"/>
              </a:ext>
            </a:extLst>
          </p:cNvPr>
          <p:cNvSpPr/>
          <p:nvPr/>
        </p:nvSpPr>
        <p:spPr>
          <a:xfrm>
            <a:off x="-12700" y="6053138"/>
            <a:ext cx="300037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99C861-9616-7095-4D6D-A80EC7B24FC0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27">
            <a:extLst>
              <a:ext uri="{FF2B5EF4-FFF2-40B4-BE49-F238E27FC236}">
                <a16:creationId xmlns="" xmlns:a16="http://schemas.microsoft.com/office/drawing/2014/main" id="{F41F2591-FF60-E3F3-6949-6B233C3C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Нижний колонтитул 16">
            <a:extLst>
              <a:ext uri="{FF2B5EF4-FFF2-40B4-BE49-F238E27FC236}">
                <a16:creationId xmlns="" xmlns:a16="http://schemas.microsoft.com/office/drawing/2014/main" id="{E75B5E9D-68D7-0E79-29DB-CD3D02E6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>
            <a:extLst>
              <a:ext uri="{FF2B5EF4-FFF2-40B4-BE49-F238E27FC236}">
                <a16:creationId xmlns="" xmlns:a16="http://schemas.microsoft.com/office/drawing/2014/main" id="{C4CB6A59-BECD-5690-B267-3203F472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3069D0-7112-4DA8-AA99-D92E27FDBC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698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6356EA9E-3C7B-3EDB-5160-465A8FBA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FC58BEC7-4743-2E6E-CF5A-1B46928E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33313784-9773-3CD2-305B-4F0C13B3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ACFD6-78A8-4D79-BB5C-C416A09101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62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05E43C5-ABD8-A7E2-AADD-E65327780A91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AD696B6-1DB6-7D63-A117-912921865364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894C8A3-1914-269F-74EB-27A88ABE0F28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9EA07039-1A1B-B78F-A7C4-634E2916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25AC62E9-A772-BCCA-C94C-A76F83E8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7B281BA7-880B-09DA-69F0-598E2BEF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fld id="{41FFFF03-EADB-40CA-BB6F-C2742E9245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373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5"/>
            <a:ext cx="540861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0613" y="1604965"/>
            <a:ext cx="5410200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02BBF1D9-FE60-89A0-F5FA-4562E0F139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A575881-51FE-1360-2549-6898F52CA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2D747C-2B2C-4E58-8810-AC7902C245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559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6A8C9DE4-FA28-F7FC-910B-96817F19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271C8B40-320B-6E0D-3511-7869D43F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C153678F-3706-2F34-66BE-138607FD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59E52-05E9-49DF-94D3-54D73F8094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85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FC34AD1-2AC5-3B4C-1743-3179E2C1C777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8DFC5E5-B15C-8479-F108-47768A059B37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86CC08A-1AB5-15FF-E7E9-13DEC888EBE0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>
            <a:extLst>
              <a:ext uri="{FF2B5EF4-FFF2-40B4-BE49-F238E27FC236}">
                <a16:creationId xmlns="" xmlns:a16="http://schemas.microsoft.com/office/drawing/2014/main" id="{50E8208D-6730-A801-37B1-B0F6E9D2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8" name="Номер слайда 12">
            <a:extLst>
              <a:ext uri="{FF2B5EF4-FFF2-40B4-BE49-F238E27FC236}">
                <a16:creationId xmlns="" xmlns:a16="http://schemas.microsoft.com/office/drawing/2014/main" id="{3934556F-A526-A041-8603-E11F36358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64049439-409F-4C34-A04B-973CA913C3C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="" xmlns:a16="http://schemas.microsoft.com/office/drawing/2014/main" id="{A4A67CEA-0C11-584A-5EEE-519A0FF061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6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7">
            <a:extLst>
              <a:ext uri="{FF2B5EF4-FFF2-40B4-BE49-F238E27FC236}">
                <a16:creationId xmlns="" xmlns:a16="http://schemas.microsoft.com/office/drawing/2014/main" id="{2E850E48-4336-5AF9-2A8F-0E91DA6B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омер слайда 9">
            <a:extLst>
              <a:ext uri="{FF2B5EF4-FFF2-40B4-BE49-F238E27FC236}">
                <a16:creationId xmlns="" xmlns:a16="http://schemas.microsoft.com/office/drawing/2014/main" id="{E4A26FD3-3748-8B75-A742-1ECBA0AC4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6E713-C0DD-4169-B808-375AEA7F824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11">
            <a:extLst>
              <a:ext uri="{FF2B5EF4-FFF2-40B4-BE49-F238E27FC236}">
                <a16:creationId xmlns="" xmlns:a16="http://schemas.microsoft.com/office/drawing/2014/main" id="{30924B2C-CE3A-D428-15FD-1149F6DED3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9">
            <a:extLst>
              <a:ext uri="{FF2B5EF4-FFF2-40B4-BE49-F238E27FC236}">
                <a16:creationId xmlns="" xmlns:a16="http://schemas.microsoft.com/office/drawing/2014/main" id="{67A2D42E-B687-2FB7-BF3A-36426E5A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омер слайда 11">
            <a:extLst>
              <a:ext uri="{FF2B5EF4-FFF2-40B4-BE49-F238E27FC236}">
                <a16:creationId xmlns="" xmlns:a16="http://schemas.microsoft.com/office/drawing/2014/main" id="{FB84A8BE-D411-E53C-043A-A0273947B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149361-3D9A-42A1-83D1-3EEE0F18266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13">
            <a:extLst>
              <a:ext uri="{FF2B5EF4-FFF2-40B4-BE49-F238E27FC236}">
                <a16:creationId xmlns="" xmlns:a16="http://schemas.microsoft.com/office/drawing/2014/main" id="{D2CC37D8-4A63-0FC5-D8FB-192C576EEB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3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1FE9043C-DB24-9814-11E8-25B3C47D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AF3958AF-5DEC-B2B9-AFA4-650A064A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00849151-82E5-9EBF-3F95-C434FF33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121B4-B9AF-4DAA-9D73-120120ABD4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42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57565E7-A248-D539-4464-BBE2E490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00D81D1-D13C-3BE1-A990-D69684E7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2A4E25F-E61A-7E9C-FBDE-13CA0DFF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682B66-D8A4-4601-B17E-B7B8EEBA9E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53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F2F17857-16B1-869E-3F12-BD209DB1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B9B97149-229C-DD7C-7986-558CDF1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6A1A3E9C-835E-E81E-96B1-64B9D072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0232-6B97-46EC-9939-D802C46E75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530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C4DB92B-4B59-396B-14FD-D9B619395983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8BDE72-C13C-1FC7-30B8-D56BB8AFDB86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674CA56-B771-9A24-FFE2-3D182EB286BD}"/>
              </a:ext>
            </a:extLst>
          </p:cNvPr>
          <p:cNvSpPr/>
          <p:nvPr/>
        </p:nvSpPr>
        <p:spPr>
          <a:xfrm>
            <a:off x="2060575" y="4654550"/>
            <a:ext cx="1013142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A9F025-84CC-6D83-9EE3-7A9588DEAC6C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>
            <a:extLst>
              <a:ext uri="{FF2B5EF4-FFF2-40B4-BE49-F238E27FC236}">
                <a16:creationId xmlns="" xmlns:a16="http://schemas.microsoft.com/office/drawing/2014/main" id="{2892CA63-B825-6CEC-DF0E-473762BD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0" name="Номер слайда 12">
            <a:extLst>
              <a:ext uri="{FF2B5EF4-FFF2-40B4-BE49-F238E27FC236}">
                <a16:creationId xmlns="" xmlns:a16="http://schemas.microsoft.com/office/drawing/2014/main" id="{45D08CA7-540F-0B4D-C38D-28013E01C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40D32689-4092-4BF0-BA10-49195D3212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Нижний колонтитул 13">
            <a:extLst>
              <a:ext uri="{FF2B5EF4-FFF2-40B4-BE49-F238E27FC236}">
                <a16:creationId xmlns="" xmlns:a16="http://schemas.microsoft.com/office/drawing/2014/main" id="{B74BA678-F9A3-4E3D-134E-B908ACBE5F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>
            <a:extLst>
              <a:ext uri="{FF2B5EF4-FFF2-40B4-BE49-F238E27FC236}">
                <a16:creationId xmlns="" xmlns:a16="http://schemas.microsoft.com/office/drawing/2014/main" id="{39E81AD1-C35A-264B-BFA9-90B5DEEEED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>
            <a:extLst>
              <a:ext uri="{FF2B5EF4-FFF2-40B4-BE49-F238E27FC236}">
                <a16:creationId xmlns="" xmlns:a16="http://schemas.microsoft.com/office/drawing/2014/main" id="{36587D62-210F-D0A8-DB68-AD3B13C60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E4ACFCCB-45D7-559E-559E-92431568C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EED836C-ADC9-E7CC-789D-F39F4094A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9DE4F7F-593D-41AB-4A1A-472AF649E8DC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1FF3D4C-D5CA-1330-FBBA-6D2BB036CF4E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72ECE97-1068-F830-6FDF-35EF7E018072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B15B3CA5-363B-FFD2-F9FC-50F9D6EF9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DF9F3CE7-A044-4CC7-8ABB-3031C2E7479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1" r:id="rId1"/>
    <p:sldLayoutId id="2147487927" r:id="rId2"/>
    <p:sldLayoutId id="2147487932" r:id="rId3"/>
    <p:sldLayoutId id="2147487933" r:id="rId4"/>
    <p:sldLayoutId id="2147487934" r:id="rId5"/>
    <p:sldLayoutId id="2147487928" r:id="rId6"/>
    <p:sldLayoutId id="2147487935" r:id="rId7"/>
    <p:sldLayoutId id="2147487929" r:id="rId8"/>
    <p:sldLayoutId id="2147487936" r:id="rId9"/>
    <p:sldLayoutId id="2147487930" r:id="rId10"/>
    <p:sldLayoutId id="2147487937" r:id="rId11"/>
    <p:sldLayoutId id="214748793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1035E-44CE-BD66-A3A9-CE3367536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435100"/>
            <a:ext cx="11256049" cy="1899567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rgbClr val="FFFF00"/>
                </a:solidFill>
              </a:rPr>
              <a:t>ЛучевЫЕ</a:t>
            </a:r>
            <a:r>
              <a:rPr lang="ru-RU" sz="3600" b="1" dirty="0">
                <a:solidFill>
                  <a:srgbClr val="FFFF00"/>
                </a:solidFill>
              </a:rPr>
              <a:t> МЕТОДЫ ВИЗУАЛИЗАЦИИ острого панкреатита сегодня: КЛАССИФИКАЦИЯ АТЛАНТЫ и текущая роль рентгенологии в ЕГО ДИАГНОСТИКЕ И ЛЕЧЕНИИ. ЧАСТЬ </a:t>
            </a:r>
            <a:r>
              <a:rPr lang="ru-RU" sz="3600" b="1" dirty="0" smtClean="0">
                <a:solidFill>
                  <a:srgbClr val="FFFF00"/>
                </a:solidFill>
              </a:rPr>
              <a:t>2</a:t>
            </a:r>
            <a:endParaRPr lang="ru-RU" sz="3600" dirty="0"/>
          </a:p>
        </p:txBody>
      </p:sp>
      <p:sp>
        <p:nvSpPr>
          <p:cNvPr id="10243" name="Дата 3">
            <a:extLst>
              <a:ext uri="{FF2B5EF4-FFF2-40B4-BE49-F238E27FC236}">
                <a16:creationId xmlns="" xmlns:a16="http://schemas.microsoft.com/office/drawing/2014/main" id="{A8C513D7-3FBB-2D9A-E46F-0CE3603DA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9415463" y="6276975"/>
            <a:ext cx="25606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altLang="ru-RU">
                <a:solidFill>
                  <a:schemeClr val="tx1"/>
                </a:solidFill>
              </a:rPr>
              <a:t>Красноярск, 2023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5750930-19B3-BDEE-E3B0-965E00A89B1E}"/>
              </a:ext>
            </a:extLst>
          </p:cNvPr>
          <p:cNvSpPr/>
          <p:nvPr/>
        </p:nvSpPr>
        <p:spPr>
          <a:xfrm>
            <a:off x="0" y="198438"/>
            <a:ext cx="12155488" cy="1236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latin typeface="+mj-lt"/>
                <a:ea typeface="Microsoft YaHei" charset="-122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 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+mj-lt"/>
                <a:ea typeface="Microsoft YaHei" charset="-122"/>
              </a:rPr>
              <a:t>Войно-Ясенецкого</a:t>
            </a:r>
            <a:r>
              <a:rPr lang="ru-RU" sz="2000" dirty="0">
                <a:latin typeface="+mj-lt"/>
                <a:ea typeface="Microsoft YaHei" charset="-122"/>
              </a:rPr>
              <a:t> »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Министерства здравоохранения Российской Федерации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Кафедра Лучевой диагностики ИПО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4F23211-8627-8813-FB05-73403D5FF598}"/>
              </a:ext>
            </a:extLst>
          </p:cNvPr>
          <p:cNvSpPr/>
          <p:nvPr/>
        </p:nvSpPr>
        <p:spPr>
          <a:xfrm>
            <a:off x="5016500" y="4221163"/>
            <a:ext cx="6600825" cy="12938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Выполнила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: ординатор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года обучения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кафедры лучевой диагностики ИПО 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Бикищенко Екатерина Николаевна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4838"/>
            <a:ext cx="5055870" cy="29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СРАВНИТЕЛЬНАЯ ХАРАКТЕРИСТИКА ЛУЧЕВЫХ МЕТОДОВ ДИАГНОСТИКИ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06745"/>
              </p:ext>
            </p:extLst>
          </p:nvPr>
        </p:nvGraphicFramePr>
        <p:xfrm>
          <a:off x="0" y="1268760"/>
          <a:ext cx="6120681" cy="301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8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0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476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МРТ Т1 и Т2-ВИ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STIR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и 3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D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Т1-ВИ градиентное ЭХО до и после в/в введения контраста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890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более высокое разрешение при диф. диагностике содержимого скоплений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_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5126"/>
              </p:ext>
            </p:extLst>
          </p:nvPr>
        </p:nvGraphicFramePr>
        <p:xfrm>
          <a:off x="6168008" y="1268760"/>
          <a:ext cx="604867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МРТ Т2-ВИ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УЗИ в режиме В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016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диф. диагностика </a:t>
                      </a:r>
                      <a:r>
                        <a:rPr lang="ru-RU" sz="2000" b="1" dirty="0" err="1" smtClean="0"/>
                        <a:t>псевдокисты</a:t>
                      </a:r>
                      <a:r>
                        <a:rPr lang="ru-RU" sz="2000" b="1" dirty="0" smtClean="0"/>
                        <a:t> и некротического скопления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_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0777"/>
              </p:ext>
            </p:extLst>
          </p:nvPr>
        </p:nvGraphicFramePr>
        <p:xfrm>
          <a:off x="6143327" y="3429000"/>
          <a:ext cx="6048673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МРТ-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холангиография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КТ, УЗИ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обструкции протока, дилатации, анатомических особенностей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осложнений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синдром разъединенного протока поджелудочной железы)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24901"/>
              </p:ext>
            </p:extLst>
          </p:nvPr>
        </p:nvGraphicFramePr>
        <p:xfrm>
          <a:off x="6112" y="4365104"/>
          <a:ext cx="601788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92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УЗИ с контрастным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усилением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выявление некроза поджелудочной</a:t>
                      </a:r>
                      <a:r>
                        <a:rPr lang="ru-RU" sz="2000" b="1" baseline="0" dirty="0" smtClean="0"/>
                        <a:t> железы и клинический прогноз течения заболевания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="" xmlns:a16="http://schemas.microsoft.com/office/drawing/2014/main" id="{412C566A-7819-384C-761E-2B833D4A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sz="3600" b="1" dirty="0" smtClean="0">
                <a:solidFill>
                  <a:schemeClr val="tx1"/>
                </a:solidFill>
              </a:rPr>
              <a:t>ЛУЧЕВЫЕ МЕТОДЫ ДИАГНОСТИКИ ОСТРОГО ПАНКРЕАТИТА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2368" y="1052736"/>
            <a:ext cx="50896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/>
          </a:p>
          <a:p>
            <a:r>
              <a:rPr lang="ru-RU" sz="2200" dirty="0"/>
              <a:t> (</a:t>
            </a:r>
            <a:r>
              <a:rPr lang="ru-RU" sz="2200" dirty="0" smtClean="0"/>
              <a:t>А) </a:t>
            </a:r>
            <a:r>
              <a:rPr lang="ru-RU" sz="2200" u="sng" dirty="0" smtClean="0"/>
              <a:t>Отграниченный </a:t>
            </a:r>
            <a:r>
              <a:rPr lang="ru-RU" sz="2200" u="sng" dirty="0"/>
              <a:t>некроз </a:t>
            </a:r>
            <a:endParaRPr lang="ru-RU" sz="2200" dirty="0"/>
          </a:p>
          <a:p>
            <a:r>
              <a:rPr lang="ru-RU" sz="2200" b="1" dirty="0" smtClean="0"/>
              <a:t>МРТ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Т2-ВИ: некроз</a:t>
            </a:r>
            <a:r>
              <a:rPr lang="ru-RU" sz="2200" dirty="0" smtClean="0"/>
              <a:t> хвоста </a:t>
            </a:r>
            <a:r>
              <a:rPr lang="ru-RU" sz="2200" dirty="0"/>
              <a:t>поджелудочной железы (</a:t>
            </a:r>
            <a:r>
              <a:rPr lang="ru-RU" sz="2200" dirty="0" smtClean="0"/>
              <a:t>звездочки); </a:t>
            </a:r>
          </a:p>
          <a:p>
            <a:r>
              <a:rPr lang="ru-RU" sz="2200" b="1" dirty="0" smtClean="0"/>
              <a:t>КТ: пузырьки газа</a:t>
            </a:r>
            <a:r>
              <a:rPr lang="ru-RU" sz="2200" dirty="0" smtClean="0"/>
              <a:t> вследствие установления дренажа.</a:t>
            </a:r>
          </a:p>
          <a:p>
            <a:endParaRPr lang="ru-RU" sz="2200" dirty="0" smtClean="0"/>
          </a:p>
          <a:p>
            <a:r>
              <a:rPr lang="ru-RU" sz="2200" dirty="0" smtClean="0"/>
              <a:t>(</a:t>
            </a:r>
            <a:r>
              <a:rPr lang="ru-RU" sz="2200" dirty="0"/>
              <a:t>В) </a:t>
            </a:r>
            <a:r>
              <a:rPr lang="ru-RU" sz="2200" u="sng" dirty="0"/>
              <a:t>Отграниченный некроз </a:t>
            </a:r>
            <a:endParaRPr lang="ru-RU" sz="2200" dirty="0"/>
          </a:p>
          <a:p>
            <a:r>
              <a:rPr lang="ru-RU" sz="2200" b="1" dirty="0" smtClean="0"/>
              <a:t>КТ:</a:t>
            </a:r>
            <a:r>
              <a:rPr lang="ru-RU" sz="2200" dirty="0" smtClean="0"/>
              <a:t>  </a:t>
            </a:r>
            <a:r>
              <a:rPr lang="ru-RU" sz="2200" dirty="0" err="1" smtClean="0"/>
              <a:t>гиподенсные</a:t>
            </a:r>
            <a:r>
              <a:rPr lang="ru-RU" sz="2200" dirty="0" smtClean="0"/>
              <a:t> очаги в паренхиме железы</a:t>
            </a:r>
          </a:p>
          <a:p>
            <a:r>
              <a:rPr lang="ru-RU" sz="2200" b="1" dirty="0" smtClean="0"/>
              <a:t>УЗИ</a:t>
            </a:r>
            <a:r>
              <a:rPr lang="ru-RU" sz="2200" dirty="0" smtClean="0"/>
              <a:t>:  </a:t>
            </a:r>
            <a:r>
              <a:rPr lang="ru-RU" sz="2200" dirty="0" err="1" smtClean="0"/>
              <a:t>гипоэхогенные</a:t>
            </a:r>
            <a:r>
              <a:rPr lang="ru-RU" sz="2200" dirty="0" smtClean="0"/>
              <a:t> структуры визуализируются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более четко.</a:t>
            </a:r>
            <a:r>
              <a:rPr lang="ru-RU" sz="2200" dirty="0"/>
              <a:t> 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smtClean="0"/>
              <a:t>(С) </a:t>
            </a:r>
            <a:r>
              <a:rPr lang="ru-RU" sz="2200" u="sng" dirty="0" err="1" smtClean="0"/>
              <a:t>Псевдокиста</a:t>
            </a:r>
            <a:r>
              <a:rPr lang="ru-RU" sz="2200" u="sng" dirty="0" smtClean="0"/>
              <a:t> </a:t>
            </a:r>
          </a:p>
          <a:p>
            <a:r>
              <a:rPr lang="ru-RU" sz="2200" dirty="0" smtClean="0"/>
              <a:t>Слева направо: </a:t>
            </a:r>
            <a:r>
              <a:rPr lang="ru-RU" sz="2200" b="1" dirty="0" smtClean="0"/>
              <a:t>УЗИ</a:t>
            </a:r>
            <a:r>
              <a:rPr lang="ru-RU" sz="2200" b="1" dirty="0"/>
              <a:t>, КТ и МРТ </a:t>
            </a:r>
            <a:r>
              <a:rPr lang="ru-RU" sz="2200" b="1" dirty="0" smtClean="0"/>
              <a:t>Т1- </a:t>
            </a:r>
            <a:r>
              <a:rPr lang="ru-RU" sz="2200" b="1" dirty="0"/>
              <a:t>и </a:t>
            </a:r>
            <a:r>
              <a:rPr lang="ru-RU" sz="2200" b="1" dirty="0" smtClean="0"/>
              <a:t>Т2-ВИ</a:t>
            </a:r>
            <a:endParaRPr lang="ru-RU" sz="2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7" y="1296304"/>
            <a:ext cx="7111365" cy="55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32048"/>
            <a:ext cx="10871200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ДИАГНОСТИКА ИНФИЦИРОВАННОГО НЕКРОТИЧЕСКОГО ПАНКРЕАТИТА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57474446"/>
              </p:ext>
            </p:extLst>
          </p:nvPr>
        </p:nvGraphicFramePr>
        <p:xfrm>
          <a:off x="6996100" y="1268760"/>
          <a:ext cx="52053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88661"/>
              </p:ext>
            </p:extLst>
          </p:nvPr>
        </p:nvGraphicFramePr>
        <p:xfrm>
          <a:off x="0" y="1268760"/>
          <a:ext cx="699396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3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тонкоигольная пункция под УЗ или КТ контролем с последующим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бак. исследованием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9135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ru-RU" sz="2400" b="1" dirty="0" smtClean="0"/>
                        <a:t>ложноотрицательный</a:t>
                      </a:r>
                      <a:r>
                        <a:rPr lang="ru-RU" sz="2400" b="1" baseline="0" dirty="0" smtClean="0"/>
                        <a:t> результат</a:t>
                      </a:r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ru-RU" sz="2400" dirty="0" smtClean="0"/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</a:rPr>
                        <a:t>для диагностики </a:t>
                      </a:r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инфицирования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</a:rPr>
                        <a:t> достаточно клинических и рентгенологических признаков</a:t>
                      </a:r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помощью малоинвазивных</a:t>
                      </a:r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методов  можно получить образцы для культивирования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q"/>
                      </a:pPr>
                      <a:endParaRPr kumimoji="0"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400" b="1" dirty="0" smtClean="0"/>
                        <a:t>при некротическом</a:t>
                      </a:r>
                      <a:r>
                        <a:rPr lang="ru-RU" sz="2400" b="1" baseline="0" dirty="0" smtClean="0"/>
                        <a:t> панкреатите</a:t>
                      </a:r>
                      <a:r>
                        <a:rPr lang="ru-RU" sz="2400" b="1" dirty="0" smtClean="0"/>
                        <a:t> с подозрением на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инфицирование</a:t>
                      </a:r>
                      <a:r>
                        <a:rPr lang="ru-RU" sz="2400" b="1" dirty="0" smtClean="0"/>
                        <a:t>, применяется эмпирическая антибактериальная терапия </a:t>
                      </a:r>
                      <a:r>
                        <a:rPr lang="ru-RU" sz="2400" dirty="0" smtClean="0"/>
                        <a:t>(без ТИАБ)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5879976" y="3356992"/>
            <a:ext cx="136815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4541576D-4D83-B7BD-D13E-9F7D069F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86" y="188640"/>
            <a:ext cx="10871200" cy="990600"/>
          </a:xfrm>
        </p:spPr>
        <p:txBody>
          <a:bodyPr/>
          <a:lstStyle/>
          <a:p>
            <a:pPr algn="ctr" defTabSz="449263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КТ БРЮШНОЙ ПОЛОСТИ, АКСИАЛЬНАЯ ПЛОСКОСТЬ, ИНФИЦИРОВАННЫЙ ПЕРИПАНКРЕАТИЧЕСКИЙ НЕКРОЗ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2145" y="1434392"/>
            <a:ext cx="494387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(</a:t>
            </a:r>
            <a:r>
              <a:rPr lang="ru-RU" sz="2300" dirty="0"/>
              <a:t>А) </a:t>
            </a:r>
            <a:r>
              <a:rPr lang="ru-RU" sz="2300" u="sng" dirty="0" smtClean="0"/>
              <a:t>острое некротическое скопление: </a:t>
            </a:r>
            <a:r>
              <a:rPr lang="ru-RU" sz="2300" dirty="0" smtClean="0"/>
              <a:t>гетерогенное скоплени</a:t>
            </a:r>
            <a:r>
              <a:rPr lang="ru-RU" sz="2300" dirty="0"/>
              <a:t>я</a:t>
            </a:r>
            <a:r>
              <a:rPr lang="ru-RU" sz="2300" dirty="0" smtClean="0"/>
              <a:t> </a:t>
            </a:r>
            <a:r>
              <a:rPr lang="ru-RU" sz="2300" dirty="0"/>
              <a:t>перед головкой и телом поджелудочной железы, </a:t>
            </a:r>
            <a:r>
              <a:rPr lang="ru-RU" sz="2300" dirty="0" smtClean="0"/>
              <a:t>без </a:t>
            </a:r>
            <a:r>
              <a:rPr lang="ru-RU" sz="2300" dirty="0" smtClean="0"/>
              <a:t>четких границ</a:t>
            </a:r>
            <a:r>
              <a:rPr lang="ru-RU" sz="2300" dirty="0" smtClean="0"/>
              <a:t>;</a:t>
            </a:r>
            <a:endParaRPr lang="ru-RU" sz="2300" dirty="0" smtClean="0"/>
          </a:p>
          <a:p>
            <a:r>
              <a:rPr lang="ru-RU" sz="2300" dirty="0"/>
              <a:t> </a:t>
            </a:r>
            <a:endParaRPr lang="ru-RU" sz="2300" dirty="0" smtClean="0"/>
          </a:p>
          <a:p>
            <a:r>
              <a:rPr lang="ru-RU" sz="2300" dirty="0" smtClean="0"/>
              <a:t>(</a:t>
            </a:r>
            <a:r>
              <a:rPr lang="ru-RU" sz="2300" dirty="0"/>
              <a:t>B</a:t>
            </a:r>
            <a:r>
              <a:rPr lang="ru-RU" sz="2300" dirty="0" smtClean="0"/>
              <a:t>) </a:t>
            </a:r>
            <a:r>
              <a:rPr lang="ru-RU" sz="2300" u="sng" dirty="0" smtClean="0"/>
              <a:t>отграниченный некроз </a:t>
            </a:r>
            <a:r>
              <a:rPr lang="ru-RU" sz="2300" u="sng" dirty="0"/>
              <a:t>на фоне </a:t>
            </a:r>
            <a:r>
              <a:rPr lang="ru-RU" sz="2300" u="sng" dirty="0" smtClean="0"/>
              <a:t>лихорадки более  4-х недель </a:t>
            </a:r>
            <a:r>
              <a:rPr lang="ru-RU" sz="2300" dirty="0" smtClean="0"/>
              <a:t>: </a:t>
            </a:r>
            <a:r>
              <a:rPr lang="ru-RU" sz="2300" dirty="0" smtClean="0"/>
              <a:t>ограниченное гетерогенное </a:t>
            </a:r>
            <a:r>
              <a:rPr lang="ru-RU" sz="2300" dirty="0" smtClean="0"/>
              <a:t>скопление с </a:t>
            </a:r>
            <a:r>
              <a:rPr lang="ru-RU" sz="2300" dirty="0" smtClean="0"/>
              <a:t>наличием пузырьков </a:t>
            </a:r>
            <a:r>
              <a:rPr lang="ru-RU" sz="2300" dirty="0" smtClean="0"/>
              <a:t>газа.</a:t>
            </a:r>
            <a:r>
              <a:rPr lang="ru-RU" sz="2300" dirty="0"/>
              <a:t> </a:t>
            </a:r>
            <a:endParaRPr lang="ru-RU" sz="2300" dirty="0" smtClean="0"/>
          </a:p>
          <a:p>
            <a:r>
              <a:rPr lang="ru-RU" sz="2300" smtClean="0"/>
              <a:t>(С) При </a:t>
            </a:r>
            <a:r>
              <a:rPr lang="ru-RU" sz="2300" dirty="0" smtClean="0"/>
              <a:t>реконструкции в коронарной плоскости</a:t>
            </a:r>
            <a:r>
              <a:rPr lang="ru-RU" sz="2300" dirty="0" smtClean="0"/>
              <a:t> </a:t>
            </a:r>
            <a:r>
              <a:rPr lang="ru-RU" sz="2300" dirty="0" smtClean="0"/>
              <a:t>визуализируется увеличенная поджелудочная железа </a:t>
            </a:r>
            <a:endParaRPr lang="ru-RU" sz="23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7392144" cy="53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6080" y="4725144"/>
            <a:ext cx="36004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СОВРЕМЕННЫЕ ТЕНДЕНЦИИ В ЛЕЧЕНИИ ОСЛОЖНЕННОГО ОСТРОГО ПАНКРЕАТИТА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5747310"/>
              </p:ext>
            </p:extLst>
          </p:nvPr>
        </p:nvGraphicFramePr>
        <p:xfrm>
          <a:off x="0" y="1700808"/>
          <a:ext cx="12192000" cy="465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28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ЛЕЧЕНИЕ ИНФИЦИРОВАННОГО НЕКРОТИЧЕСКОГО ПАНКРЕАТИТА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336" y="1484784"/>
            <a:ext cx="12072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/>
              <a:t>поэтапный </a:t>
            </a:r>
            <a:r>
              <a:rPr lang="ru-RU" sz="2800" b="1" dirty="0"/>
              <a:t>подход (</a:t>
            </a:r>
            <a:r>
              <a:rPr lang="ru-RU" sz="2800" b="1" dirty="0" err="1"/>
              <a:t>step-up</a:t>
            </a:r>
            <a:r>
              <a:rPr lang="ru-RU" sz="2800" b="1" dirty="0"/>
              <a:t> </a:t>
            </a:r>
            <a:r>
              <a:rPr lang="ru-RU" sz="2800" b="1" dirty="0" err="1"/>
              <a:t>approach</a:t>
            </a:r>
            <a:r>
              <a:rPr lang="ru-RU" sz="2800" b="1" dirty="0" smtClean="0"/>
              <a:t>)</a:t>
            </a:r>
            <a:r>
              <a:rPr lang="ru-RU" sz="2800" dirty="0" smtClean="0"/>
              <a:t>: 1)</a:t>
            </a:r>
            <a:r>
              <a:rPr lang="ru-RU" sz="2800" i="1" dirty="0" err="1" smtClean="0"/>
              <a:t>чрескожное</a:t>
            </a:r>
            <a:r>
              <a:rPr lang="ru-RU" sz="2800" i="1" dirty="0" smtClean="0"/>
              <a:t> </a:t>
            </a:r>
            <a:r>
              <a:rPr lang="ru-RU" sz="2800" dirty="0" smtClean="0"/>
              <a:t>или эндоскопическое дренирование);  2) открытые операции</a:t>
            </a:r>
            <a:r>
              <a:rPr lang="ru-RU" sz="2800" b="1" dirty="0" smtClean="0"/>
              <a:t> </a:t>
            </a:r>
            <a:r>
              <a:rPr lang="ru-RU" sz="2800" dirty="0" smtClean="0"/>
              <a:t>(2010г).</a:t>
            </a:r>
          </a:p>
          <a:p>
            <a:endParaRPr lang="ru-RU" sz="2800" b="1" dirty="0" smtClean="0"/>
          </a:p>
          <a:p>
            <a:endParaRPr lang="ru-RU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 err="1" smtClean="0"/>
              <a:t>трансгастральное</a:t>
            </a:r>
            <a:r>
              <a:rPr lang="ru-RU" sz="2800" dirty="0" smtClean="0"/>
              <a:t> эндоскопическое дренирование дает меньше осложнений, чем </a:t>
            </a:r>
            <a:r>
              <a:rPr lang="ru-RU" sz="2800" dirty="0" err="1" smtClean="0"/>
              <a:t>видеоассистированная</a:t>
            </a:r>
            <a:r>
              <a:rPr lang="ru-RU" sz="2800" dirty="0" smtClean="0"/>
              <a:t> </a:t>
            </a:r>
            <a:r>
              <a:rPr lang="ru-RU" sz="2800" dirty="0" err="1" smtClean="0"/>
              <a:t>ретроперитонеальная</a:t>
            </a:r>
            <a:r>
              <a:rPr lang="ru-RU" sz="2800" dirty="0" smtClean="0"/>
              <a:t> санация (2012г).</a:t>
            </a:r>
          </a:p>
          <a:p>
            <a:endParaRPr lang="ru-RU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/>
              <a:t>эндоскопическое </a:t>
            </a:r>
            <a:r>
              <a:rPr lang="ru-RU" sz="2800" b="1" dirty="0" smtClean="0"/>
              <a:t>дренирование </a:t>
            </a:r>
            <a:r>
              <a:rPr lang="ru-RU" sz="2800" dirty="0"/>
              <a:t>более </a:t>
            </a:r>
            <a:r>
              <a:rPr lang="ru-RU" sz="2800" dirty="0" smtClean="0"/>
              <a:t>предпочтительнее, </a:t>
            </a:r>
            <a:r>
              <a:rPr lang="ru-RU" sz="2800" dirty="0"/>
              <a:t>поскольку позволяет </a:t>
            </a:r>
            <a:r>
              <a:rPr lang="ru-RU" sz="2800" b="1" dirty="0"/>
              <a:t>избежать риска </a:t>
            </a:r>
            <a:r>
              <a:rPr lang="ru-RU" sz="2800" dirty="0"/>
              <a:t>образования наружных панкреатических </a:t>
            </a:r>
            <a:r>
              <a:rPr lang="ru-RU" sz="2800" b="1" dirty="0" smtClean="0"/>
              <a:t>свищей</a:t>
            </a:r>
            <a:r>
              <a:rPr lang="ru-RU" sz="2800" dirty="0" smtClean="0"/>
              <a:t> (2018г)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93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4541576D-4D83-B7BD-D13E-9F7D069F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sz="4000" b="1" dirty="0" smtClean="0">
                <a:solidFill>
                  <a:schemeClr val="tx1"/>
                </a:solidFill>
              </a:rPr>
              <a:t>ПОКАЗАНИЯ К МАЛОИНВАЗИВНЫМ ВМЕШАТЕЛЬСТВАМ</a:t>
            </a:r>
            <a:endParaRPr lang="ru-RU" alt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498" y="1484784"/>
            <a:ext cx="110892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600" dirty="0" smtClean="0"/>
              <a:t> подозрение на </a:t>
            </a:r>
            <a:r>
              <a:rPr lang="ru-RU" sz="2600" b="1" dirty="0" smtClean="0"/>
              <a:t>инфицированный некротический </a:t>
            </a:r>
            <a:r>
              <a:rPr lang="ru-RU" sz="2600" b="1" dirty="0"/>
              <a:t>панкреатит с клиническим </a:t>
            </a:r>
            <a:r>
              <a:rPr lang="ru-RU" sz="2600" b="1" dirty="0" smtClean="0"/>
              <a:t>ухудшением</a:t>
            </a:r>
            <a:r>
              <a:rPr lang="ru-RU" sz="2600" dirty="0" smtClean="0"/>
              <a:t>;</a:t>
            </a:r>
          </a:p>
          <a:p>
            <a:endParaRPr lang="ru-RU" sz="26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600" b="1" dirty="0"/>
              <a:t>о</a:t>
            </a:r>
            <a:r>
              <a:rPr lang="ru-RU" sz="2600" b="1" dirty="0" smtClean="0"/>
              <a:t>рганная недостаточность </a:t>
            </a:r>
            <a:r>
              <a:rPr lang="ru-RU" sz="2600" dirty="0"/>
              <a:t>в течение нескольких </a:t>
            </a:r>
            <a:r>
              <a:rPr lang="ru-RU" sz="2600" b="1" dirty="0" smtClean="0"/>
              <a:t>недель, без признаков инфицирования;</a:t>
            </a:r>
          </a:p>
          <a:p>
            <a:r>
              <a:rPr lang="ru-RU" sz="2600" dirty="0" smtClean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600" b="1" dirty="0"/>
              <a:t>с</a:t>
            </a:r>
            <a:r>
              <a:rPr lang="ru-RU" sz="2600" b="1" dirty="0" smtClean="0"/>
              <a:t>терильный некротический панкреатит, сопровождающийся нарушением оттока</a:t>
            </a:r>
            <a:r>
              <a:rPr lang="ru-RU" sz="2600" dirty="0" smtClean="0"/>
              <a:t>;</a:t>
            </a:r>
          </a:p>
          <a:p>
            <a:endParaRPr lang="ru-RU" sz="2600" dirty="0" smtClean="0"/>
          </a:p>
          <a:p>
            <a:pPr marL="342900" indent="-342900">
              <a:buFont typeface="Wingdings" pitchFamily="2" charset="2"/>
              <a:buChar char="q"/>
            </a:pPr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71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4541576D-4D83-B7BD-D13E-9F7D069F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82" y="116632"/>
            <a:ext cx="10871200" cy="990600"/>
          </a:xfrm>
        </p:spPr>
        <p:txBody>
          <a:bodyPr/>
          <a:lstStyle/>
          <a:p>
            <a:pPr algn="ctr" defTabSz="449263" eaLnBrk="1" hangingPunct="1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ДОСТУПЫ ЧРЕСКОЖНОГО ДРЕНИРОВАНИЯ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alt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1260" y="4797152"/>
            <a:ext cx="559194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700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dirty="0"/>
              <a:t>п</a:t>
            </a:r>
            <a:r>
              <a:rPr lang="ru-RU" sz="1700" b="1" dirty="0" smtClean="0"/>
              <a:t>редпочтителен  левый забрюшинный доступ</a:t>
            </a:r>
            <a:r>
              <a:rPr lang="ru-RU" sz="1700" dirty="0" smtClean="0"/>
              <a:t> </a:t>
            </a:r>
            <a:endParaRPr lang="ru-RU" sz="1700" dirty="0"/>
          </a:p>
          <a:p>
            <a:endParaRPr lang="ru-RU" sz="1700" dirty="0" smtClean="0"/>
          </a:p>
          <a:p>
            <a:r>
              <a:rPr lang="ru-RU" sz="1700" b="1" dirty="0"/>
              <a:t/>
            </a:r>
            <a:br>
              <a:rPr lang="ru-RU" sz="1700" b="1" dirty="0"/>
            </a:br>
            <a:endParaRPr lang="ru-RU" sz="17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5139637"/>
              </p:ext>
            </p:extLst>
          </p:nvPr>
        </p:nvGraphicFramePr>
        <p:xfrm>
          <a:off x="119336" y="1598904"/>
          <a:ext cx="6399808" cy="406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6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4541576D-4D83-B7BD-D13E-9F7D069F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ЧРЕСКОЖНОЕ ДРЕНИРОВАНИЕ ПО МЕТОДУ СЕЛЬДИНГЕРА</a:t>
            </a:r>
            <a:r>
              <a:rPr lang="ru-RU" dirty="0"/>
              <a:t/>
            </a:r>
            <a:br>
              <a:rPr lang="ru-RU" dirty="0"/>
            </a:b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48" y="1844824"/>
            <a:ext cx="12169352" cy="35394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пункционной иглы в отграниченное жидкостное скопление</a:t>
            </a:r>
          </a:p>
          <a:p>
            <a:pPr marL="228600" indent="-228600">
              <a:buFont typeface="+mj-lt"/>
              <a:buAutoNum type="arabicPeriod"/>
            </a:pP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введение через пункционную иглу проводника</a:t>
            </a:r>
          </a:p>
          <a:p>
            <a:pPr marL="228600" indent="-22860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введение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 проводнику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дренажа 12F</a:t>
            </a:r>
          </a:p>
          <a:p>
            <a:pPr marL="228600" indent="-228600">
              <a:buFont typeface="+mj-lt"/>
              <a:buAutoNum type="arabicPeriod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промывание дренажа 10 мл физиологического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раствора каждые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8 часов, рентген контроль каждые 24-48 часов</a:t>
            </a:r>
          </a:p>
        </p:txBody>
      </p:sp>
    </p:spTree>
    <p:extLst>
      <p:ext uri="{BB962C8B-B14F-4D97-AF65-F5344CB8AC3E}">
        <p14:creationId xmlns:p14="http://schemas.microsoft.com/office/powerpoint/2010/main" val="40936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4541576D-4D83-B7BD-D13E-9F7D069F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</a:rPr>
              <a:t>Т БРЮШНОЙ ПОЛОСТИ, АКСИАЛЬНАЯ ПЛОСКОСТЬ, НЕКРОТИЧЕСКИЙ ПАНКРЕАТИТ</a:t>
            </a:r>
            <a:r>
              <a:rPr lang="ru-RU" dirty="0"/>
              <a:t/>
            </a:r>
            <a:br>
              <a:rPr lang="ru-RU" dirty="0"/>
            </a:b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4072" y="1628800"/>
            <a:ext cx="51986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(А) </a:t>
            </a:r>
            <a:r>
              <a:rPr lang="ru-RU" sz="2400" dirty="0" smtClean="0"/>
              <a:t>дренаж 12 </a:t>
            </a:r>
            <a:r>
              <a:rPr lang="en-US" sz="2400" dirty="0" smtClean="0"/>
              <a:t>F</a:t>
            </a:r>
            <a:r>
              <a:rPr lang="ru-RU" sz="2400" dirty="0" smtClean="0"/>
              <a:t>, установленный по </a:t>
            </a:r>
            <a:r>
              <a:rPr lang="ru-RU" sz="2400" dirty="0" err="1" smtClean="0"/>
              <a:t>Сельдингеру</a:t>
            </a:r>
            <a:r>
              <a:rPr lang="ru-RU" sz="2400" dirty="0" smtClean="0"/>
              <a:t>, через </a:t>
            </a:r>
            <a:r>
              <a:rPr lang="ru-RU" sz="2400" dirty="0"/>
              <a:t>левое </a:t>
            </a:r>
            <a:r>
              <a:rPr lang="ru-RU" sz="2400" dirty="0" smtClean="0"/>
              <a:t>переднее </a:t>
            </a:r>
            <a:r>
              <a:rPr lang="ru-RU" sz="2400" dirty="0" err="1" smtClean="0"/>
              <a:t>параренальное</a:t>
            </a:r>
            <a:r>
              <a:rPr lang="ru-RU" sz="2400" dirty="0" smtClean="0"/>
              <a:t> пространство;</a:t>
            </a:r>
          </a:p>
          <a:p>
            <a:endParaRPr lang="ru-RU" sz="2400" dirty="0" smtClean="0"/>
          </a:p>
          <a:p>
            <a:r>
              <a:rPr lang="ru-RU" sz="2400" dirty="0" smtClean="0"/>
              <a:t>B</a:t>
            </a:r>
            <a:r>
              <a:rPr lang="ru-RU" sz="2400" dirty="0"/>
              <a:t>) дренаж </a:t>
            </a:r>
            <a:r>
              <a:rPr lang="ru-RU" sz="2400" dirty="0" smtClean="0"/>
              <a:t>14F, установленный через правый передний подреберный доступ 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867"/>
            <a:ext cx="6744071" cy="537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9536" y="1772816"/>
            <a:ext cx="10160000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Диагноз острый панкреатит требует наличие двух из следующих трех критериев: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3592" y="764704"/>
            <a:ext cx="6096000" cy="1656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250"/>
              </a:lnSpc>
              <a:spcAft>
                <a:spcPts val="1000"/>
              </a:spcAft>
            </a:pPr>
            <a:endParaRPr lang="ru-RU" dirty="0"/>
          </a:p>
          <a:p>
            <a:pPr algn="just">
              <a:lnSpc>
                <a:spcPts val="2250"/>
              </a:lnSpc>
              <a:spcAft>
                <a:spcPts val="1000"/>
              </a:spcAft>
            </a:pPr>
            <a:endParaRPr lang="ru-RU" dirty="0" smtClean="0"/>
          </a:p>
          <a:p>
            <a:pPr algn="just">
              <a:lnSpc>
                <a:spcPts val="2250"/>
              </a:lnSpc>
              <a:spcAft>
                <a:spcPts val="1000"/>
              </a:spcAft>
            </a:pPr>
            <a:endParaRPr lang="ru-RU" dirty="0" smtClean="0"/>
          </a:p>
          <a:p>
            <a:pPr marL="228600" indent="-228600" algn="just">
              <a:lnSpc>
                <a:spcPts val="2250"/>
              </a:lnSpc>
              <a:spcAft>
                <a:spcPts val="1000"/>
              </a:spcAft>
              <a:buAutoNum type="arabicPeriod"/>
            </a:pP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4650839"/>
              </p:ext>
            </p:extLst>
          </p:nvPr>
        </p:nvGraphicFramePr>
        <p:xfrm>
          <a:off x="0" y="2636912"/>
          <a:ext cx="12192000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4541576D-4D83-B7BD-D13E-9F7D069F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МРТ </a:t>
            </a:r>
            <a:r>
              <a:rPr lang="ru-RU" sz="3200" b="1" dirty="0">
                <a:solidFill>
                  <a:schemeClr val="tx1"/>
                </a:solidFill>
              </a:rPr>
              <a:t>БРЮШНОЙ ПОЛОСТИ, </a:t>
            </a:r>
            <a:r>
              <a:rPr lang="ru-RU" sz="3200" b="1" dirty="0" smtClean="0">
                <a:solidFill>
                  <a:schemeClr val="tx1"/>
                </a:solidFill>
              </a:rPr>
              <a:t>АКСИАЛЬНАЯ И САГИТТАЛЬНАЯ ПЛОСКОСТИ, НЕКРОТИЧЕСКИЙ </a:t>
            </a:r>
            <a:r>
              <a:rPr lang="ru-RU" sz="3200" b="1" dirty="0">
                <a:solidFill>
                  <a:schemeClr val="tx1"/>
                </a:solidFill>
              </a:rPr>
              <a:t>ПАНКРЕАТИТ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0068" y="1628800"/>
            <a:ext cx="4941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(А) </a:t>
            </a:r>
            <a:r>
              <a:rPr lang="ru-RU" sz="2400" b="1" u="sng" dirty="0" err="1" smtClean="0"/>
              <a:t>перипанкреатический</a:t>
            </a:r>
            <a:r>
              <a:rPr lang="ru-RU" sz="2400" b="1" u="sng" dirty="0" smtClean="0"/>
              <a:t> некроз:</a:t>
            </a:r>
            <a:r>
              <a:rPr lang="ru-RU" sz="2400" dirty="0"/>
              <a:t> </a:t>
            </a:r>
          </a:p>
          <a:p>
            <a:r>
              <a:rPr lang="ru-RU" sz="2400" dirty="0" smtClean="0"/>
              <a:t>1,2-  дренажи</a:t>
            </a:r>
            <a:r>
              <a:rPr lang="ru-RU" sz="2400" smtClean="0"/>
              <a:t>, установленные </a:t>
            </a:r>
            <a:r>
              <a:rPr lang="ru-RU" sz="2400" dirty="0"/>
              <a:t>через левое переднее </a:t>
            </a:r>
            <a:r>
              <a:rPr lang="ru-RU" sz="2400" dirty="0" err="1"/>
              <a:t>параренальное</a:t>
            </a:r>
            <a:r>
              <a:rPr lang="ru-RU" sz="2400" dirty="0"/>
              <a:t> пространство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(</a:t>
            </a:r>
            <a:r>
              <a:rPr lang="ru-RU" sz="2400" dirty="0"/>
              <a:t>В</a:t>
            </a:r>
            <a:r>
              <a:rPr lang="ru-RU" sz="2400" dirty="0" smtClean="0"/>
              <a:t>) </a:t>
            </a:r>
            <a:r>
              <a:rPr lang="ru-RU" sz="2400" b="1" u="sng" dirty="0" smtClean="0"/>
              <a:t>инфицированный отграниченный некроз: </a:t>
            </a:r>
            <a:r>
              <a:rPr lang="ru-RU" sz="2400" dirty="0" err="1" smtClean="0"/>
              <a:t>трансгастральное</a:t>
            </a:r>
            <a:r>
              <a:rPr lang="ru-RU" sz="2400" dirty="0" smtClean="0"/>
              <a:t> дренирование 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" y="1340768"/>
            <a:ext cx="728582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5740" y="243006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35760" y="31003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3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9EB69FA-9954-57DA-F7D3-5639D7EB2040}"/>
              </a:ext>
            </a:extLst>
          </p:cNvPr>
          <p:cNvSpPr/>
          <p:nvPr/>
        </p:nvSpPr>
        <p:spPr>
          <a:xfrm>
            <a:off x="2567608" y="-2475"/>
            <a:ext cx="6096000" cy="7220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400" b="1" dirty="0">
                <a:latin typeface="+mj-lt"/>
                <a:ea typeface="Microsoft YaHei" charset="-122"/>
              </a:rPr>
              <a:t>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12192000" cy="646330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300" dirty="0"/>
              <a:t> </a:t>
            </a:r>
            <a:r>
              <a:rPr lang="ru-RU" sz="2300" dirty="0" smtClean="0"/>
              <a:t>Пересмотренная классификация Атланты 2012 </a:t>
            </a:r>
            <a:r>
              <a:rPr lang="ru-RU" sz="2300" dirty="0"/>
              <a:t>год </a:t>
            </a:r>
            <a:r>
              <a:rPr lang="ru-RU" sz="2300" dirty="0" smtClean="0"/>
              <a:t>предлагает терминологию, </a:t>
            </a:r>
            <a:r>
              <a:rPr lang="ru-RU" sz="2300" dirty="0"/>
              <a:t>которая в настоящее время более широко принята для обозначения </a:t>
            </a:r>
            <a:r>
              <a:rPr lang="ru-RU" sz="2300" dirty="0" smtClean="0"/>
              <a:t>острого панкреатита.</a:t>
            </a:r>
            <a:r>
              <a:rPr lang="ru-RU" sz="2300" dirty="0"/>
              <a:t>  </a:t>
            </a:r>
            <a:endParaRPr lang="ru-RU" sz="2300" dirty="0" smtClean="0"/>
          </a:p>
          <a:p>
            <a:endParaRPr lang="ru-RU" sz="2300" dirty="0"/>
          </a:p>
          <a:p>
            <a:r>
              <a:rPr lang="ru-RU" sz="2300" dirty="0" smtClean="0"/>
              <a:t>Классификация основывается </a:t>
            </a:r>
            <a:r>
              <a:rPr lang="ru-RU" sz="2300" dirty="0"/>
              <a:t>на локальных и системных </a:t>
            </a:r>
            <a:r>
              <a:rPr lang="ru-RU" sz="2300" dirty="0" smtClean="0"/>
              <a:t>критериях, </a:t>
            </a:r>
            <a:r>
              <a:rPr lang="ru-RU" sz="2300" dirty="0"/>
              <a:t>определяющих тяжесть </a:t>
            </a:r>
            <a:r>
              <a:rPr lang="ru-RU" sz="2300" dirty="0" smtClean="0"/>
              <a:t>заболевания</a:t>
            </a:r>
            <a:r>
              <a:rPr lang="ru-RU" sz="2300" dirty="0"/>
              <a:t>.</a:t>
            </a:r>
            <a:endParaRPr lang="ru-RU" sz="2300" dirty="0" smtClean="0"/>
          </a:p>
          <a:p>
            <a:endParaRPr lang="ru-RU" sz="2300" dirty="0"/>
          </a:p>
          <a:p>
            <a:r>
              <a:rPr lang="ru-RU" sz="2300" dirty="0"/>
              <a:t>Компьютерная томография является методом выбора для оценки местных </a:t>
            </a:r>
            <a:r>
              <a:rPr lang="ru-RU" sz="2300" dirty="0" smtClean="0"/>
              <a:t>осложнений.</a:t>
            </a:r>
          </a:p>
          <a:p>
            <a:endParaRPr lang="ru-RU" sz="2300" dirty="0"/>
          </a:p>
          <a:p>
            <a:r>
              <a:rPr lang="ru-RU" sz="2300" dirty="0"/>
              <a:t>Т</a:t>
            </a:r>
            <a:r>
              <a:rPr lang="ru-RU" sz="2300" dirty="0" smtClean="0"/>
              <a:t>енденция </a:t>
            </a:r>
            <a:r>
              <a:rPr lang="ru-RU" sz="2300" dirty="0"/>
              <a:t>в лечении </a:t>
            </a:r>
            <a:r>
              <a:rPr lang="ru-RU" sz="2300" dirty="0" smtClean="0"/>
              <a:t>острого панкреатита направлена </a:t>
            </a:r>
            <a:r>
              <a:rPr lang="ru-RU" sz="2300" dirty="0"/>
              <a:t>на </a:t>
            </a:r>
            <a:r>
              <a:rPr lang="ru-RU" sz="2300" dirty="0" smtClean="0"/>
              <a:t>малоинвазивные вмешательства.</a:t>
            </a:r>
          </a:p>
          <a:p>
            <a:endParaRPr lang="ru-RU" sz="2300" dirty="0"/>
          </a:p>
          <a:p>
            <a:r>
              <a:rPr lang="ru-RU" sz="2300" dirty="0"/>
              <a:t> </a:t>
            </a:r>
            <a:r>
              <a:rPr lang="ru-RU" sz="2300" dirty="0" smtClean="0"/>
              <a:t>Наличие инфицирования можно заподозрить благодаря клиническим </a:t>
            </a:r>
            <a:r>
              <a:rPr lang="ru-RU" sz="2300" dirty="0"/>
              <a:t>и / или </a:t>
            </a:r>
            <a:r>
              <a:rPr lang="ru-RU" sz="2300" dirty="0" smtClean="0"/>
              <a:t>рентгенологическим признакам. </a:t>
            </a:r>
          </a:p>
          <a:p>
            <a:endParaRPr lang="ru-RU" sz="2300" dirty="0"/>
          </a:p>
          <a:p>
            <a:r>
              <a:rPr lang="ru-RU" sz="2300" dirty="0"/>
              <a:t>Д</a:t>
            </a:r>
            <a:r>
              <a:rPr lang="ru-RU" sz="2300" dirty="0" smtClean="0"/>
              <a:t>ренирование под рентген  контролем, </a:t>
            </a:r>
            <a:r>
              <a:rPr lang="ru-RU" sz="2300" dirty="0"/>
              <a:t>наряду с эндоскопическим дренированием, в настоящее время является методом выбора при </a:t>
            </a:r>
            <a:r>
              <a:rPr lang="ru-RU" sz="2300" dirty="0" smtClean="0"/>
              <a:t>подходе к лечению  некротического панкреатита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6632"/>
            <a:ext cx="9624392" cy="65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9536" y="1772816"/>
            <a:ext cx="10160000" cy="990600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chemeClr val="tx1"/>
                </a:solidFill>
              </a:rPr>
              <a:t>ЛУЧЕВЫЕ МЕТОДЫ ДИАГНОСТИКИ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3592" y="764704"/>
            <a:ext cx="6096000" cy="1656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250"/>
              </a:lnSpc>
              <a:spcAft>
                <a:spcPts val="1000"/>
              </a:spcAft>
            </a:pPr>
            <a:endParaRPr lang="ru-RU" dirty="0"/>
          </a:p>
          <a:p>
            <a:pPr algn="just">
              <a:lnSpc>
                <a:spcPts val="2250"/>
              </a:lnSpc>
              <a:spcAft>
                <a:spcPts val="1000"/>
              </a:spcAft>
            </a:pPr>
            <a:endParaRPr lang="ru-RU" dirty="0" smtClean="0"/>
          </a:p>
          <a:p>
            <a:pPr algn="just">
              <a:lnSpc>
                <a:spcPts val="2250"/>
              </a:lnSpc>
              <a:spcAft>
                <a:spcPts val="1000"/>
              </a:spcAft>
            </a:pPr>
            <a:endParaRPr lang="ru-RU" dirty="0" smtClean="0"/>
          </a:p>
          <a:p>
            <a:pPr marL="228600" indent="-228600" algn="just">
              <a:lnSpc>
                <a:spcPts val="2250"/>
              </a:lnSpc>
              <a:spcAft>
                <a:spcPts val="1000"/>
              </a:spcAft>
              <a:buAutoNum type="arabicPeriod"/>
            </a:pP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2768135"/>
              </p:ext>
            </p:extLst>
          </p:nvPr>
        </p:nvGraphicFramePr>
        <p:xfrm>
          <a:off x="0" y="2636912"/>
          <a:ext cx="12192000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462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="" xmlns:a16="http://schemas.microsoft.com/office/drawing/2014/main" id="{5313C408-4BBE-E4E4-7C43-596015E6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ПОКАЗАНИЯ И ВРЕМЯ ВЫПОЛНЕНИЯ КТ</a:t>
            </a:r>
            <a:endParaRPr lang="ru-RU" alt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89211749"/>
              </p:ext>
            </p:extLst>
          </p:nvPr>
        </p:nvGraphicFramePr>
        <p:xfrm>
          <a:off x="255742" y="1556792"/>
          <a:ext cx="11928648" cy="484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09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="" xmlns:a16="http://schemas.microsoft.com/office/drawing/2014/main" id="{92B51864-71DE-5AD3-5676-74F81C15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sz="3600" b="1" dirty="0" smtClean="0">
                <a:solidFill>
                  <a:schemeClr val="tx1"/>
                </a:solidFill>
              </a:rPr>
              <a:t>КТ БРЮШНОЙ ПОЛОСТИ, АКСИАЛЬНАЯ ПЛОСКОСТЬ, НЕКРОТИЧЕСКИЙ ПАНКРЕАТИТ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Нашивка 11">
            <a:extLst>
              <a:ext uri="{FF2B5EF4-FFF2-40B4-BE49-F238E27FC236}">
                <a16:creationId xmlns="" xmlns:a16="http://schemas.microsoft.com/office/drawing/2014/main" id="{A7CEA5DD-3FAD-7269-90D2-7D70C2E84C15}"/>
              </a:ext>
            </a:extLst>
          </p:cNvPr>
          <p:cNvSpPr/>
          <p:nvPr/>
        </p:nvSpPr>
        <p:spPr>
          <a:xfrm>
            <a:off x="306388" y="5949950"/>
            <a:ext cx="311150" cy="360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5920" y="987844"/>
            <a:ext cx="54238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А</a:t>
            </a:r>
            <a:r>
              <a:rPr lang="ru-RU" sz="2400" dirty="0"/>
              <a:t>) </a:t>
            </a:r>
            <a:r>
              <a:rPr lang="ru-RU" sz="2400" b="1" u="sng" dirty="0" smtClean="0"/>
              <a:t>КТ, в </a:t>
            </a:r>
            <a:r>
              <a:rPr lang="ru-RU" sz="2400" b="1" u="sng" dirty="0"/>
              <a:t>день появления </a:t>
            </a:r>
            <a:r>
              <a:rPr lang="ru-RU" sz="2400" b="1" u="sng" dirty="0" smtClean="0"/>
              <a:t>абдоминальной боли; </a:t>
            </a:r>
            <a:r>
              <a:rPr lang="ru-RU" sz="2400" b="1" u="sng" dirty="0" err="1"/>
              <a:t>перипанкреатическое</a:t>
            </a:r>
            <a:r>
              <a:rPr lang="ru-RU" sz="2400" b="1" u="sng" dirty="0"/>
              <a:t> жидкостное скопление </a:t>
            </a:r>
            <a:r>
              <a:rPr lang="ru-RU" sz="2400" dirty="0"/>
              <a:t>: </a:t>
            </a:r>
            <a:r>
              <a:rPr lang="ru-RU" sz="2400" dirty="0" smtClean="0"/>
              <a:t>увеличение </a:t>
            </a:r>
            <a:r>
              <a:rPr lang="ru-RU" sz="2400" dirty="0"/>
              <a:t>поджелудочной </a:t>
            </a:r>
            <a:r>
              <a:rPr lang="ru-RU" sz="2400" dirty="0" smtClean="0"/>
              <a:t>железы, </a:t>
            </a:r>
            <a:r>
              <a:rPr lang="ru-RU" sz="2400" dirty="0" smtClean="0"/>
              <a:t>без участков некроза; </a:t>
            </a:r>
            <a:r>
              <a:rPr lang="ru-RU" sz="2400" dirty="0" smtClean="0"/>
              <a:t>однородное гомогенное жидкостное</a:t>
            </a:r>
            <a:endParaRPr lang="ru-RU" sz="2400" dirty="0"/>
          </a:p>
          <a:p>
            <a:r>
              <a:rPr lang="ru-RU" sz="2400" dirty="0" smtClean="0"/>
              <a:t>скопление, </a:t>
            </a:r>
            <a:r>
              <a:rPr lang="ru-RU" sz="2400" dirty="0"/>
              <a:t>без четких </a:t>
            </a:r>
            <a:r>
              <a:rPr lang="ru-RU" sz="2400" dirty="0" smtClean="0"/>
              <a:t>границ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 </a:t>
            </a:r>
            <a:r>
              <a:rPr lang="ru-RU" sz="2400" dirty="0" smtClean="0"/>
              <a:t>В)  </a:t>
            </a:r>
            <a:r>
              <a:rPr lang="ru-RU" sz="2400" b="1" u="sng" dirty="0" smtClean="0"/>
              <a:t>КТ, </a:t>
            </a:r>
            <a:r>
              <a:rPr lang="ru-RU" sz="2400" b="1" u="sng" dirty="0"/>
              <a:t>через 10 </a:t>
            </a:r>
            <a:r>
              <a:rPr lang="ru-RU" sz="2400" b="1" u="sng" dirty="0" smtClean="0"/>
              <a:t>дней от начала </a:t>
            </a:r>
            <a:r>
              <a:rPr lang="ru-RU" sz="2400" b="1" u="sng" dirty="0" err="1" smtClean="0"/>
              <a:t>симпомов</a:t>
            </a:r>
            <a:r>
              <a:rPr lang="ru-RU" sz="2400" b="1" u="sng" dirty="0" smtClean="0"/>
              <a:t>; острое некротическое скопление</a:t>
            </a:r>
            <a:r>
              <a:rPr lang="ru-RU" sz="2400" dirty="0" smtClean="0"/>
              <a:t>:  </a:t>
            </a:r>
            <a:r>
              <a:rPr lang="ru-RU" sz="2400" dirty="0" smtClean="0"/>
              <a:t>участок </a:t>
            </a:r>
            <a:r>
              <a:rPr lang="ru-RU" sz="2400" dirty="0"/>
              <a:t>железистого </a:t>
            </a:r>
            <a:r>
              <a:rPr lang="ru-RU" sz="2400" dirty="0" smtClean="0"/>
              <a:t>некроза </a:t>
            </a:r>
            <a:r>
              <a:rPr lang="ru-RU" sz="2400" dirty="0"/>
              <a:t>и частично </a:t>
            </a:r>
            <a:r>
              <a:rPr lang="ru-RU" sz="2400" dirty="0" smtClean="0"/>
              <a:t>ограниченное скопление, содержащее  солидные компоненты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949"/>
            <a:ext cx="6799087" cy="525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="" xmlns:a16="http://schemas.microsoft.com/office/drawing/2014/main" id="{5313C408-4BBE-E4E4-7C43-596015E6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ПРОТОКОЛ ПРОВЕДЕНИЯ КТ </a:t>
            </a:r>
            <a:endParaRPr lang="ru-RU" altLang="ru-RU" sz="4000" b="1" dirty="0">
              <a:solidFill>
                <a:schemeClr val="tx1"/>
              </a:solidFill>
            </a:endParaRPr>
          </a:p>
        </p:txBody>
      </p:sp>
      <p:sp>
        <p:nvSpPr>
          <p:cNvPr id="20484" name="Прямоугольник 3">
            <a:extLst>
              <a:ext uri="{FF2B5EF4-FFF2-40B4-BE49-F238E27FC236}">
                <a16:creationId xmlns="" xmlns:a16="http://schemas.microsoft.com/office/drawing/2014/main" id="{504C6241-13DB-9DF3-6A4A-E8EE542D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4" y="1194911"/>
            <a:ext cx="110648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200" u="sng" baseline="30000" dirty="0"/>
          </a:p>
          <a:p>
            <a:endParaRPr lang="ru-RU" sz="1200" u="sng" baseline="30000" dirty="0" smtClean="0"/>
          </a:p>
          <a:p>
            <a:endParaRPr lang="ru-RU" sz="1200" dirty="0"/>
          </a:p>
          <a:p>
            <a:endParaRPr lang="ru-RU" sz="28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толщина среза: ≤5 мм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dirty="0"/>
              <a:t> </a:t>
            </a:r>
            <a:r>
              <a:rPr lang="en-US" sz="2800" dirty="0" smtClean="0"/>
              <a:t>V</a:t>
            </a:r>
            <a:r>
              <a:rPr lang="ru-RU" sz="2800" dirty="0" smtClean="0"/>
              <a:t> </a:t>
            </a:r>
            <a:r>
              <a:rPr lang="ru-RU" sz="2800" dirty="0" err="1" smtClean="0"/>
              <a:t>неионного</a:t>
            </a:r>
            <a:r>
              <a:rPr lang="ru-RU" sz="2800" dirty="0" smtClean="0"/>
              <a:t> контраста: 100-150 мл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800" dirty="0" smtClean="0"/>
              <a:t>Ʊ</a:t>
            </a:r>
            <a:r>
              <a:rPr lang="ru-RU" sz="2800" dirty="0" smtClean="0"/>
              <a:t> внутривенного введения- 3 мл </a:t>
            </a:r>
            <a:r>
              <a:rPr lang="ru-RU" sz="2800" dirty="0"/>
              <a:t>/ </a:t>
            </a:r>
            <a:r>
              <a:rPr lang="ru-RU" sz="2800" dirty="0" smtClean="0"/>
              <a:t>с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dirty="0" smtClean="0"/>
              <a:t> сканирование </a:t>
            </a:r>
            <a:r>
              <a:rPr lang="ru-RU" sz="2800" dirty="0"/>
              <a:t>проводится во время панкреатической фазы (задержка 35–40 сек) или портальной венозной фазы исследования (задержка 50–70 сек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</a:t>
            </a:r>
            <a:endParaRPr lang="ru-RU" sz="1200" u="sng" baseline="300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373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="" xmlns:a16="http://schemas.microsoft.com/office/drawing/2014/main" id="{D340A663-F3EB-02A5-4654-D75BB7B0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-20528"/>
            <a:ext cx="10871200" cy="990600"/>
          </a:xfrm>
        </p:spPr>
        <p:txBody>
          <a:bodyPr/>
          <a:lstStyle/>
          <a:p>
            <a:pPr algn="ctr" defTabSz="449263" eaLnBrk="1" hangingPunct="1"/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ШКАЛА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BAITAZAR</a:t>
            </a:r>
            <a:r>
              <a:rPr lang="ru-RU" sz="3600" b="1" dirty="0" smtClean="0">
                <a:solidFill>
                  <a:schemeClr val="tx1"/>
                </a:solidFill>
              </a:rPr>
              <a:t>, </a:t>
            </a:r>
            <a:r>
              <a:rPr lang="ru-RU" sz="3600" b="1" dirty="0">
                <a:solidFill>
                  <a:schemeClr val="tx1"/>
                </a:solidFill>
              </a:rPr>
              <a:t>1985г (ОЦЕНИВАЕТСЯ </a:t>
            </a:r>
            <a:r>
              <a:rPr lang="ru-RU" sz="3600" b="1" dirty="0" smtClean="0">
                <a:solidFill>
                  <a:schemeClr val="tx1"/>
                </a:solidFill>
              </a:rPr>
              <a:t>БЕЗ КОНТРАСТНОГО УСИЛЕНИЯ)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71198"/>
              </p:ext>
            </p:extLst>
          </p:nvPr>
        </p:nvGraphicFramePr>
        <p:xfrm>
          <a:off x="119336" y="1556792"/>
          <a:ext cx="12025336" cy="485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5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60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Критерии компьютерной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томографии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7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A. </a:t>
                      </a:r>
                      <a:r>
                        <a:rPr kumimoji="0"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Нормальная поджелудочная железа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044">
                <a:tc>
                  <a:txBody>
                    <a:bodyPr/>
                    <a:lstStyle/>
                    <a:p>
                      <a:r>
                        <a:rPr kumimoji="0"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B. 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Локальное или диффузное увеличение размеров поджелудочной железы без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перипанкреатических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изменений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044">
                <a:tc>
                  <a:txBody>
                    <a:bodyPr/>
                    <a:lstStyle/>
                    <a:p>
                      <a:r>
                        <a:rPr kumimoji="0"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C.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Перипанкреатические</a:t>
                      </a:r>
                      <a:r>
                        <a:rPr kumimoji="0" lang="ru-RU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изменения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r>
                        <a:rPr kumimoji="0"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D.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Единичное жидкостное образование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6044">
                <a:tc>
                  <a:txBody>
                    <a:bodyPr/>
                    <a:lstStyle/>
                    <a:p>
                      <a:r>
                        <a:rPr kumimoji="0"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Е.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Два и более жидкостных образования или газ в поджелудочной</a:t>
                      </a:r>
                    </a:p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железе/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перипанкреатической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области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3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="" xmlns:a16="http://schemas.microsoft.com/office/drawing/2014/main" id="{D340A663-F3EB-02A5-4654-D75BB7B0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-20528"/>
            <a:ext cx="11928648" cy="1289288"/>
          </a:xfrm>
        </p:spPr>
        <p:txBody>
          <a:bodyPr/>
          <a:lstStyle/>
          <a:p>
            <a:pPr algn="ctr" defTabSz="449263" eaLnBrk="1" hangingPunct="1"/>
            <a:r>
              <a:rPr lang="ru-RU" sz="2800" b="1" dirty="0" smtClean="0">
                <a:solidFill>
                  <a:schemeClr val="tx1"/>
                </a:solidFill>
              </a:rPr>
              <a:t>«КТ </a:t>
            </a:r>
            <a:r>
              <a:rPr lang="ru-RU" sz="2800" b="1" dirty="0">
                <a:solidFill>
                  <a:schemeClr val="tx1"/>
                </a:solidFill>
              </a:rPr>
              <a:t>ИНДЕКС </a:t>
            </a:r>
            <a:r>
              <a:rPr lang="ru-RU" sz="2800" b="1" dirty="0" smtClean="0">
                <a:solidFill>
                  <a:schemeClr val="tx1"/>
                </a:solidFill>
              </a:rPr>
              <a:t>ТЯЖЕСТИ» </a:t>
            </a:r>
            <a:r>
              <a:rPr lang="ru-RU" sz="2800" b="1" dirty="0">
                <a:solidFill>
                  <a:schemeClr val="tx1"/>
                </a:solidFill>
              </a:rPr>
              <a:t>ОСТРОГО ПАНКРЕАТИТА ПО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ШКАЛЕ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BAITAZAR</a:t>
            </a:r>
            <a:r>
              <a:rPr lang="ru-RU" sz="2800" b="1" dirty="0" smtClean="0">
                <a:solidFill>
                  <a:schemeClr val="tx1"/>
                </a:solidFill>
              </a:rPr>
              <a:t>, 1990г </a:t>
            </a:r>
            <a:r>
              <a:rPr lang="ru-RU" sz="2800" b="1" dirty="0">
                <a:solidFill>
                  <a:schemeClr val="tx1"/>
                </a:solidFill>
              </a:rPr>
              <a:t>(ОЦЕНИВАЕТСЯ С КОНТРАСТНЫМ УСИЛЕНИЕМ)</a:t>
            </a:r>
            <a:endParaRPr lang="ru-RU" alt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151"/>
              </p:ext>
            </p:extLst>
          </p:nvPr>
        </p:nvGraphicFramePr>
        <p:xfrm>
          <a:off x="191344" y="1556792"/>
          <a:ext cx="9073008" cy="525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0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2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Наличие некроза поджелудочной железы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нет некроза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менее 30%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30-50%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более 50%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5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Критерии компьютерной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томографии</a:t>
                      </a:r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Нормальная поджелудочная железа</a:t>
                      </a: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320"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Локальное или диффузное увеличение размеров поджелудочной железы без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перипанкреатических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изменений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Перипанкреатические</a:t>
                      </a:r>
                      <a:r>
                        <a:rPr kumimoji="0"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изменения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8032"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Единичное жидкостное образование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Два и более жидкостных образования или газ в поджелудочной</a:t>
                      </a:r>
                    </a:p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железе/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перипанкреатической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64352" y="2924944"/>
            <a:ext cx="2783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Примечание: максимальное количество баллов – 10 </a:t>
            </a:r>
            <a:r>
              <a:rPr lang="ru-RU" dirty="0" smtClean="0"/>
              <a:t>легкая </a:t>
            </a:r>
            <a:r>
              <a:rPr lang="ru-RU" dirty="0"/>
              <a:t>(0-3 балла), умеренная (4-6 баллов) </a:t>
            </a:r>
            <a:r>
              <a:rPr lang="ru-RU" dirty="0" smtClean="0"/>
              <a:t>тяжелая </a:t>
            </a:r>
            <a:r>
              <a:rPr lang="ru-RU" dirty="0"/>
              <a:t>(7-10 баллов).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="" xmlns:a16="http://schemas.microsoft.com/office/drawing/2014/main" id="{D340A663-F3EB-02A5-4654-D75BB7B0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528"/>
            <a:ext cx="12192000" cy="990600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b="1" dirty="0" smtClean="0">
                <a:solidFill>
                  <a:schemeClr val="tx1"/>
                </a:solidFill>
              </a:rPr>
              <a:t>МОДИФИЦИРОВАННЫЙ «КТ ИНДЕКС ТЯЖЕСТИ» ПО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MORTELE</a:t>
            </a:r>
            <a:r>
              <a:rPr lang="ru-RU" sz="3200" b="1" dirty="0" smtClean="0">
                <a:solidFill>
                  <a:schemeClr val="tx1"/>
                </a:solidFill>
              </a:rPr>
              <a:t>, 2004г (ОЦЕНИВАЕТСЯ С КОНТРАСТНЫМ УСИЛЕНИЕМ)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61139"/>
              </p:ext>
            </p:extLst>
          </p:nvPr>
        </p:nvGraphicFramePr>
        <p:xfrm>
          <a:off x="0" y="1340768"/>
          <a:ext cx="8928992" cy="492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0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8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747"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некроза поджелудочной железы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нет некроза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менее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более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18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Критерии компьютерной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томографии</a:t>
                      </a:r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Нормальная железа</a:t>
                      </a: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0987">
                <a:tc>
                  <a:txBody>
                    <a:bodyPr/>
                    <a:lstStyle/>
                    <a:p>
                      <a:pPr algn="l"/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в поджелудочной железе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с/без воспалительных изменений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перипанкреатической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клетчатке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algn="l"/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Острое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некротическое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перипанкреатические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жидкостные скопления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перипанкреатический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некроз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Внепанкреатические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осложнения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Одно-, двусторонний плеврит, асцит,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сосудистые осложнения, осложнения паренхимы или вовлечение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желудочно-кишечного тракта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76320" y="2924944"/>
            <a:ext cx="3071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Примечание: </a:t>
            </a:r>
            <a:endParaRPr lang="ru-RU" dirty="0" smtClean="0"/>
          </a:p>
          <a:p>
            <a:r>
              <a:rPr lang="ru-RU" dirty="0" smtClean="0"/>
              <a:t>максимальное </a:t>
            </a:r>
            <a:r>
              <a:rPr lang="ru-RU" dirty="0"/>
              <a:t>количество баллов – 10 </a:t>
            </a:r>
            <a:endParaRPr lang="ru-RU" dirty="0" smtClean="0"/>
          </a:p>
          <a:p>
            <a:r>
              <a:rPr lang="ru-RU" dirty="0" smtClean="0"/>
              <a:t>легкая </a:t>
            </a:r>
            <a:r>
              <a:rPr lang="ru-RU" dirty="0"/>
              <a:t>(</a:t>
            </a:r>
            <a:r>
              <a:rPr lang="ru-RU" dirty="0" smtClean="0"/>
              <a:t>0-2 </a:t>
            </a:r>
            <a:r>
              <a:rPr lang="ru-RU" dirty="0"/>
              <a:t>балла</a:t>
            </a:r>
            <a:r>
              <a:rPr lang="ru-RU" dirty="0" smtClean="0"/>
              <a:t>); </a:t>
            </a:r>
            <a:r>
              <a:rPr lang="ru-RU" dirty="0"/>
              <a:t>умеренная (4-6 баллов</a:t>
            </a:r>
            <a:r>
              <a:rPr lang="ru-RU" dirty="0" smtClean="0"/>
              <a:t>); тяжелая (8-10 </a:t>
            </a:r>
            <a:r>
              <a:rPr lang="ru-RU" dirty="0"/>
              <a:t>баллов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9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7233</TotalTime>
  <Words>924</Words>
  <Application>Microsoft Office PowerPoint</Application>
  <PresentationFormat>Произвольный</PresentationFormat>
  <Paragraphs>252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ЛучевЫЕ МЕТОДЫ ВИЗУАЛИЗАЦИИ острого панкреатита сегодня: КЛАССИФИКАЦИЯ АТЛАНТЫ и текущая роль рентгенологии в ЕГО ДИАГНОСТИКЕ И ЛЕЧЕНИИ. ЧАСТЬ 2</vt:lpstr>
      <vt:lpstr>Диагноз острый панкреатит требует наличие двух из следующих трех критериев: </vt:lpstr>
      <vt:lpstr>ЛУЧЕВЫЕ МЕТОДЫ ДИАГНОСТИКИ</vt:lpstr>
      <vt:lpstr>ПОКАЗАНИЯ И ВРЕМЯ ВЫПОЛНЕНИЯ КТ</vt:lpstr>
      <vt:lpstr>КТ БРЮШНОЙ ПОЛОСТИ, АКСИАЛЬНАЯ ПЛОСКОСТЬ, НЕКРОТИЧЕСКИЙ ПАНКРЕАТИТ</vt:lpstr>
      <vt:lpstr>ПРОТОКОЛ ПРОВЕДЕНИЯ КТ </vt:lpstr>
      <vt:lpstr> ШКАЛА BAITAZAR, 1985г (ОЦЕНИВАЕТСЯ БЕЗ КОНТРАСТНОГО УСИЛЕНИЯ)</vt:lpstr>
      <vt:lpstr>«КТ ИНДЕКС ТЯЖЕСТИ» ОСТРОГО ПАНКРЕАТИТА ПО ШКАЛЕ BAITAZAR, 1990г (ОЦЕНИВАЕТСЯ С КОНТРАСТНЫМ УСИЛЕНИЕМ)</vt:lpstr>
      <vt:lpstr> МОДИФИЦИРОВАННЫЙ «КТ ИНДЕКС ТЯЖЕСТИ» ПО  MORTELE, 2004г (ОЦЕНИВАЕТСЯ С КОНТРАСТНЫМ УСИЛЕНИЕМ)  </vt:lpstr>
      <vt:lpstr>СРАВНИТЕЛЬНАЯ ХАРАКТЕРИСТИКА ЛУЧЕВЫХ МЕТОДОВ ДИАГНОСТИКИ</vt:lpstr>
      <vt:lpstr>ЛУЧЕВЫЕ МЕТОДЫ ДИАГНОСТИКИ ОСТРОГО ПАНКРЕАТИТА</vt:lpstr>
      <vt:lpstr>ДИАГНОСТИКА ИНФИЦИРОВАННОГО НЕКРОТИЧЕСКОГО ПАНКРЕАТИТА </vt:lpstr>
      <vt:lpstr>КТ БРЮШНОЙ ПОЛОСТИ, АКСИАЛЬНАЯ ПЛОСКОСТЬ, ИНФИЦИРОВАННЫЙ ПЕРИПАНКРЕАТИЧЕСКИЙ НЕКРОЗ</vt:lpstr>
      <vt:lpstr>СОВРЕМЕННЫЕ ТЕНДЕНЦИИ В ЛЕЧЕНИИ ОСЛОЖНЕННОГО ОСТРОГО ПАНКРЕАТИТА</vt:lpstr>
      <vt:lpstr>ЛЕЧЕНИЕ ИНФИЦИРОВАННОГО НЕКРОТИЧЕСКОГО ПАНКРЕАТИТА</vt:lpstr>
      <vt:lpstr>ПОКАЗАНИЯ К МАЛОИНВАЗИВНЫМ ВМЕШАТЕЛЬСТВАМ</vt:lpstr>
      <vt:lpstr> ДОСТУПЫ ЧРЕСКОЖНОГО ДРЕНИРОВАНИЯ </vt:lpstr>
      <vt:lpstr> ЧРЕСКОЖНОЕ ДРЕНИРОВАНИЕ ПО МЕТОДУ СЕЛЬДИНГЕРА </vt:lpstr>
      <vt:lpstr> КТ БРЮШНОЙ ПОЛОСТИ, АКСИАЛЬНАЯ ПЛОСКОСТЬ, НЕКРОТИЧЕСКИЙ ПАНКРЕАТИТ </vt:lpstr>
      <vt:lpstr>   МРТ БРЮШНОЙ ПОЛОСТИ, АКСИАЛЬНАЯ И САГИТТАЛЬНАЯ ПЛОСКОСТИ, НЕКРОТИЧЕСКИЙ ПАНКРЕАТИТ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Евдокимова Елена Юрьевна</dc:creator>
  <cp:lastModifiedBy>User</cp:lastModifiedBy>
  <cp:revision>1331</cp:revision>
  <cp:lastPrinted>1601-01-01T00:00:00Z</cp:lastPrinted>
  <dcterms:created xsi:type="dcterms:W3CDTF">2022-11-18T03:45:32Z</dcterms:created>
  <dcterms:modified xsi:type="dcterms:W3CDTF">2023-12-28T05:50:39Z</dcterms:modified>
</cp:coreProperties>
</file>