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56" r:id="rId5"/>
    <p:sldId id="261" r:id="rId6"/>
    <p:sldId id="262" r:id="rId7"/>
    <p:sldId id="264" r:id="rId8"/>
    <p:sldId id="265" r:id="rId9"/>
    <p:sldId id="270" r:id="rId10"/>
    <p:sldId id="267" r:id="rId11"/>
    <p:sldId id="271" r:id="rId12"/>
    <p:sldId id="272" r:id="rId13"/>
    <p:sldId id="274" r:id="rId14"/>
    <p:sldId id="275" r:id="rId15"/>
    <p:sldId id="278" r:id="rId16"/>
    <p:sldId id="276" r:id="rId17"/>
    <p:sldId id="280" r:id="rId18"/>
    <p:sldId id="273" r:id="rId19"/>
    <p:sldId id="277" r:id="rId20"/>
    <p:sldId id="28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D9FC1-A0D6-4239-839C-35F506C1D811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6A669-3F2F-477D-828D-9B7EDE6BE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40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0E280ECC-2E65-40EA-A6B2-52239E8C664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01688"/>
            <a:ext cx="7126287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8063" y="5078413"/>
            <a:ext cx="5543550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34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86ABA2-58AC-4C3D-ABD5-5A561F9DB99A}" type="slidenum">
              <a:rPr lang="ru-RU" altLang="ru-RU">
                <a:latin typeface="Arial" panose="020B0604020202020204" pitchFamily="34" charset="0"/>
              </a:rPr>
              <a:pPr eaLnBrk="1" hangingPunct="1"/>
              <a:t>5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83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E491FC-5503-4633-B8ED-F121B324D6E6}" type="slidenum">
              <a:rPr lang="ru-RU" altLang="ru-RU">
                <a:latin typeface="Arial" panose="020B0604020202020204" pitchFamily="34" charset="0"/>
              </a:rPr>
              <a:pPr eaLnBrk="1" hangingPunct="1"/>
              <a:t>6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0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1A33FC-6A2B-437B-922F-CBD0E4931BEF}" type="slidenum">
              <a:rPr lang="ru-RU" altLang="ru-RU">
                <a:latin typeface="Arial" panose="020B0604020202020204" pitchFamily="34" charset="0"/>
              </a:rPr>
              <a:pPr eaLnBrk="1" hangingPunct="1"/>
              <a:t>11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7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34B641-8883-4122-A224-08312FA5E39D}" type="slidenum">
              <a:rPr lang="ru-RU" altLang="ru-RU">
                <a:latin typeface="Arial" panose="020B0604020202020204" pitchFamily="34" charset="0"/>
              </a:rPr>
              <a:pPr eaLnBrk="1" hangingPunct="1"/>
              <a:t>12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45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552FFA-76C3-47D9-A69A-89EBD11F83F5}" type="slidenum">
              <a:rPr lang="ru-RU" altLang="ru-RU">
                <a:latin typeface="Arial" panose="020B0604020202020204" pitchFamily="34" charset="0"/>
              </a:rPr>
              <a:pPr eaLnBrk="1" hangingPunct="1"/>
              <a:t>13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347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C4752E-287F-4C5F-AB8B-C9B841495995}" type="slidenum">
              <a:rPr lang="ru-RU" altLang="ru-RU">
                <a:latin typeface="Arial" panose="020B0604020202020204" pitchFamily="34" charset="0"/>
              </a:rPr>
              <a:pPr eaLnBrk="1" hangingPunct="1"/>
              <a:t>16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5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8DD1-0CF8-4910-BA93-0F01769ED0E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4D40-77D9-48E5-8CDF-EA636758C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80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8DD1-0CF8-4910-BA93-0F01769ED0E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4D40-77D9-48E5-8CDF-EA636758C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60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8DD1-0CF8-4910-BA93-0F01769ED0E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4D40-77D9-48E5-8CDF-EA636758C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01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8DD1-0CF8-4910-BA93-0F01769ED0E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4D40-77D9-48E5-8CDF-EA636758C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08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8DD1-0CF8-4910-BA93-0F01769ED0E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4D40-77D9-48E5-8CDF-EA636758C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70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8DD1-0CF8-4910-BA93-0F01769ED0E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4D40-77D9-48E5-8CDF-EA636758C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5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8DD1-0CF8-4910-BA93-0F01769ED0E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4D40-77D9-48E5-8CDF-EA636758C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93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8DD1-0CF8-4910-BA93-0F01769ED0E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4D40-77D9-48E5-8CDF-EA636758C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8DD1-0CF8-4910-BA93-0F01769ED0E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4D40-77D9-48E5-8CDF-EA636758C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39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8DD1-0CF8-4910-BA93-0F01769ED0E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4D40-77D9-48E5-8CDF-EA636758C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75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8DD1-0CF8-4910-BA93-0F01769ED0E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4D40-77D9-48E5-8CDF-EA636758C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7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58DD1-0CF8-4910-BA93-0F01769ED0E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64D40-77D9-48E5-8CDF-EA636758C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2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IP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318" y="466259"/>
            <a:ext cx="4688498" cy="142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88" y="251106"/>
            <a:ext cx="3857976" cy="469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60682" y="3360556"/>
            <a:ext cx="11107271" cy="18282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6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Организация образовательной деятельности с использованием электронного обучения и дистанционных образовательных технологий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482" name="Picture 2" descr="Teachbase-LM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118" y="5102566"/>
            <a:ext cx="3156101" cy="155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612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9"/>
          <a:stretch>
            <a:fillRect/>
          </a:stretch>
        </p:blipFill>
        <p:spPr bwMode="auto">
          <a:xfrm>
            <a:off x="1109272" y="0"/>
            <a:ext cx="102382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07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ъект 2"/>
          <p:cNvSpPr>
            <a:spLocks noGrp="1"/>
          </p:cNvSpPr>
          <p:nvPr>
            <p:ph idx="4294967295"/>
          </p:nvPr>
        </p:nvSpPr>
        <p:spPr>
          <a:xfrm>
            <a:off x="728664" y="1874306"/>
            <a:ext cx="11068596" cy="5072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продукт используется более чем в 100 странах мира университетами, школами, компаниями и независимыми преподавателями. </a:t>
            </a:r>
            <a:endParaRPr lang="ru-RU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 возможностям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выдерживает сравнение с известными коммерческими системами управления учебным процессом, в то же время выгодно отличается от них тем, что распространяется в открытых исходных кодах - это дает возможность адаптировать ее под особенности каждого образовательного проекта, дополнить новыми сервисами.</a:t>
            </a:r>
          </a:p>
        </p:txBody>
      </p:sp>
      <p:pic>
        <p:nvPicPr>
          <p:cNvPr id="3" name="Picture 4" descr="C:\Documents and Settings\ovsorokina\Рабочий стол\lms 5 lektt\imag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6" y="136951"/>
            <a:ext cx="1604962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474259" y="279761"/>
            <a:ext cx="9323002" cy="157648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 err="1" smtClean="0">
                <a:solidFill>
                  <a:srgbClr val="C00000"/>
                </a:solidFill>
              </a:rPr>
              <a:t>Moodle</a:t>
            </a:r>
            <a:r>
              <a:rPr lang="de-DE" b="1" dirty="0" smtClean="0"/>
              <a:t> (</a:t>
            </a:r>
            <a:r>
              <a:rPr lang="ru-RU" b="1" dirty="0" smtClean="0"/>
              <a:t>М</a:t>
            </a:r>
            <a:r>
              <a:rPr lang="de-DE" b="1" dirty="0" err="1" smtClean="0"/>
              <a:t>odule</a:t>
            </a:r>
            <a:r>
              <a:rPr lang="de-DE" b="1" dirty="0" smtClean="0"/>
              <a:t> </a:t>
            </a:r>
            <a:r>
              <a:rPr lang="de-DE" b="1" dirty="0" err="1" smtClean="0"/>
              <a:t>Object-Oriented</a:t>
            </a:r>
            <a:r>
              <a:rPr lang="de-DE" b="1" dirty="0" smtClean="0"/>
              <a:t> Dynamic Learning Environment, </a:t>
            </a:r>
            <a:r>
              <a:rPr lang="ru-RU" b="1" dirty="0" smtClean="0"/>
              <a:t>Модульная </a:t>
            </a:r>
            <a:r>
              <a:rPr lang="ru-RU" b="1" dirty="0" err="1" smtClean="0"/>
              <a:t>Объектно</a:t>
            </a:r>
            <a:r>
              <a:rPr lang="de-DE" b="1" dirty="0" smtClean="0"/>
              <a:t>-</a:t>
            </a:r>
            <a:r>
              <a:rPr lang="ru-RU" b="1" dirty="0" smtClean="0"/>
              <a:t>Ориентированная Динамическая Учебная Среда</a:t>
            </a:r>
            <a:r>
              <a:rPr lang="de-DE" b="1" dirty="0" smtClean="0"/>
              <a:t>) </a:t>
            </a:r>
            <a:r>
              <a:rPr lang="de-DE" dirty="0" smtClean="0"/>
              <a:t>– </a:t>
            </a:r>
            <a:r>
              <a:rPr lang="ru-RU" dirty="0" smtClean="0"/>
              <a:t>свободная система управления обучением</a:t>
            </a:r>
            <a:r>
              <a:rPr lang="de-DE" dirty="0" smtClean="0"/>
              <a:t> (Learning Management System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68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91870" y="186128"/>
            <a:ext cx="9119016" cy="1371600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MOODLE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39908" y="4792664"/>
            <a:ext cx="12052092" cy="17088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может содержать произвольное количество ресурсов (веб-страницы, книги, ссылки на файлы, каталоги) и произвольное количество интерактивных элементов курса</a:t>
            </a:r>
            <a:endParaRPr lang="ru-RU" altLang="ru-RU" sz="2000" dirty="0"/>
          </a:p>
        </p:txBody>
      </p:sp>
      <p:pic>
        <p:nvPicPr>
          <p:cNvPr id="5" name="Picture 4" descr="C:\Documents and Settings\ovsorokina\Рабочий стол\lms 5 lektt\imag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41" y="186128"/>
            <a:ext cx="1397188" cy="139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860612" y="1815353"/>
            <a:ext cx="11331388" cy="24473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система управления содержимым сайта</a:t>
            </a:r>
            <a:r>
              <a:rPr lang="en-US" sz="3600" dirty="0" smtClean="0"/>
              <a:t>;</a:t>
            </a:r>
          </a:p>
          <a:p>
            <a:r>
              <a:rPr lang="ru-RU" sz="3600" dirty="0" smtClean="0"/>
              <a:t>инструментальная среда для разработки как отдельных онлайн-курсов, так и образовательных веб-сайтов</a:t>
            </a:r>
            <a:r>
              <a:rPr lang="en-US" sz="3600" dirty="0" smtClean="0"/>
              <a:t>;</a:t>
            </a:r>
          </a:p>
          <a:p>
            <a:r>
              <a:rPr lang="ru-RU" sz="3600" dirty="0" smtClean="0"/>
              <a:t>система управления обучением</a:t>
            </a:r>
            <a:r>
              <a:rPr lang="en-US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330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8794" y="239843"/>
            <a:ext cx="8229600" cy="68954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Обучающие ресурсы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Moodle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9698" y="1171731"/>
            <a:ext cx="11407515" cy="5289029"/>
          </a:xfrm>
        </p:spPr>
        <p:txBody>
          <a:bodyPr>
            <a:normAutofit lnSpcReduction="10000"/>
          </a:bodyPr>
          <a:lstStyle/>
          <a:p>
            <a:pPr>
              <a:buFont typeface="Wingdings 2"/>
              <a:buChar char=""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Задания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позволяют преподавателю ставить задачу, которая требует от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студентов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подготовить ответ в электронном виде (в любом формате) и загрузить его на сервер.</a:t>
            </a:r>
          </a:p>
          <a:p>
            <a:pPr>
              <a:buFont typeface="Wingdings 2"/>
              <a:buChar char=""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Опрос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Одно из его применений - проводить голосование среди студентов. Это может быть полезным в качестве быстрого опроса, чтобы стимулировать мышление или найти общее мнение в процессе исследования проблемы.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 2"/>
              <a:buChar char=""/>
              <a:defRPr/>
            </a:pP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Занятие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(лекция)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преподносит учебный материал в интересной и гибкой форме. Он состоит из набора страниц. Каждая страница обычно заканчивается вопросом, на который учащийся должен ответить. В зависимости от правильности ответа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 на следующую страницу или возвращается на предыдущую.</a:t>
            </a:r>
          </a:p>
          <a:p>
            <a:pPr>
              <a:buFont typeface="Wingdings 2"/>
              <a:buChar char=""/>
              <a:defRPr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/>
              <a:buChar char=""/>
              <a:defRPr/>
            </a:pPr>
            <a:endParaRPr lang="ru-RU" sz="3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99803" y="2629395"/>
            <a:ext cx="8229600" cy="3951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7730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09731" y="989351"/>
            <a:ext cx="11782269" cy="4646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Пояснение. </a:t>
            </a:r>
            <a:r>
              <a:rPr lang="ru-RU" alt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элемент позволяет помещать текст и графику на главную страницу курса. С помощью такой надписи можно пояснить назначение какой-либо темы, недели или используемого инструмента.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Тесты. </a:t>
            </a:r>
            <a:r>
              <a:rPr lang="ru-RU" alt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элемент позволяет преподавателю создать набор тестовых вопросов.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Вопросы могут быть:</a:t>
            </a:r>
          </a:p>
          <a:p>
            <a:pPr marL="809625">
              <a:lnSpc>
                <a:spcPct val="80000"/>
              </a:lnSpc>
              <a:spcBef>
                <a:spcPts val="0"/>
              </a:spcBef>
            </a:pPr>
            <a:r>
              <a:rPr lang="ru-RU" alt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закрытой форме (множественный выбор), </a:t>
            </a:r>
          </a:p>
          <a:p>
            <a:pPr marL="809625">
              <a:lnSpc>
                <a:spcPct val="80000"/>
              </a:lnSpc>
              <a:spcBef>
                <a:spcPts val="0"/>
              </a:spcBef>
            </a:pPr>
            <a:r>
              <a:rPr lang="ru-RU" alt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выбором верно/не верно, </a:t>
            </a:r>
          </a:p>
          <a:p>
            <a:pPr marL="809625">
              <a:lnSpc>
                <a:spcPct val="80000"/>
              </a:lnSpc>
              <a:spcBef>
                <a:spcPts val="0"/>
              </a:spcBef>
            </a:pPr>
            <a:r>
              <a:rPr lang="ru-RU" alt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соответствие, </a:t>
            </a:r>
          </a:p>
          <a:p>
            <a:pPr marL="809625">
              <a:lnSpc>
                <a:spcPct val="80000"/>
              </a:lnSpc>
              <a:spcBef>
                <a:spcPts val="0"/>
              </a:spcBef>
            </a:pPr>
            <a:r>
              <a:rPr lang="ru-RU" alt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предполагать короткий текстовый ответ, а также числовой или вычисляемый.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524000" y="149902"/>
            <a:ext cx="8229600" cy="6895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Обучающие ресурсы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Moodle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731" y="5786204"/>
            <a:ext cx="11627371" cy="788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вопросы хранятся в базе данных и могут быть впоследствии использованы снова в этом же курсе (или в других).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300303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8" y="188640"/>
            <a:ext cx="11066929" cy="649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1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7861" y="146612"/>
            <a:ext cx="9754859" cy="100763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Интерактивные элементы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Moodle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Объект 2"/>
          <p:cNvSpPr>
            <a:spLocks noGrp="1"/>
          </p:cNvSpPr>
          <p:nvPr>
            <p:ph idx="4294967295"/>
          </p:nvPr>
        </p:nvSpPr>
        <p:spPr>
          <a:xfrm>
            <a:off x="479685" y="1412875"/>
            <a:ext cx="11467475" cy="4713288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spcBef>
                <a:spcPts val="1800"/>
              </a:spcBef>
            </a:pPr>
            <a:r>
              <a:rPr lang="ru-RU" alt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Wiki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позволяет создавать документ несколькими людьми сразу с помощью простого языка разметки прямо в окне браузера, то есть с его помощью учащиеся могут работать вместе, добавляя, расширяя и изменяя содержимое. Предыдущие версии документа не удаляются и могут быть в любой момент восстановлены.</a:t>
            </a:r>
          </a:p>
          <a:p>
            <a:pPr algn="just" eaLnBrk="1" hangingPunct="1">
              <a:lnSpc>
                <a:spcPct val="80000"/>
              </a:lnSpc>
              <a:spcBef>
                <a:spcPts val="1800"/>
              </a:spcBef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Анкеты.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элемент предоставляет несколько способов обследования, которые могут быть полезны при оценивании и стимулировании обучения в дистанционных курсах.</a:t>
            </a:r>
          </a:p>
          <a:p>
            <a:pPr algn="just" eaLnBrk="1" hangingPunct="1">
              <a:lnSpc>
                <a:spcPct val="80000"/>
              </a:lnSpc>
              <a:spcBef>
                <a:spcPts val="1800"/>
              </a:spcBef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Глоссарий.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него создается основной словарь понятий, используемых программой, а также словарь основных терминов каждой лекции.</a:t>
            </a:r>
          </a:p>
          <a:p>
            <a:pPr eaLnBrk="1" hangingPunct="1">
              <a:lnSpc>
                <a:spcPct val="80000"/>
              </a:lnSpc>
            </a:pPr>
            <a:endParaRPr lang="ru-RU" altLang="ru-RU" sz="2500" dirty="0"/>
          </a:p>
        </p:txBody>
      </p:sp>
    </p:spTree>
    <p:extLst>
      <p:ext uri="{BB962C8B-B14F-4D97-AF65-F5344CB8AC3E}">
        <p14:creationId xmlns:p14="http://schemas.microsoft.com/office/powerpoint/2010/main" val="15183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282" y="365125"/>
            <a:ext cx="9901518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Элементы курса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7059" y="1825625"/>
            <a:ext cx="4276166" cy="4351338"/>
          </a:xfrm>
        </p:spPr>
        <p:txBody>
          <a:bodyPr/>
          <a:lstStyle/>
          <a:p>
            <a:pPr lvl="0"/>
            <a:r>
              <a:rPr lang="ru-RU" dirty="0"/>
              <a:t>глоссарий</a:t>
            </a:r>
          </a:p>
          <a:p>
            <a:pPr lvl="0"/>
            <a:r>
              <a:rPr lang="ru-RU" dirty="0"/>
              <a:t>ресурс</a:t>
            </a:r>
          </a:p>
          <a:p>
            <a:pPr lvl="0"/>
            <a:r>
              <a:rPr lang="ru-RU" dirty="0"/>
              <a:t>задание</a:t>
            </a:r>
          </a:p>
          <a:p>
            <a:pPr lvl="0"/>
            <a:r>
              <a:rPr lang="ru-RU" dirty="0"/>
              <a:t>форум</a:t>
            </a:r>
          </a:p>
          <a:p>
            <a:pPr lvl="0"/>
            <a:r>
              <a:rPr lang="ru-RU" dirty="0" err="1"/>
              <a:t>wiki</a:t>
            </a:r>
            <a:endParaRPr lang="ru-RU" dirty="0"/>
          </a:p>
          <a:p>
            <a:pPr lvl="0"/>
            <a:r>
              <a:rPr lang="ru-RU" dirty="0"/>
              <a:t>лекция</a:t>
            </a:r>
          </a:p>
          <a:p>
            <a:pPr lvl="0"/>
            <a:r>
              <a:rPr lang="ru-RU" dirty="0"/>
              <a:t>тест и др.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647" y="0"/>
            <a:ext cx="3395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5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666" y="160838"/>
            <a:ext cx="11542425" cy="6658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Достоинства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LMS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2600" b="1" dirty="0" smtClean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ts val="27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600" b="1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Вся информация в одном </a:t>
            </a:r>
            <a:r>
              <a:rPr lang="ru-RU" sz="2600" b="1" dirty="0" smtClean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месте</a:t>
            </a:r>
            <a:r>
              <a:rPr lang="ru-RU" sz="26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ts val="27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600" b="1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Свободный доступ </a:t>
            </a:r>
            <a:r>
              <a:rPr lang="ru-RU" sz="26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необходимому контенту. </a:t>
            </a:r>
            <a:r>
              <a:rPr lang="ru-RU" sz="24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любого устройства персональные компьютеры,  смартфоны и  гаджеты. </a:t>
            </a:r>
            <a:endParaRPr lang="en-US" sz="2400" dirty="0" smtClean="0">
              <a:solidFill>
                <a:srgbClr val="40485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ts val="27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600" b="1" dirty="0" smtClean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Анализ </a:t>
            </a:r>
            <a:r>
              <a:rPr lang="ru-RU" sz="2600" b="1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процесса обучения</a:t>
            </a:r>
            <a:r>
              <a:rPr lang="ru-RU" sz="2400" b="1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4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отличие от традиционного обучения, СДО дает возможность отлеживать курс и гарантировать его </a:t>
            </a:r>
            <a:r>
              <a:rPr lang="ru-RU" sz="2400" dirty="0" smtClean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прохождение</a:t>
            </a:r>
            <a:endParaRPr lang="ru-RU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ts val="27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600" b="1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Минимальные расходы. </a:t>
            </a:r>
            <a:endParaRPr lang="ru-RU" sz="26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ts val="27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600" b="1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Высокая эффективность</a:t>
            </a:r>
            <a:r>
              <a:rPr lang="ru-RU" sz="26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4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СДО позволяет убрать все неважные компоненты в обучении, оставив базисную информацию. Студенты сами вправе выбрать любой раздел </a:t>
            </a:r>
            <a:r>
              <a:rPr lang="ru-RU" sz="2400" dirty="0" smtClean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курса</a:t>
            </a:r>
            <a:r>
              <a:rPr lang="en-US" sz="2400" dirty="0" smtClean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en-US" sz="2400" dirty="0" smtClean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сразу </a:t>
            </a:r>
            <a:r>
              <a:rPr lang="ru-RU" sz="24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 могут проверить свои знания, пройдя тест, экзамен или специальный тренажер.</a:t>
            </a:r>
            <a:endParaRPr lang="ru-RU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ts val="27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600" b="1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Учет всех требований</a:t>
            </a:r>
            <a:r>
              <a:rPr lang="ru-RU" sz="2400" b="1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4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связи с тем, что в каждой компании или организации существуют свои нормы и правила, онлайн курсы подстраиваются под нормы, утвержденные руководством. </a:t>
            </a:r>
            <a:endParaRPr lang="en-US" sz="2400" dirty="0" smtClean="0">
              <a:solidFill>
                <a:srgbClr val="40485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ts val="27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600" b="1" dirty="0" smtClean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Обновление </a:t>
            </a:r>
            <a:r>
              <a:rPr lang="ru-RU" sz="2600" b="1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материалов</a:t>
            </a:r>
            <a:r>
              <a:rPr lang="ru-RU" sz="26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4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Студенты получают последние научные доказательства, не упуская из вида важную информацию</a:t>
            </a:r>
            <a:r>
              <a:rPr lang="ru-RU" sz="26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ts val="27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600" b="1" dirty="0" smtClean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Интеграция</a:t>
            </a:r>
            <a:r>
              <a:rPr lang="ru-RU" sz="2600" dirty="0" smtClean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различными сайтами, форумами и </a:t>
            </a:r>
            <a:r>
              <a:rPr lang="ru-RU" sz="2600" dirty="0" err="1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соцсетями</a:t>
            </a:r>
            <a:r>
              <a:rPr lang="ru-RU" sz="26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4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Система быстро и легко интегрирует e-</a:t>
            </a:r>
            <a:r>
              <a:rPr lang="ru-RU" sz="2400" dirty="0" err="1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Learning</a:t>
            </a:r>
            <a:r>
              <a:rPr lang="ru-RU" sz="24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социальные сети (VK, </a:t>
            </a:r>
            <a:r>
              <a:rPr lang="ru-RU" sz="2400" dirty="0" err="1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Facebook</a:t>
            </a:r>
            <a:r>
              <a:rPr lang="ru-RU" sz="24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Twitter</a:t>
            </a:r>
            <a:r>
              <a:rPr lang="ru-RU" sz="24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LinkedIn</a:t>
            </a:r>
            <a:r>
              <a:rPr lang="ru-RU" sz="2400" dirty="0">
                <a:solidFill>
                  <a:srgbClr val="40485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5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1365" y="147918"/>
            <a:ext cx="11846859" cy="654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8" y="398148"/>
            <a:ext cx="10757648" cy="94655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Электронные образовательные ресурсы в образовательном процессе: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76" y="1753144"/>
            <a:ext cx="12084424" cy="4903150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800" dirty="0"/>
              <a:t>Повышение качества образования за счёт интеграции электронных и классических форм обучения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800" dirty="0"/>
              <a:t>Снижение аудиторной нагрузки обучающихся при одновременном повышении эффективности самостоятельной работы за счёт внедрения новых форм ее организации (использование онлайн-курсов, МООС и </a:t>
            </a:r>
            <a:r>
              <a:rPr lang="ru-RU" sz="2800" dirty="0" err="1" smtClean="0"/>
              <a:t>тп</a:t>
            </a:r>
            <a:r>
              <a:rPr lang="ru-RU" sz="2800" dirty="0" smtClean="0"/>
              <a:t>)</a:t>
            </a:r>
            <a:endParaRPr lang="ru-RU" sz="28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800" dirty="0"/>
              <a:t>Расширение образовательных возможностей за счёт использования ресурсов других университетов путем использования открытых курсов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800" dirty="0"/>
              <a:t>Повышение эффективности работы преподавателя за счёт активного использования электронной информационной образовательной среды для взаимодействия с обучающимися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73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41563" y="103654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IMS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(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англ.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ru-RU" i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IP </a:t>
            </a:r>
            <a:r>
              <a:rPr lang="ru-RU" i="1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Multimedia</a:t>
            </a:r>
            <a:r>
              <a:rPr lang="ru-RU" i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i="1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Subsystem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 — спецификация передачи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мультимедийного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содержимого в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электросвязи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на основе протокола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IP"/>
              </a:rPr>
              <a:t>IP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Изначально разрабатывалась только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4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729" y="376518"/>
            <a:ext cx="11685495" cy="93430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Документы. </a:t>
            </a:r>
            <a:r>
              <a:rPr lang="ru-RU" sz="3600" b="1" dirty="0" smtClean="0"/>
              <a:t>Федеральный закон от 29 декабря 2012 №273-ФЗ </a:t>
            </a:r>
            <a:br>
              <a:rPr lang="ru-RU" sz="3600" b="1" dirty="0" smtClean="0"/>
            </a:br>
            <a:r>
              <a:rPr lang="ru-RU" sz="3600" b="1" dirty="0" smtClean="0"/>
              <a:t>«Об образовании в Российской Федерации»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435" y="1469037"/>
            <a:ext cx="11667565" cy="5216576"/>
          </a:xfrm>
        </p:spPr>
        <p:txBody>
          <a:bodyPr>
            <a:noAutofit/>
          </a:bodyPr>
          <a:lstStyle/>
          <a:p>
            <a:pPr marL="53327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ru-RU" b="1" dirty="0" smtClean="0"/>
              <a:t>Статья </a:t>
            </a:r>
            <a:r>
              <a:rPr lang="ru-RU" b="1" dirty="0"/>
              <a:t>16</a:t>
            </a:r>
          </a:p>
          <a:p>
            <a:pPr marL="53327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ru-RU" dirty="0"/>
              <a:t>Под электронным обучением понимается организация образовательной деятельности с применением содержащейся в базах данных и используемой при реализации образовательных программ информации и обеспечивающих ее обработку информационных технологий, технических средств, а также информационно-телекоммуникационных сетей, обеспечивающих передачу по линиям связи указанной информации, взаимодействие обучающихся и педагогических работников.</a:t>
            </a:r>
          </a:p>
          <a:p>
            <a:pPr marL="53327" indent="0">
              <a:lnSpc>
                <a:spcPts val="2700"/>
              </a:lnSpc>
              <a:spcBef>
                <a:spcPts val="0"/>
              </a:spcBef>
              <a:buNone/>
            </a:pPr>
            <a:endParaRPr lang="ru-RU" dirty="0"/>
          </a:p>
          <a:p>
            <a:pPr marL="53327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ru-RU" dirty="0"/>
              <a:t>К электронному обучению относится:</a:t>
            </a:r>
          </a:p>
          <a:p>
            <a:pPr>
              <a:lnSpc>
                <a:spcPts val="27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dirty="0"/>
              <a:t>Самостоятельная работа с электронными образовательными ресурсами, в том числе, электронными учебными курсами и открытыми онлайн-курсами.</a:t>
            </a:r>
          </a:p>
          <a:p>
            <a:pPr>
              <a:lnSpc>
                <a:spcPts val="27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dirty="0"/>
              <a:t>Возможность дистанционного взаимодействия (консультации, оценки) с преподавателем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2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ctrTitle"/>
          </p:nvPr>
        </p:nvSpPr>
        <p:spPr>
          <a:xfrm>
            <a:off x="684550" y="133014"/>
            <a:ext cx="11302584" cy="7813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Требования к  информационно-образовательной среде</a:t>
            </a:r>
          </a:p>
        </p:txBody>
      </p:sp>
      <p:sp>
        <p:nvSpPr>
          <p:cNvPr id="5" name="Объект 6"/>
          <p:cNvSpPr txBox="1">
            <a:spLocks/>
          </p:cNvSpPr>
          <p:nvPr/>
        </p:nvSpPr>
        <p:spPr>
          <a:xfrm>
            <a:off x="479685" y="1094282"/>
            <a:ext cx="11712315" cy="5546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27">
              <a:spcBef>
                <a:spcPts val="0"/>
              </a:spcBef>
            </a:pPr>
            <a:r>
              <a:rPr lang="ru-RU" b="1" dirty="0" smtClean="0"/>
              <a:t>ФГОС ВО</a:t>
            </a:r>
          </a:p>
          <a:p>
            <a:pPr marL="53327">
              <a:spcBef>
                <a:spcPts val="0"/>
              </a:spcBef>
            </a:pPr>
            <a:r>
              <a:rPr lang="en-US" b="1" dirty="0" smtClean="0"/>
              <a:t>VII</a:t>
            </a:r>
            <a:r>
              <a:rPr lang="ru-RU" b="1" dirty="0" smtClean="0"/>
              <a:t>. Требования к условиям реализации</a:t>
            </a:r>
          </a:p>
          <a:p>
            <a:pPr marL="53327" algn="l"/>
            <a:r>
              <a:rPr lang="ru-RU" sz="2000" b="1" dirty="0" smtClean="0"/>
              <a:t>7.1.2</a:t>
            </a:r>
          </a:p>
          <a:p>
            <a:pPr marL="53327" algn="l">
              <a:lnSpc>
                <a:spcPts val="2400"/>
              </a:lnSpc>
              <a:spcBef>
                <a:spcPts val="0"/>
              </a:spcBef>
            </a:pPr>
            <a:r>
              <a:rPr lang="ru-RU" dirty="0" smtClean="0"/>
              <a:t>Электронная информационно-образовательная среда организации должна обеспечивать:</a:t>
            </a:r>
          </a:p>
          <a:p>
            <a:pPr algn="l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ru-RU" dirty="0" smtClean="0"/>
              <a:t>доступ к учебным планам, рабочим программам дисциплин (модулей), практик, к изданиям электронных библиотечных систем и электронным образовательным ресурсам, указанным в рабочих программах;</a:t>
            </a:r>
          </a:p>
          <a:p>
            <a:pPr algn="l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ru-RU" dirty="0" smtClean="0"/>
              <a:t>фиксацию хода образовательного процесса, результатов промежуточной аттестации и результатов освоения основной образовательной программы;</a:t>
            </a:r>
          </a:p>
          <a:p>
            <a:pPr algn="l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ru-RU" dirty="0" smtClean="0"/>
              <a:t>проведение всех видов занятий, процедур оценки результатов обучения, реализация которых предусмотрена с применением электронного обучения, дистанционных образовательных технологий;</a:t>
            </a:r>
          </a:p>
          <a:p>
            <a:pPr algn="l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ru-RU" dirty="0" smtClean="0"/>
              <a:t>формирование электронного портфолио обучающегося, в том числе сохранение работ обучающегося, рецензий и оценок на эти работы со стороны любых участников образовательного процесса;</a:t>
            </a:r>
          </a:p>
          <a:p>
            <a:pPr algn="l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ru-RU" dirty="0" smtClean="0"/>
              <a:t>взаимодействие между участниками образовательного процесса, в том числе синхронное и (или) асинхронное взаимодействие посредством сети "Интернет".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71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4294967295"/>
          </p:nvPr>
        </p:nvSpPr>
        <p:spPr>
          <a:xfrm>
            <a:off x="734518" y="490643"/>
            <a:ext cx="10583056" cy="30257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LMS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(Learning Management System) 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система управления обучением</a:t>
            </a:r>
          </a:p>
        </p:txBody>
      </p:sp>
      <p:pic>
        <p:nvPicPr>
          <p:cNvPr id="12291" name="Picture 3" descr="C:\Documents and Settings\ovsorokina\Рабочий стол\lms 5 lektt\e-learning-300x2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874" y="3193689"/>
            <a:ext cx="3457575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Teachbase-LM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073" y="4147659"/>
            <a:ext cx="4082115" cy="227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79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53980" y="0"/>
            <a:ext cx="8229600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Возможности </a:t>
            </a:r>
            <a:r>
              <a:rPr lang="en-US" sz="4900" b="1" dirty="0">
                <a:latin typeface="Times New Roman" pitchFamily="18" charset="0"/>
                <a:cs typeface="Times New Roman" pitchFamily="18" charset="0"/>
              </a:rPr>
              <a:t>LMS 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систем</a:t>
            </a:r>
          </a:p>
        </p:txBody>
      </p:sp>
      <p:pic>
        <p:nvPicPr>
          <p:cNvPr id="16387" name="Picture 4" descr="C:\Documents and Settings\ovsorokina\Рабочий стол\lms 5 lektt\imag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404" y="267091"/>
            <a:ext cx="1604962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6" descr="blended-learning-technologynew-4-63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94" y="1371600"/>
            <a:ext cx="868929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31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10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69" y="1341437"/>
            <a:ext cx="9899761" cy="537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http://2y5mo62gdufr3ganc332cx3n.wpengine.netdna-cdn.com/wp-content/uploads/integrations-l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968" y="-984641"/>
            <a:ext cx="4468162" cy="337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6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rusgidro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5" y="1222221"/>
            <a:ext cx="5156618" cy="563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ttp://2y5mo62gdufr3ganc332cx3n.wpengine.netdna-cdn.com/wp-content/uploads/integrations-l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2" y="-774778"/>
            <a:ext cx="2953062" cy="269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 descr="LM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243" y="134911"/>
            <a:ext cx="6625652" cy="689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8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Рисунок 3" descr="struktur_lms_engl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7" y="3213101"/>
            <a:ext cx="71539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https://edtechtoolkit.files.wordpress.com/2014/01/lms-smackdown.jpg?w=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00" y="322380"/>
            <a:ext cx="6287072" cy="334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Картинки по запросу лмс систем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95" y="4304466"/>
            <a:ext cx="2755067" cy="218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 descr="200806271822582.4c36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" y="0"/>
            <a:ext cx="5684441" cy="398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8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931</Words>
  <Application>Microsoft Office PowerPoint</Application>
  <PresentationFormat>Широкоэкранный</PresentationFormat>
  <Paragraphs>77</Paragraphs>
  <Slides>20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Microsoft YaHei</vt:lpstr>
      <vt:lpstr>Arial</vt:lpstr>
      <vt:lpstr>Calibri</vt:lpstr>
      <vt:lpstr>Calibri Light</vt:lpstr>
      <vt:lpstr>Times New Roman</vt:lpstr>
      <vt:lpstr>Wingdings</vt:lpstr>
      <vt:lpstr>Wingdings 2</vt:lpstr>
      <vt:lpstr>Тема Office</vt:lpstr>
      <vt:lpstr>Презентация PowerPoint</vt:lpstr>
      <vt:lpstr>Электронные образовательные ресурсы в образовательном процессе:</vt:lpstr>
      <vt:lpstr>Документы. Федеральный закон от 29 декабря 2012 №273-ФЗ  «Об образовании в Российской Федерации»</vt:lpstr>
      <vt:lpstr>Требования к  информационно-образовательной среде</vt:lpstr>
      <vt:lpstr>Презентация PowerPoint</vt:lpstr>
      <vt:lpstr>Возможности LMS систем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MOODLE </vt:lpstr>
      <vt:lpstr>Обучающие ресурсы Moodle</vt:lpstr>
      <vt:lpstr>Презентация PowerPoint</vt:lpstr>
      <vt:lpstr>Презентация PowerPoint</vt:lpstr>
      <vt:lpstr>Интерактивные элементы  Moodle</vt:lpstr>
      <vt:lpstr>Элементы курса</vt:lpstr>
      <vt:lpstr>Презентация PowerPoint</vt:lpstr>
      <vt:lpstr>Презентация PowerPoint</vt:lpstr>
      <vt:lpstr>Презентация PowerPoint</vt:lpstr>
    </vt:vector>
  </TitlesOfParts>
  <Company>StartSoft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w7</dc:creator>
  <cp:lastModifiedBy>Гуров</cp:lastModifiedBy>
  <cp:revision>31</cp:revision>
  <dcterms:created xsi:type="dcterms:W3CDTF">2019-12-22T02:49:22Z</dcterms:created>
  <dcterms:modified xsi:type="dcterms:W3CDTF">2021-04-04T06:30:26Z</dcterms:modified>
</cp:coreProperties>
</file>