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6" r:id="rId3"/>
    <p:sldMasterId id="2147483768" r:id="rId4"/>
    <p:sldMasterId id="2147483780" r:id="rId5"/>
    <p:sldMasterId id="2147483792" r:id="rId6"/>
    <p:sldMasterId id="2147483816" r:id="rId7"/>
  </p:sldMasterIdLst>
  <p:notesMasterIdLst>
    <p:notesMasterId r:id="rId36"/>
  </p:notesMasterIdLst>
  <p:sldIdLst>
    <p:sldId id="256" r:id="rId8"/>
    <p:sldId id="1920" r:id="rId9"/>
    <p:sldId id="1921" r:id="rId10"/>
    <p:sldId id="1938" r:id="rId11"/>
    <p:sldId id="1937" r:id="rId12"/>
    <p:sldId id="1641" r:id="rId13"/>
    <p:sldId id="1906" r:id="rId14"/>
    <p:sldId id="1907" r:id="rId15"/>
    <p:sldId id="1908" r:id="rId16"/>
    <p:sldId id="1909" r:id="rId17"/>
    <p:sldId id="1911" r:id="rId18"/>
    <p:sldId id="1912" r:id="rId19"/>
    <p:sldId id="1913" r:id="rId20"/>
    <p:sldId id="1916" r:id="rId21"/>
    <p:sldId id="1917" r:id="rId22"/>
    <p:sldId id="1319" r:id="rId23"/>
    <p:sldId id="1924" r:id="rId24"/>
    <p:sldId id="1928" r:id="rId25"/>
    <p:sldId id="1945" r:id="rId26"/>
    <p:sldId id="1939" r:id="rId27"/>
    <p:sldId id="1940" r:id="rId28"/>
    <p:sldId id="1941" r:id="rId29"/>
    <p:sldId id="1943" r:id="rId30"/>
    <p:sldId id="1944" r:id="rId31"/>
    <p:sldId id="1929" r:id="rId32"/>
    <p:sldId id="1930" r:id="rId33"/>
    <p:sldId id="1932" r:id="rId34"/>
    <p:sldId id="1931" r:id="rId35"/>
  </p:sldIdLst>
  <p:sldSz cx="15849600" cy="89154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08">
          <p15:clr>
            <a:srgbClr val="A4A3A4"/>
          </p15:clr>
        </p15:guide>
        <p15:guide id="2" pos="49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D29"/>
    <a:srgbClr val="A21C28"/>
    <a:srgbClr val="E0ABA8"/>
    <a:srgbClr val="E28775"/>
    <a:srgbClr val="B61D29"/>
    <a:srgbClr val="A21D29"/>
    <a:srgbClr val="B11D29"/>
    <a:srgbClr val="AC1D29"/>
    <a:srgbClr val="62B9EF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 autoAdjust="0"/>
    <p:restoredTop sz="82057" autoAdjust="0"/>
  </p:normalViewPr>
  <p:slideViewPr>
    <p:cSldViewPr snapToGrid="0">
      <p:cViewPr>
        <p:scale>
          <a:sx n="64" d="100"/>
          <a:sy n="64" d="100"/>
        </p:scale>
        <p:origin x="-1662" y="-288"/>
      </p:cViewPr>
      <p:guideLst>
        <p:guide orient="horz" pos="2808"/>
        <p:guide pos="49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242833583976559E-3"/>
          <c:y val="0"/>
          <c:w val="0.9280654831765791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1612856730234892E-3"/>
                  <c:y val="-3.59298500562601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704638163754642E-2"/>
                  <c:y val="-1.8136713978736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301020721278174E-2"/>
                  <c:y val="-1.8222478963080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752551803195434E-3"/>
                  <c:y val="-1.8222478963080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6195793360385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4.93</c:v>
                </c:pt>
                <c:pt idx="1">
                  <c:v>38.28</c:v>
                </c:pt>
                <c:pt idx="2">
                  <c:v>17.16</c:v>
                </c:pt>
                <c:pt idx="3">
                  <c:v>1.19</c:v>
                </c:pt>
                <c:pt idx="4">
                  <c:v>8.06</c:v>
                </c:pt>
                <c:pt idx="5">
                  <c:v>30.38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4.1150624093166084E-3"/>
                  <c:y val="-5.4581346437447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775720019796216E-3"/>
                  <c:y val="7.46906411356822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036395534703342E-3"/>
                  <c:y val="-1.79656424485616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4.88</c:v>
                </c:pt>
                <c:pt idx="1">
                  <c:v>37.53</c:v>
                </c:pt>
                <c:pt idx="2">
                  <c:v>17.61</c:v>
                </c:pt>
                <c:pt idx="3">
                  <c:v>1.1100000000000001</c:v>
                </c:pt>
                <c:pt idx="4">
                  <c:v>7.91</c:v>
                </c:pt>
                <c:pt idx="5">
                  <c:v>30.94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1"/>
              <c:layout>
                <c:manualLayout>
                  <c:x val="3.7875892041996449E-2"/>
                  <c:y val="5.25964705383362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2975164081691484E-4"/>
                  <c:y val="-7.28899158523224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4.57</c:v>
                </c:pt>
                <c:pt idx="1">
                  <c:v>40.08</c:v>
                </c:pt>
                <c:pt idx="2">
                  <c:v>13.13</c:v>
                </c:pt>
                <c:pt idx="3">
                  <c:v>1.34</c:v>
                </c:pt>
                <c:pt idx="4">
                  <c:v>9.84</c:v>
                </c:pt>
                <c:pt idx="5">
                  <c:v>31.04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3297152"/>
        <c:axId val="53298688"/>
      </c:barChart>
      <c:catAx>
        <c:axId val="53297152"/>
        <c:scaling>
          <c:orientation val="minMax"/>
        </c:scaling>
        <c:delete val="1"/>
        <c:axPos val="b"/>
        <c:majorTickMark val="out"/>
        <c:minorTickMark val="none"/>
        <c:tickLblPos val="nextTo"/>
        <c:crossAx val="53298688"/>
        <c:crosses val="autoZero"/>
        <c:auto val="1"/>
        <c:lblAlgn val="ctr"/>
        <c:lblOffset val="100"/>
        <c:noMultiLvlLbl val="0"/>
      </c:catAx>
      <c:valAx>
        <c:axId val="53298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329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9604362824778152E-2"/>
          <c:y val="0.30386629349325495"/>
          <c:w val="0.12948490425917056"/>
          <c:h val="0.21550922358752114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811137189582072E-2"/>
          <c:y val="1.9809158284318298E-2"/>
          <c:w val="0.81331882192610538"/>
          <c:h val="0.59815662864567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18</c:v>
                </c:pt>
                <c:pt idx="2">
                  <c:v>10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</c:v>
                </c:pt>
                <c:pt idx="1">
                  <c:v>14</c:v>
                </c:pt>
                <c:pt idx="2">
                  <c:v>12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</c:v>
                </c:pt>
                <c:pt idx="1">
                  <c:v>13</c:v>
                </c:pt>
                <c:pt idx="2">
                  <c:v>12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479616"/>
        <c:axId val="67047808"/>
      </c:barChart>
      <c:catAx>
        <c:axId val="68479616"/>
        <c:scaling>
          <c:orientation val="minMax"/>
        </c:scaling>
        <c:delete val="1"/>
        <c:axPos val="b"/>
        <c:majorTickMark val="out"/>
        <c:minorTickMark val="none"/>
        <c:tickLblPos val="nextTo"/>
        <c:crossAx val="67047808"/>
        <c:crosses val="autoZero"/>
        <c:auto val="1"/>
        <c:lblAlgn val="ctr"/>
        <c:lblOffset val="100"/>
        <c:noMultiLvlLbl val="0"/>
      </c:catAx>
      <c:valAx>
        <c:axId val="67047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8479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858408697019393"/>
          <c:y val="6.4555746715380211E-2"/>
          <c:w val="0.15345137983969701"/>
          <c:h val="0.26804752791685194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471249243804077E-2"/>
          <c:y val="0"/>
          <c:w val="0.81262499425828627"/>
          <c:h val="0.87147421964893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14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12</c:v>
                </c:pt>
                <c:pt idx="2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104128"/>
        <c:axId val="67114112"/>
      </c:barChart>
      <c:catAx>
        <c:axId val="67104128"/>
        <c:scaling>
          <c:orientation val="minMax"/>
        </c:scaling>
        <c:delete val="1"/>
        <c:axPos val="b"/>
        <c:majorTickMark val="out"/>
        <c:minorTickMark val="none"/>
        <c:tickLblPos val="nextTo"/>
        <c:crossAx val="67114112"/>
        <c:crosses val="autoZero"/>
        <c:auto val="1"/>
        <c:lblAlgn val="ctr"/>
        <c:lblOffset val="100"/>
        <c:noMultiLvlLbl val="0"/>
      </c:catAx>
      <c:valAx>
        <c:axId val="67114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710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0008683733406492"/>
          <c:h val="0.836305035547703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37152"/>
        <c:axId val="69547136"/>
      </c:barChart>
      <c:catAx>
        <c:axId val="69537152"/>
        <c:scaling>
          <c:orientation val="minMax"/>
        </c:scaling>
        <c:delete val="1"/>
        <c:axPos val="b"/>
        <c:majorTickMark val="out"/>
        <c:minorTickMark val="none"/>
        <c:tickLblPos val="nextTo"/>
        <c:crossAx val="69547136"/>
        <c:crosses val="autoZero"/>
        <c:auto val="1"/>
        <c:lblAlgn val="ctr"/>
        <c:lblOffset val="100"/>
        <c:noMultiLvlLbl val="0"/>
      </c:catAx>
      <c:valAx>
        <c:axId val="69547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953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57506758918353"/>
          <c:y val="0.13501143521229841"/>
          <c:w val="0.27793481728853597"/>
          <c:h val="0.24484478038041443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713116352196353E-2"/>
          <c:y val="8.1779062323237076E-2"/>
          <c:w val="0.96368396890287111"/>
          <c:h val="0.90530845415204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95136"/>
        <c:axId val="69596672"/>
      </c:barChart>
      <c:catAx>
        <c:axId val="69595136"/>
        <c:scaling>
          <c:orientation val="minMax"/>
        </c:scaling>
        <c:delete val="1"/>
        <c:axPos val="b"/>
        <c:majorTickMark val="out"/>
        <c:minorTickMark val="none"/>
        <c:tickLblPos val="nextTo"/>
        <c:crossAx val="69596672"/>
        <c:crosses val="autoZero"/>
        <c:auto val="1"/>
        <c:lblAlgn val="ctr"/>
        <c:lblOffset val="100"/>
        <c:noMultiLvlLbl val="0"/>
      </c:catAx>
      <c:valAx>
        <c:axId val="69596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9595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678983878672406"/>
          <c:y val="7.1512039898147306E-2"/>
          <c:w val="0.62321016121327588"/>
          <c:h val="0.84408603708958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664128"/>
        <c:axId val="69674112"/>
      </c:barChart>
      <c:catAx>
        <c:axId val="69664128"/>
        <c:scaling>
          <c:orientation val="minMax"/>
        </c:scaling>
        <c:delete val="1"/>
        <c:axPos val="b"/>
        <c:majorTickMark val="out"/>
        <c:minorTickMark val="none"/>
        <c:tickLblPos val="nextTo"/>
        <c:crossAx val="69674112"/>
        <c:crosses val="autoZero"/>
        <c:auto val="1"/>
        <c:lblAlgn val="ctr"/>
        <c:lblOffset val="100"/>
        <c:noMultiLvlLbl val="0"/>
      </c:catAx>
      <c:valAx>
        <c:axId val="69674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966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012814754199982E-2"/>
          <c:y val="3.5824830171841224E-2"/>
          <c:w val="0.70335141992844941"/>
          <c:h val="0.85018707382684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A21C2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813824"/>
        <c:axId val="142827904"/>
      </c:barChart>
      <c:catAx>
        <c:axId val="142813824"/>
        <c:scaling>
          <c:orientation val="minMax"/>
        </c:scaling>
        <c:delete val="1"/>
        <c:axPos val="b"/>
        <c:majorTickMark val="out"/>
        <c:minorTickMark val="none"/>
        <c:tickLblPos val="nextTo"/>
        <c:crossAx val="142827904"/>
        <c:crosses val="autoZero"/>
        <c:auto val="1"/>
        <c:lblAlgn val="ctr"/>
        <c:lblOffset val="100"/>
        <c:noMultiLvlLbl val="0"/>
      </c:catAx>
      <c:valAx>
        <c:axId val="142827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81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035836896052194"/>
          <c:y val="0.22111074924413968"/>
          <c:w val="0.17945049303642352"/>
          <c:h val="0.34608606678240711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315598693665596E-4"/>
          <c:y val="0"/>
          <c:w val="0.87304641647382364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-2.2133323346548953E-2"/>
                  <c:y val="-2.3959325743069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-1.0352516619055122E-2"/>
                  <c:y val="-2.3959325743069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006721954226649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8293350769719035E-4"/>
                  <c:y val="-2.3959325743069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917632"/>
        <c:axId val="142919168"/>
      </c:barChart>
      <c:catAx>
        <c:axId val="142917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2919168"/>
        <c:crosses val="autoZero"/>
        <c:auto val="1"/>
        <c:lblAlgn val="ctr"/>
        <c:lblOffset val="100"/>
        <c:noMultiLvlLbl val="0"/>
      </c:catAx>
      <c:valAx>
        <c:axId val="14291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917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90199367704455"/>
          <c:y val="0"/>
          <c:w val="0.85816482302759389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719232"/>
        <c:axId val="144741504"/>
      </c:barChart>
      <c:catAx>
        <c:axId val="1447192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4741504"/>
        <c:crosses val="autoZero"/>
        <c:auto val="1"/>
        <c:lblAlgn val="ctr"/>
        <c:lblOffset val="100"/>
        <c:noMultiLvlLbl val="0"/>
      </c:catAx>
      <c:valAx>
        <c:axId val="144741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4719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442660221461726E-3"/>
                  <c:y val="-8.09360489830213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45028759185770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1585113571797E-4"/>
                  <c:y val="-0.229291549481358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9669979312887357E-2"/>
                  <c:y val="-0.363794161586725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1546363824230619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8579255678589854E-3"/>
                  <c:y val="-0.396816625565230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Декан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18</c:v>
                </c:pt>
                <c:pt idx="2">
                  <c:v>46</c:v>
                </c:pt>
                <c:pt idx="3">
                  <c:v>124</c:v>
                </c:pt>
                <c:pt idx="4">
                  <c:v>30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603584"/>
        <c:axId val="143606528"/>
      </c:barChart>
      <c:catAx>
        <c:axId val="143603584"/>
        <c:scaling>
          <c:orientation val="minMax"/>
        </c:scaling>
        <c:delete val="1"/>
        <c:axPos val="b"/>
        <c:majorTickMark val="out"/>
        <c:minorTickMark val="none"/>
        <c:tickLblPos val="nextTo"/>
        <c:crossAx val="143606528"/>
        <c:crosses val="autoZero"/>
        <c:auto val="1"/>
        <c:lblAlgn val="ctr"/>
        <c:lblOffset val="100"/>
        <c:noMultiLvlLbl val="0"/>
      </c:catAx>
      <c:valAx>
        <c:axId val="143606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603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9.0144226503623449E-3"/>
          <c:w val="1"/>
          <c:h val="0.99098557734963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cat>
            <c:strRef>
              <c:f>Лист1!$A$2:$A$8</c:f>
              <c:strCache>
                <c:ptCount val="7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  <c:pt idx="6">
                  <c:v>Категория 7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25.4</c:v>
                </c:pt>
                <c:pt idx="1">
                  <c:v>1.6</c:v>
                </c:pt>
                <c:pt idx="2">
                  <c:v>7.8</c:v>
                </c:pt>
                <c:pt idx="3">
                  <c:v>45.3</c:v>
                </c:pt>
                <c:pt idx="4">
                  <c:v>10.1</c:v>
                </c:pt>
                <c:pt idx="5">
                  <c:v>9.1</c:v>
                </c:pt>
                <c:pt idx="6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  <c:pt idx="6">
                  <c:v>Категория 7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24.7</c:v>
                </c:pt>
                <c:pt idx="1">
                  <c:v>1</c:v>
                </c:pt>
                <c:pt idx="2">
                  <c:v>8.4</c:v>
                </c:pt>
                <c:pt idx="3">
                  <c:v>46.5</c:v>
                </c:pt>
                <c:pt idx="4">
                  <c:v>9.8000000000000007</c:v>
                </c:pt>
                <c:pt idx="5">
                  <c:v>8.8000000000000007</c:v>
                </c:pt>
                <c:pt idx="6">
                  <c:v>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  <c:pt idx="5">
                  <c:v>Категория 6</c:v>
                </c:pt>
                <c:pt idx="6">
                  <c:v>Категория 7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31.27</c:v>
                </c:pt>
                <c:pt idx="1">
                  <c:v>2.14</c:v>
                </c:pt>
                <c:pt idx="2">
                  <c:v>8.7200000000000006</c:v>
                </c:pt>
                <c:pt idx="3">
                  <c:v>40</c:v>
                </c:pt>
                <c:pt idx="4">
                  <c:v>9.7899999999999991</c:v>
                </c:pt>
                <c:pt idx="5">
                  <c:v>7.38</c:v>
                </c:pt>
                <c:pt idx="6">
                  <c:v>0.7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6088448"/>
        <c:axId val="56089984"/>
      </c:barChart>
      <c:catAx>
        <c:axId val="56088448"/>
        <c:scaling>
          <c:orientation val="minMax"/>
        </c:scaling>
        <c:delete val="1"/>
        <c:axPos val="b"/>
        <c:majorTickMark val="out"/>
        <c:minorTickMark val="none"/>
        <c:tickLblPos val="nextTo"/>
        <c:crossAx val="56089984"/>
        <c:crosses val="autoZero"/>
        <c:auto val="1"/>
        <c:lblAlgn val="ctr"/>
        <c:lblOffset val="100"/>
        <c:noMultiLvlLbl val="0"/>
      </c:catAx>
      <c:valAx>
        <c:axId val="56089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088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139276342116256"/>
          <c:y val="0.3513634664792108"/>
          <c:w val="0.13305805917884556"/>
          <c:h val="0.2263451502926695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674718768393218E-2"/>
          <c:y val="1.9831729830797156E-2"/>
          <c:w val="0.98740417349885634"/>
          <c:h val="0.9621394248684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51.7</c:v>
                </c:pt>
                <c:pt idx="1">
                  <c:v>36.299999999999997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50.3</c:v>
                </c:pt>
                <c:pt idx="1">
                  <c:v>37.4</c:v>
                </c:pt>
                <c:pt idx="2">
                  <c:v>12.3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62.45</c:v>
                </c:pt>
                <c:pt idx="1">
                  <c:v>34.68</c:v>
                </c:pt>
                <c:pt idx="2">
                  <c:v>2.86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6193024"/>
        <c:axId val="56194560"/>
      </c:barChart>
      <c:catAx>
        <c:axId val="56193024"/>
        <c:scaling>
          <c:orientation val="minMax"/>
        </c:scaling>
        <c:delete val="1"/>
        <c:axPos val="b"/>
        <c:majorTickMark val="out"/>
        <c:minorTickMark val="none"/>
        <c:tickLblPos val="nextTo"/>
        <c:crossAx val="56194560"/>
        <c:crosses val="autoZero"/>
        <c:auto val="1"/>
        <c:lblAlgn val="ctr"/>
        <c:lblOffset val="100"/>
        <c:noMultiLvlLbl val="0"/>
      </c:catAx>
      <c:valAx>
        <c:axId val="56194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193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69416757959847"/>
          <c:y val="0.33840242001048515"/>
          <c:w val="0.15693780400127796"/>
          <c:h val="0.23665670253555124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952725337929181E-2"/>
          <c:y val="0"/>
          <c:w val="0.79209746703121142"/>
          <c:h val="0.92939354003959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5488868321081041E-2"/>
                  <c:y val="-8.15360658084474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143</c:v>
                </c:pt>
                <c:pt idx="1">
                  <c:v>396</c:v>
                </c:pt>
                <c:pt idx="2">
                  <c:v>211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13552881740540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47808305430151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132</c:v>
                </c:pt>
                <c:pt idx="1">
                  <c:v>393</c:v>
                </c:pt>
                <c:pt idx="2">
                  <c:v>229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787996297794592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037755153189175E-2"/>
                  <c:y val="1.73762047249776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138</c:v>
                </c:pt>
                <c:pt idx="1">
                  <c:v>396</c:v>
                </c:pt>
                <c:pt idx="2">
                  <c:v>233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7027200"/>
        <c:axId val="57049472"/>
      </c:barChart>
      <c:catAx>
        <c:axId val="57027200"/>
        <c:scaling>
          <c:orientation val="minMax"/>
        </c:scaling>
        <c:delete val="1"/>
        <c:axPos val="b"/>
        <c:majorTickMark val="out"/>
        <c:minorTickMark val="none"/>
        <c:tickLblPos val="nextTo"/>
        <c:crossAx val="57049472"/>
        <c:crosses val="autoZero"/>
        <c:auto val="1"/>
        <c:lblAlgn val="ctr"/>
        <c:lblOffset val="100"/>
        <c:noMultiLvlLbl val="0"/>
      </c:catAx>
      <c:valAx>
        <c:axId val="57049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7027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477384971675499"/>
          <c:y val="0.13183598864552892"/>
          <c:w val="0.23522615028324506"/>
          <c:h val="0.49613923542371519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434083867874425E-2"/>
          <c:y val="4.437415773763289E-2"/>
          <c:w val="0.9705659853405123"/>
          <c:h val="0.92490527152092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103</c:v>
                </c:pt>
                <c:pt idx="1">
                  <c:v>32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93</c:v>
                </c:pt>
                <c:pt idx="1">
                  <c:v>34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91</c:v>
                </c:pt>
                <c:pt idx="1">
                  <c:v>41</c:v>
                </c:pt>
                <c:pt idx="2">
                  <c:v>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739200"/>
        <c:axId val="66740992"/>
      </c:barChart>
      <c:catAx>
        <c:axId val="66739200"/>
        <c:scaling>
          <c:orientation val="minMax"/>
        </c:scaling>
        <c:delete val="1"/>
        <c:axPos val="b"/>
        <c:majorTickMark val="out"/>
        <c:minorTickMark val="none"/>
        <c:tickLblPos val="nextTo"/>
        <c:crossAx val="66740992"/>
        <c:crosses val="autoZero"/>
        <c:auto val="1"/>
        <c:lblAlgn val="ctr"/>
        <c:lblOffset val="100"/>
        <c:noMultiLvlLbl val="0"/>
      </c:catAx>
      <c:valAx>
        <c:axId val="66740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739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57451754462083"/>
          <c:y val="6.7901267571336424E-2"/>
          <c:w val="0.85942548245537909"/>
          <c:h val="0.89197525613651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280</c:v>
                </c:pt>
                <c:pt idx="1">
                  <c:v>105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26812098609666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274</c:v>
                </c:pt>
                <c:pt idx="1">
                  <c:v>105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4.2433118516002316E-2"/>
                  <c:y val="1.36844195071938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264</c:v>
                </c:pt>
                <c:pt idx="1">
                  <c:v>116</c:v>
                </c:pt>
                <c:pt idx="2">
                  <c:v>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853504"/>
        <c:axId val="66859392"/>
      </c:barChart>
      <c:catAx>
        <c:axId val="66853504"/>
        <c:scaling>
          <c:orientation val="minMax"/>
        </c:scaling>
        <c:delete val="1"/>
        <c:axPos val="b"/>
        <c:majorTickMark val="out"/>
        <c:minorTickMark val="none"/>
        <c:tickLblPos val="nextTo"/>
        <c:crossAx val="66859392"/>
        <c:crosses val="autoZero"/>
        <c:auto val="1"/>
        <c:lblAlgn val="ctr"/>
        <c:lblOffset val="100"/>
        <c:noMultiLvlLbl val="0"/>
      </c:catAx>
      <c:valAx>
        <c:axId val="66859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853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219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57</c:v>
                </c:pt>
                <c:pt idx="1">
                  <c:v>207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60</c:v>
                </c:pt>
                <c:pt idx="1">
                  <c:v>211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525056"/>
        <c:axId val="66526592"/>
      </c:barChart>
      <c:catAx>
        <c:axId val="66525056"/>
        <c:scaling>
          <c:orientation val="minMax"/>
        </c:scaling>
        <c:delete val="1"/>
        <c:axPos val="b"/>
        <c:majorTickMark val="out"/>
        <c:minorTickMark val="none"/>
        <c:tickLblPos val="nextTo"/>
        <c:crossAx val="66526592"/>
        <c:crosses val="autoZero"/>
        <c:auto val="1"/>
        <c:lblAlgn val="ctr"/>
        <c:lblOffset val="100"/>
        <c:noMultiLvlLbl val="0"/>
      </c:catAx>
      <c:valAx>
        <c:axId val="66526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525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88692205108896"/>
          <c:y val="0.18485216946115449"/>
          <c:w val="0.20261973057173496"/>
          <c:h val="0.38215550664934433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8.0185401556635061E-2"/>
          <c:w val="0.71322801453546925"/>
          <c:h val="0.90199562031966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</c:v>
                </c:pt>
                <c:pt idx="1">
                  <c:v>14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44</c:v>
                </c:pt>
                <c:pt idx="1">
                  <c:v>14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566016"/>
        <c:axId val="66567552"/>
      </c:barChart>
      <c:catAx>
        <c:axId val="6656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66567552"/>
        <c:crosses val="autoZero"/>
        <c:auto val="1"/>
        <c:lblAlgn val="ctr"/>
        <c:lblOffset val="100"/>
        <c:noMultiLvlLbl val="0"/>
      </c:catAx>
      <c:valAx>
        <c:axId val="66567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566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9098780126842266"/>
          <c:w val="0.98841853129832646"/>
          <c:h val="0.73470640512336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01.12.2020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177</c:v>
                </c:pt>
                <c:pt idx="1">
                  <c:v>36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01.12.2021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166</c:v>
                </c:pt>
                <c:pt idx="1">
                  <c:v>33</c:v>
                </c:pt>
                <c:pt idx="2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01.12.2022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7378140106332594E-2"/>
                  <c:y val="5.7302815147435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161</c:v>
                </c:pt>
                <c:pt idx="1">
                  <c:v>43</c:v>
                </c:pt>
                <c:pt idx="2">
                  <c:v>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666880"/>
        <c:axId val="68421120"/>
      </c:barChart>
      <c:catAx>
        <c:axId val="66666880"/>
        <c:scaling>
          <c:orientation val="minMax"/>
        </c:scaling>
        <c:delete val="1"/>
        <c:axPos val="b"/>
        <c:majorTickMark val="out"/>
        <c:minorTickMark val="none"/>
        <c:tickLblPos val="nextTo"/>
        <c:crossAx val="68421120"/>
        <c:crosses val="autoZero"/>
        <c:auto val="1"/>
        <c:lblAlgn val="ctr"/>
        <c:lblOffset val="100"/>
        <c:noMultiLvlLbl val="0"/>
      </c:catAx>
      <c:valAx>
        <c:axId val="68421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666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0.00373</cdr:x>
      <cdr:y>0.00901</cdr:y>
    </cdr:from>
    <cdr:to>
      <cdr:x>0.95006</cdr:x>
      <cdr:y>0.19103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065" y="62794"/>
          <a:ext cx="13446177" cy="1268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solidFill>
                <a:srgbClr val="C00000"/>
              </a:solidFill>
            </a:rPr>
            <a:t>       Списочная численность работников </a:t>
          </a:r>
          <a:r>
            <a:rPr lang="ru-RU" sz="3600" b="1" dirty="0" err="1" smtClean="0">
              <a:solidFill>
                <a:srgbClr val="C00000"/>
              </a:solidFill>
            </a:rPr>
            <a:t>КрасГМУ</a:t>
          </a:r>
          <a:r>
            <a:rPr lang="ru-RU" sz="3600" b="1" dirty="0" smtClean="0">
              <a:solidFill>
                <a:srgbClr val="C00000"/>
              </a:solidFill>
            </a:rPr>
            <a:t>, %</a:t>
          </a:r>
          <a:endParaRPr lang="ru-RU" sz="36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0.19423</cdr:x>
      <cdr:y>0.62384</cdr:y>
    </cdr:from>
    <cdr:to>
      <cdr:x>0.36018</cdr:x>
      <cdr:y>0.78361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7992" y="2904468"/>
          <a:ext cx="1852332" cy="743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Научный</a:t>
          </a:r>
        </a:p>
        <a:p xmlns:a="http://schemas.openxmlformats.org/drawingml/2006/main">
          <a:pPr algn="ctr"/>
          <a:r>
            <a:rPr lang="ru-RU" sz="1800" b="1" dirty="0" smtClean="0"/>
            <a:t> сотрудник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0.37863</cdr:x>
      <cdr:y>0.62728</cdr:y>
    </cdr:from>
    <cdr:to>
      <cdr:x>0.5</cdr:x>
      <cdr:y>0.85084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26255" y="2920476"/>
          <a:ext cx="1354738" cy="1040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Старший </a:t>
          </a:r>
        </a:p>
        <a:p xmlns:a="http://schemas.openxmlformats.org/drawingml/2006/main">
          <a:pPr algn="ctr"/>
          <a:r>
            <a:rPr lang="ru-RU" sz="1800" b="1" dirty="0" smtClean="0"/>
            <a:t>научный</a:t>
          </a:r>
        </a:p>
        <a:p xmlns:a="http://schemas.openxmlformats.org/drawingml/2006/main">
          <a:pPr algn="ctr"/>
          <a:r>
            <a:rPr lang="ru-RU" sz="1800" b="1" dirty="0" smtClean="0"/>
            <a:t> сотрудник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0.32741</cdr:x>
      <cdr:y>0.84623</cdr:y>
    </cdr:from>
    <cdr:to>
      <cdr:x>0.3934</cdr:x>
      <cdr:y>0.93847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3751" y="3610931"/>
          <a:ext cx="409903" cy="393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0.73157</cdr:x>
      <cdr:y>0.84409</cdr:y>
    </cdr:from>
    <cdr:to>
      <cdr:x>0.868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03296" y="56992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0.0174</cdr:x>
      <cdr:y>0.92559</cdr:y>
    </cdr:from>
    <cdr:to>
      <cdr:x>0.15181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3422" y="3609372"/>
          <a:ext cx="1340069" cy="290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Профессор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0.544</cdr:x>
      <cdr:y>0.72509</cdr:y>
    </cdr:from>
    <cdr:to>
      <cdr:x>1</cdr:x>
      <cdr:y>0.97979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423339" y="2827501"/>
          <a:ext cx="4546107" cy="993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C00000"/>
              </a:solidFill>
            </a:rPr>
            <a:t>По виду занятости:</a:t>
          </a:r>
          <a:endParaRPr lang="ru-RU" sz="36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0.29963</cdr:x>
      <cdr:y>0.17668</cdr:y>
    </cdr:from>
    <cdr:to>
      <cdr:x>0.33784</cdr:x>
      <cdr:y>0.3154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87169" y="688975"/>
          <a:ext cx="380872" cy="5409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6</a:t>
          </a:r>
          <a:endParaRPr lang="ru-RU" sz="18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-7677807" y="-3842266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По виду занятости</a:t>
          </a:r>
          <a:endParaRPr lang="ru-RU" sz="28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0.02706</cdr:x>
      <cdr:y>0.21261</cdr:y>
    </cdr:from>
    <cdr:to>
      <cdr:x>0.22347</cdr:x>
      <cdr:y>0.57674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53718" y="1499028"/>
          <a:ext cx="2567358" cy="256727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4AC44-37A9-4B5C-B909-9780BD685764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E6A7B-E374-4927-9FB8-9C1580CAA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3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1pPr>
    <a:lvl2pPr marL="59436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2pPr>
    <a:lvl3pPr marL="118872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3pPr>
    <a:lvl4pPr marL="178308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4pPr>
    <a:lvl5pPr marL="237744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5pPr>
    <a:lvl6pPr marL="297180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6pPr>
    <a:lvl7pPr marL="356616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7pPr>
    <a:lvl8pPr marL="416052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8pPr>
    <a:lvl9pPr marL="4754880" algn="l" defTabSz="1188720" rtl="0" eaLnBrk="1" latinLnBrk="0" hangingPunct="1">
      <a:defRPr sz="15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Данные исходя из основного места работы и внешнего совместительства. 745 ППС – основные работники и внешние совместители (еще 22 ВС). Научные работники 25 – основные работники и внешние совместители (еще 12 ВС)</a:t>
            </a:r>
          </a:p>
          <a:p>
            <a:endParaRPr lang="ru-RU" baseline="0" dirty="0" smtClean="0"/>
          </a:p>
          <a:p>
            <a:pPr marL="0" marR="0" lvl="0" indent="0" algn="l" defTabSz="118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6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Ведение сайта «Работа в России»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03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50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/>
              <a:t>Проведена экспертиза  аттестационных дел и анализ представленных документов кандидатов к присвоению ученого звания,  рекомендованы к  рассмотрению на заседании Ученого Совета кандидаты к присвоению ученого звания: </a:t>
            </a:r>
            <a:r>
              <a:rPr lang="ru-RU" sz="1600" b="1" dirty="0" smtClean="0">
                <a:solidFill>
                  <a:srgbClr val="A71D29"/>
                </a:solidFill>
              </a:rPr>
              <a:t>4 профессора, 6 доцентов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8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сведениям, имеющимся в отделе кадров:</a:t>
            </a:r>
          </a:p>
          <a:p>
            <a:r>
              <a:rPr lang="ru-RU" dirty="0" err="1" smtClean="0"/>
              <a:t>Проф</a:t>
            </a:r>
            <a:r>
              <a:rPr lang="ru-RU" dirty="0" smtClean="0"/>
              <a:t> переподготовка 12</a:t>
            </a:r>
          </a:p>
          <a:p>
            <a:r>
              <a:rPr lang="ru-RU" dirty="0" err="1" smtClean="0"/>
              <a:t>Повыш</a:t>
            </a:r>
            <a:r>
              <a:rPr lang="ru-RU" dirty="0" smtClean="0"/>
              <a:t> квалификации </a:t>
            </a:r>
            <a:r>
              <a:rPr lang="ru-RU" dirty="0" smtClean="0"/>
              <a:t>367</a:t>
            </a:r>
          </a:p>
          <a:p>
            <a:r>
              <a:rPr lang="ru-RU" dirty="0" smtClean="0"/>
              <a:t>Скрипкиной Ольге Викторовне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62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Комиссия по предоставлению мер социальной поддержки</a:t>
            </a:r>
          </a:p>
          <a:p>
            <a:r>
              <a:rPr lang="ru-RU" dirty="0" smtClean="0"/>
              <a:t>Любой</a:t>
            </a:r>
            <a:r>
              <a:rPr lang="ru-RU" baseline="0" dirty="0" smtClean="0"/>
              <a:t> работник, ветеран может обратиться с заявлением, формы размещены на сайте </a:t>
            </a:r>
            <a:r>
              <a:rPr lang="ru-RU" baseline="0" dirty="0" smtClean="0"/>
              <a:t>университета</a:t>
            </a:r>
          </a:p>
          <a:p>
            <a:r>
              <a:rPr lang="ru-RU" baseline="0" dirty="0" smtClean="0"/>
              <a:t>Основания предусмотрены положением</a:t>
            </a:r>
            <a:endParaRPr lang="ru-RU" baseline="0" dirty="0" smtClean="0"/>
          </a:p>
          <a:p>
            <a:r>
              <a:rPr lang="ru-RU" baseline="0" dirty="0" smtClean="0"/>
              <a:t>Заседание раз в месяц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09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мерам корпоративной социальной политики относится представление работников к </a:t>
            </a:r>
            <a:r>
              <a:rPr lang="ru-RU" dirty="0" smtClean="0"/>
              <a:t>награждению</a:t>
            </a:r>
          </a:p>
          <a:p>
            <a:r>
              <a:rPr lang="ru-RU" dirty="0" smtClean="0"/>
              <a:t>Лимит</a:t>
            </a:r>
          </a:p>
          <a:p>
            <a:r>
              <a:rPr lang="ru-RU" dirty="0" smtClean="0"/>
              <a:t>Общее</a:t>
            </a:r>
            <a:r>
              <a:rPr lang="ru-RU" baseline="0" dirty="0" smtClean="0"/>
              <a:t> возможное кол-ко</a:t>
            </a:r>
          </a:p>
          <a:p>
            <a:r>
              <a:rPr lang="ru-RU" baseline="0" dirty="0" smtClean="0"/>
              <a:t>АВ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39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работник были награждены краевыми наградами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65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Произошло изменение системы оплаты труда медицинских работников, </a:t>
            </a:r>
          </a:p>
          <a:p>
            <a:r>
              <a:rPr lang="ru-RU" dirty="0" smtClean="0"/>
              <a:t>Переход от сдельной оплаты труда к окладной</a:t>
            </a:r>
          </a:p>
          <a:p>
            <a:endParaRPr lang="ru-RU" dirty="0" smtClean="0"/>
          </a:p>
          <a:p>
            <a:r>
              <a:rPr lang="ru-RU" dirty="0" err="1" smtClean="0"/>
              <a:t>профстандарты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9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отчет не о деятельности отдела кадров, а о кадровой работе. А в</a:t>
            </a:r>
            <a:r>
              <a:rPr lang="ru-RU" baseline="0" dirty="0" smtClean="0"/>
              <a:t> кадровая работа как </a:t>
            </a:r>
            <a:r>
              <a:rPr lang="ru-RU" baseline="0" dirty="0" err="1" smtClean="0"/>
              <a:t>пазл</a:t>
            </a:r>
            <a:r>
              <a:rPr lang="ru-RU" baseline="0" dirty="0" smtClean="0"/>
              <a:t> складывается из множества частей. Начинается она в подразделениях. Вы все как руководители подразделений знаете, как активно вы в ней участвуете и какие важные задачи – это и подбор работников, учет </a:t>
            </a:r>
            <a:r>
              <a:rPr lang="ru-RU" baseline="0" dirty="0" err="1" smtClean="0"/>
              <a:t>остепененности</a:t>
            </a:r>
            <a:r>
              <a:rPr lang="ru-RU" baseline="0" dirty="0" smtClean="0"/>
              <a:t>, согласование приема, увольнений, графиков отпусков, учет рабочего времени, представление к награждению и многое другой. Также помогают в этой работе </a:t>
            </a:r>
          </a:p>
          <a:p>
            <a:r>
              <a:rPr lang="ru-RU" baseline="0" dirty="0" smtClean="0"/>
              <a:t>экономисты Бухгалтерия</a:t>
            </a:r>
          </a:p>
          <a:p>
            <a:r>
              <a:rPr lang="ru-RU" baseline="0" dirty="0" smtClean="0"/>
              <a:t>управление комплексной безопасности и отдел охраны труда</a:t>
            </a:r>
          </a:p>
          <a:p>
            <a:r>
              <a:rPr lang="ru-RU" baseline="0" dirty="0" smtClean="0"/>
              <a:t>медицинское управление и ОВП</a:t>
            </a:r>
          </a:p>
          <a:p>
            <a:r>
              <a:rPr lang="ru-RU" baseline="0" dirty="0" smtClean="0"/>
              <a:t>Закупки юристы  </a:t>
            </a:r>
            <a:r>
              <a:rPr lang="ru-RU" baseline="0" dirty="0" err="1" smtClean="0"/>
              <a:t>упр</a:t>
            </a:r>
            <a:r>
              <a:rPr lang="ru-RU" baseline="0" dirty="0" smtClean="0"/>
              <a:t> информационных технологий                                   профсоюз (графики отпусков , работа в выходной, гарантии прав работников, награждение, согласование ЛНА), помощь в работе</a:t>
            </a:r>
          </a:p>
          <a:p>
            <a:r>
              <a:rPr lang="ru-RU" baseline="0" dirty="0" smtClean="0"/>
              <a:t>Держатель процесса учета и оформления персонала  - Отдел кадров, смена руководства.         Хочу всех поблагодарить за совместную работу и помощь каждого на </a:t>
            </a:r>
            <a:r>
              <a:rPr lang="ru-RU" baseline="0" smtClean="0"/>
              <a:t>своем участке.</a:t>
            </a:r>
            <a:endParaRPr lang="ru-RU" baseline="0" dirty="0" smtClean="0"/>
          </a:p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2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Продолжается работа по объединению ставок доцентов – при прохождении конкурсного отбора</a:t>
            </a:r>
          </a:p>
          <a:p>
            <a:endParaRPr lang="ru-RU" dirty="0" smtClean="0"/>
          </a:p>
          <a:p>
            <a:r>
              <a:rPr lang="ru-RU" dirty="0" smtClean="0"/>
              <a:t>Сокращение связано с реорганизацией службы охраны, переподчинением должностей сторожей, всем предлагалась работа, отказ</a:t>
            </a:r>
            <a:r>
              <a:rPr lang="ru-RU" baseline="0" dirty="0" smtClean="0"/>
              <a:t> по личным причинам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0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Большое количество работников – значительный кадровый документооборот.</a:t>
            </a:r>
          </a:p>
          <a:p>
            <a:r>
              <a:rPr lang="ru-RU" dirty="0" smtClean="0"/>
              <a:t>В 2022 году отделом кадров было подготовлено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0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динамике можно посмотреть изменение списочной численности за три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9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5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Раньше</a:t>
            </a:r>
            <a:r>
              <a:rPr lang="ru-RU" baseline="0" dirty="0" smtClean="0"/>
              <a:t> – 1 процент колебание, в этом году н</a:t>
            </a:r>
            <a:r>
              <a:rPr lang="ru-RU" dirty="0" smtClean="0"/>
              <a:t>а 26 процентов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4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22 внутренних совместителя (они не учитываются на первом слайде в ППС)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2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2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Нет степени: </a:t>
            </a:r>
            <a:r>
              <a:rPr lang="ru-RU" dirty="0" err="1" smtClean="0"/>
              <a:t>осн</a:t>
            </a:r>
            <a:r>
              <a:rPr lang="ru-RU" dirty="0" smtClean="0"/>
              <a:t> 4, </a:t>
            </a:r>
            <a:r>
              <a:rPr lang="ru-RU" dirty="0" err="1" smtClean="0"/>
              <a:t>внеш</a:t>
            </a:r>
            <a:r>
              <a:rPr lang="ru-RU" dirty="0" smtClean="0"/>
              <a:t> 3, ВС - 3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1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8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06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69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58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80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67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6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5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07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65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93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3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33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64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59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33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83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4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4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77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24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5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70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76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79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89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66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44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08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6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9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0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9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28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99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66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08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79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84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95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95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84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5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12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68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58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26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69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8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7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56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43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59072"/>
            <a:ext cx="11887200" cy="310388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82649"/>
            <a:ext cx="11887200" cy="2152491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6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47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05" y="2222660"/>
            <a:ext cx="13670280" cy="3708558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05" y="5966303"/>
            <a:ext cx="13670280" cy="1950243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8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22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6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0" y="2373313"/>
            <a:ext cx="6736080" cy="56567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52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4" y="474663"/>
            <a:ext cx="13670280" cy="17232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725" y="2185512"/>
            <a:ext cx="6705123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725" y="3256598"/>
            <a:ext cx="6705123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3860" y="2185512"/>
            <a:ext cx="6738144" cy="1071086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3860" y="3256598"/>
            <a:ext cx="6738144" cy="4789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5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42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9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61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62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95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42370" y="474663"/>
            <a:ext cx="3417570" cy="755538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660" y="474663"/>
            <a:ext cx="10054590" cy="75553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8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144" y="1283653"/>
            <a:ext cx="8023860" cy="6335713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1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25" y="594360"/>
            <a:ext cx="5111908" cy="208026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8144" y="1283653"/>
            <a:ext cx="8023860" cy="6335713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725" y="2674620"/>
            <a:ext cx="5111908" cy="4955064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0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03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6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3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670280" cy="172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660" y="2373313"/>
            <a:ext cx="13670280" cy="565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66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A69B-3FFB-4732-9FF8-9B6A3848B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0180" y="8263255"/>
            <a:ext cx="534924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3780" y="8263255"/>
            <a:ext cx="3566160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AF74-F6ED-44F5-A1AE-E04962CAC9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7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977FECB-B914-46E8-A29D-7F0926DB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0" y="1942911"/>
            <a:ext cx="15849601" cy="697248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ECDE38B-F36C-4DC7-8AB4-B37828F0714D}"/>
              </a:ext>
            </a:extLst>
          </p:cNvPr>
          <p:cNvSpPr/>
          <p:nvPr/>
        </p:nvSpPr>
        <p:spPr>
          <a:xfrm>
            <a:off x="851982" y="2852519"/>
            <a:ext cx="6870992" cy="2524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ru-RU" sz="4400" b="1" cap="all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95536DA-238C-40C3-83EE-FB20ECE5A62E}"/>
              </a:ext>
            </a:extLst>
          </p:cNvPr>
          <p:cNvSpPr/>
          <p:nvPr/>
        </p:nvSpPr>
        <p:spPr>
          <a:xfrm>
            <a:off x="851982" y="6972489"/>
            <a:ext cx="4839370" cy="129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Проректор по </a:t>
            </a:r>
            <a:r>
              <a:rPr lang="ru-RU" alt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организационно-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правовой работе </a:t>
            </a:r>
          </a:p>
          <a:p>
            <a:r>
              <a:rPr lang="ru-RU" altLang="ru-RU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Юлия Евгеньевна ШЕЛУДЬКО</a:t>
            </a:r>
            <a:endParaRPr lang="en-US" altLang="ru-RU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7426C8C2-0AFE-4B2B-8E2D-77210002E0D7}"/>
              </a:ext>
            </a:extLst>
          </p:cNvPr>
          <p:cNvSpPr/>
          <p:nvPr/>
        </p:nvSpPr>
        <p:spPr>
          <a:xfrm>
            <a:off x="9216196" y="2852519"/>
            <a:ext cx="6093826" cy="2524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altLang="ru-RU" sz="4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359CDC-E1B8-4803-9B69-FE4B060443B3}"/>
              </a:ext>
            </a:extLst>
          </p:cNvPr>
          <p:cNvSpPr txBox="1"/>
          <p:nvPr/>
        </p:nvSpPr>
        <p:spPr>
          <a:xfrm>
            <a:off x="-19050" y="2869754"/>
            <a:ext cx="1586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5400" b="1" cap="al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Кадровая работа в </a:t>
            </a:r>
            <a:r>
              <a:rPr lang="ru-RU" altLang="ru-RU" sz="5400" b="1" cap="all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КрасГМУ</a:t>
            </a:r>
            <a:r>
              <a:rPr lang="ru-RU" altLang="ru-RU" sz="5400" b="1" cap="al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. </a:t>
            </a:r>
            <a:endParaRPr lang="ru-RU" altLang="ru-RU" sz="5400" b="1" cap="all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  <a:p>
            <a:pPr algn="ctr"/>
            <a:r>
              <a:rPr lang="ru-RU" altLang="ru-RU" sz="3600" b="1" cap="all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Отчет </a:t>
            </a:r>
            <a:r>
              <a:rPr lang="ru-RU" altLang="ru-RU" sz="36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о работе аттестационной комиссии </a:t>
            </a:r>
            <a:endParaRPr lang="ru-RU" altLang="ru-RU" sz="3600" b="1" cap="all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  <a:p>
            <a:pPr algn="ctr"/>
            <a:r>
              <a:rPr lang="ru-RU" altLang="ru-RU" sz="3600" b="1" cap="all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в 2022 </a:t>
            </a:r>
            <a:r>
              <a:rPr lang="ru-RU" altLang="ru-RU" sz="36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году.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69BD14-F5B1-A87B-D905-34C0D696B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352" y="273862"/>
            <a:ext cx="4326588" cy="132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3115071" cy="17232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Численность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работников профессорско-преподавательского     состава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имеющих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ученое звание, чел.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98" y="130066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1508016"/>
            <a:ext cx="15515897" cy="724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73131690"/>
              </p:ext>
            </p:extLst>
          </p:nvPr>
        </p:nvGraphicFramePr>
        <p:xfrm>
          <a:off x="977462" y="1277007"/>
          <a:ext cx="8954814" cy="3531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37596748"/>
              </p:ext>
            </p:extLst>
          </p:nvPr>
        </p:nvGraphicFramePr>
        <p:xfrm>
          <a:off x="878992" y="5072085"/>
          <a:ext cx="6795972" cy="285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88865100"/>
              </p:ext>
            </p:extLst>
          </p:nvPr>
        </p:nvGraphicFramePr>
        <p:xfrm>
          <a:off x="10178321" y="3655118"/>
          <a:ext cx="5246558" cy="4432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2788" y="4603531"/>
            <a:ext cx="14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рофессор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25100" y="4679593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Доцент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534" y="7900573"/>
            <a:ext cx="177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92236" y="7952546"/>
            <a:ext cx="20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16966" y="7583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801697" y="7891823"/>
            <a:ext cx="167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345639" y="7900573"/>
            <a:ext cx="1954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24923" y="4141866"/>
            <a:ext cx="3982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 виду занятости: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2409" y="5519720"/>
            <a:ext cx="2149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Профессор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001216" y="5560819"/>
            <a:ext cx="149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Доцент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57518" y="7952546"/>
            <a:ext cx="2024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Внутреннее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совместительство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00563" y="7877589"/>
            <a:ext cx="1970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Внутреннее  </a:t>
            </a:r>
            <a:r>
              <a:rPr lang="ru-RU" b="1" dirty="0">
                <a:solidFill>
                  <a:prstClr val="black"/>
                </a:solidFill>
              </a:rPr>
              <a:t>совместительство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8384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895" y="109592"/>
            <a:ext cx="13115071" cy="13779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Число научных сотрудников, чел.</a:t>
            </a:r>
            <a:br>
              <a:rPr lang="ru-RU" sz="4000" b="1" dirty="0">
                <a:solidFill>
                  <a:srgbClr val="C00000"/>
                </a:solidFill>
                <a:latin typeface="+mn-lt"/>
              </a:rPr>
            </a:b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1261241"/>
            <a:ext cx="15515897" cy="7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33" y="109592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14747232"/>
              </p:ext>
            </p:extLst>
          </p:nvPr>
        </p:nvGraphicFramePr>
        <p:xfrm>
          <a:off x="381259" y="739921"/>
          <a:ext cx="11161985" cy="465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41467537"/>
              </p:ext>
            </p:extLst>
          </p:nvPr>
        </p:nvGraphicFramePr>
        <p:xfrm>
          <a:off x="6339840" y="4382814"/>
          <a:ext cx="9017635" cy="424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18741" y="5794060"/>
            <a:ext cx="404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 виду занятости: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80428" y="2159875"/>
            <a:ext cx="2477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Всего:</a:t>
            </a:r>
          </a:p>
          <a:p>
            <a:r>
              <a:rPr lang="ru-RU" sz="2800" b="1" dirty="0" smtClean="0"/>
              <a:t>2020 г. - </a:t>
            </a:r>
            <a:r>
              <a:rPr lang="ru-RU" sz="2800" b="1" dirty="0" smtClean="0">
                <a:solidFill>
                  <a:srgbClr val="C00000"/>
                </a:solidFill>
              </a:rPr>
              <a:t>41</a:t>
            </a:r>
          </a:p>
          <a:p>
            <a:r>
              <a:rPr lang="ru-RU" sz="2800" b="1" dirty="0" smtClean="0"/>
              <a:t>2021 г. - </a:t>
            </a:r>
            <a:r>
              <a:rPr lang="ru-RU" sz="2800" b="1" dirty="0" smtClean="0">
                <a:solidFill>
                  <a:srgbClr val="C00000"/>
                </a:solidFill>
              </a:rPr>
              <a:t>39</a:t>
            </a:r>
          </a:p>
          <a:p>
            <a:r>
              <a:rPr lang="ru-RU" sz="2800" b="1" dirty="0" smtClean="0"/>
              <a:t>2022 г. - </a:t>
            </a:r>
            <a:r>
              <a:rPr lang="ru-RU" sz="2800" b="1" dirty="0" smtClean="0">
                <a:solidFill>
                  <a:srgbClr val="C00000"/>
                </a:solidFill>
              </a:rPr>
              <a:t>37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8455" y="8087710"/>
            <a:ext cx="197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место </a:t>
            </a:r>
          </a:p>
          <a:p>
            <a:pPr algn="ctr"/>
            <a:r>
              <a:rPr lang="ru-RU" b="1" dirty="0" smtClean="0"/>
              <a:t>работы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29145" y="8087710"/>
            <a:ext cx="234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673255" y="8087710"/>
            <a:ext cx="261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Внутреннее совместительство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76000" y="3660397"/>
            <a:ext cx="1362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</a:t>
            </a:r>
            <a:r>
              <a:rPr lang="ru-RU" b="1" dirty="0" smtClean="0"/>
              <a:t>ладший научный</a:t>
            </a:r>
          </a:p>
          <a:p>
            <a:pPr algn="ctr"/>
            <a:r>
              <a:rPr lang="ru-RU" b="1" dirty="0" smtClean="0"/>
              <a:t> сотрудник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58455" y="3660397"/>
            <a:ext cx="1338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Ведущий</a:t>
            </a:r>
          </a:p>
          <a:p>
            <a:r>
              <a:rPr lang="ru-RU" b="1" dirty="0" smtClean="0"/>
              <a:t> научный</a:t>
            </a:r>
          </a:p>
          <a:p>
            <a:r>
              <a:rPr lang="ru-RU" b="1" dirty="0" smtClean="0"/>
              <a:t> сотрудник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49263" y="3660397"/>
            <a:ext cx="1225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Главный </a:t>
            </a:r>
          </a:p>
          <a:p>
            <a:pPr algn="ctr"/>
            <a:r>
              <a:rPr lang="ru-RU" b="1" dirty="0" smtClean="0"/>
              <a:t>научный </a:t>
            </a:r>
          </a:p>
          <a:p>
            <a:pPr algn="ctr"/>
            <a:r>
              <a:rPr lang="ru-RU" b="1" dirty="0" smtClean="0"/>
              <a:t>сотрудник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70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17" y="315310"/>
            <a:ext cx="13915008" cy="135583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Число научных сотрудников по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наличию ученой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степени, чел.</a:t>
            </a:r>
            <a:br>
              <a:rPr lang="ru-RU" sz="4000" b="1" dirty="0">
                <a:solidFill>
                  <a:srgbClr val="C00000"/>
                </a:solidFill>
                <a:latin typeface="+mn-lt"/>
              </a:rPr>
            </a:b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508015"/>
            <a:ext cx="15515897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664" y="13006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35646198"/>
              </p:ext>
            </p:extLst>
          </p:nvPr>
        </p:nvGraphicFramePr>
        <p:xfrm>
          <a:off x="764498" y="974338"/>
          <a:ext cx="6967461" cy="4267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19020566"/>
              </p:ext>
            </p:extLst>
          </p:nvPr>
        </p:nvGraphicFramePr>
        <p:xfrm>
          <a:off x="677919" y="4894375"/>
          <a:ext cx="7693572" cy="295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83453800"/>
              </p:ext>
            </p:extLst>
          </p:nvPr>
        </p:nvGraphicFramePr>
        <p:xfrm>
          <a:off x="8655049" y="2522481"/>
          <a:ext cx="6935471" cy="587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076" y="4597353"/>
            <a:ext cx="139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Доктор наук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22938" y="4571209"/>
            <a:ext cx="166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Кандидат </a:t>
            </a:r>
          </a:p>
          <a:p>
            <a:pPr algn="ctr"/>
            <a:r>
              <a:rPr lang="ru-RU" b="1" dirty="0" smtClean="0"/>
              <a:t>наук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92761" y="3735577"/>
            <a:ext cx="507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 виду занятости: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453" y="7898524"/>
            <a:ext cx="169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23369" y="7949216"/>
            <a:ext cx="178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Основное место работы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8607" y="7887687"/>
            <a:ext cx="197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569424" y="7901385"/>
            <a:ext cx="208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Внешнее совместительство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372" y="7898524"/>
            <a:ext cx="217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Внутреннее совместительство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650755" y="7901385"/>
            <a:ext cx="20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Внутреннее совместительство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6152" y="4381909"/>
            <a:ext cx="195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Доктора </a:t>
            </a:r>
          </a:p>
          <a:p>
            <a:pPr algn="ctr"/>
            <a:r>
              <a:rPr lang="ru-RU" sz="3200" b="1" dirty="0" smtClean="0"/>
              <a:t>наук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8829066" y="4603972"/>
            <a:ext cx="248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Кандидаты наук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531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660" y="299545"/>
            <a:ext cx="12878588" cy="14929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Число научных сотрудников по ученому званию, чел.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" y="1440246"/>
            <a:ext cx="15421304" cy="735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33" y="62296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96160450"/>
              </p:ext>
            </p:extLst>
          </p:nvPr>
        </p:nvGraphicFramePr>
        <p:xfrm>
          <a:off x="914399" y="751271"/>
          <a:ext cx="9969446" cy="3899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23072531"/>
              </p:ext>
            </p:extLst>
          </p:nvPr>
        </p:nvGraphicFramePr>
        <p:xfrm>
          <a:off x="819807" y="4951517"/>
          <a:ext cx="8891751" cy="3180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48979389"/>
              </p:ext>
            </p:extLst>
          </p:nvPr>
        </p:nvGraphicFramePr>
        <p:xfrm>
          <a:off x="7866993" y="4545310"/>
          <a:ext cx="7632372" cy="3353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1558" y="4360644"/>
            <a:ext cx="215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Доцент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18840" y="4360644"/>
            <a:ext cx="238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Профессор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74276" y="4360644"/>
            <a:ext cx="145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Доцент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9807" y="8150772"/>
            <a:ext cx="318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Основное место </a:t>
            </a:r>
          </a:p>
          <a:p>
            <a:r>
              <a:rPr lang="ru-RU" b="1" dirty="0" smtClean="0"/>
              <a:t>работы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22028" y="8150773"/>
            <a:ext cx="2159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Внешнее </a:t>
            </a:r>
          </a:p>
          <a:p>
            <a:r>
              <a:rPr lang="ru-RU" b="1" dirty="0" smtClean="0"/>
              <a:t>совместительство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08028" y="8150772"/>
            <a:ext cx="207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Внутренне совместительство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20894" y="8101926"/>
            <a:ext cx="201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421007" y="8095306"/>
            <a:ext cx="200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40880" y="7985880"/>
            <a:ext cx="263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Внутренне совместительство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675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3080" y="3718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67811" y="3718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56995"/>
            <a:ext cx="15104048" cy="721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66872" y="1045757"/>
            <a:ext cx="9381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 </a:t>
            </a:r>
            <a:r>
              <a:rPr lang="ru-RU" sz="4000" b="1" dirty="0" smtClean="0">
                <a:solidFill>
                  <a:srgbClr val="C00000"/>
                </a:solidFill>
              </a:rPr>
              <a:t>2022</a:t>
            </a:r>
            <a:r>
              <a:rPr lang="ru-RU" sz="4000" b="1" dirty="0" smtClean="0"/>
              <a:t> г. Аттестационной комиссией рассмотрено </a:t>
            </a:r>
            <a:r>
              <a:rPr lang="ru-RU" sz="4000" b="1" dirty="0" smtClean="0">
                <a:solidFill>
                  <a:srgbClr val="C00000"/>
                </a:solidFill>
              </a:rPr>
              <a:t>10</a:t>
            </a:r>
            <a:r>
              <a:rPr lang="ru-RU" sz="4000" b="1" dirty="0" smtClean="0"/>
              <a:t> заявлений, созданы комиссии на присвоение ученых званий</a:t>
            </a:r>
            <a:endParaRPr lang="ru-RU" sz="4000" b="1" dirty="0">
              <a:solidFill>
                <a:srgbClr val="A71D2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705" y="4087892"/>
            <a:ext cx="10882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Проведена экспертиза  аттестационных дел,  по результатам рекомендованы к  рассмотрению на заседании Ученого совета кандидаты к присвоению ученого звания: </a:t>
            </a:r>
          </a:p>
          <a:p>
            <a:pPr algn="ctr"/>
            <a:r>
              <a:rPr lang="ru-RU" sz="4000" b="1" dirty="0" smtClean="0">
                <a:solidFill>
                  <a:srgbClr val="A71D29"/>
                </a:solidFill>
              </a:rPr>
              <a:t>4 </a:t>
            </a:r>
            <a:r>
              <a:rPr lang="ru-RU" sz="4000" b="1" dirty="0" smtClean="0"/>
              <a:t>– звания профессора </a:t>
            </a:r>
          </a:p>
          <a:p>
            <a:pPr algn="ctr"/>
            <a:r>
              <a:rPr lang="ru-RU" sz="4000" b="1" dirty="0" smtClean="0">
                <a:solidFill>
                  <a:srgbClr val="A71D29"/>
                </a:solidFill>
              </a:rPr>
              <a:t>6 </a:t>
            </a:r>
            <a:r>
              <a:rPr lang="ru-RU" sz="4000" b="1" dirty="0" smtClean="0"/>
              <a:t>– звания доцента</a:t>
            </a:r>
            <a:endParaRPr lang="ru-RU" sz="40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869" y="161910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220" y="5348969"/>
            <a:ext cx="2815404" cy="3389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2" y="474226"/>
            <a:ext cx="3657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433195"/>
            <a:ext cx="1542415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2767" y="868680"/>
            <a:ext cx="107329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Объем рассмотренных Аттестационной комиссией в</a:t>
            </a:r>
            <a:r>
              <a:rPr lang="ru-RU" sz="4000" b="1" dirty="0" smtClean="0">
                <a:solidFill>
                  <a:srgbClr val="C00000"/>
                </a:solidFill>
              </a:rPr>
              <a:t> 2022 </a:t>
            </a:r>
            <a:r>
              <a:rPr lang="ru-RU" sz="4000" b="1" dirty="0" smtClean="0"/>
              <a:t>г. документов  претендентов на замещение должностей, относящихся к профессорско-преподавательским: </a:t>
            </a:r>
            <a:r>
              <a:rPr lang="ru-RU" sz="4000" b="1" dirty="0" smtClean="0">
                <a:solidFill>
                  <a:srgbClr val="C00000"/>
                </a:solidFill>
              </a:rPr>
              <a:t>320</a:t>
            </a:r>
            <a:r>
              <a:rPr lang="ru-RU" sz="4000" b="1" dirty="0" smtClean="0"/>
              <a:t> претендентов, относящихся к прочим категориям: </a:t>
            </a:r>
            <a:r>
              <a:rPr lang="ru-RU" sz="4000" b="1" dirty="0" smtClean="0">
                <a:solidFill>
                  <a:srgbClr val="C00000"/>
                </a:solidFill>
              </a:rPr>
              <a:t>14</a:t>
            </a:r>
            <a:r>
              <a:rPr lang="ru-RU" sz="4000" b="1" dirty="0" smtClean="0"/>
              <a:t> претендентов.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8641" y="5112226"/>
            <a:ext cx="9448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71D29"/>
                </a:solidFill>
              </a:rPr>
              <a:t>36 </a:t>
            </a:r>
            <a:r>
              <a:rPr lang="ru-RU" sz="4000" b="1" dirty="0" smtClean="0"/>
              <a:t>претендентов</a:t>
            </a:r>
            <a:r>
              <a:rPr lang="ru-RU" sz="4000" b="1" dirty="0" smtClean="0">
                <a:solidFill>
                  <a:srgbClr val="A71D29"/>
                </a:solidFill>
              </a:rPr>
              <a:t> (11,25%) </a:t>
            </a:r>
            <a:r>
              <a:rPr lang="ru-RU" sz="4000" b="1" dirty="0" smtClean="0"/>
              <a:t>допущены </a:t>
            </a:r>
          </a:p>
          <a:p>
            <a:pPr algn="ctr"/>
            <a:r>
              <a:rPr lang="ru-RU" sz="4000" b="1" dirty="0" smtClean="0"/>
              <a:t>к участию в выборах и конкурсному </a:t>
            </a:r>
          </a:p>
          <a:p>
            <a:pPr algn="ctr"/>
            <a:r>
              <a:rPr lang="ru-RU" sz="4000" b="1" dirty="0" smtClean="0"/>
              <a:t>отбору с рекомендациями</a:t>
            </a:r>
            <a:endParaRPr lang="ru-RU" sz="4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725" y="17970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6" y="590076"/>
            <a:ext cx="3189545" cy="3111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56" y="4779605"/>
            <a:ext cx="2864370" cy="28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1" y="220717"/>
            <a:ext cx="14300534" cy="1371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A21C28"/>
                </a:solidFill>
                <a:latin typeface="+mn-lt"/>
                <a:ea typeface="Verdana" panose="020B0604030504040204" pitchFamily="34" charset="0"/>
              </a:rPr>
              <a:t>Категории претендентов на замещение должностей работников, относящихся к ППС, документы которых были рассмотрены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BE399C-5FCE-488D-9733-F638E28F5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4327911" y="179882"/>
            <a:ext cx="1375645" cy="13820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265555"/>
            <a:ext cx="1542415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1236" y="7729288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Декан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31117" y="7711939"/>
            <a:ext cx="154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Заведующий </a:t>
            </a:r>
          </a:p>
          <a:p>
            <a:pPr algn="ctr"/>
            <a:r>
              <a:rPr lang="ru-RU" b="1" dirty="0" smtClean="0"/>
              <a:t>кафедрой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1102" y="7741473"/>
            <a:ext cx="128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Профессор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179071" y="7712332"/>
            <a:ext cx="16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Старший </a:t>
            </a:r>
          </a:p>
          <a:p>
            <a:pPr algn="ctr"/>
            <a:r>
              <a:rPr lang="ru-RU" b="1" dirty="0" smtClean="0"/>
              <a:t>преподаватель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371133" y="7712332"/>
            <a:ext cx="182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Преподаватель,</a:t>
            </a:r>
          </a:p>
          <a:p>
            <a:pPr algn="ctr"/>
            <a:r>
              <a:rPr lang="ru-RU" b="1" dirty="0" smtClean="0"/>
              <a:t> ассистент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30081" y="780109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Доцент</a:t>
            </a:r>
            <a:endParaRPr lang="ru-RU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69302162"/>
              </p:ext>
            </p:extLst>
          </p:nvPr>
        </p:nvGraphicFramePr>
        <p:xfrm>
          <a:off x="1139252" y="691030"/>
          <a:ext cx="13071423" cy="705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33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" y="879475"/>
            <a:ext cx="4751882" cy="80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566" y="322236"/>
            <a:ext cx="1384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932" y="2997474"/>
            <a:ext cx="4407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Деятельность </a:t>
            </a:r>
          </a:p>
          <a:p>
            <a:pPr algn="ctr"/>
            <a:r>
              <a:rPr lang="ru-RU" sz="4800" b="1" dirty="0" smtClean="0"/>
              <a:t>по</a:t>
            </a:r>
            <a:r>
              <a:rPr lang="ru-RU" sz="4800" b="1" dirty="0" smtClean="0">
                <a:solidFill>
                  <a:srgbClr val="C00000"/>
                </a:solidFill>
              </a:rPr>
              <a:t> развитию </a:t>
            </a:r>
          </a:p>
          <a:p>
            <a:pPr algn="ctr"/>
            <a:r>
              <a:rPr lang="ru-RU" sz="4800" b="1" dirty="0" smtClean="0"/>
              <a:t>персонала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91726" y="879475"/>
            <a:ext cx="861934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Прошли обучение в 2022 году : </a:t>
            </a:r>
          </a:p>
          <a:p>
            <a:endParaRPr lang="ru-RU" sz="3200" b="1" dirty="0" smtClean="0">
              <a:solidFill>
                <a:prstClr val="black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C00000"/>
                </a:solidFill>
              </a:rPr>
              <a:t>охране труда  </a:t>
            </a:r>
            <a:r>
              <a:rPr lang="ru-RU" sz="3200" dirty="0" smtClean="0">
                <a:solidFill>
                  <a:prstClr val="black"/>
                </a:solidFill>
              </a:rPr>
              <a:t>руководители и специалисты структурных подразделений:  </a:t>
            </a:r>
            <a:r>
              <a:rPr lang="ru-RU" sz="3200" b="1" dirty="0" smtClean="0">
                <a:solidFill>
                  <a:srgbClr val="C00000"/>
                </a:solidFill>
              </a:rPr>
              <a:t>69</a:t>
            </a:r>
            <a:r>
              <a:rPr lang="ru-RU" sz="3200" dirty="0" smtClean="0">
                <a:solidFill>
                  <a:prstClr val="black"/>
                </a:solidFill>
              </a:rPr>
              <a:t> работников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prstClr val="black"/>
                </a:solidFill>
              </a:rPr>
              <a:t>обучению безопасным методам и приемам </a:t>
            </a:r>
            <a:r>
              <a:rPr lang="ru-RU" sz="3200" dirty="0" smtClean="0">
                <a:solidFill>
                  <a:srgbClr val="C00000"/>
                </a:solidFill>
              </a:rPr>
              <a:t>выполнения работ на высоте</a:t>
            </a:r>
            <a:r>
              <a:rPr lang="ru-RU" sz="3200" dirty="0" smtClean="0">
                <a:solidFill>
                  <a:prstClr val="black"/>
                </a:solidFill>
              </a:rPr>
              <a:t>: </a:t>
            </a:r>
            <a:r>
              <a:rPr lang="ru-RU" sz="3200" b="1" dirty="0" smtClean="0">
                <a:solidFill>
                  <a:srgbClr val="C00000"/>
                </a:solidFill>
              </a:rPr>
              <a:t>15</a:t>
            </a:r>
            <a:r>
              <a:rPr lang="ru-RU" sz="3200" dirty="0" smtClean="0">
                <a:solidFill>
                  <a:prstClr val="black"/>
                </a:solidFill>
              </a:rPr>
              <a:t> работников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prstClr val="black"/>
                </a:solidFill>
              </a:rPr>
              <a:t>по программе </a:t>
            </a:r>
            <a:r>
              <a:rPr lang="ru-RU" sz="3200" dirty="0" smtClean="0">
                <a:solidFill>
                  <a:srgbClr val="C00000"/>
                </a:solidFill>
              </a:rPr>
              <a:t>пожарно-технический минимум</a:t>
            </a:r>
            <a:r>
              <a:rPr lang="ru-RU" sz="3200" dirty="0" smtClean="0">
                <a:solidFill>
                  <a:prstClr val="black"/>
                </a:solidFill>
              </a:rPr>
              <a:t>: </a:t>
            </a:r>
            <a:r>
              <a:rPr lang="ru-RU" sz="3200" b="1" dirty="0" smtClean="0">
                <a:solidFill>
                  <a:srgbClr val="C00000"/>
                </a:solidFill>
              </a:rPr>
              <a:t>76</a:t>
            </a:r>
            <a:r>
              <a:rPr lang="ru-RU" sz="3200" dirty="0" smtClean="0">
                <a:solidFill>
                  <a:prstClr val="black"/>
                </a:solidFill>
              </a:rPr>
              <a:t> работников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prstClr val="black"/>
                </a:solidFill>
              </a:rPr>
              <a:t>по программе повышения квалификации в сфере </a:t>
            </a:r>
            <a:r>
              <a:rPr lang="ru-RU" sz="3200" dirty="0" smtClean="0">
                <a:solidFill>
                  <a:srgbClr val="C00000"/>
                </a:solidFill>
              </a:rPr>
              <a:t>противодействия коррупции: </a:t>
            </a:r>
            <a:r>
              <a:rPr lang="ru-RU" sz="3200" b="1" dirty="0" smtClean="0">
                <a:solidFill>
                  <a:srgbClr val="C00000"/>
                </a:solidFill>
              </a:rPr>
              <a:t>24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/>
              <a:t>работника 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prstClr val="black"/>
                </a:solidFill>
              </a:rPr>
              <a:t>по </a:t>
            </a:r>
            <a:r>
              <a:rPr lang="ru-RU" sz="3200" dirty="0" smtClean="0">
                <a:solidFill>
                  <a:srgbClr val="C00000"/>
                </a:solidFill>
              </a:rPr>
              <a:t>другим</a:t>
            </a:r>
            <a:r>
              <a:rPr lang="ru-RU" sz="3200" dirty="0" smtClean="0">
                <a:solidFill>
                  <a:prstClr val="black"/>
                </a:solidFill>
              </a:rPr>
              <a:t> образовательным программам:  </a:t>
            </a:r>
            <a:r>
              <a:rPr lang="ru-RU" sz="3200" b="1" dirty="0" smtClean="0">
                <a:solidFill>
                  <a:srgbClr val="C00000"/>
                </a:solidFill>
              </a:rPr>
              <a:t>195</a:t>
            </a:r>
            <a:r>
              <a:rPr lang="ru-RU" sz="3200" dirty="0" smtClean="0">
                <a:solidFill>
                  <a:prstClr val="black"/>
                </a:solidFill>
              </a:rPr>
              <a:t> работников 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Всего: </a:t>
            </a:r>
            <a:r>
              <a:rPr lang="ru-RU" sz="3200" b="1" dirty="0" smtClean="0">
                <a:solidFill>
                  <a:srgbClr val="C00000"/>
                </a:solidFill>
              </a:rPr>
              <a:t>379</a:t>
            </a:r>
            <a:r>
              <a:rPr lang="ru-RU" sz="3200" dirty="0" smtClean="0"/>
              <a:t>, в том числе в </a:t>
            </a:r>
            <a:r>
              <a:rPr lang="ru-RU" sz="3200" dirty="0" smtClean="0">
                <a:solidFill>
                  <a:prstClr val="black"/>
                </a:solidFill>
              </a:rPr>
              <a:t>сторонних </a:t>
            </a:r>
            <a:r>
              <a:rPr lang="ru-RU" sz="3200" dirty="0">
                <a:solidFill>
                  <a:prstClr val="black"/>
                </a:solidFill>
              </a:rPr>
              <a:t>образовательных </a:t>
            </a:r>
            <a:r>
              <a:rPr lang="ru-RU" sz="3200" dirty="0" smtClean="0">
                <a:solidFill>
                  <a:prstClr val="black"/>
                </a:solidFill>
              </a:rPr>
              <a:t>организациях </a:t>
            </a:r>
            <a:r>
              <a:rPr lang="ru-RU" sz="3200" b="1" dirty="0" smtClean="0">
                <a:solidFill>
                  <a:srgbClr val="C00000"/>
                </a:solidFill>
              </a:rPr>
              <a:t>241 </a:t>
            </a:r>
            <a:r>
              <a:rPr lang="ru-RU" sz="3200" dirty="0" smtClean="0">
                <a:solidFill>
                  <a:prstClr val="black"/>
                </a:solidFill>
              </a:rPr>
              <a:t>работник</a:t>
            </a:r>
            <a:endParaRPr lang="ru-RU" sz="3200" dirty="0" smtClean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263" y="6440151"/>
            <a:ext cx="2787337" cy="22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2"/>
            <a:ext cx="5816600" cy="804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182" y="52180"/>
            <a:ext cx="1384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215" y="2553750"/>
            <a:ext cx="559480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Деятельность</a:t>
            </a:r>
            <a:r>
              <a:rPr lang="ru-RU" sz="4400" b="1" dirty="0" smtClean="0">
                <a:solidFill>
                  <a:srgbClr val="A71D29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по формированию 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корпоративной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социальной политики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9231" y="1274164"/>
            <a:ext cx="925073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Предоставлено мер социальной поддержки:</a:t>
            </a:r>
          </a:p>
          <a:p>
            <a:endParaRPr lang="ru-RU" sz="3200" dirty="0" smtClean="0">
              <a:solidFill>
                <a:prstClr val="black"/>
              </a:solidFill>
            </a:endParaRPr>
          </a:p>
          <a:p>
            <a:r>
              <a:rPr lang="ru-RU" sz="3200" dirty="0" smtClean="0"/>
              <a:t>1.</a:t>
            </a:r>
            <a:r>
              <a:rPr lang="ru-RU" sz="3200" b="1" dirty="0" smtClean="0">
                <a:solidFill>
                  <a:srgbClr val="C00000"/>
                </a:solidFill>
              </a:rPr>
              <a:t> Материальная помощь:</a:t>
            </a:r>
          </a:p>
          <a:p>
            <a:endParaRPr lang="ru-RU" sz="3200" b="1" dirty="0" smtClean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prstClr val="black"/>
                </a:solidFill>
              </a:rPr>
              <a:t>работникам: </a:t>
            </a:r>
            <a:r>
              <a:rPr lang="ru-RU" sz="3200" b="1" dirty="0" smtClean="0">
                <a:solidFill>
                  <a:srgbClr val="A71D29"/>
                </a:solidFill>
              </a:rPr>
              <a:t>53</a:t>
            </a:r>
            <a:r>
              <a:rPr lang="ru-RU" sz="3200" dirty="0" smtClean="0">
                <a:solidFill>
                  <a:prstClr val="black"/>
                </a:solidFill>
              </a:rPr>
              <a:t> человека на </a:t>
            </a:r>
            <a:r>
              <a:rPr lang="ru-RU" sz="3200" dirty="0">
                <a:solidFill>
                  <a:prstClr val="black"/>
                </a:solidFill>
              </a:rPr>
              <a:t>сумму </a:t>
            </a:r>
            <a:r>
              <a:rPr lang="ru-RU" sz="3200" b="1" dirty="0" smtClean="0">
                <a:solidFill>
                  <a:srgbClr val="C00000"/>
                </a:solidFill>
              </a:rPr>
              <a:t>511 120 </a:t>
            </a:r>
            <a:r>
              <a:rPr lang="ru-RU" sz="3200" dirty="0" smtClean="0">
                <a:solidFill>
                  <a:prstClr val="black"/>
                </a:solidFill>
              </a:rPr>
              <a:t>руб.</a:t>
            </a:r>
          </a:p>
          <a:p>
            <a:pPr marL="457200" indent="-457200">
              <a:buFontTx/>
              <a:buChar char="-"/>
            </a:pPr>
            <a:endParaRPr lang="ru-RU" sz="3200" dirty="0" smtClean="0">
              <a:solidFill>
                <a:prstClr val="black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200" dirty="0">
                <a:solidFill>
                  <a:prstClr val="black"/>
                </a:solidFill>
              </a:rPr>
              <a:t>в</a:t>
            </a:r>
            <a:r>
              <a:rPr lang="ru-RU" sz="3200" dirty="0" smtClean="0">
                <a:solidFill>
                  <a:prstClr val="black"/>
                </a:solidFill>
              </a:rPr>
              <a:t>етеранам: </a:t>
            </a:r>
            <a:r>
              <a:rPr lang="ru-RU" sz="3200" b="1" dirty="0" smtClean="0">
                <a:solidFill>
                  <a:srgbClr val="C00000"/>
                </a:solidFill>
              </a:rPr>
              <a:t>27</a:t>
            </a:r>
            <a:r>
              <a:rPr lang="ru-RU" sz="3200" dirty="0" smtClean="0">
                <a:solidFill>
                  <a:prstClr val="black"/>
                </a:solidFill>
              </a:rPr>
              <a:t> человек – в связи с юбилеем,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а также всем ветеранам по случаю праздников: 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23 февраля, 8 марта, День Победы, День пожилого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 человека, юбилей университета, всего на сумму 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728 500</a:t>
            </a:r>
            <a:r>
              <a:rPr lang="ru-RU" sz="3200" dirty="0" smtClean="0">
                <a:solidFill>
                  <a:prstClr val="black"/>
                </a:solidFill>
              </a:rPr>
              <a:t> руб.</a:t>
            </a:r>
          </a:p>
          <a:p>
            <a:endParaRPr lang="ru-RU" sz="3200" dirty="0" smtClean="0">
              <a:solidFill>
                <a:prstClr val="black"/>
              </a:solidFill>
            </a:endParaRPr>
          </a:p>
          <a:p>
            <a:r>
              <a:rPr lang="ru-RU" sz="3200" dirty="0" smtClean="0">
                <a:solidFill>
                  <a:prstClr val="black"/>
                </a:solidFill>
              </a:rPr>
              <a:t>2. </a:t>
            </a:r>
            <a:r>
              <a:rPr lang="ru-RU" sz="3200" b="1" dirty="0" smtClean="0"/>
              <a:t>Льготы по </a:t>
            </a:r>
            <a:r>
              <a:rPr lang="ru-RU" sz="3200" b="1" dirty="0" smtClean="0">
                <a:solidFill>
                  <a:srgbClr val="C00000"/>
                </a:solidFill>
              </a:rPr>
              <a:t>оплате жилья</a:t>
            </a:r>
            <a:r>
              <a:rPr lang="ru-RU" sz="3200" dirty="0" smtClean="0">
                <a:solidFill>
                  <a:prstClr val="black"/>
                </a:solidFill>
              </a:rPr>
              <a:t>:  </a:t>
            </a:r>
            <a:r>
              <a:rPr lang="ru-RU" sz="3200" b="1" dirty="0" smtClean="0">
                <a:solidFill>
                  <a:srgbClr val="A71D29"/>
                </a:solidFill>
              </a:rPr>
              <a:t>2</a:t>
            </a:r>
            <a:r>
              <a:rPr lang="ru-RU" sz="3200" dirty="0" smtClean="0">
                <a:solidFill>
                  <a:prstClr val="black"/>
                </a:solidFill>
              </a:rPr>
              <a:t> человека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257" y="6448425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5043" y="394278"/>
            <a:ext cx="10667625" cy="172323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В 2022 году представлено к награждению 253 работника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9" y="4232093"/>
            <a:ext cx="2553287" cy="324799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18420" y="2609157"/>
            <a:ext cx="9648294" cy="565673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206 </a:t>
            </a:r>
            <a:r>
              <a:rPr lang="ru-RU" dirty="0" smtClean="0"/>
              <a:t>работников получили награды различного уровня</a:t>
            </a:r>
          </a:p>
          <a:p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 </a:t>
            </a:r>
            <a:r>
              <a:rPr lang="ru-RU" b="1" dirty="0" smtClean="0">
                <a:solidFill>
                  <a:srgbClr val="C00000"/>
                </a:solidFill>
              </a:rPr>
              <a:t>47 </a:t>
            </a:r>
            <a:r>
              <a:rPr lang="ru-RU" dirty="0" smtClean="0"/>
              <a:t>работникам подготовлены ходатайства о награждении, направлены для рассмотрения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8" y="284344"/>
            <a:ext cx="4543425" cy="9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978" y="5437527"/>
            <a:ext cx="3587473" cy="26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25"/>
            <a:ext cx="4811843" cy="802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98" y="69248"/>
            <a:ext cx="13779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229" y="2494569"/>
            <a:ext cx="3727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Деятельность по </a:t>
            </a:r>
            <a:r>
              <a:rPr lang="ru-RU" sz="4400" b="1" dirty="0" smtClean="0">
                <a:solidFill>
                  <a:srgbClr val="C00000"/>
                </a:solidFill>
              </a:rPr>
              <a:t>обеспечению персоналом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1469" y="299545"/>
            <a:ext cx="10339379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prstClr val="black"/>
                </a:solidFill>
              </a:rPr>
              <a:t>  </a:t>
            </a:r>
            <a:r>
              <a:rPr lang="ru-RU" sz="3600" b="1" dirty="0" smtClean="0">
                <a:solidFill>
                  <a:prstClr val="black"/>
                </a:solidFill>
              </a:rPr>
              <a:t>Всего работников </a:t>
            </a:r>
            <a:r>
              <a:rPr lang="ru-RU" sz="3600" b="1" dirty="0" smtClean="0">
                <a:solidFill>
                  <a:srgbClr val="C00000"/>
                </a:solidFill>
              </a:rPr>
              <a:t>1859</a:t>
            </a:r>
            <a:r>
              <a:rPr lang="ru-RU" sz="3600" b="1" dirty="0" smtClean="0">
                <a:solidFill>
                  <a:prstClr val="black"/>
                </a:solidFill>
              </a:rPr>
              <a:t> человек, из них: 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600" b="1" dirty="0" smtClean="0">
                <a:solidFill>
                  <a:srgbClr val="C00000"/>
                </a:solidFill>
              </a:rPr>
              <a:t>По категориям: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ППС  </a:t>
            </a:r>
            <a:r>
              <a:rPr lang="ru-RU" sz="2600" b="1" dirty="0" smtClean="0">
                <a:solidFill>
                  <a:srgbClr val="A21C28"/>
                </a:solidFill>
              </a:rPr>
              <a:t>745</a:t>
            </a:r>
            <a:r>
              <a:rPr lang="ru-RU" sz="2600" b="1" dirty="0" smtClean="0">
                <a:solidFill>
                  <a:prstClr val="black"/>
                </a:solidFill>
              </a:rPr>
              <a:t> человек;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научные сотрудники </a:t>
            </a:r>
            <a:r>
              <a:rPr lang="ru-RU" sz="2600" b="1" dirty="0" smtClean="0">
                <a:solidFill>
                  <a:srgbClr val="A21C28"/>
                </a:solidFill>
              </a:rPr>
              <a:t>25</a:t>
            </a:r>
            <a:r>
              <a:rPr lang="ru-RU" sz="2600" b="1" dirty="0" smtClean="0">
                <a:solidFill>
                  <a:prstClr val="black"/>
                </a:solidFill>
              </a:rPr>
              <a:t> человек;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преподаватели </a:t>
            </a:r>
            <a:r>
              <a:rPr lang="ru-RU" sz="2600" b="1" dirty="0">
                <a:solidFill>
                  <a:prstClr val="black"/>
                </a:solidFill>
              </a:rPr>
              <a:t>СПО </a:t>
            </a:r>
            <a:r>
              <a:rPr lang="ru-RU" sz="2600" b="1" dirty="0" smtClean="0">
                <a:solidFill>
                  <a:srgbClr val="C00000"/>
                </a:solidFill>
              </a:rPr>
              <a:t>85</a:t>
            </a:r>
            <a:r>
              <a:rPr lang="ru-RU" sz="2600" b="1" dirty="0" smtClean="0">
                <a:solidFill>
                  <a:prstClr val="black"/>
                </a:solidFill>
              </a:rPr>
              <a:t> </a:t>
            </a:r>
            <a:r>
              <a:rPr lang="ru-RU" sz="2600" b="1" dirty="0">
                <a:solidFill>
                  <a:prstClr val="black"/>
                </a:solidFill>
              </a:rPr>
              <a:t>человек;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УВП  </a:t>
            </a:r>
            <a:r>
              <a:rPr lang="ru-RU" sz="2600" b="1" dirty="0" smtClean="0">
                <a:solidFill>
                  <a:srgbClr val="A21C28"/>
                </a:solidFill>
              </a:rPr>
              <a:t>244</a:t>
            </a:r>
            <a:r>
              <a:rPr lang="ru-RU" sz="2600" b="1" dirty="0" smtClean="0">
                <a:solidFill>
                  <a:prstClr val="black"/>
                </a:solidFill>
              </a:rPr>
              <a:t> человека;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медицинские </a:t>
            </a:r>
            <a:r>
              <a:rPr lang="ru-RU" sz="2600" b="1" dirty="0" smtClean="0">
                <a:solidFill>
                  <a:srgbClr val="A21C28"/>
                </a:solidFill>
              </a:rPr>
              <a:t>183</a:t>
            </a:r>
            <a:r>
              <a:rPr lang="ru-RU" sz="2600" b="1" dirty="0" smtClean="0">
                <a:solidFill>
                  <a:prstClr val="black"/>
                </a:solidFill>
              </a:rPr>
              <a:t> человека;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иные  </a:t>
            </a:r>
            <a:r>
              <a:rPr lang="ru-RU" sz="2600" b="1" dirty="0" smtClean="0">
                <a:solidFill>
                  <a:srgbClr val="A21C28"/>
                </a:solidFill>
              </a:rPr>
              <a:t>577</a:t>
            </a:r>
            <a:r>
              <a:rPr lang="ru-RU" sz="2600" b="1" dirty="0" smtClean="0">
                <a:solidFill>
                  <a:prstClr val="black"/>
                </a:solidFill>
              </a:rPr>
              <a:t> человек.</a:t>
            </a:r>
          </a:p>
          <a:p>
            <a:endParaRPr lang="ru-RU" sz="2600" b="1" dirty="0" smtClean="0">
              <a:solidFill>
                <a:srgbClr val="C00000"/>
              </a:solidFill>
            </a:endParaRPr>
          </a:p>
          <a:p>
            <a:r>
              <a:rPr lang="ru-RU" sz="2600" b="1" dirty="0" smtClean="0">
                <a:solidFill>
                  <a:srgbClr val="C00000"/>
                </a:solidFill>
              </a:rPr>
              <a:t>По </a:t>
            </a:r>
            <a:r>
              <a:rPr lang="ru-RU" sz="2600" b="1" dirty="0" smtClean="0">
                <a:solidFill>
                  <a:srgbClr val="C00000"/>
                </a:solidFill>
              </a:rPr>
              <a:t>виду занятости</a:t>
            </a:r>
            <a:r>
              <a:rPr lang="ru-RU" sz="26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основных работников </a:t>
            </a:r>
            <a:r>
              <a:rPr lang="ru-RU" sz="2600" b="1" dirty="0" smtClean="0">
                <a:solidFill>
                  <a:srgbClr val="A21C28"/>
                </a:solidFill>
              </a:rPr>
              <a:t>1420</a:t>
            </a:r>
            <a:r>
              <a:rPr lang="ru-RU" sz="26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2600" b="1" dirty="0" smtClean="0">
                <a:solidFill>
                  <a:prstClr val="black"/>
                </a:solidFill>
              </a:rPr>
              <a:t>внешних совместителей </a:t>
            </a:r>
            <a:r>
              <a:rPr lang="ru-RU" sz="2600" b="1" dirty="0">
                <a:solidFill>
                  <a:srgbClr val="A21C28"/>
                </a:solidFill>
              </a:rPr>
              <a:t>439</a:t>
            </a:r>
            <a:r>
              <a:rPr lang="ru-RU" sz="2600" b="1" dirty="0">
                <a:solidFill>
                  <a:prstClr val="black"/>
                </a:solidFill>
              </a:rPr>
              <a:t> </a:t>
            </a:r>
            <a:endParaRPr lang="ru-RU" sz="26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endParaRPr lang="ru-RU" sz="2600" b="1" dirty="0">
              <a:solidFill>
                <a:prstClr val="black"/>
              </a:solidFill>
            </a:endParaRPr>
          </a:p>
          <a:p>
            <a:pPr lvl="0"/>
            <a:r>
              <a:rPr lang="ru-RU" sz="2600" b="1" dirty="0" smtClean="0">
                <a:solidFill>
                  <a:srgbClr val="C00000"/>
                </a:solidFill>
              </a:rPr>
              <a:t>По </a:t>
            </a:r>
            <a:r>
              <a:rPr lang="ru-RU" sz="2600" b="1" dirty="0">
                <a:solidFill>
                  <a:srgbClr val="C00000"/>
                </a:solidFill>
              </a:rPr>
              <a:t>возрасту:</a:t>
            </a:r>
          </a:p>
          <a:p>
            <a:pPr lvl="0"/>
            <a:r>
              <a:rPr lang="ru-RU" sz="2600" b="1" dirty="0" smtClean="0">
                <a:solidFill>
                  <a:prstClr val="black"/>
                </a:solidFill>
              </a:rPr>
              <a:t>до </a:t>
            </a:r>
            <a:r>
              <a:rPr lang="ru-RU" sz="2600" b="1" dirty="0">
                <a:solidFill>
                  <a:prstClr val="black"/>
                </a:solidFill>
              </a:rPr>
              <a:t>30 лет </a:t>
            </a:r>
            <a:r>
              <a:rPr lang="ru-RU" sz="2600" b="1" dirty="0">
                <a:solidFill>
                  <a:srgbClr val="A21C28"/>
                </a:solidFill>
              </a:rPr>
              <a:t>264</a:t>
            </a:r>
          </a:p>
          <a:p>
            <a:pPr lvl="0"/>
            <a:r>
              <a:rPr lang="ru-RU" sz="2600" b="1" dirty="0" smtClean="0">
                <a:solidFill>
                  <a:prstClr val="black"/>
                </a:solidFill>
              </a:rPr>
              <a:t>31-40 лет  </a:t>
            </a:r>
            <a:r>
              <a:rPr lang="ru-RU" sz="2600" b="1" dirty="0">
                <a:solidFill>
                  <a:srgbClr val="A21C28"/>
                </a:solidFill>
              </a:rPr>
              <a:t>476</a:t>
            </a:r>
          </a:p>
          <a:p>
            <a:pPr lvl="0"/>
            <a:r>
              <a:rPr lang="ru-RU" sz="2600" b="1" dirty="0" smtClean="0">
                <a:solidFill>
                  <a:prstClr val="black"/>
                </a:solidFill>
              </a:rPr>
              <a:t>41-50 лет  </a:t>
            </a:r>
            <a:r>
              <a:rPr lang="ru-RU" sz="2600" b="1" dirty="0">
                <a:solidFill>
                  <a:srgbClr val="A21C28"/>
                </a:solidFill>
              </a:rPr>
              <a:t>432</a:t>
            </a:r>
          </a:p>
          <a:p>
            <a:pPr lvl="0"/>
            <a:r>
              <a:rPr lang="ru-RU" sz="2600" b="1" dirty="0">
                <a:solidFill>
                  <a:prstClr val="black"/>
                </a:solidFill>
              </a:rPr>
              <a:t>51-60 лет </a:t>
            </a:r>
            <a:r>
              <a:rPr lang="ru-RU" sz="2600" b="1" dirty="0">
                <a:solidFill>
                  <a:srgbClr val="A21C28"/>
                </a:solidFill>
              </a:rPr>
              <a:t>343</a:t>
            </a:r>
          </a:p>
          <a:p>
            <a:pPr lvl="0"/>
            <a:r>
              <a:rPr lang="ru-RU" sz="2600" b="1" dirty="0">
                <a:solidFill>
                  <a:prstClr val="black"/>
                </a:solidFill>
              </a:rPr>
              <a:t>61 и старше  </a:t>
            </a:r>
            <a:r>
              <a:rPr lang="ru-RU" sz="2600" b="1" dirty="0">
                <a:solidFill>
                  <a:srgbClr val="A21C28"/>
                </a:solidFill>
              </a:rPr>
              <a:t>344</a:t>
            </a:r>
          </a:p>
          <a:p>
            <a:endParaRPr lang="ru-RU" sz="2800" b="1" dirty="0" smtClean="0">
              <a:solidFill>
                <a:prstClr val="black"/>
              </a:solidFill>
            </a:endParaRPr>
          </a:p>
          <a:p>
            <a:endParaRPr lang="ru-RU" sz="2800" b="1" dirty="0">
              <a:solidFill>
                <a:prstClr val="black"/>
              </a:solidFill>
            </a:endParaRPr>
          </a:p>
          <a:p>
            <a:r>
              <a:rPr lang="ru-RU" sz="2800" b="1" dirty="0" smtClean="0">
                <a:solidFill>
                  <a:prstClr val="black"/>
                </a:solidFill>
              </a:rPr>
              <a:t>       </a:t>
            </a:r>
            <a:r>
              <a:rPr lang="ru-RU" sz="2400" b="1" dirty="0" smtClean="0">
                <a:solidFill>
                  <a:prstClr val="black"/>
                </a:solidFill>
              </a:rPr>
              <a:t>     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32123" y="6461995"/>
            <a:ext cx="3464645" cy="1334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600" b="1" dirty="0">
                <a:solidFill>
                  <a:srgbClr val="C00000"/>
                </a:solidFill>
              </a:rPr>
              <a:t>По полу:</a:t>
            </a:r>
          </a:p>
          <a:p>
            <a:pPr lvl="0"/>
            <a:r>
              <a:rPr lang="ru-RU" sz="2600" b="1" dirty="0">
                <a:solidFill>
                  <a:prstClr val="black"/>
                </a:solidFill>
              </a:rPr>
              <a:t>мужчин </a:t>
            </a:r>
            <a:r>
              <a:rPr lang="ru-RU" sz="2600" b="1" dirty="0">
                <a:solidFill>
                  <a:srgbClr val="A21C28"/>
                </a:solidFill>
              </a:rPr>
              <a:t>512</a:t>
            </a:r>
            <a:endParaRPr lang="ru-RU" sz="2600" b="1" dirty="0">
              <a:solidFill>
                <a:prstClr val="black"/>
              </a:solidFill>
            </a:endParaRPr>
          </a:p>
          <a:p>
            <a:pPr lvl="0"/>
            <a:r>
              <a:rPr lang="ru-RU" sz="2600" b="1" dirty="0">
                <a:solidFill>
                  <a:prstClr val="black"/>
                </a:solidFill>
              </a:rPr>
              <a:t>женщин </a:t>
            </a:r>
            <a:r>
              <a:rPr lang="ru-RU" sz="2600" b="1" dirty="0">
                <a:solidFill>
                  <a:srgbClr val="A21C28"/>
                </a:solidFill>
              </a:rPr>
              <a:t>1347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08" y="2306381"/>
            <a:ext cx="3202025" cy="36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05705"/>
            <a:ext cx="15417800" cy="73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1631" y="3502864"/>
            <a:ext cx="4344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Медаль </a:t>
            </a:r>
            <a:r>
              <a:rPr lang="ru-RU" sz="3200" b="1" dirty="0" smtClean="0">
                <a:solidFill>
                  <a:prstClr val="black"/>
                </a:solidFill>
              </a:rPr>
              <a:t>«За </a:t>
            </a:r>
            <a:r>
              <a:rPr lang="ru-RU" sz="3200" b="1" dirty="0">
                <a:solidFill>
                  <a:prstClr val="black"/>
                </a:solidFill>
              </a:rPr>
              <a:t>заслуги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3200" b="1" dirty="0" smtClean="0">
                <a:solidFill>
                  <a:prstClr val="black"/>
                </a:solidFill>
              </a:rPr>
              <a:t>перед отечественным</a:t>
            </a:r>
          </a:p>
          <a:p>
            <a:r>
              <a:rPr lang="ru-RU" sz="3200" b="1" dirty="0" smtClean="0">
                <a:solidFill>
                  <a:prstClr val="black"/>
                </a:solidFill>
              </a:rPr>
              <a:t>здравоохранением»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5539" y="3498030"/>
            <a:ext cx="367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Нагрудный знак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3200" b="1" dirty="0" smtClean="0">
                <a:solidFill>
                  <a:prstClr val="black"/>
                </a:solidFill>
              </a:rPr>
              <a:t>«Отличник</a:t>
            </a:r>
          </a:p>
          <a:p>
            <a:r>
              <a:rPr lang="ru-RU" sz="3200" b="1" dirty="0" smtClean="0">
                <a:solidFill>
                  <a:prstClr val="black"/>
                </a:solidFill>
              </a:rPr>
              <a:t>здравоохранения»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07" y="6605062"/>
            <a:ext cx="3967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Почетная грамота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3200" b="1" dirty="0" smtClean="0">
                <a:solidFill>
                  <a:prstClr val="black"/>
                </a:solidFill>
              </a:rPr>
              <a:t>Минздрава России  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041" y="6076242"/>
            <a:ext cx="469250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Благодарность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3200" b="1" dirty="0" smtClean="0">
                <a:solidFill>
                  <a:prstClr val="black"/>
                </a:solidFill>
              </a:rPr>
              <a:t>Министра </a:t>
            </a:r>
          </a:p>
          <a:p>
            <a:r>
              <a:rPr lang="ru-RU" sz="3200" b="1" dirty="0" smtClean="0">
                <a:solidFill>
                  <a:prstClr val="black"/>
                </a:solidFill>
              </a:rPr>
              <a:t>здравоохранения  </a:t>
            </a:r>
          </a:p>
          <a:p>
            <a:r>
              <a:rPr lang="ru-RU" sz="3200" b="1" dirty="0" smtClean="0">
                <a:solidFill>
                  <a:prstClr val="black"/>
                </a:solidFill>
              </a:rPr>
              <a:t>Российской Федерации 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0813" y="3820506"/>
            <a:ext cx="113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3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9197" y="6599463"/>
            <a:ext cx="761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9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23004" y="6563881"/>
            <a:ext cx="1170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24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41142" y="3820505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14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97" y="1238718"/>
            <a:ext cx="571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5" y="1634342"/>
            <a:ext cx="15417800" cy="73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71569" y="2973738"/>
            <a:ext cx="599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Нагрудный знак «Почетный </a:t>
            </a:r>
            <a:r>
              <a:rPr lang="ru-RU" sz="3200" b="1" dirty="0" smtClean="0">
                <a:solidFill>
                  <a:prstClr val="black"/>
                </a:solidFill>
              </a:rPr>
              <a:t>работник воспитания </a:t>
            </a:r>
            <a:r>
              <a:rPr lang="ru-RU" sz="3200" b="1" dirty="0">
                <a:solidFill>
                  <a:prstClr val="black"/>
                </a:solidFill>
              </a:rPr>
              <a:t>и просвещения»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71571" y="4789619"/>
            <a:ext cx="5648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Почетная грамота </a:t>
            </a:r>
            <a:r>
              <a:rPr lang="ru-RU" sz="3200" b="1" dirty="0" smtClean="0">
                <a:solidFill>
                  <a:prstClr val="black"/>
                </a:solidFill>
              </a:rPr>
              <a:t>Министерства просвещения </a:t>
            </a:r>
            <a:r>
              <a:rPr lang="ru-RU" sz="3200" b="1" dirty="0">
                <a:solidFill>
                  <a:prstClr val="black"/>
                </a:solidFill>
              </a:rPr>
              <a:t>Российской </a:t>
            </a:r>
            <a:r>
              <a:rPr lang="ru-RU" sz="3200" b="1" dirty="0" smtClean="0">
                <a:solidFill>
                  <a:prstClr val="black"/>
                </a:solidFill>
              </a:rPr>
              <a:t>Федерации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71571" y="6592384"/>
            <a:ext cx="6117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Благодарность Министерства просвещения </a:t>
            </a:r>
            <a:r>
              <a:rPr lang="ru-RU" sz="3200" b="1" dirty="0" smtClean="0">
                <a:solidFill>
                  <a:prstClr val="black"/>
                </a:solidFill>
              </a:rPr>
              <a:t> Российской </a:t>
            </a:r>
            <a:r>
              <a:rPr lang="ru-RU" sz="3200" b="1" dirty="0">
                <a:solidFill>
                  <a:prstClr val="black"/>
                </a:solidFill>
              </a:rPr>
              <a:t>Федерации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0226" y="3004514"/>
            <a:ext cx="5490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Почетное звание </a:t>
            </a:r>
            <a:r>
              <a:rPr lang="ru-RU" sz="3200" b="1" dirty="0" smtClean="0">
                <a:solidFill>
                  <a:prstClr val="black"/>
                </a:solidFill>
              </a:rPr>
              <a:t>«</a:t>
            </a:r>
            <a:r>
              <a:rPr lang="ru-RU" sz="3200" b="1" dirty="0">
                <a:solidFill>
                  <a:prstClr val="black"/>
                </a:solidFill>
              </a:rPr>
              <a:t>Почетный </a:t>
            </a:r>
            <a:r>
              <a:rPr lang="ru-RU" sz="3200" b="1" dirty="0" smtClean="0">
                <a:solidFill>
                  <a:prstClr val="black"/>
                </a:solidFill>
              </a:rPr>
              <a:t>работник  </a:t>
            </a:r>
            <a:r>
              <a:rPr lang="ru-RU" sz="3200" b="1" dirty="0">
                <a:solidFill>
                  <a:prstClr val="black"/>
                </a:solidFill>
              </a:rPr>
              <a:t>сферы образования </a:t>
            </a:r>
            <a:r>
              <a:rPr lang="ru-RU" sz="3200" b="1" dirty="0" smtClean="0">
                <a:solidFill>
                  <a:prstClr val="black"/>
                </a:solidFill>
              </a:rPr>
              <a:t>Российской </a:t>
            </a:r>
            <a:endParaRPr lang="ru-RU" sz="3200" b="1" dirty="0">
              <a:solidFill>
                <a:prstClr val="black"/>
              </a:solidFill>
            </a:endParaRPr>
          </a:p>
          <a:p>
            <a:r>
              <a:rPr lang="ru-RU" sz="3200" b="1" dirty="0">
                <a:solidFill>
                  <a:prstClr val="black"/>
                </a:solidFill>
              </a:rPr>
              <a:t>Федерации»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0245" y="5593487"/>
            <a:ext cx="5983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Почетное звание </a:t>
            </a:r>
            <a:r>
              <a:rPr lang="ru-RU" sz="3200" b="1" dirty="0" smtClean="0">
                <a:solidFill>
                  <a:prstClr val="black"/>
                </a:solidFill>
              </a:rPr>
              <a:t>«</a:t>
            </a:r>
            <a:r>
              <a:rPr lang="ru-RU" sz="3200" b="1" dirty="0">
                <a:solidFill>
                  <a:prstClr val="black"/>
                </a:solidFill>
              </a:rPr>
              <a:t>Почетный работник </a:t>
            </a:r>
            <a:r>
              <a:rPr lang="ru-RU" sz="3200" b="1" dirty="0" smtClean="0">
                <a:solidFill>
                  <a:prstClr val="black"/>
                </a:solidFill>
              </a:rPr>
              <a:t>науки </a:t>
            </a:r>
            <a:r>
              <a:rPr lang="ru-RU" sz="3200" b="1" dirty="0">
                <a:solidFill>
                  <a:prstClr val="black"/>
                </a:solidFill>
              </a:rPr>
              <a:t>и высоких </a:t>
            </a:r>
          </a:p>
          <a:p>
            <a:r>
              <a:rPr lang="ru-RU" sz="3200" b="1" dirty="0">
                <a:solidFill>
                  <a:prstClr val="black"/>
                </a:solidFill>
              </a:rPr>
              <a:t>технологий Российской </a:t>
            </a:r>
          </a:p>
          <a:p>
            <a:r>
              <a:rPr lang="ru-RU" sz="3200" b="1" dirty="0">
                <a:solidFill>
                  <a:prstClr val="black"/>
                </a:solidFill>
              </a:rPr>
              <a:t>Федерации»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41037" y="6439951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1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1651" y="3957050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1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71689" y="3527735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1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604912" y="5531634"/>
            <a:ext cx="746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521114" y="7146381"/>
            <a:ext cx="746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6" y="884156"/>
            <a:ext cx="4636231" cy="15003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13" y="235817"/>
            <a:ext cx="3021915" cy="21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6" y="1557338"/>
            <a:ext cx="15417800" cy="73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202" y="240347"/>
            <a:ext cx="1209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Знак отличия </a:t>
            </a:r>
            <a:r>
              <a:rPr lang="ru-RU" sz="3600" b="1" dirty="0" smtClean="0">
                <a:solidFill>
                  <a:prstClr val="black"/>
                </a:solidFill>
              </a:rPr>
              <a:t>Красноярского края «За </a:t>
            </a:r>
            <a:r>
              <a:rPr lang="ru-RU" sz="3600" b="1" dirty="0">
                <a:solidFill>
                  <a:prstClr val="black"/>
                </a:solidFill>
              </a:rPr>
              <a:t>трудовые </a:t>
            </a:r>
            <a:r>
              <a:rPr lang="ru-RU" sz="3600" b="1" dirty="0" smtClean="0">
                <a:solidFill>
                  <a:prstClr val="black"/>
                </a:solidFill>
              </a:rPr>
              <a:t>заслуги»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631" y="1534958"/>
            <a:ext cx="6502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Почетная грамота Губернатора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Красноярского 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4739" y="1652178"/>
            <a:ext cx="5861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Благодарность Губернатора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Красноярского 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194" y="3317202"/>
            <a:ext cx="58699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Губернатора </a:t>
            </a:r>
            <a:r>
              <a:rPr lang="ru-RU" sz="3600" b="1" dirty="0">
                <a:solidFill>
                  <a:prstClr val="black"/>
                </a:solidFill>
              </a:rPr>
              <a:t>Красноярского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4740" y="3367272"/>
            <a:ext cx="6675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Почетная грамота </a:t>
            </a:r>
            <a:r>
              <a:rPr lang="ru-RU" sz="3600" b="1" dirty="0" smtClean="0">
                <a:solidFill>
                  <a:prstClr val="black"/>
                </a:solidFill>
              </a:rPr>
              <a:t>Законодательного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Собрания </a:t>
            </a:r>
            <a:r>
              <a:rPr lang="ru-RU" sz="3600" b="1" dirty="0">
                <a:solidFill>
                  <a:prstClr val="black"/>
                </a:solidFill>
              </a:rPr>
              <a:t>Красноярского </a:t>
            </a:r>
            <a:r>
              <a:rPr lang="ru-RU" sz="3600" b="1" dirty="0" smtClean="0">
                <a:solidFill>
                  <a:prstClr val="black"/>
                </a:solidFill>
              </a:rPr>
              <a:t>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4740" y="5936651"/>
            <a:ext cx="6894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Благодарность Председателя </a:t>
            </a:r>
            <a:r>
              <a:rPr lang="ru-RU" sz="3600" b="1" dirty="0" smtClean="0">
                <a:solidFill>
                  <a:prstClr val="black"/>
                </a:solidFill>
              </a:rPr>
              <a:t>Законодательного Собрания </a:t>
            </a:r>
            <a:r>
              <a:rPr lang="ru-RU" sz="3600" b="1" dirty="0">
                <a:solidFill>
                  <a:prstClr val="black"/>
                </a:solidFill>
              </a:rPr>
              <a:t>Красноярского </a:t>
            </a:r>
            <a:r>
              <a:rPr lang="ru-RU" sz="3600" b="1" dirty="0" smtClean="0">
                <a:solidFill>
                  <a:prstClr val="black"/>
                </a:solidFill>
              </a:rPr>
              <a:t>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361" y="5397645"/>
            <a:ext cx="65927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Законодательного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Собрания </a:t>
            </a:r>
            <a:r>
              <a:rPr lang="ru-RU" sz="3600" b="1" dirty="0">
                <a:solidFill>
                  <a:prstClr val="black"/>
                </a:solidFill>
              </a:rPr>
              <a:t>Красноярского </a:t>
            </a:r>
            <a:r>
              <a:rPr lang="ru-RU" sz="3600" b="1" dirty="0" smtClean="0">
                <a:solidFill>
                  <a:prstClr val="black"/>
                </a:solidFill>
              </a:rPr>
              <a:t>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3848" y="4418868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28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9446" y="2135122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1265" y="2227455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1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5711" y="7183145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20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29402" y="3686533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311265" y="7151971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2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079238" y="55680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srgbClr val="C00000"/>
                </a:solidFill>
              </a:rPr>
              <a:t>1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60" y="3150785"/>
            <a:ext cx="1798820" cy="22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04911"/>
            <a:ext cx="15424150" cy="73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61" y="447648"/>
            <a:ext cx="1652588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725" y="2313953"/>
            <a:ext cx="8139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Почетная грамота </a:t>
            </a:r>
            <a:r>
              <a:rPr lang="ru-RU" sz="3600" b="1" dirty="0" smtClean="0">
                <a:solidFill>
                  <a:prstClr val="black"/>
                </a:solidFill>
              </a:rPr>
              <a:t>Министерства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здравоохранения 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Красноярского края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913" y="4721324"/>
            <a:ext cx="6818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</a:t>
            </a:r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Министерства здравоохранения Красноярского края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35165" y="3295499"/>
            <a:ext cx="59178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Министерства о</a:t>
            </a:r>
            <a:r>
              <a:rPr lang="ru-RU" sz="3600" b="1" dirty="0" smtClean="0">
                <a:solidFill>
                  <a:prstClr val="black"/>
                </a:solidFill>
              </a:rPr>
              <a:t>бразования Красноярского края  </a:t>
            </a:r>
            <a:r>
              <a:rPr lang="ru-RU" sz="3600" b="1" dirty="0">
                <a:solidFill>
                  <a:srgbClr val="A71D29"/>
                </a:solidFill>
              </a:rPr>
              <a:t> </a:t>
            </a:r>
            <a:r>
              <a:rPr lang="ru-RU" sz="3600" b="1" dirty="0" smtClean="0">
                <a:solidFill>
                  <a:srgbClr val="A71D29"/>
                </a:solidFill>
              </a:rPr>
              <a:t>  </a:t>
            </a:r>
            <a:endParaRPr lang="ru-RU" sz="3600" b="1" dirty="0">
              <a:solidFill>
                <a:srgbClr val="A71D2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29" y="692151"/>
            <a:ext cx="5391522" cy="106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0661975" y="968800"/>
            <a:ext cx="441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МИНИСТЕРСТВО ОБРАЗОВАНИЯ КРАСНОЯРСКОГО КРАЯ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45223" y="406827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8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6381" y="287994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2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5732" y="56949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29</a:t>
            </a:r>
            <a:endParaRPr lang="ru-RU" sz="6000" b="1" dirty="0">
              <a:solidFill>
                <a:srgbClr val="A71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7" y="1293082"/>
            <a:ext cx="15424150" cy="73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4675" y="1384301"/>
            <a:ext cx="5576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Почетная грамота Главы города </a:t>
            </a:r>
            <a:r>
              <a:rPr lang="ru-RU" sz="3600" b="1" dirty="0" smtClean="0">
                <a:solidFill>
                  <a:prstClr val="black"/>
                </a:solidFill>
              </a:rPr>
              <a:t>Красноярска 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498" y="4064565"/>
            <a:ext cx="4896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Главы города </a:t>
            </a:r>
            <a:r>
              <a:rPr lang="ru-RU" sz="3600" b="1" dirty="0" smtClean="0">
                <a:solidFill>
                  <a:prstClr val="black"/>
                </a:solidFill>
              </a:rPr>
              <a:t>Красноярска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3902" y="1293082"/>
            <a:ext cx="6130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Почетная грамота Красноярского городского Совета </a:t>
            </a:r>
            <a:r>
              <a:rPr lang="ru-RU" sz="3600" b="1" dirty="0" smtClean="0">
                <a:solidFill>
                  <a:prstClr val="black"/>
                </a:solidFill>
              </a:rPr>
              <a:t>депутатов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518754" y="4064567"/>
            <a:ext cx="6041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Красноярского городского Совета </a:t>
            </a:r>
            <a:r>
              <a:rPr lang="ru-RU" sz="3600" b="1" dirty="0" smtClean="0">
                <a:solidFill>
                  <a:prstClr val="black"/>
                </a:solidFill>
              </a:rPr>
              <a:t>депутатов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2845" y="7036044"/>
            <a:ext cx="8859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Благодарственное письмо администрации Советского района города </a:t>
            </a:r>
            <a:r>
              <a:rPr lang="ru-RU" sz="3600" b="1" dirty="0" smtClean="0">
                <a:solidFill>
                  <a:prstClr val="black"/>
                </a:solidFill>
              </a:rPr>
              <a:t>Красноярска 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95" y="2653503"/>
            <a:ext cx="2592030" cy="231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1520" y="207679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2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3665" y="5479943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19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6646" y="7180287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18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2340" y="531106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13</a:t>
            </a:r>
            <a:endParaRPr lang="ru-RU" sz="6000" b="1" dirty="0">
              <a:solidFill>
                <a:srgbClr val="A71D2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45242" y="258463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A71D29"/>
                </a:solidFill>
              </a:rPr>
              <a:t>1</a:t>
            </a:r>
            <a:endParaRPr lang="ru-RU" sz="6000" b="1" dirty="0">
              <a:solidFill>
                <a:srgbClr val="A71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2"/>
            <a:ext cx="5816600" cy="804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439" y="3192904"/>
            <a:ext cx="44411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/>
              <a:t>Деятельность </a:t>
            </a:r>
          </a:p>
          <a:p>
            <a:pPr algn="ctr"/>
            <a:r>
              <a:rPr lang="ru-RU" sz="4800" b="1" dirty="0" smtClean="0"/>
              <a:t>по </a:t>
            </a:r>
            <a:r>
              <a:rPr lang="ru-RU" sz="4800" b="1" dirty="0" smtClean="0">
                <a:solidFill>
                  <a:srgbClr val="C00000"/>
                </a:solidFill>
              </a:rPr>
              <a:t>организации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 труда </a:t>
            </a:r>
            <a:r>
              <a:rPr lang="ru-RU" sz="4800" b="1" dirty="0" smtClean="0">
                <a:solidFill>
                  <a:prstClr val="black"/>
                </a:solidFill>
              </a:rPr>
              <a:t>и </a:t>
            </a:r>
            <a:r>
              <a:rPr lang="ru-RU" sz="4800" b="1" dirty="0" smtClean="0">
                <a:solidFill>
                  <a:srgbClr val="C00000"/>
                </a:solidFill>
              </a:rPr>
              <a:t>оплаты</a:t>
            </a:r>
          </a:p>
          <a:p>
            <a:pPr algn="ctr"/>
            <a:r>
              <a:rPr lang="ru-RU" sz="4800" b="1" dirty="0" smtClean="0">
                <a:solidFill>
                  <a:prstClr val="black"/>
                </a:solidFill>
              </a:rPr>
              <a:t> персонала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6084" y="424930"/>
            <a:ext cx="8752461" cy="8156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В 2022 году разработаны (приняты в новой </a:t>
            </a:r>
          </a:p>
          <a:p>
            <a:r>
              <a:rPr lang="ru-RU" sz="3200" b="1" dirty="0" smtClean="0">
                <a:solidFill>
                  <a:prstClr val="black"/>
                </a:solidFill>
              </a:rPr>
              <a:t>редакции) </a:t>
            </a:r>
            <a:r>
              <a:rPr lang="ru-RU" sz="3200" b="1" dirty="0" smtClean="0">
                <a:solidFill>
                  <a:srgbClr val="C00000"/>
                </a:solidFill>
              </a:rPr>
              <a:t>локальные нормативные акты</a:t>
            </a:r>
            <a:r>
              <a:rPr lang="ru-RU" sz="3200" b="1" dirty="0" smtClean="0">
                <a:solidFill>
                  <a:prstClr val="black"/>
                </a:solidFill>
              </a:rPr>
              <a:t>:</a:t>
            </a:r>
          </a:p>
          <a:p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-   коллективный договор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-   положение об оплате труда 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 правила внутреннего трудового распорядка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регламент расчета, начисления и выплаты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стимулирующих </a:t>
            </a:r>
            <a:r>
              <a:rPr lang="ru-RU" sz="2800" dirty="0">
                <a:solidFill>
                  <a:prstClr val="black"/>
                </a:solidFill>
              </a:rPr>
              <a:t>надбавок медицинским и </a:t>
            </a:r>
            <a:r>
              <a:rPr lang="ru-RU" sz="2800" dirty="0" smtClean="0">
                <a:solidFill>
                  <a:prstClr val="black"/>
                </a:solidFill>
              </a:rPr>
              <a:t>некоторым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иным </a:t>
            </a:r>
            <a:r>
              <a:rPr lang="ru-RU" sz="2800" dirty="0">
                <a:solidFill>
                  <a:prstClr val="black"/>
                </a:solidFill>
              </a:rPr>
              <a:t>категориям работников </a:t>
            </a:r>
            <a:r>
              <a:rPr lang="ru-RU" sz="2800" dirty="0" smtClean="0">
                <a:solidFill>
                  <a:prstClr val="black"/>
                </a:solidFill>
              </a:rPr>
              <a:t>в </a:t>
            </a:r>
            <a:r>
              <a:rPr lang="ru-RU" sz="2800" dirty="0">
                <a:solidFill>
                  <a:prstClr val="black"/>
                </a:solidFill>
              </a:rPr>
              <a:t>зависимости от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объема </a:t>
            </a:r>
            <a:r>
              <a:rPr lang="ru-RU" sz="2800" dirty="0">
                <a:solidFill>
                  <a:prstClr val="black"/>
                </a:solidFill>
              </a:rPr>
              <a:t>оказанных услуг</a:t>
            </a:r>
            <a:endParaRPr lang="ru-RU" sz="28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порядок </a:t>
            </a:r>
            <a:r>
              <a:rPr lang="ru-RU" sz="2800" dirty="0">
                <a:solidFill>
                  <a:prstClr val="black"/>
                </a:solidFill>
              </a:rPr>
              <a:t>взаимодействия подразделений при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осуществлении </a:t>
            </a:r>
            <a:r>
              <a:rPr lang="ru-RU" sz="2800" dirty="0">
                <a:solidFill>
                  <a:prstClr val="black"/>
                </a:solidFill>
              </a:rPr>
              <a:t>выплат компенсационного характера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за </a:t>
            </a:r>
            <a:r>
              <a:rPr lang="ru-RU" sz="2800" dirty="0">
                <a:solidFill>
                  <a:prstClr val="black"/>
                </a:solidFill>
              </a:rPr>
              <a:t>совмещение должностей, выполнение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дополнительной </a:t>
            </a:r>
            <a:r>
              <a:rPr lang="ru-RU" sz="2800" dirty="0">
                <a:solidFill>
                  <a:prstClr val="black"/>
                </a:solidFill>
              </a:rPr>
              <a:t>работы, а также выплат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стимулирующего </a:t>
            </a:r>
            <a:r>
              <a:rPr lang="ru-RU" sz="2800" dirty="0">
                <a:solidFill>
                  <a:prstClr val="black"/>
                </a:solidFill>
              </a:rPr>
              <a:t>характера </a:t>
            </a:r>
            <a:endParaRPr lang="ru-RU" sz="2800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приказ, регулирующий порядок оплаты сверхурочной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работы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</a:rPr>
              <a:t>должностные инструкции в новой редакции: </a:t>
            </a:r>
            <a:r>
              <a:rPr lang="ru-RU" sz="3600" b="1" dirty="0" smtClean="0">
                <a:solidFill>
                  <a:srgbClr val="A71D29"/>
                </a:solidFill>
              </a:rPr>
              <a:t>219</a:t>
            </a:r>
            <a:r>
              <a:rPr lang="ru-RU" sz="2800" dirty="0" smtClean="0">
                <a:solidFill>
                  <a:prstClr val="black"/>
                </a:solidFill>
              </a:rPr>
              <a:t> шт.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947" y="874712"/>
            <a:ext cx="1631196" cy="16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2"/>
            <a:ext cx="5816600" cy="804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9351" y="2946524"/>
            <a:ext cx="43428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71D29"/>
                </a:solidFill>
              </a:rPr>
              <a:t>Операционное</a:t>
            </a:r>
            <a:r>
              <a:rPr lang="ru-RU" sz="4800" b="1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управление </a:t>
            </a:r>
          </a:p>
          <a:p>
            <a:pPr algn="ctr"/>
            <a:r>
              <a:rPr lang="ru-RU" sz="4800" b="1" dirty="0" smtClean="0">
                <a:solidFill>
                  <a:prstClr val="black"/>
                </a:solidFill>
              </a:rPr>
              <a:t>персоналом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1142" y="207312"/>
            <a:ext cx="982845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В планах на 2023 год разработка </a:t>
            </a:r>
            <a:r>
              <a:rPr lang="ru-RU" sz="3600" b="1" dirty="0" smtClean="0">
                <a:solidFill>
                  <a:srgbClr val="C00000"/>
                </a:solidFill>
              </a:rPr>
              <a:t>локальных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нормативных </a:t>
            </a:r>
            <a:r>
              <a:rPr lang="ru-RU" sz="3600" b="1" dirty="0" smtClean="0">
                <a:solidFill>
                  <a:srgbClr val="C00000"/>
                </a:solidFill>
              </a:rPr>
              <a:t>актов</a:t>
            </a:r>
            <a:r>
              <a:rPr lang="ru-RU" sz="3600" b="1" dirty="0" smtClean="0">
                <a:solidFill>
                  <a:prstClr val="black"/>
                </a:solidFill>
              </a:rPr>
              <a:t> по документационному 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обеспечению </a:t>
            </a:r>
            <a:r>
              <a:rPr lang="ru-RU" sz="3600" b="1" dirty="0">
                <a:solidFill>
                  <a:prstClr val="black"/>
                </a:solidFill>
              </a:rPr>
              <a:t>работы с </a:t>
            </a:r>
            <a:r>
              <a:rPr lang="ru-RU" sz="3600" b="1" dirty="0" smtClean="0">
                <a:solidFill>
                  <a:prstClr val="black"/>
                </a:solidFill>
              </a:rPr>
              <a:t>персоналом:</a:t>
            </a:r>
          </a:p>
          <a:p>
            <a:endParaRPr lang="ru-RU" sz="3200" b="1" dirty="0" smtClean="0">
              <a:solidFill>
                <a:prstClr val="black"/>
              </a:solidFill>
            </a:endParaRPr>
          </a:p>
          <a:p>
            <a:r>
              <a:rPr lang="ru-RU" sz="3600" dirty="0" smtClean="0">
                <a:solidFill>
                  <a:prstClr val="black"/>
                </a:solidFill>
              </a:rPr>
              <a:t>- </a:t>
            </a:r>
            <a:r>
              <a:rPr lang="ru-RU" sz="3600" dirty="0">
                <a:solidFill>
                  <a:prstClr val="black"/>
                </a:solidFill>
              </a:rPr>
              <a:t>о</a:t>
            </a:r>
            <a:r>
              <a:rPr lang="ru-RU" sz="3600" dirty="0" smtClean="0">
                <a:solidFill>
                  <a:prstClr val="black"/>
                </a:solidFill>
              </a:rPr>
              <a:t> порядке оформления трудовых отношений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- о порядке оформления личных дел работников</a:t>
            </a:r>
          </a:p>
          <a:p>
            <a:pPr marL="457200" indent="-457200">
              <a:buFontTx/>
              <a:buChar char="-"/>
            </a:pPr>
            <a:r>
              <a:rPr lang="ru-RU" sz="3600" dirty="0" smtClean="0">
                <a:solidFill>
                  <a:prstClr val="black"/>
                </a:solidFill>
              </a:rPr>
              <a:t>об особенностях оформления трудовых 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отношений по некоторым категориям работников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(инвалиды, иностранные граждане,  работники с 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вредными условиями труда)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- о порядке учета рабочего времени</a:t>
            </a:r>
          </a:p>
          <a:p>
            <a:r>
              <a:rPr lang="ru-RU" sz="3600" dirty="0" smtClean="0">
                <a:solidFill>
                  <a:prstClr val="black"/>
                </a:solidFill>
              </a:rPr>
              <a:t>- о порядке командирования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737" y="674791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altLang="ru-RU" sz="66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КАДРЫ РЕШАЮТ ВСЕ</a:t>
            </a:r>
            <a:r>
              <a:rPr lang="ru-RU" altLang="ru-RU" sz="4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/>
            </a:r>
            <a:br>
              <a:rPr lang="ru-RU" altLang="ru-RU" sz="4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19" y="5389743"/>
            <a:ext cx="4011076" cy="2644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5" y="5389743"/>
            <a:ext cx="2770448" cy="2770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8" y="569158"/>
            <a:ext cx="4543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BD1E9D-AADD-4823-858A-21964F04B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0" y="1951650"/>
            <a:ext cx="15849600" cy="69724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7A69ED-F16F-4A19-84A1-80C63AC372A3}"/>
              </a:ext>
            </a:extLst>
          </p:cNvPr>
          <p:cNvSpPr/>
          <p:nvPr/>
        </p:nvSpPr>
        <p:spPr>
          <a:xfrm>
            <a:off x="0" y="1951649"/>
            <a:ext cx="15849600" cy="3725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6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СПАСИБО ЗА ВНИМАНИЕ</a:t>
            </a:r>
            <a:endParaRPr lang="ru-RU" altLang="ru-RU" sz="48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Malgun Gothic Semilight" panose="020B0502040204020203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3" y="450996"/>
            <a:ext cx="4543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25"/>
            <a:ext cx="4811843" cy="802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98" y="69248"/>
            <a:ext cx="13779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229" y="2494569"/>
            <a:ext cx="3727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Деятельность по </a:t>
            </a:r>
            <a:r>
              <a:rPr lang="ru-RU" sz="4400" b="1" dirty="0" smtClean="0">
                <a:solidFill>
                  <a:srgbClr val="C00000"/>
                </a:solidFill>
              </a:rPr>
              <a:t>обеспечению персонало</a:t>
            </a:r>
            <a:r>
              <a:rPr lang="ru-RU" sz="4800" b="1" dirty="0" smtClean="0">
                <a:solidFill>
                  <a:srgbClr val="C00000"/>
                </a:solidFill>
              </a:rPr>
              <a:t>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1311" y="299545"/>
            <a:ext cx="1009953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prstClr val="black"/>
                </a:solidFill>
              </a:rPr>
              <a:t>  </a:t>
            </a:r>
          </a:p>
          <a:p>
            <a:r>
              <a:rPr lang="ru-RU" sz="4000" b="1" dirty="0" smtClean="0">
                <a:solidFill>
                  <a:prstClr val="black"/>
                </a:solidFill>
              </a:rPr>
              <a:t>В 2022 году было объединено  </a:t>
            </a:r>
            <a:r>
              <a:rPr lang="ru-RU" sz="4000" b="1" dirty="0" smtClean="0">
                <a:solidFill>
                  <a:srgbClr val="C00000"/>
                </a:solidFill>
              </a:rPr>
              <a:t>59</a:t>
            </a:r>
          </a:p>
          <a:p>
            <a:r>
              <a:rPr lang="ru-RU" sz="4000" b="1" dirty="0" smtClean="0">
                <a:solidFill>
                  <a:prstClr val="black"/>
                </a:solidFill>
              </a:rPr>
              <a:t>ставок ППС, из которых:</a:t>
            </a:r>
          </a:p>
          <a:p>
            <a:endParaRPr lang="ru-RU" sz="3600" b="1" dirty="0" smtClean="0">
              <a:solidFill>
                <a:prstClr val="black"/>
              </a:solidFill>
            </a:endParaRPr>
          </a:p>
          <a:p>
            <a:r>
              <a:rPr lang="ru-RU" sz="3600" b="1" dirty="0" smtClean="0">
                <a:solidFill>
                  <a:prstClr val="black"/>
                </a:solidFill>
              </a:rPr>
              <a:t>профессор </a:t>
            </a:r>
            <a:r>
              <a:rPr lang="ru-RU" sz="3600" b="1" dirty="0" smtClean="0">
                <a:solidFill>
                  <a:srgbClr val="C00000"/>
                </a:solidFill>
              </a:rPr>
              <a:t>14</a:t>
            </a:r>
            <a:r>
              <a:rPr lang="ru-RU" sz="36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доцент </a:t>
            </a:r>
            <a:r>
              <a:rPr lang="ru-RU" sz="3600" b="1" dirty="0" smtClean="0">
                <a:solidFill>
                  <a:srgbClr val="C00000"/>
                </a:solidFill>
              </a:rPr>
              <a:t>45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endParaRPr lang="ru-RU" sz="3600" b="1" dirty="0" smtClean="0">
              <a:solidFill>
                <a:srgbClr val="C00000"/>
              </a:solidFill>
            </a:endParaRPr>
          </a:p>
          <a:p>
            <a:endParaRPr lang="ru-RU" sz="3600" b="1" dirty="0">
              <a:solidFill>
                <a:srgbClr val="C00000"/>
              </a:solidFill>
            </a:endParaRPr>
          </a:p>
          <a:p>
            <a:r>
              <a:rPr lang="ru-RU" sz="3200" b="1" dirty="0" smtClean="0"/>
              <a:t>В 2022 году было сокращено </a:t>
            </a:r>
            <a:r>
              <a:rPr lang="ru-RU" sz="3200" b="1" dirty="0" smtClean="0">
                <a:solidFill>
                  <a:srgbClr val="C00000"/>
                </a:solidFill>
              </a:rPr>
              <a:t>4</a:t>
            </a:r>
            <a:r>
              <a:rPr lang="ru-RU" sz="3200" b="1" dirty="0" smtClean="0"/>
              <a:t> работника</a:t>
            </a:r>
          </a:p>
          <a:p>
            <a:endParaRPr lang="ru-RU" sz="2400" b="1" dirty="0" smtClean="0"/>
          </a:p>
          <a:p>
            <a:endParaRPr lang="ru-RU" sz="2800" b="1" dirty="0" smtClean="0"/>
          </a:p>
          <a:p>
            <a:endParaRPr lang="ru-RU" sz="2800" b="1" dirty="0">
              <a:solidFill>
                <a:prstClr val="black"/>
              </a:solidFill>
            </a:endParaRPr>
          </a:p>
          <a:p>
            <a:r>
              <a:rPr lang="ru-RU" sz="2800" b="1" dirty="0" smtClean="0">
                <a:solidFill>
                  <a:prstClr val="black"/>
                </a:solidFill>
              </a:rPr>
              <a:t>       </a:t>
            </a:r>
            <a:r>
              <a:rPr lang="ru-RU" sz="2400" b="1" dirty="0" smtClean="0">
                <a:solidFill>
                  <a:prstClr val="black"/>
                </a:solidFill>
              </a:rPr>
              <a:t>      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489" y="2051735"/>
            <a:ext cx="2522286" cy="252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66" y="6001469"/>
            <a:ext cx="1761968" cy="17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02" y="237591"/>
            <a:ext cx="1224064" cy="20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48" y="959890"/>
            <a:ext cx="1557155" cy="204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1194" y="237591"/>
            <a:ext cx="3914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Савельева Елена Евгеньевна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Начальник управления </a:t>
            </a:r>
            <a:r>
              <a:rPr lang="ru-RU" b="1" dirty="0" err="1" smtClean="0">
                <a:solidFill>
                  <a:prstClr val="black"/>
                </a:solidFill>
              </a:rPr>
              <a:t>довузовского</a:t>
            </a:r>
            <a:endParaRPr lang="ru-RU" b="1" dirty="0" smtClean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обучения и нового набора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477" y="1409877"/>
            <a:ext cx="296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Наркевич Артем Николаевич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Декан лечебного факультета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55" y="2712841"/>
            <a:ext cx="1557155" cy="189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737" y="3511024"/>
            <a:ext cx="2710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Шадрин Константин Викторович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Декан медико-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психолого-фармацевтического факультета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945" y="62547"/>
            <a:ext cx="13779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64" y="4916900"/>
            <a:ext cx="1346684" cy="190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6995" y="5748214"/>
            <a:ext cx="21710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Фурцев Тарас </a:t>
            </a:r>
          </a:p>
          <a:p>
            <a:r>
              <a:rPr lang="ru-RU" b="1" dirty="0" smtClean="0">
                <a:solidFill>
                  <a:srgbClr val="A71D29"/>
                </a:solidFill>
              </a:rPr>
              <a:t>Владимирович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Главный врач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стоматологической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поликлиники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26" y="5578910"/>
            <a:ext cx="1343876" cy="208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202" y="2712841"/>
            <a:ext cx="1575632" cy="21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01" y="139523"/>
            <a:ext cx="1400970" cy="176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01" y="1288464"/>
            <a:ext cx="13176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57" y="5550332"/>
            <a:ext cx="160972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365" y="5033514"/>
            <a:ext cx="1304653" cy="195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41577" y="152082"/>
            <a:ext cx="3431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A71D29"/>
                </a:solidFill>
              </a:rPr>
              <a:t>Брой</a:t>
            </a:r>
            <a:r>
              <a:rPr lang="ru-RU" b="1" dirty="0">
                <a:solidFill>
                  <a:srgbClr val="A71D29"/>
                </a:solidFill>
              </a:rPr>
              <a:t> Юлия </a:t>
            </a:r>
            <a:r>
              <a:rPr lang="ru-RU" b="1" dirty="0" err="1" smtClean="0">
                <a:solidFill>
                  <a:srgbClr val="A71D29"/>
                </a:solidFill>
              </a:rPr>
              <a:t>Вячеславна</a:t>
            </a:r>
            <a:r>
              <a:rPr lang="ru-RU" b="1" dirty="0" smtClean="0">
                <a:solidFill>
                  <a:srgbClr val="A71D29"/>
                </a:solidFill>
              </a:rPr>
              <a:t> </a:t>
            </a:r>
            <a:endParaRPr lang="ru-RU" b="1" dirty="0">
              <a:solidFill>
                <a:srgbClr val="A71D29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Начальник </a:t>
            </a:r>
            <a:r>
              <a:rPr lang="ru-RU" b="1" dirty="0">
                <a:solidFill>
                  <a:prstClr val="black"/>
                </a:solidFill>
              </a:rPr>
              <a:t>юридического отдела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59202" y="1244383"/>
            <a:ext cx="2255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A71D29"/>
                </a:solidFill>
              </a:rPr>
              <a:t>Ермичева</a:t>
            </a:r>
            <a:r>
              <a:rPr lang="ru-RU" b="1" dirty="0">
                <a:solidFill>
                  <a:srgbClr val="A71D29"/>
                </a:solidFill>
              </a:rPr>
              <a:t> Елена Валерьевна</a:t>
            </a:r>
          </a:p>
          <a:p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Начальник </a:t>
            </a:r>
            <a:r>
              <a:rPr lang="ru-RU" b="1" dirty="0">
                <a:solidFill>
                  <a:prstClr val="black"/>
                </a:solidFill>
              </a:rPr>
              <a:t>отдела кадров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73700" y="7747381"/>
            <a:ext cx="2980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71D29"/>
                </a:solidFill>
              </a:rPr>
              <a:t>Коростелев Сергей Владимирович 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Начальник </a:t>
            </a:r>
            <a:r>
              <a:rPr lang="ru-RU" b="1" dirty="0">
                <a:solidFill>
                  <a:prstClr val="black"/>
                </a:solidFill>
              </a:rPr>
              <a:t>управления комплексной безопасности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86800" y="5870353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Зырянова Ирина Геннадьевна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Начальник отдела охраны труда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65225" y="2444712"/>
            <a:ext cx="1923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A71D29"/>
                </a:solidFill>
              </a:rPr>
              <a:t>Бочарова</a:t>
            </a:r>
            <a:r>
              <a:rPr lang="ru-RU" b="1" dirty="0" smtClean="0">
                <a:solidFill>
                  <a:srgbClr val="A71D29"/>
                </a:solidFill>
              </a:rPr>
              <a:t> </a:t>
            </a:r>
            <a:r>
              <a:rPr lang="ru-RU" b="1" dirty="0">
                <a:solidFill>
                  <a:srgbClr val="A71D29"/>
                </a:solidFill>
              </a:rPr>
              <a:t>Валентина </a:t>
            </a:r>
            <a:r>
              <a:rPr lang="ru-RU" b="1" dirty="0" smtClean="0">
                <a:solidFill>
                  <a:srgbClr val="A71D29"/>
                </a:solidFill>
              </a:rPr>
              <a:t>Михайловна </a:t>
            </a:r>
            <a:r>
              <a:rPr lang="ru-RU" b="1" dirty="0" smtClean="0">
                <a:solidFill>
                  <a:prstClr val="black"/>
                </a:solidFill>
              </a:rPr>
              <a:t>Начальник отдела  </a:t>
            </a:r>
            <a:r>
              <a:rPr lang="ru-RU" b="1" dirty="0">
                <a:solidFill>
                  <a:prstClr val="black"/>
                </a:solidFill>
              </a:rPr>
              <a:t>по организации проектирования и выполнения строительных работ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9935" y="7838589"/>
            <a:ext cx="349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71D29"/>
                </a:solidFill>
              </a:rPr>
              <a:t>Сурков Иван Валерьевич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главный врач университетского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центра стоматологии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6913" y="3406013"/>
            <a:ext cx="565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A71D29"/>
                </a:solidFill>
              </a:rPr>
              <a:t>КАДРОВЫЕ ИЗМЕНЕНИЯ </a:t>
            </a:r>
          </a:p>
          <a:p>
            <a:pPr algn="ctr"/>
            <a:r>
              <a:rPr lang="ru-RU" sz="3600" b="1" dirty="0" smtClean="0">
                <a:solidFill>
                  <a:srgbClr val="A71D29"/>
                </a:solidFill>
              </a:rPr>
              <a:t>В РУКОВОДЯЩЕМ СОСТАВЕ</a:t>
            </a:r>
            <a:endParaRPr lang="ru-RU" sz="3600" b="1" dirty="0">
              <a:solidFill>
                <a:srgbClr val="A71D29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70" y="5623528"/>
            <a:ext cx="1388249" cy="204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28813" y="7747381"/>
            <a:ext cx="5171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71D29"/>
                </a:solidFill>
              </a:rPr>
              <a:t>Моисеенко Ксения </a:t>
            </a:r>
            <a:r>
              <a:rPr lang="ru-RU" b="1" dirty="0" smtClean="0">
                <a:solidFill>
                  <a:srgbClr val="A71D29"/>
                </a:solidFill>
              </a:rPr>
              <a:t>Юрьевна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Начальник отдела </a:t>
            </a:r>
            <a:r>
              <a:rPr lang="ru-RU" b="1" dirty="0">
                <a:solidFill>
                  <a:prstClr val="black"/>
                </a:solidFill>
              </a:rPr>
              <a:t>по воспитательной работе и молодежной политике</a:t>
            </a:r>
          </a:p>
        </p:txBody>
      </p:sp>
    </p:spTree>
    <p:extLst>
      <p:ext uri="{BB962C8B-B14F-4D97-AF65-F5344CB8AC3E}">
        <p14:creationId xmlns:p14="http://schemas.microsoft.com/office/powerpoint/2010/main" val="38120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4B0E27BB-32BC-4C08-AE1B-BEDD338AAF50}"/>
              </a:ext>
            </a:extLst>
          </p:cNvPr>
          <p:cNvSpPr txBox="1">
            <a:spLocks/>
          </p:cNvSpPr>
          <p:nvPr/>
        </p:nvSpPr>
        <p:spPr>
          <a:xfrm>
            <a:off x="5815841" y="1528998"/>
            <a:ext cx="9728960" cy="5351488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6670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 Количество приказов всего: </a:t>
            </a:r>
            <a:r>
              <a:rPr lang="ru-RU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8 484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marL="26670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в том числе: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рием -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910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увольнение –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961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отпуск –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2 117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командировка -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343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выплаты –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1 876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прочие – </a:t>
            </a:r>
            <a:r>
              <a:rPr lang="ru-RU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2 277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endParaRPr lang="ru-RU" sz="2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Количество обработанных больничных -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1090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шт.</a:t>
            </a: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Количество работников, сдающих справки о доходах в 2022 г., -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66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чел., </a:t>
            </a: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проверено справок о доходах -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141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шт.</a:t>
            </a: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6670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4. Проведено заседаний комиссии </a:t>
            </a: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соблюдению требований к должностному поведению работников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урегулированию конфликта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интересов - </a:t>
            </a:r>
            <a:r>
              <a:rPr lang="ru-RU" sz="2400" b="1" dirty="0" smtClean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 </a:t>
            </a:r>
          </a:p>
          <a:p>
            <a:pPr marL="609600" indent="-342900">
              <a:spcBef>
                <a:spcPts val="0"/>
              </a:spcBef>
              <a:buFontTx/>
              <a:buChar char="-"/>
            </a:pPr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9914B8A9-9C9C-47B5-B4E0-9EFDABDDB7EF}"/>
              </a:ext>
            </a:extLst>
          </p:cNvPr>
          <p:cNvSpPr txBox="1">
            <a:spLocks/>
          </p:cNvSpPr>
          <p:nvPr/>
        </p:nvSpPr>
        <p:spPr>
          <a:xfrm>
            <a:off x="1060056" y="0"/>
            <a:ext cx="13246493" cy="13820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8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4000" b="1" dirty="0">
              <a:solidFill>
                <a:srgbClr val="89010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8D871BE-2B34-42E9-B48F-050478110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885824"/>
            <a:ext cx="5815840" cy="80295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880992-3FD5-40CC-8850-0EBC7C4502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4306549" y="146938"/>
            <a:ext cx="1375645" cy="1382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014" y="2718266"/>
            <a:ext cx="5547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Документационное обеспечение </a:t>
            </a:r>
            <a:r>
              <a:rPr lang="ru-RU" sz="4800" b="1" dirty="0" smtClean="0">
                <a:solidFill>
                  <a:prstClr val="black"/>
                </a:solidFill>
              </a:rPr>
              <a:t>работы с персоналом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0234" y="409904"/>
            <a:ext cx="1174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Ведение документации по учету и движению персонала: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398" y="2167952"/>
            <a:ext cx="2324202" cy="21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1CEE4ED-2644-4A8C-8116-F6508E902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567559" y="1398102"/>
            <a:ext cx="15040303" cy="7259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113FE9-E014-4AD8-9C43-BF99B7032A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4298899" y="120973"/>
            <a:ext cx="1375645" cy="1382060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38413159"/>
              </p:ext>
            </p:extLst>
          </p:nvPr>
        </p:nvGraphicFramePr>
        <p:xfrm>
          <a:off x="726424" y="283780"/>
          <a:ext cx="14208776" cy="696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6041" y="7532212"/>
            <a:ext cx="18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Педагогические работники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4069" y="7446228"/>
            <a:ext cx="1883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Профессорско-преподавательский состав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44055" y="78827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99943" y="7473685"/>
            <a:ext cx="2052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Учебно-вспомогательный персонал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24253" y="7532211"/>
            <a:ext cx="142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Научные </a:t>
            </a:r>
          </a:p>
          <a:p>
            <a:pPr algn="ctr"/>
            <a:r>
              <a:rPr lang="ru-RU" b="1" dirty="0" smtClean="0"/>
              <a:t>сотрудники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47549" y="7532212"/>
            <a:ext cx="172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Медицинский персонал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548422" y="7524533"/>
            <a:ext cx="10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Прочие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496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585543" y="220718"/>
            <a:ext cx="11540359" cy="12454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Списочная численность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работников профессорско-преподавательского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состава по должностям, %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6" y="1245476"/>
            <a:ext cx="15471530" cy="752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63391533"/>
              </p:ext>
            </p:extLst>
          </p:nvPr>
        </p:nvGraphicFramePr>
        <p:xfrm>
          <a:off x="1434662" y="840973"/>
          <a:ext cx="13731765" cy="680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198" y="104931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48368" y="7840501"/>
            <a:ext cx="14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</a:t>
            </a:r>
            <a:r>
              <a:rPr lang="ru-RU" b="1" dirty="0" smtClean="0"/>
              <a:t>ссистент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5928" y="7929712"/>
            <a:ext cx="179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Преподаватель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36372" y="7763995"/>
            <a:ext cx="178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Старший преподаватель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35432" y="7932466"/>
            <a:ext cx="11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Доцент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22841" y="7902495"/>
            <a:ext cx="14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Профессор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74893" y="7763756"/>
            <a:ext cx="1912339" cy="64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Заведующий </a:t>
            </a:r>
          </a:p>
          <a:p>
            <a:pPr algn="ctr"/>
            <a:r>
              <a:rPr lang="ru-RU" b="1" dirty="0" smtClean="0"/>
              <a:t>кафедрой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187232" y="7840501"/>
            <a:ext cx="202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Декан/директор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373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660" y="474663"/>
            <a:ext cx="12731271" cy="17232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Численность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работников профессорско-преподавательского состава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по виду занятости, %</a:t>
            </a:r>
            <a:br>
              <a:rPr lang="ru-RU" sz="4000" b="1" dirty="0">
                <a:solidFill>
                  <a:srgbClr val="C00000"/>
                </a:solidFill>
                <a:latin typeface="+mn-lt"/>
              </a:rPr>
            </a:b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5" y="1324303"/>
            <a:ext cx="15556887" cy="732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11308335"/>
              </p:ext>
            </p:extLst>
          </p:nvPr>
        </p:nvGraphicFramePr>
        <p:xfrm>
          <a:off x="1844566" y="1077456"/>
          <a:ext cx="11966027" cy="704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923" y="114300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3393" y="8276897"/>
            <a:ext cx="264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сотрудники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39558" y="8276897"/>
            <a:ext cx="25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Внешние совместители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97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191" y="378373"/>
            <a:ext cx="12452919" cy="13492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Численность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работников профессорско-преподавательского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состава, имеющих ученую степень, чел.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367" y="114300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4" y="1324303"/>
            <a:ext cx="15566419" cy="733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16848649"/>
              </p:ext>
            </p:extLst>
          </p:nvPr>
        </p:nvGraphicFramePr>
        <p:xfrm>
          <a:off x="487363" y="1221798"/>
          <a:ext cx="8199437" cy="3436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68504444"/>
              </p:ext>
            </p:extLst>
          </p:nvPr>
        </p:nvGraphicFramePr>
        <p:xfrm>
          <a:off x="502920" y="4666620"/>
          <a:ext cx="6392555" cy="372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377134"/>
              </p:ext>
            </p:extLst>
          </p:nvPr>
        </p:nvGraphicFramePr>
        <p:xfrm>
          <a:off x="9278911" y="4101538"/>
          <a:ext cx="6410406" cy="412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08004" y="4617559"/>
            <a:ext cx="40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 виду занятости: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222" y="4343455"/>
            <a:ext cx="131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Доктора </a:t>
            </a:r>
          </a:p>
          <a:p>
            <a:pPr algn="ctr"/>
            <a:r>
              <a:rPr lang="ru-RU" b="1" dirty="0" smtClean="0"/>
              <a:t>наук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90952" y="4335517"/>
            <a:ext cx="134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Кандидаты</a:t>
            </a:r>
          </a:p>
          <a:p>
            <a:pPr algn="ctr"/>
            <a:r>
              <a:rPr lang="ru-RU" b="1" dirty="0" smtClean="0"/>
              <a:t>наук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47344" y="4335517"/>
            <a:ext cx="137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Без ученой степени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27751" y="5263890"/>
            <a:ext cx="2396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Доктора наук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665305" y="4940803"/>
            <a:ext cx="276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Кандидаты наук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2659" y="8221688"/>
            <a:ext cx="176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31227" y="8280312"/>
            <a:ext cx="209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013991" y="8016016"/>
            <a:ext cx="219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место работы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205398" y="8054111"/>
            <a:ext cx="226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Внешнее совместительство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25929" y="8280312"/>
            <a:ext cx="2035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Внутреннее </a:t>
            </a:r>
            <a:r>
              <a:rPr lang="ru-RU" b="1" dirty="0">
                <a:solidFill>
                  <a:prstClr val="black"/>
                </a:solidFill>
              </a:rPr>
              <a:t>совместительство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278529" y="8035399"/>
            <a:ext cx="2065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Внутреннее совместительство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40862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8235</TotalTime>
  <Words>1643</Words>
  <Application>Microsoft Office PowerPoint</Application>
  <PresentationFormat>Произвольный</PresentationFormat>
  <Paragraphs>440</Paragraphs>
  <Slides>28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Списочная численность работников профессорско-преподавательского состава по должностям, % </vt:lpstr>
      <vt:lpstr>Численность работников профессорско-преподавательского состава по виду занятости, % </vt:lpstr>
      <vt:lpstr>Численность работников профессорско-преподавательского состава, имеющих ученую степень, чел. </vt:lpstr>
      <vt:lpstr>Численность работников профессорско-преподавательского     состава, имеющих ученое звание, чел. </vt:lpstr>
      <vt:lpstr>Число научных сотрудников, чел. </vt:lpstr>
      <vt:lpstr>Число научных сотрудников по наличию ученой степени, чел. </vt:lpstr>
      <vt:lpstr>Число научных сотрудников по ученому званию, чел. </vt:lpstr>
      <vt:lpstr>Презентация PowerPoint</vt:lpstr>
      <vt:lpstr>Презентация PowerPoint</vt:lpstr>
      <vt:lpstr>Категории претендентов на замещение должностей работников, относящихся к ППС, документы которых были рассмотрены</vt:lpstr>
      <vt:lpstr>Презентация PowerPoint</vt:lpstr>
      <vt:lpstr>Презентация PowerPoint</vt:lpstr>
      <vt:lpstr>В 2022 году представлено к награждению 253 работника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КАДРЫ РЕШАЮТ ВСЕ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Denbag Doska</dc:creator>
  <cp:lastModifiedBy>Юлия Е. Шелудько</cp:lastModifiedBy>
  <cp:revision>1734</cp:revision>
  <cp:lastPrinted>2022-12-19T08:14:18Z</cp:lastPrinted>
  <dcterms:created xsi:type="dcterms:W3CDTF">2021-10-17T09:48:09Z</dcterms:created>
  <dcterms:modified xsi:type="dcterms:W3CDTF">2022-12-21T01:31:36Z</dcterms:modified>
</cp:coreProperties>
</file>