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0" r:id="rId2"/>
    <p:sldId id="328" r:id="rId3"/>
    <p:sldId id="327" r:id="rId4"/>
    <p:sldId id="331" r:id="rId5"/>
    <p:sldId id="335" r:id="rId6"/>
    <p:sldId id="323" r:id="rId7"/>
    <p:sldId id="330" r:id="rId8"/>
    <p:sldId id="326" r:id="rId9"/>
    <p:sldId id="325" r:id="rId10"/>
    <p:sldId id="337" r:id="rId11"/>
    <p:sldId id="338" r:id="rId12"/>
    <p:sldId id="339" r:id="rId13"/>
    <p:sldId id="324" r:id="rId14"/>
    <p:sldId id="336" r:id="rId15"/>
    <p:sldId id="332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BF0C1"/>
    <a:srgbClr val="006600"/>
    <a:srgbClr val="E98050"/>
    <a:srgbClr val="EBEBF0"/>
    <a:srgbClr val="A176CA"/>
    <a:srgbClr val="73B5C2"/>
    <a:srgbClr val="66FF33"/>
    <a:srgbClr val="FF0066"/>
    <a:srgbClr val="FFEAC3"/>
    <a:srgbClr val="0E53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3"/>
    <p:restoredTop sz="94652"/>
  </p:normalViewPr>
  <p:slideViewPr>
    <p:cSldViewPr>
      <p:cViewPr varScale="1">
        <p:scale>
          <a:sx n="166" d="100"/>
          <a:sy n="166" d="100"/>
        </p:scale>
        <p:origin x="33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9084F-4C3C-2548-A391-C4EF6D410E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709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6D9DC-ECC3-A243-9342-37222CC951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150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20F02-ED99-754A-9761-CD5029538E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624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3253E-0C8E-334E-81E4-3C53028534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04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9EBCB-6950-F541-AC49-56294D6BBD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022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51687-A7C9-164A-BB82-330DF48C24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811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EE51D-BFE6-D842-8BCE-B5CCCEC8D7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506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BD867-7E23-8541-B58B-744E9011F8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222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5E943-59BA-9140-AD36-5E6B9D722E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299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E5751-9D8C-D442-B433-B9F5129E3F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591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DA05C-BC58-3949-A236-CB4ABF3DE9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14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EB39F-58FB-8248-94AD-C25AA9D92A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42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cs typeface="+mn-cs"/>
              </a:defRPr>
            </a:lvl1pPr>
          </a:lstStyle>
          <a:p>
            <a:pPr>
              <a:defRPr/>
            </a:pPr>
            <a:fld id="{B26B7807-44A0-074D-9A4A-C3631C323D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Arial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Arial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5" Type="http://schemas.openxmlformats.org/officeDocument/2006/relationships/image" Target="../media/image14.tiff"/><Relationship Id="rId6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148064" y="594928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Дмитрий </a:t>
            </a:r>
            <a:r>
              <a:rPr lang="ru-RU" smtClean="0"/>
              <a:t>Анатольевич РОССИЕВ</a:t>
            </a:r>
            <a:endParaRPr lang="ru-RU" dirty="0"/>
          </a:p>
        </p:txBody>
      </p:sp>
      <p:sp>
        <p:nvSpPr>
          <p:cNvPr id="4" name="Название 1"/>
          <p:cNvSpPr txBox="1">
            <a:spLocks/>
          </p:cNvSpPr>
          <p:nvPr/>
        </p:nvSpPr>
        <p:spPr bwMode="auto">
          <a:xfrm>
            <a:off x="251520" y="1004952"/>
            <a:ext cx="8568952" cy="307212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Arial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kumimoji="0" lang="ru-RU" sz="7200" b="1" kern="0" dirty="0" smtClean="0">
                <a:cs typeface="+mj-cs"/>
              </a:rPr>
              <a:t>Информатизация</a:t>
            </a:r>
            <a:br>
              <a:rPr kumimoji="0" lang="ru-RU" sz="7200" b="1" kern="0" dirty="0" smtClean="0">
                <a:cs typeface="+mj-cs"/>
              </a:rPr>
            </a:br>
            <a:r>
              <a:rPr lang="ru-RU" sz="6000" b="1" kern="0" dirty="0" smtClean="0">
                <a:solidFill>
                  <a:schemeClr val="accent6">
                    <a:lumMod val="75000"/>
                  </a:schemeClr>
                </a:solidFill>
              </a:rPr>
              <a:t>2017-2018</a:t>
            </a:r>
            <a:endParaRPr kumimoji="0" lang="ru-RU" sz="4000" b="1" kern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07604" y="4077072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Только главное и новое + </a:t>
            </a:r>
            <a:r>
              <a:rPr lang="ru-RU" sz="2400" smtClean="0"/>
              <a:t>Ближайшие планы</a:t>
            </a:r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145588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0109"/>
            <a:ext cx="9144000" cy="108467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Журнал текущей успеваемости и </a:t>
            </a:r>
            <a:r>
              <a:rPr lang="ru-RU" sz="2800" b="1" smtClean="0">
                <a:solidFill>
                  <a:schemeClr val="tx1"/>
                </a:solidFill>
              </a:rPr>
              <a:t>аналитические разделы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862433"/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ИНФОРМАЦИОННАЯ СИСТЕМА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9" y="1556792"/>
            <a:ext cx="3861386" cy="50135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7582" y="1868341"/>
            <a:ext cx="259791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dirty="0" smtClean="0"/>
              <a:t>40</a:t>
            </a:r>
            <a:r>
              <a:rPr lang="en-US" sz="9600" dirty="0" smtClean="0"/>
              <a:t>5</a:t>
            </a:r>
            <a:r>
              <a:rPr lang="ru-RU" dirty="0" smtClean="0"/>
              <a:t> </a:t>
            </a:r>
            <a:r>
              <a:rPr lang="ru-RU" sz="2000" dirty="0" smtClean="0"/>
              <a:t>преподавателей </a:t>
            </a:r>
            <a:r>
              <a:rPr lang="ru-RU" sz="2000" dirty="0" smtClean="0"/>
              <a:t>ведут журнал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899591" y="4437112"/>
            <a:ext cx="24539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760</a:t>
            </a:r>
            <a:r>
              <a:rPr lang="en-US" sz="4800" b="1" dirty="0" smtClean="0"/>
              <a:t> 000</a:t>
            </a:r>
          </a:p>
          <a:p>
            <a:pPr algn="ctr"/>
            <a:r>
              <a:rPr lang="ru-RU" sz="2400" dirty="0" smtClean="0"/>
              <a:t>оценок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9256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862433"/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ИНФОРМАЦИОННАЯ СИСТЕМА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400109"/>
            <a:ext cx="9144000" cy="108467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Карта успеваемости и проблем студента на </a:t>
            </a:r>
            <a:r>
              <a:rPr lang="ru-RU" sz="3200" b="1" smtClean="0">
                <a:solidFill>
                  <a:schemeClr val="tx1"/>
                </a:solidFill>
              </a:rPr>
              <a:t>личной странице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700808"/>
            <a:ext cx="5976664" cy="501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73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862433"/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ИНФОРМАЦИОННАЯ СИСТЕМА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400109"/>
            <a:ext cx="9144000" cy="108467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Оценка лекций и занятий студентами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700808"/>
            <a:ext cx="8899840" cy="471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73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 bwMode="auto">
          <a:xfrm>
            <a:off x="6300192" y="1244338"/>
            <a:ext cx="2843808" cy="561366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0109"/>
            <a:ext cx="9144000" cy="844229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ТОП</a:t>
            </a:r>
            <a:r>
              <a:rPr lang="en-US" sz="3600" b="1" dirty="0" smtClean="0">
                <a:solidFill>
                  <a:schemeClr val="tx1"/>
                </a:solidFill>
              </a:rPr>
              <a:t>’5 </a:t>
            </a:r>
            <a:r>
              <a:rPr lang="ru-RU" sz="3600" b="1" dirty="0" smtClean="0">
                <a:solidFill>
                  <a:schemeClr val="tx1"/>
                </a:solidFill>
              </a:rPr>
              <a:t>преподавателей на 23 мая 2018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862433"/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ИНФОРМАЦИОННАЯ СИСТЕМА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53944" y="1342735"/>
            <a:ext cx="273630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/>
              <a:t>34</a:t>
            </a:r>
            <a:r>
              <a:rPr lang="en-US" sz="4400" b="1" dirty="0" smtClean="0"/>
              <a:t>28</a:t>
            </a:r>
            <a:endParaRPr lang="en-US" sz="4800" b="1" dirty="0" smtClean="0"/>
          </a:p>
          <a:p>
            <a:pPr algn="ctr"/>
            <a:r>
              <a:rPr lang="ru-RU" sz="2400" dirty="0" smtClean="0"/>
              <a:t>студентов</a:t>
            </a:r>
          </a:p>
          <a:p>
            <a:pPr algn="ctr"/>
            <a:endParaRPr lang="ru-RU" sz="2400" dirty="0" smtClean="0"/>
          </a:p>
          <a:p>
            <a:pPr algn="ctr"/>
            <a:r>
              <a:rPr lang="ru-RU" sz="4400" b="1" dirty="0" smtClean="0"/>
              <a:t>25</a:t>
            </a:r>
            <a:r>
              <a:rPr lang="en-US" sz="4400" b="1" dirty="0" smtClean="0"/>
              <a:t>4</a:t>
            </a:r>
            <a:endParaRPr lang="ru-RU" sz="2400" b="1" dirty="0" smtClean="0"/>
          </a:p>
          <a:p>
            <a:pPr algn="ctr"/>
            <a:r>
              <a:rPr lang="ru-RU" sz="2400" dirty="0" smtClean="0"/>
              <a:t>преподавателя</a:t>
            </a:r>
          </a:p>
          <a:p>
            <a:pPr algn="ctr"/>
            <a:endParaRPr lang="ru-RU" sz="2400" dirty="0"/>
          </a:p>
          <a:p>
            <a:pPr algn="ctr"/>
            <a:r>
              <a:rPr lang="ru-RU" sz="4400" b="1" dirty="0" smtClean="0"/>
              <a:t>3</a:t>
            </a:r>
            <a:r>
              <a:rPr lang="en-US" sz="4400" b="1" dirty="0" smtClean="0"/>
              <a:t>3517</a:t>
            </a:r>
            <a:endParaRPr lang="en-US" b="1" dirty="0"/>
          </a:p>
          <a:p>
            <a:pPr algn="ctr"/>
            <a:r>
              <a:rPr lang="ru-RU" sz="2400" dirty="0"/>
              <a:t>оценок</a:t>
            </a:r>
            <a:endParaRPr lang="ru-RU" dirty="0"/>
          </a:p>
          <a:p>
            <a:pPr algn="ctr"/>
            <a:endParaRPr lang="ru-RU" dirty="0" smtClean="0"/>
          </a:p>
          <a:p>
            <a:pPr algn="ctr"/>
            <a:r>
              <a:rPr lang="ru-RU" sz="4400" b="1" dirty="0" smtClean="0"/>
              <a:t>4,77</a:t>
            </a:r>
            <a:r>
              <a:rPr lang="en-US" sz="4400" b="1" dirty="0" smtClean="0"/>
              <a:t>8</a:t>
            </a:r>
            <a:endParaRPr lang="en-US" sz="4000" b="1" dirty="0"/>
          </a:p>
          <a:p>
            <a:pPr algn="ctr"/>
            <a:r>
              <a:rPr lang="ru-RU" sz="2400" dirty="0" smtClean="0"/>
              <a:t>средняя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6755448"/>
              </p:ext>
            </p:extLst>
          </p:nvPr>
        </p:nvGraphicFramePr>
        <p:xfrm>
          <a:off x="107505" y="1349445"/>
          <a:ext cx="6048670" cy="546393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209734"/>
                <a:gridCol w="1886609"/>
                <a:gridCol w="1080120"/>
                <a:gridCol w="792088"/>
                <a:gridCol w="1080119"/>
              </a:tblGrid>
              <a:tr h="539666"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46183" marR="46183" marT="23092" marB="2309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u="none" dirty="0" smtClean="0"/>
                        <a:t>ФИО</a:t>
                      </a:r>
                      <a:endParaRPr lang="ru-RU" sz="1400" u="none" dirty="0"/>
                    </a:p>
                  </a:txBody>
                  <a:tcPr marL="46183" marR="46183" marT="23092" marB="2309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Средняя</a:t>
                      </a:r>
                      <a:endParaRPr lang="en-US" sz="1400" dirty="0"/>
                    </a:p>
                  </a:txBody>
                  <a:tcPr marL="46183" marR="46183" marT="23092" marB="2309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Оценок</a:t>
                      </a:r>
                      <a:endParaRPr lang="is-IS" sz="1400" dirty="0"/>
                    </a:p>
                  </a:txBody>
                  <a:tcPr marL="46183" marR="46183" marT="23092" marB="2309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Рейтинг</a:t>
                      </a:r>
                      <a:endParaRPr lang="fi-FI" sz="1400" dirty="0"/>
                    </a:p>
                  </a:txBody>
                  <a:tcPr marL="46183" marR="46183" marT="23092" marB="2309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015924"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46183" marR="46183" marT="23092" marB="23092" anchor="ctr"/>
                </a:tc>
                <a:tc>
                  <a:txBody>
                    <a:bodyPr/>
                    <a:lstStyle/>
                    <a:p>
                      <a:r>
                        <a:rPr lang="ru-RU" sz="1800" u="none" dirty="0" smtClean="0"/>
                        <a:t>1. </a:t>
                      </a:r>
                      <a:r>
                        <a:rPr lang="ru-RU" sz="1800" u="none" dirty="0" err="1" smtClean="0"/>
                        <a:t>Хапилина</a:t>
                      </a:r>
                      <a:r>
                        <a:rPr lang="ru-RU" sz="1800" u="none" dirty="0" smtClean="0"/>
                        <a:t> </a:t>
                      </a:r>
                      <a:r>
                        <a:rPr lang="ru-RU" sz="1400" u="none" dirty="0"/>
                        <a:t>Елена Алексеевна</a:t>
                      </a:r>
                    </a:p>
                  </a:txBody>
                  <a:tcPr marL="46183" marR="46183" marT="23092" marB="230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5,000</a:t>
                      </a:r>
                    </a:p>
                  </a:txBody>
                  <a:tcPr marL="46183" marR="46183" marT="23092" marB="230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2000"/>
                        <a:t>134</a:t>
                      </a:r>
                    </a:p>
                  </a:txBody>
                  <a:tcPr marL="46183" marR="46183" marT="23092" marB="230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400" b="1" dirty="0"/>
                        <a:t>4,963</a:t>
                      </a:r>
                    </a:p>
                  </a:txBody>
                  <a:tcPr marL="46183" marR="46183" marT="23092" marB="23092" anchor="ctr">
                    <a:solidFill>
                      <a:srgbClr val="DBF0C1"/>
                    </a:solidFill>
                  </a:tcPr>
                </a:tc>
              </a:tr>
              <a:tr h="968542">
                <a:tc>
                  <a:txBody>
                    <a:bodyPr/>
                    <a:lstStyle/>
                    <a:p>
                      <a:endParaRPr lang="is-IS" sz="900" dirty="0"/>
                    </a:p>
                  </a:txBody>
                  <a:tcPr marL="46183" marR="46183" marT="23092" marB="23092" anchor="ctr"/>
                </a:tc>
                <a:tc>
                  <a:txBody>
                    <a:bodyPr/>
                    <a:lstStyle/>
                    <a:p>
                      <a:r>
                        <a:rPr lang="ru-RU" sz="1800" u="none" dirty="0" smtClean="0"/>
                        <a:t>2. </a:t>
                      </a:r>
                      <a:r>
                        <a:rPr lang="ru-RU" sz="1800" u="none" dirty="0" err="1" smtClean="0"/>
                        <a:t>Чекишева</a:t>
                      </a:r>
                      <a:r>
                        <a:rPr lang="ru-RU" sz="1800" u="none" dirty="0" smtClean="0"/>
                        <a:t> </a:t>
                      </a:r>
                      <a:r>
                        <a:rPr lang="ru-RU" sz="1400" u="none" dirty="0"/>
                        <a:t>Татьяна Николаевна</a:t>
                      </a:r>
                    </a:p>
                  </a:txBody>
                  <a:tcPr marL="46183" marR="46183" marT="23092" marB="230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000" dirty="0"/>
                        <a:t>4,987</a:t>
                      </a:r>
                    </a:p>
                  </a:txBody>
                  <a:tcPr marL="46183" marR="46183" marT="23092" marB="230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2000" dirty="0"/>
                        <a:t>157</a:t>
                      </a:r>
                    </a:p>
                  </a:txBody>
                  <a:tcPr marL="46183" marR="46183" marT="23092" marB="230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400" b="1" dirty="0"/>
                        <a:t>4,959</a:t>
                      </a:r>
                    </a:p>
                  </a:txBody>
                  <a:tcPr marL="46183" marR="46183" marT="23092" marB="23092" anchor="ctr">
                    <a:solidFill>
                      <a:srgbClr val="DBF0C1"/>
                    </a:solidFill>
                  </a:tcPr>
                </a:tc>
              </a:tr>
              <a:tr h="995583"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46183" marR="46183" marT="23092" marB="23092" anchor="ctr"/>
                </a:tc>
                <a:tc>
                  <a:txBody>
                    <a:bodyPr/>
                    <a:lstStyle/>
                    <a:p>
                      <a:r>
                        <a:rPr lang="ru-RU" sz="1800" u="none" dirty="0" smtClean="0"/>
                        <a:t>3. </a:t>
                      </a:r>
                      <a:r>
                        <a:rPr lang="ru-RU" sz="1800" u="none" dirty="0" err="1" smtClean="0"/>
                        <a:t>Кутяков</a:t>
                      </a:r>
                      <a:r>
                        <a:rPr lang="ru-RU" sz="1800" u="none" dirty="0" smtClean="0"/>
                        <a:t> </a:t>
                      </a:r>
                    </a:p>
                    <a:p>
                      <a:r>
                        <a:rPr lang="ru-RU" sz="1400" u="none" dirty="0" smtClean="0"/>
                        <a:t>Виктор Андреевич</a:t>
                      </a:r>
                      <a:endParaRPr lang="ru-RU" sz="1400" u="none" dirty="0"/>
                    </a:p>
                  </a:txBody>
                  <a:tcPr marL="46183" marR="46183" marT="23092" marB="230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</a:t>
                      </a:r>
                      <a:r>
                        <a:rPr lang="fi-FI" sz="2000" dirty="0" smtClean="0"/>
                        <a:t>,</a:t>
                      </a:r>
                      <a:r>
                        <a:rPr lang="ru-RU" sz="2000" dirty="0" smtClean="0"/>
                        <a:t>00</a:t>
                      </a:r>
                      <a:r>
                        <a:rPr lang="fi-FI" sz="2000" dirty="0" smtClean="0"/>
                        <a:t>0</a:t>
                      </a:r>
                      <a:endParaRPr lang="fi-FI" sz="2000" dirty="0"/>
                    </a:p>
                  </a:txBody>
                  <a:tcPr marL="46183" marR="46183" marT="23092" marB="230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111</a:t>
                      </a:r>
                      <a:endParaRPr lang="ru-RU" sz="2000" dirty="0"/>
                    </a:p>
                  </a:txBody>
                  <a:tcPr marL="46183" marR="46183" marT="23092" marB="230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400" b="1" dirty="0" smtClean="0"/>
                        <a:t>4,95</a:t>
                      </a:r>
                      <a:r>
                        <a:rPr lang="ru-RU" sz="2400" b="1" dirty="0" smtClean="0"/>
                        <a:t>5</a:t>
                      </a:r>
                      <a:endParaRPr lang="fi-FI" sz="2400" b="1" dirty="0"/>
                    </a:p>
                  </a:txBody>
                  <a:tcPr marL="46183" marR="46183" marT="23092" marB="23092" anchor="ctr">
                    <a:solidFill>
                      <a:srgbClr val="DBF0C1"/>
                    </a:solidFill>
                  </a:tcPr>
                </a:tc>
              </a:tr>
              <a:tr h="955930"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46183" marR="46183" marT="23092" marB="23092" anchor="ctr"/>
                </a:tc>
                <a:tc>
                  <a:txBody>
                    <a:bodyPr/>
                    <a:lstStyle/>
                    <a:p>
                      <a:r>
                        <a:rPr lang="ru-RU" sz="1800" u="none" dirty="0" smtClean="0"/>
                        <a:t>4. Миронова </a:t>
                      </a:r>
                      <a:r>
                        <a:rPr lang="ru-RU" sz="1400" u="none" dirty="0" smtClean="0"/>
                        <a:t>Алена Андреевна</a:t>
                      </a:r>
                      <a:endParaRPr lang="ru-RU" sz="1400" u="none" dirty="0"/>
                    </a:p>
                  </a:txBody>
                  <a:tcPr marL="46183" marR="46183" marT="23092" marB="230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000" dirty="0" smtClean="0"/>
                        <a:t>4,9</a:t>
                      </a:r>
                      <a:r>
                        <a:rPr lang="ru-RU" sz="2000" dirty="0" smtClean="0"/>
                        <a:t>84</a:t>
                      </a:r>
                      <a:endParaRPr lang="fi-FI" sz="2000" dirty="0"/>
                    </a:p>
                  </a:txBody>
                  <a:tcPr marL="46183" marR="46183" marT="23092" marB="230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2000" dirty="0" smtClean="0"/>
                        <a:t>1</a:t>
                      </a:r>
                      <a:r>
                        <a:rPr lang="ru-RU" sz="2000" dirty="0" smtClean="0"/>
                        <a:t>29</a:t>
                      </a:r>
                      <a:endParaRPr lang="is-IS" sz="2000" dirty="0"/>
                    </a:p>
                  </a:txBody>
                  <a:tcPr marL="46183" marR="46183" marT="23092" marB="230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400" b="1" dirty="0" smtClean="0"/>
                        <a:t>4,95</a:t>
                      </a:r>
                      <a:r>
                        <a:rPr lang="ru-RU" sz="2400" b="1" dirty="0" smtClean="0"/>
                        <a:t>3</a:t>
                      </a:r>
                      <a:endParaRPr lang="fi-FI" sz="2400" b="1" dirty="0"/>
                    </a:p>
                  </a:txBody>
                  <a:tcPr marL="46183" marR="46183" marT="23092" marB="23092" anchor="ctr">
                    <a:solidFill>
                      <a:srgbClr val="DBF0C1"/>
                    </a:solidFill>
                  </a:tcPr>
                </a:tc>
              </a:tr>
              <a:tr h="988286"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46183" marR="46183" marT="23092" marB="23092" anchor="ctr"/>
                </a:tc>
                <a:tc>
                  <a:txBody>
                    <a:bodyPr/>
                    <a:lstStyle/>
                    <a:p>
                      <a:r>
                        <a:rPr lang="ru-RU" sz="1800" u="none" dirty="0" smtClean="0"/>
                        <a:t>5. Степанова </a:t>
                      </a:r>
                      <a:r>
                        <a:rPr lang="ru-RU" sz="1400" u="none" dirty="0" smtClean="0"/>
                        <a:t>Людмила Викторовна</a:t>
                      </a:r>
                      <a:endParaRPr lang="ru-RU" sz="1400" u="none" dirty="0"/>
                    </a:p>
                  </a:txBody>
                  <a:tcPr marL="46183" marR="46183" marT="23092" marB="230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000" dirty="0" smtClean="0"/>
                        <a:t>4,9</a:t>
                      </a:r>
                      <a:r>
                        <a:rPr lang="ru-RU" sz="2000" dirty="0" smtClean="0"/>
                        <a:t>77</a:t>
                      </a:r>
                      <a:endParaRPr lang="fi-FI" sz="2000" dirty="0"/>
                    </a:p>
                  </a:txBody>
                  <a:tcPr marL="46183" marR="46183" marT="23092" marB="230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2000" dirty="0" smtClean="0"/>
                        <a:t>1</a:t>
                      </a:r>
                      <a:r>
                        <a:rPr lang="ru-RU" sz="2000" dirty="0" smtClean="0"/>
                        <a:t>71</a:t>
                      </a:r>
                      <a:endParaRPr lang="is-IS" sz="2000" dirty="0"/>
                    </a:p>
                  </a:txBody>
                  <a:tcPr marL="46183" marR="46183" marT="23092" marB="230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400" b="1" dirty="0"/>
                        <a:t>4,952</a:t>
                      </a:r>
                    </a:p>
                  </a:txBody>
                  <a:tcPr marL="46183" marR="46183" marT="23092" marB="23092" anchor="ctr">
                    <a:solidFill>
                      <a:srgbClr val="DBF0C1"/>
                    </a:solidFill>
                  </a:tcPr>
                </a:tc>
              </a:tr>
            </a:tbl>
          </a:graphicData>
        </a:graphic>
      </p:graphicFrame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16832"/>
            <a:ext cx="936104" cy="936104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592" y="2924944"/>
            <a:ext cx="923032" cy="923032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592" y="5835055"/>
            <a:ext cx="936744" cy="936744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880" y="4882616"/>
            <a:ext cx="936744" cy="936744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880" y="3895356"/>
            <a:ext cx="939880" cy="93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94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0" y="1556792"/>
            <a:ext cx="4139952" cy="53012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862433"/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ИНФОРМАЦИОННАЯ СИСТЕМА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400109"/>
            <a:ext cx="9144000" cy="1156683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sz="2800" b="1" smtClean="0">
                <a:solidFill>
                  <a:schemeClr val="tx1"/>
                </a:solidFill>
              </a:rPr>
              <a:t>Начата разработка сайта </a:t>
            </a:r>
            <a:r>
              <a:rPr lang="ru-RU" sz="2800" b="1" dirty="0" smtClean="0">
                <a:solidFill>
                  <a:schemeClr val="tx1"/>
                </a:solidFill>
              </a:rPr>
              <a:t>учебной медицинской </a:t>
            </a:r>
            <a:r>
              <a:rPr lang="ru-RU" sz="2800" b="1" smtClean="0">
                <a:solidFill>
                  <a:schemeClr val="tx1"/>
                </a:solidFill>
              </a:rPr>
              <a:t>информационной системы (УМИС)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772816"/>
            <a:ext cx="3337596" cy="49129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55976" y="1916832"/>
            <a:ext cx="460851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u</a:t>
            </a:r>
            <a:r>
              <a:rPr lang="en-US" sz="2800" b="1" dirty="0" err="1" smtClean="0">
                <a:solidFill>
                  <a:srgbClr val="FF0000"/>
                </a:solidFill>
              </a:rPr>
              <a:t>mis.krasgmu.ru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endParaRPr lang="ru-RU" sz="2800" b="1" dirty="0" smtClean="0"/>
          </a:p>
          <a:p>
            <a:r>
              <a:rPr lang="ru-RU" sz="2800" b="1" dirty="0" smtClean="0"/>
              <a:t>В течение 2018 года планируется:</a:t>
            </a:r>
          </a:p>
          <a:p>
            <a:endParaRPr lang="ru-RU" sz="2400" dirty="0"/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ru-RU" sz="2400" dirty="0" smtClean="0"/>
              <a:t>Паспортная часть пациента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ru-RU" sz="2400" dirty="0" smtClean="0"/>
              <a:t>Электронный больничный лист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ru-RU" sz="2400" dirty="0" smtClean="0"/>
              <a:t>Электронный рецепт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ru-RU" sz="2400" dirty="0" smtClean="0"/>
              <a:t>Журнал действий студента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7693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sz="4000" b="1" dirty="0" smtClean="0"/>
              <a:t>Проект решения Ученого совета</a:t>
            </a:r>
            <a:endParaRPr lang="ru-RU" sz="4000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974145"/>
              </p:ext>
            </p:extLst>
          </p:nvPr>
        </p:nvGraphicFramePr>
        <p:xfrm>
          <a:off x="76840" y="1088055"/>
          <a:ext cx="8913479" cy="57491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83192"/>
                <a:gridCol w="2173207"/>
                <a:gridCol w="1957080"/>
              </a:tblGrid>
              <a:tr h="9727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2000" dirty="0" smtClean="0"/>
                        <a:t>Мобильная версия журнала текущей успеваемости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8000"/>
                          </a:solidFill>
                        </a:rPr>
                        <a:t>Сентябрь 2018</a:t>
                      </a:r>
                      <a:endParaRPr lang="ru-RU" sz="20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err="1" smtClean="0">
                          <a:solidFill>
                            <a:srgbClr val="008000"/>
                          </a:solidFill>
                        </a:rPr>
                        <a:t>Россиев</a:t>
                      </a:r>
                      <a:r>
                        <a:rPr lang="ru-RU" sz="2000" b="1" dirty="0" smtClean="0">
                          <a:solidFill>
                            <a:srgbClr val="008000"/>
                          </a:solidFill>
                        </a:rPr>
                        <a:t> Д.А.</a:t>
                      </a:r>
                      <a:endParaRPr lang="ru-RU" sz="20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1681869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sz="2000" dirty="0" smtClean="0"/>
                        <a:t>Алгоритм автоматического расчета предварительной оценки в электронной зачетке по оценкам в журнале текущей успеваемости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8000"/>
                          </a:solidFill>
                        </a:rPr>
                        <a:t>Октябрь </a:t>
                      </a:r>
                      <a:r>
                        <a:rPr lang="ru-RU" sz="2000" b="1" baseline="0" dirty="0" smtClean="0">
                          <a:solidFill>
                            <a:srgbClr val="008000"/>
                          </a:solidFill>
                        </a:rPr>
                        <a:t>2018</a:t>
                      </a:r>
                      <a:endParaRPr lang="ru-RU" sz="20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8000"/>
                          </a:solidFill>
                        </a:rPr>
                        <a:t>Мягкова Е.Г.,</a:t>
                      </a:r>
                    </a:p>
                    <a:p>
                      <a:r>
                        <a:rPr lang="ru-RU" sz="2000" b="1" dirty="0" err="1" smtClean="0">
                          <a:solidFill>
                            <a:srgbClr val="008000"/>
                          </a:solidFill>
                        </a:rPr>
                        <a:t>Россиев</a:t>
                      </a:r>
                      <a:r>
                        <a:rPr lang="ru-RU" sz="2000" b="1" dirty="0" smtClean="0">
                          <a:solidFill>
                            <a:srgbClr val="008000"/>
                          </a:solidFill>
                        </a:rPr>
                        <a:t> Д.А.</a:t>
                      </a:r>
                      <a:endParaRPr lang="ru-RU" sz="20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1699992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sz="2000" dirty="0" smtClean="0"/>
                        <a:t>Модули</a:t>
                      </a:r>
                      <a:r>
                        <a:rPr lang="ru-RU" sz="2000" baseline="0" dirty="0" smtClean="0"/>
                        <a:t> </a:t>
                      </a:r>
                      <a:r>
                        <a:rPr lang="ru-RU" sz="2000" baseline="0" smtClean="0"/>
                        <a:t>в Учебной МИС</a:t>
                      </a:r>
                      <a:r>
                        <a:rPr lang="ru-RU" sz="2000" baseline="0" dirty="0" smtClean="0"/>
                        <a:t>: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ru-RU" sz="2000" baseline="0" dirty="0" smtClean="0"/>
                        <a:t>Паспортные данные пациента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ru-RU" sz="2000" baseline="0" dirty="0" smtClean="0"/>
                        <a:t>Электронный больничный лист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ru-RU" sz="2000" baseline="0" dirty="0" smtClean="0"/>
                        <a:t>Электронный рецепт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 dirty="0" smtClean="0">
                        <a:solidFill>
                          <a:srgbClr val="008000"/>
                        </a:solidFill>
                      </a:endParaRPr>
                    </a:p>
                    <a:p>
                      <a:r>
                        <a:rPr lang="ru-RU" sz="2000" b="1" dirty="0" smtClean="0">
                          <a:solidFill>
                            <a:srgbClr val="008000"/>
                          </a:solidFill>
                        </a:rPr>
                        <a:t>Сентябрь 2018</a:t>
                      </a:r>
                    </a:p>
                    <a:p>
                      <a:r>
                        <a:rPr lang="ru-RU" sz="2000" b="1" dirty="0" smtClean="0">
                          <a:solidFill>
                            <a:srgbClr val="008000"/>
                          </a:solidFill>
                        </a:rPr>
                        <a:t>Октябрь</a:t>
                      </a:r>
                      <a:r>
                        <a:rPr lang="ru-RU" sz="2000" b="1" baseline="0" dirty="0" smtClean="0">
                          <a:solidFill>
                            <a:srgbClr val="008000"/>
                          </a:solidFill>
                        </a:rPr>
                        <a:t> 2018</a:t>
                      </a:r>
                      <a:r>
                        <a:rPr lang="ru-RU" sz="2000" b="1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</a:p>
                    <a:p>
                      <a:r>
                        <a:rPr lang="ru-RU" sz="2000" b="1" dirty="0" smtClean="0">
                          <a:solidFill>
                            <a:srgbClr val="008000"/>
                          </a:solidFill>
                        </a:rPr>
                        <a:t>Ноябрь 2018</a:t>
                      </a:r>
                      <a:endParaRPr lang="ru-RU" sz="20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 dirty="0" smtClean="0">
                        <a:solidFill>
                          <a:srgbClr val="008000"/>
                        </a:solidFill>
                      </a:endParaRPr>
                    </a:p>
                    <a:p>
                      <a:r>
                        <a:rPr lang="ru-RU" sz="2000" b="1" dirty="0" err="1" smtClean="0">
                          <a:solidFill>
                            <a:srgbClr val="008000"/>
                          </a:solidFill>
                        </a:rPr>
                        <a:t>Россиев</a:t>
                      </a:r>
                      <a:r>
                        <a:rPr lang="ru-RU" sz="2000" b="1" dirty="0" smtClean="0">
                          <a:solidFill>
                            <a:srgbClr val="008000"/>
                          </a:solidFill>
                        </a:rPr>
                        <a:t> Д.А.</a:t>
                      </a:r>
                      <a:endParaRPr lang="ru-RU" sz="20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1394492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2000" dirty="0" smtClean="0"/>
                        <a:t>Модуль</a:t>
                      </a:r>
                      <a:r>
                        <a:rPr lang="ru-RU" sz="2000" baseline="0" dirty="0" smtClean="0"/>
                        <a:t> учета лечебной работы ППС</a:t>
                      </a:r>
                      <a:endParaRPr lang="ru-RU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8000"/>
                          </a:solidFill>
                        </a:rPr>
                        <a:t>Апрель 2019</a:t>
                      </a:r>
                      <a:endParaRPr lang="ru-RU" sz="20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err="1" smtClean="0">
                          <a:solidFill>
                            <a:srgbClr val="008000"/>
                          </a:solidFill>
                        </a:rPr>
                        <a:t>Злаказов</a:t>
                      </a:r>
                      <a:r>
                        <a:rPr lang="ru-RU" sz="2000" b="1" dirty="0" smtClean="0">
                          <a:solidFill>
                            <a:srgbClr val="008000"/>
                          </a:solidFill>
                        </a:rPr>
                        <a:t> О.В.</a:t>
                      </a:r>
                    </a:p>
                    <a:p>
                      <a:r>
                        <a:rPr lang="ru-RU" sz="2000" b="1" dirty="0" err="1" smtClean="0">
                          <a:solidFill>
                            <a:srgbClr val="008000"/>
                          </a:solidFill>
                        </a:rPr>
                        <a:t>Россиев</a:t>
                      </a:r>
                      <a:r>
                        <a:rPr lang="ru-RU" sz="2000" b="1" dirty="0" smtClean="0">
                          <a:solidFill>
                            <a:srgbClr val="008000"/>
                          </a:solidFill>
                        </a:rPr>
                        <a:t> Д.А.</a:t>
                      </a:r>
                      <a:endParaRPr lang="ru-RU" sz="20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67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0110"/>
            <a:ext cx="9144000" cy="1372706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Закупка оборудования для кафедр и подразделений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smtClean="0">
                <a:solidFill>
                  <a:schemeClr val="bg1"/>
                </a:solidFill>
              </a:rPr>
              <a:t>ИНФРАСТРУКТУРА</a:t>
            </a:r>
            <a:endParaRPr lang="ru-RU" sz="2000">
              <a:solidFill>
                <a:schemeClr val="bg1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406419"/>
              </p:ext>
            </p:extLst>
          </p:nvPr>
        </p:nvGraphicFramePr>
        <p:xfrm>
          <a:off x="467544" y="2348880"/>
          <a:ext cx="8064896" cy="362712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7316607"/>
                <a:gridCol w="748289"/>
              </a:tblGrid>
              <a:tr h="467984">
                <a:tc>
                  <a:txBody>
                    <a:bodyPr/>
                    <a:lstStyle/>
                    <a:p>
                      <a:r>
                        <a:rPr lang="ru-RU" sz="2800" b="0" dirty="0" smtClean="0"/>
                        <a:t>Компьютеры</a:t>
                      </a:r>
                      <a:r>
                        <a:rPr lang="ru-RU" sz="2800" b="0" baseline="0" dirty="0" smtClean="0"/>
                        <a:t> (моноблоки)</a:t>
                      </a:r>
                      <a:endParaRPr lang="ru-RU" sz="2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800" b="0" dirty="0" smtClean="0"/>
                        <a:t>78</a:t>
                      </a:r>
                      <a:endParaRPr lang="ru-RU" sz="2800" b="0" dirty="0"/>
                    </a:p>
                  </a:txBody>
                  <a:tcPr/>
                </a:tc>
              </a:tr>
              <a:tr h="467984">
                <a:tc>
                  <a:txBody>
                    <a:bodyPr/>
                    <a:lstStyle/>
                    <a:p>
                      <a:r>
                        <a:rPr lang="ru-RU" sz="2800" b="0" dirty="0" smtClean="0"/>
                        <a:t>Ноутбуки</a:t>
                      </a:r>
                      <a:endParaRPr lang="ru-RU" sz="2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800" b="0" dirty="0" smtClean="0"/>
                        <a:t>22</a:t>
                      </a:r>
                      <a:endParaRPr lang="ru-RU" sz="2800" b="0" dirty="0"/>
                    </a:p>
                  </a:txBody>
                  <a:tcPr/>
                </a:tc>
              </a:tr>
              <a:tr h="467984">
                <a:tc>
                  <a:txBody>
                    <a:bodyPr/>
                    <a:lstStyle/>
                    <a:p>
                      <a:r>
                        <a:rPr lang="ru-RU" sz="2800" b="0" dirty="0" smtClean="0"/>
                        <a:t>МФУ и принтеры</a:t>
                      </a:r>
                      <a:endParaRPr lang="ru-RU" sz="2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800" b="0" dirty="0" smtClean="0"/>
                        <a:t>23</a:t>
                      </a:r>
                      <a:endParaRPr lang="ru-RU" sz="2800" b="0" dirty="0"/>
                    </a:p>
                  </a:txBody>
                  <a:tcPr/>
                </a:tc>
              </a:tr>
              <a:tr h="467984">
                <a:tc>
                  <a:txBody>
                    <a:bodyPr/>
                    <a:lstStyle/>
                    <a:p>
                      <a:r>
                        <a:rPr lang="ru-RU" sz="2800" b="0" dirty="0" smtClean="0"/>
                        <a:t>Проекторы</a:t>
                      </a:r>
                      <a:endParaRPr lang="ru-RU" sz="2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800" b="0" dirty="0" smtClean="0"/>
                        <a:t>6</a:t>
                      </a:r>
                      <a:endParaRPr lang="ru-RU" sz="2800" b="0" dirty="0"/>
                    </a:p>
                  </a:txBody>
                  <a:tcPr/>
                </a:tc>
              </a:tr>
              <a:tr h="467984">
                <a:tc>
                  <a:txBody>
                    <a:bodyPr/>
                    <a:lstStyle/>
                    <a:p>
                      <a:r>
                        <a:rPr lang="ru-RU" sz="2800" b="0" dirty="0" smtClean="0"/>
                        <a:t>Телевизоры</a:t>
                      </a:r>
                      <a:endParaRPr lang="ru-RU" sz="2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800" b="0" dirty="0" smtClean="0"/>
                        <a:t>5</a:t>
                      </a:r>
                      <a:endParaRPr lang="ru-RU" sz="2800" b="0" dirty="0"/>
                    </a:p>
                  </a:txBody>
                  <a:tcPr/>
                </a:tc>
              </a:tr>
              <a:tr h="467984">
                <a:tc>
                  <a:txBody>
                    <a:bodyPr/>
                    <a:lstStyle/>
                    <a:p>
                      <a:r>
                        <a:rPr lang="ru-RU" sz="2800" b="0" dirty="0" smtClean="0"/>
                        <a:t>Принтеры для печати штрих-кодов</a:t>
                      </a:r>
                      <a:endParaRPr lang="ru-RU" sz="2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800" b="0" dirty="0" smtClean="0"/>
                        <a:t>10</a:t>
                      </a:r>
                      <a:endParaRPr lang="ru-RU" sz="2800" b="0" dirty="0"/>
                    </a:p>
                  </a:txBody>
                  <a:tcPr/>
                </a:tc>
              </a:tr>
              <a:tr h="467984">
                <a:tc>
                  <a:txBody>
                    <a:bodyPr/>
                    <a:lstStyle/>
                    <a:p>
                      <a:r>
                        <a:rPr lang="ru-RU" sz="2800" b="0" dirty="0" smtClean="0"/>
                        <a:t>Сканеры для сканирования штрих-кодов</a:t>
                      </a:r>
                      <a:endParaRPr lang="ru-RU" sz="2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800" b="0" dirty="0" smtClean="0"/>
                        <a:t>5</a:t>
                      </a:r>
                      <a:endParaRPr lang="ru-RU" sz="2800" b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0719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0110"/>
            <a:ext cx="9131876" cy="1143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ru-RU" sz="3600" dirty="0" smtClean="0"/>
              <a:t>Расширение программно-аппаратного комплекса </a:t>
            </a:r>
            <a:r>
              <a:rPr lang="ru-RU" sz="3600" smtClean="0"/>
              <a:t>для аккредитации</a:t>
            </a:r>
            <a:endParaRPr lang="ru-RU" sz="360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705275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Фармацевтический колледж </a:t>
            </a:r>
          </a:p>
          <a:p>
            <a:r>
              <a:rPr lang="ru-RU" b="1" dirty="0" smtClean="0"/>
              <a:t>13</a:t>
            </a:r>
            <a:r>
              <a:rPr lang="ru-RU" dirty="0" smtClean="0"/>
              <a:t> аудиторий, </a:t>
            </a:r>
            <a:r>
              <a:rPr lang="ru-RU" b="1" dirty="0" smtClean="0"/>
              <a:t>27</a:t>
            </a:r>
            <a:r>
              <a:rPr lang="ru-RU" dirty="0" smtClean="0"/>
              <a:t> видеокамер</a:t>
            </a:r>
          </a:p>
          <a:p>
            <a:endParaRPr lang="ru-RU" dirty="0" smtClean="0"/>
          </a:p>
          <a:p>
            <a:pPr marL="0" indent="0">
              <a:buNone/>
            </a:pPr>
            <a:r>
              <a:rPr lang="ru-RU" b="1" dirty="0" err="1" smtClean="0"/>
              <a:t>Симуляционный</a:t>
            </a:r>
            <a:r>
              <a:rPr lang="ru-RU" b="1" dirty="0" smtClean="0"/>
              <a:t> центр </a:t>
            </a:r>
          </a:p>
          <a:p>
            <a:r>
              <a:rPr lang="ru-RU" b="1" dirty="0" smtClean="0"/>
              <a:t>7</a:t>
            </a:r>
            <a:r>
              <a:rPr lang="ru-RU" dirty="0" smtClean="0"/>
              <a:t> аудиторий, </a:t>
            </a:r>
            <a:r>
              <a:rPr lang="ru-RU" b="1" dirty="0" smtClean="0"/>
              <a:t>16</a:t>
            </a:r>
            <a:r>
              <a:rPr lang="ru-RU" dirty="0" smtClean="0"/>
              <a:t> видеокамер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smtClean="0">
                <a:solidFill>
                  <a:schemeClr val="bg1"/>
                </a:solidFill>
              </a:rPr>
              <a:t>ИНФРАСТРУКТУРА</a:t>
            </a:r>
            <a:endParaRPr lang="ru-RU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096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0110"/>
            <a:ext cx="9131876" cy="1143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ru-RU" sz="3600" dirty="0" smtClean="0"/>
              <a:t>Новый компьютерный класс в ОВП для обучения студентов работе с МИС</a:t>
            </a:r>
            <a:endParaRPr lang="ru-RU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smtClean="0">
                <a:solidFill>
                  <a:schemeClr val="bg1"/>
                </a:solidFill>
              </a:rPr>
              <a:t>ИНФРАСТРУКТУРА</a:t>
            </a:r>
            <a:endParaRPr lang="ru-RU" sz="2000">
              <a:solidFill>
                <a:schemeClr val="bg1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62" y="1560005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357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789" y="1444348"/>
            <a:ext cx="4331410" cy="1114932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Плановая проверка соответствия требованиям ФЗ-152 в 2017 году.</a:t>
            </a:r>
            <a:endParaRPr lang="ru-RU" sz="20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ivanov\Desktop\Roskomnadzor-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0648"/>
            <a:ext cx="1421579" cy="101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266" y="2636912"/>
            <a:ext cx="41044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400" dirty="0" smtClean="0">
                <a:latin typeface="+mj-lt"/>
                <a:cs typeface="Times New Roman" panose="02020603050405020304" pitchFamily="18" charset="0"/>
              </a:rPr>
              <a:t>В 2017 году </a:t>
            </a:r>
            <a:r>
              <a:rPr lang="ru-RU" sz="2400" dirty="0" err="1" smtClean="0">
                <a:latin typeface="+mj-lt"/>
                <a:cs typeface="Times New Roman" panose="02020603050405020304" pitchFamily="18" charset="0"/>
              </a:rPr>
              <a:t>КрасГМУ</a:t>
            </a:r>
            <a:r>
              <a:rPr lang="ru-RU" sz="2400" dirty="0" smtClean="0">
                <a:latin typeface="+mj-lt"/>
                <a:cs typeface="Times New Roman" panose="02020603050405020304" pitchFamily="18" charset="0"/>
              </a:rPr>
              <a:t> прошел плановую выездную проверку </a:t>
            </a:r>
            <a:r>
              <a:rPr lang="ru-RU" sz="2400" dirty="0" err="1" smtClean="0">
                <a:latin typeface="+mj-lt"/>
                <a:cs typeface="Times New Roman" panose="02020603050405020304" pitchFamily="18" charset="0"/>
              </a:rPr>
              <a:t>Роскомнадзора</a:t>
            </a:r>
            <a:r>
              <a:rPr lang="ru-RU" sz="2400" dirty="0" smtClean="0">
                <a:latin typeface="+mj-lt"/>
                <a:cs typeface="Times New Roman" panose="02020603050405020304" pitchFamily="18" charset="0"/>
              </a:rPr>
              <a:t> с незначительными замечаниями.</a:t>
            </a:r>
            <a:endParaRPr lang="en-US" sz="2400" dirty="0" smtClean="0"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ru-RU" sz="2400" dirty="0" smtClean="0"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400" dirty="0" smtClean="0">
                <a:latin typeface="+mj-lt"/>
                <a:cs typeface="Times New Roman" panose="02020603050405020304" pitchFamily="18" charset="0"/>
              </a:rPr>
              <a:t>Все замечания были устранены в кратчайшие сроки.</a:t>
            </a:r>
            <a:endParaRPr lang="ru-RU" sz="24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ivanov\Downloads\РКН_201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764704"/>
            <a:ext cx="3888432" cy="556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903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30226"/>
          </a:xfrm>
        </p:spPr>
        <p:txBody>
          <a:bodyPr/>
          <a:lstStyle/>
          <a:p>
            <a:r>
              <a:rPr lang="ru-RU" dirty="0" smtClean="0"/>
              <a:t>Переход на новый сетевой протокола </a:t>
            </a:r>
            <a:r>
              <a:rPr lang="ru-RU" smtClean="0"/>
              <a:t>с шифрованием данных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564904"/>
            <a:ext cx="6988358" cy="2219052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 bwMode="auto">
          <a:xfrm>
            <a:off x="2555776" y="3501008"/>
            <a:ext cx="1944216" cy="1770794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889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862433"/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ИНФОРМАЦИОННАЯ СИСТЕМА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400109"/>
            <a:ext cx="9144000" cy="72391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Новый сайт ДО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820" y="1275560"/>
            <a:ext cx="7812360" cy="55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42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862433"/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ИНФОРМАЦИОННАЯ СИСТЕМА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400109"/>
            <a:ext cx="9144000" cy="1156683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Сайт кафедры-центра </a:t>
            </a:r>
            <a:r>
              <a:rPr lang="ru-RU" sz="3600" b="1" dirty="0" err="1" smtClean="0">
                <a:solidFill>
                  <a:schemeClr val="tx1"/>
                </a:solidFill>
              </a:rPr>
              <a:t>симуляционных</a:t>
            </a:r>
            <a:r>
              <a:rPr lang="ru-RU" sz="3600" b="1" dirty="0" smtClean="0">
                <a:solidFill>
                  <a:schemeClr val="tx1"/>
                </a:solidFill>
              </a:rPr>
              <a:t> технологий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643372"/>
            <a:ext cx="6780758" cy="519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39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04" y="1340768"/>
            <a:ext cx="8100392" cy="54272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862433"/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ИНФОРМАЦИОННАЯ СИСТЕМА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400109"/>
            <a:ext cx="9144000" cy="844229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Сайт конкурса «Неотложка»</a:t>
            </a:r>
            <a:endParaRPr lang="ru-R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72591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10717</TotalTime>
  <Words>339</Words>
  <Application>Microsoft Macintosh PowerPoint</Application>
  <PresentationFormat>Экран (4:3)</PresentationFormat>
  <Paragraphs>118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Times New Roman</vt:lpstr>
      <vt:lpstr>Arial</vt:lpstr>
      <vt:lpstr>Оформление по умолчанию</vt:lpstr>
      <vt:lpstr>Презентация PowerPoint</vt:lpstr>
      <vt:lpstr>Закупка оборудования для кафедр и подразделений</vt:lpstr>
      <vt:lpstr>Расширение программно-аппаратного комплекса для аккредитации</vt:lpstr>
      <vt:lpstr>Новый компьютерный класс в ОВП для обучения студентов работе с МИС</vt:lpstr>
      <vt:lpstr>Плановая проверка соответствия требованиям ФЗ-152 в 2017 году.</vt:lpstr>
      <vt:lpstr>Переход на новый сетевой протокола с шифрованием данных</vt:lpstr>
      <vt:lpstr>Новый сайт ДО</vt:lpstr>
      <vt:lpstr>Сайт кафедры-центра симуляционных технологий</vt:lpstr>
      <vt:lpstr>Сайт конкурса «Неотложка»</vt:lpstr>
      <vt:lpstr>Журнал текущей успеваемости и аналитические разделы</vt:lpstr>
      <vt:lpstr>Карта успеваемости и проблем студента на личной странице</vt:lpstr>
      <vt:lpstr>Оценка лекций и занятий студентами</vt:lpstr>
      <vt:lpstr>ТОП’5 преподавателей на 23 мая 2018</vt:lpstr>
      <vt:lpstr>Начата разработка сайта учебной медицинской информационной системы (УМИС)</vt:lpstr>
      <vt:lpstr>Проект решения Ученого совета</vt:lpstr>
    </vt:vector>
  </TitlesOfParts>
  <Company>vWv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Сеть как продолжение мозга. Новые вызовы в информатизации образования</dc:title>
  <dc:creator>NAROD</dc:creator>
  <cp:lastModifiedBy>пользователь Microsoft Office</cp:lastModifiedBy>
  <cp:revision>544</cp:revision>
  <cp:lastPrinted>2018-04-09T05:53:17Z</cp:lastPrinted>
  <dcterms:created xsi:type="dcterms:W3CDTF">2015-01-16T12:52:16Z</dcterms:created>
  <dcterms:modified xsi:type="dcterms:W3CDTF">2018-05-23T01:41:13Z</dcterms:modified>
</cp:coreProperties>
</file>