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64" r:id="rId5"/>
    <p:sldId id="266" r:id="rId6"/>
    <p:sldId id="262" r:id="rId7"/>
    <p:sldId id="260" r:id="rId8"/>
    <p:sldId id="267" r:id="rId9"/>
  </p:sldIdLst>
  <p:sldSz cx="9144000" cy="6858000" type="screen4x3"/>
  <p:notesSz cx="6797675" cy="9926638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>
        <p:scale>
          <a:sx n="80" d="100"/>
          <a:sy n="80" d="100"/>
        </p:scale>
        <p:origin x="-124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126552-211C-42BF-BE65-03A5A7A981E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9ED7F9-FFBA-4A90-8757-B00556C78514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dirty="0" smtClean="0"/>
            <a:t>Клиническая </a:t>
          </a:r>
        </a:p>
        <a:p>
          <a:pPr>
            <a:lnSpc>
              <a:spcPct val="100000"/>
            </a:lnSpc>
          </a:pPr>
          <a:r>
            <a:rPr lang="ru-RU" sz="2400" dirty="0" smtClean="0"/>
            <a:t>практика</a:t>
          </a:r>
          <a:endParaRPr lang="ru-RU" sz="2400" dirty="0"/>
        </a:p>
      </dgm:t>
    </dgm:pt>
    <dgm:pt modelId="{9F837EB5-84A0-4254-83F7-079766692DE9}" type="parTrans" cxnId="{619999B5-DE8A-4863-BB06-1C42589876D7}">
      <dgm:prSet/>
      <dgm:spPr/>
      <dgm:t>
        <a:bodyPr/>
        <a:lstStyle/>
        <a:p>
          <a:endParaRPr lang="ru-RU"/>
        </a:p>
      </dgm:t>
    </dgm:pt>
    <dgm:pt modelId="{0BEA2CBF-41B7-43E8-8B71-7782B44A9311}" type="sibTrans" cxnId="{619999B5-DE8A-4863-BB06-1C42589876D7}">
      <dgm:prSet/>
      <dgm:spPr/>
      <dgm:t>
        <a:bodyPr/>
        <a:lstStyle/>
        <a:p>
          <a:endParaRPr lang="ru-RU"/>
        </a:p>
      </dgm:t>
    </dgm:pt>
    <dgm:pt modelId="{FDDB7EA7-BB3A-4CBE-AB28-4D016E91FE6B}">
      <dgm:prSet phldrT="[Текст]" custT="1"/>
      <dgm:spPr/>
      <dgm:t>
        <a:bodyPr/>
        <a:lstStyle/>
        <a:p>
          <a:r>
            <a:rPr lang="ru-RU" sz="2400" dirty="0" smtClean="0"/>
            <a:t>Навыки, полученные на клин. дисциплинах</a:t>
          </a:r>
          <a:endParaRPr lang="ru-RU" sz="2400" dirty="0"/>
        </a:p>
      </dgm:t>
    </dgm:pt>
    <dgm:pt modelId="{33715E7D-71E4-4B16-9B1F-E7486C782519}" type="parTrans" cxnId="{4FA6A4F0-8A9B-41CC-8926-142F8C4279F4}">
      <dgm:prSet/>
      <dgm:spPr/>
      <dgm:t>
        <a:bodyPr/>
        <a:lstStyle/>
        <a:p>
          <a:endParaRPr lang="ru-RU"/>
        </a:p>
      </dgm:t>
    </dgm:pt>
    <dgm:pt modelId="{DCAF5706-F65D-4692-A098-CA3B3C53992B}" type="sibTrans" cxnId="{4FA6A4F0-8A9B-41CC-8926-142F8C4279F4}">
      <dgm:prSet/>
      <dgm:spPr/>
      <dgm:t>
        <a:bodyPr/>
        <a:lstStyle/>
        <a:p>
          <a:endParaRPr lang="ru-RU"/>
        </a:p>
      </dgm:t>
    </dgm:pt>
    <dgm:pt modelId="{0E62C4C0-5F0D-456B-8C0C-BCC134566E74}" type="pres">
      <dgm:prSet presAssocID="{68126552-211C-42BF-BE65-03A5A7A981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7993C-F73D-471C-99C8-B9DDF432F1FE}" type="pres">
      <dgm:prSet presAssocID="{A29ED7F9-FFBA-4A90-8757-B00556C78514}" presName="parentLin" presStyleCnt="0"/>
      <dgm:spPr/>
    </dgm:pt>
    <dgm:pt modelId="{7A39EE19-B7D9-4F30-8B9A-5D05E8B68D79}" type="pres">
      <dgm:prSet presAssocID="{A29ED7F9-FFBA-4A90-8757-B00556C7851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3E4D6B9-E0CD-4757-A2AF-C8D55D87770C}" type="pres">
      <dgm:prSet presAssocID="{A29ED7F9-FFBA-4A90-8757-B00556C78514}" presName="parentText" presStyleLbl="node1" presStyleIdx="0" presStyleCnt="2" custScaleX="133835" custScaleY="789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2A88C-92E4-4A76-8C5A-135FBEF50B94}" type="pres">
      <dgm:prSet presAssocID="{A29ED7F9-FFBA-4A90-8757-B00556C78514}" presName="negativeSpace" presStyleCnt="0"/>
      <dgm:spPr/>
    </dgm:pt>
    <dgm:pt modelId="{5E077344-E697-4475-800B-A240EF886031}" type="pres">
      <dgm:prSet presAssocID="{A29ED7F9-FFBA-4A90-8757-B00556C78514}" presName="childText" presStyleLbl="conFgAcc1" presStyleIdx="0" presStyleCnt="2">
        <dgm:presLayoutVars>
          <dgm:bulletEnabled val="1"/>
        </dgm:presLayoutVars>
      </dgm:prSet>
      <dgm:spPr/>
    </dgm:pt>
    <dgm:pt modelId="{DE9DC9EC-EABC-43C1-B61D-97778EAF1297}" type="pres">
      <dgm:prSet presAssocID="{0BEA2CBF-41B7-43E8-8B71-7782B44A9311}" presName="spaceBetweenRectangles" presStyleCnt="0"/>
      <dgm:spPr/>
    </dgm:pt>
    <dgm:pt modelId="{4CFAE2E1-2C38-4EBD-9371-2054273328AA}" type="pres">
      <dgm:prSet presAssocID="{FDDB7EA7-BB3A-4CBE-AB28-4D016E91FE6B}" presName="parentLin" presStyleCnt="0"/>
      <dgm:spPr/>
    </dgm:pt>
    <dgm:pt modelId="{EA407DB1-7CC4-4B20-BA79-FFDCAF8EEC9F}" type="pres">
      <dgm:prSet presAssocID="{FDDB7EA7-BB3A-4CBE-AB28-4D016E91FE6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0CCA848-5818-4DE0-9C72-A5E618D34999}" type="pres">
      <dgm:prSet presAssocID="{FDDB7EA7-BB3A-4CBE-AB28-4D016E91FE6B}" presName="parentText" presStyleLbl="node1" presStyleIdx="1" presStyleCnt="2" custScaleX="157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969E2-2F60-4E8D-B5C2-4AD6E2E36A4F}" type="pres">
      <dgm:prSet presAssocID="{FDDB7EA7-BB3A-4CBE-AB28-4D016E91FE6B}" presName="negativeSpace" presStyleCnt="0"/>
      <dgm:spPr/>
    </dgm:pt>
    <dgm:pt modelId="{AFF94166-F0C5-4DD6-9F51-7A42C03E458D}" type="pres">
      <dgm:prSet presAssocID="{FDDB7EA7-BB3A-4CBE-AB28-4D016E91FE6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7F416C8-00AD-42FA-A453-C81C809BFB25}" type="presOf" srcId="{A29ED7F9-FFBA-4A90-8757-B00556C78514}" destId="{E3E4D6B9-E0CD-4757-A2AF-C8D55D87770C}" srcOrd="1" destOrd="0" presId="urn:microsoft.com/office/officeart/2005/8/layout/list1"/>
    <dgm:cxn modelId="{619999B5-DE8A-4863-BB06-1C42589876D7}" srcId="{68126552-211C-42BF-BE65-03A5A7A981EF}" destId="{A29ED7F9-FFBA-4A90-8757-B00556C78514}" srcOrd="0" destOrd="0" parTransId="{9F837EB5-84A0-4254-83F7-079766692DE9}" sibTransId="{0BEA2CBF-41B7-43E8-8B71-7782B44A9311}"/>
    <dgm:cxn modelId="{16AA0E11-59BB-4FF0-8C81-18B7616992BA}" type="presOf" srcId="{A29ED7F9-FFBA-4A90-8757-B00556C78514}" destId="{7A39EE19-B7D9-4F30-8B9A-5D05E8B68D79}" srcOrd="0" destOrd="0" presId="urn:microsoft.com/office/officeart/2005/8/layout/list1"/>
    <dgm:cxn modelId="{6A2CAFEA-317F-4A93-A0B6-D60E631218DA}" type="presOf" srcId="{FDDB7EA7-BB3A-4CBE-AB28-4D016E91FE6B}" destId="{E0CCA848-5818-4DE0-9C72-A5E618D34999}" srcOrd="1" destOrd="0" presId="urn:microsoft.com/office/officeart/2005/8/layout/list1"/>
    <dgm:cxn modelId="{4FA6A4F0-8A9B-41CC-8926-142F8C4279F4}" srcId="{68126552-211C-42BF-BE65-03A5A7A981EF}" destId="{FDDB7EA7-BB3A-4CBE-AB28-4D016E91FE6B}" srcOrd="1" destOrd="0" parTransId="{33715E7D-71E4-4B16-9B1F-E7486C782519}" sibTransId="{DCAF5706-F65D-4692-A098-CA3B3C53992B}"/>
    <dgm:cxn modelId="{70E5489E-829E-4FF9-BA14-2A18931DCEFE}" type="presOf" srcId="{FDDB7EA7-BB3A-4CBE-AB28-4D016E91FE6B}" destId="{EA407DB1-7CC4-4B20-BA79-FFDCAF8EEC9F}" srcOrd="0" destOrd="0" presId="urn:microsoft.com/office/officeart/2005/8/layout/list1"/>
    <dgm:cxn modelId="{D3798B13-727F-44E8-A204-8046E984D734}" type="presOf" srcId="{68126552-211C-42BF-BE65-03A5A7A981EF}" destId="{0E62C4C0-5F0D-456B-8C0C-BCC134566E74}" srcOrd="0" destOrd="0" presId="urn:microsoft.com/office/officeart/2005/8/layout/list1"/>
    <dgm:cxn modelId="{5974FBAC-0340-4A89-B6CC-6CB95F6BB9A2}" type="presParOf" srcId="{0E62C4C0-5F0D-456B-8C0C-BCC134566E74}" destId="{E9E7993C-F73D-471C-99C8-B9DDF432F1FE}" srcOrd="0" destOrd="0" presId="urn:microsoft.com/office/officeart/2005/8/layout/list1"/>
    <dgm:cxn modelId="{1B6536BA-4D6C-4380-93F8-FA54801A9783}" type="presParOf" srcId="{E9E7993C-F73D-471C-99C8-B9DDF432F1FE}" destId="{7A39EE19-B7D9-4F30-8B9A-5D05E8B68D79}" srcOrd="0" destOrd="0" presId="urn:microsoft.com/office/officeart/2005/8/layout/list1"/>
    <dgm:cxn modelId="{7BF412D9-DC02-4C5D-B598-441DEBC061E1}" type="presParOf" srcId="{E9E7993C-F73D-471C-99C8-B9DDF432F1FE}" destId="{E3E4D6B9-E0CD-4757-A2AF-C8D55D87770C}" srcOrd="1" destOrd="0" presId="urn:microsoft.com/office/officeart/2005/8/layout/list1"/>
    <dgm:cxn modelId="{393E7054-4394-4415-9ADC-68C3BCB045AD}" type="presParOf" srcId="{0E62C4C0-5F0D-456B-8C0C-BCC134566E74}" destId="{E752A88C-92E4-4A76-8C5A-135FBEF50B94}" srcOrd="1" destOrd="0" presId="urn:microsoft.com/office/officeart/2005/8/layout/list1"/>
    <dgm:cxn modelId="{B1123BBA-3725-465C-9478-DF62BD6F221C}" type="presParOf" srcId="{0E62C4C0-5F0D-456B-8C0C-BCC134566E74}" destId="{5E077344-E697-4475-800B-A240EF886031}" srcOrd="2" destOrd="0" presId="urn:microsoft.com/office/officeart/2005/8/layout/list1"/>
    <dgm:cxn modelId="{A13CE75D-0CF9-4AE6-B773-675B66D60153}" type="presParOf" srcId="{0E62C4C0-5F0D-456B-8C0C-BCC134566E74}" destId="{DE9DC9EC-EABC-43C1-B61D-97778EAF1297}" srcOrd="3" destOrd="0" presId="urn:microsoft.com/office/officeart/2005/8/layout/list1"/>
    <dgm:cxn modelId="{F12F357B-4A8D-467F-9B4E-0B3C89312066}" type="presParOf" srcId="{0E62C4C0-5F0D-456B-8C0C-BCC134566E74}" destId="{4CFAE2E1-2C38-4EBD-9371-2054273328AA}" srcOrd="4" destOrd="0" presId="urn:microsoft.com/office/officeart/2005/8/layout/list1"/>
    <dgm:cxn modelId="{6B7A3ED7-2911-492A-831A-3BC98BE1BEF6}" type="presParOf" srcId="{4CFAE2E1-2C38-4EBD-9371-2054273328AA}" destId="{EA407DB1-7CC4-4B20-BA79-FFDCAF8EEC9F}" srcOrd="0" destOrd="0" presId="urn:microsoft.com/office/officeart/2005/8/layout/list1"/>
    <dgm:cxn modelId="{B37A178E-152D-4D5C-98B7-CBBAB0C0766F}" type="presParOf" srcId="{4CFAE2E1-2C38-4EBD-9371-2054273328AA}" destId="{E0CCA848-5818-4DE0-9C72-A5E618D34999}" srcOrd="1" destOrd="0" presId="urn:microsoft.com/office/officeart/2005/8/layout/list1"/>
    <dgm:cxn modelId="{CD9E5B6C-4C18-41FB-9F2D-2855661DDBD4}" type="presParOf" srcId="{0E62C4C0-5F0D-456B-8C0C-BCC134566E74}" destId="{133969E2-2F60-4E8D-B5C2-4AD6E2E36A4F}" srcOrd="5" destOrd="0" presId="urn:microsoft.com/office/officeart/2005/8/layout/list1"/>
    <dgm:cxn modelId="{E1B170F0-9F51-46B2-8ED8-EDE06FBAF549}" type="presParOf" srcId="{0E62C4C0-5F0D-456B-8C0C-BCC134566E74}" destId="{AFF94166-F0C5-4DD6-9F51-7A42C03E458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126552-211C-42BF-BE65-03A5A7A981E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9ED7F9-FFBA-4A90-8757-B00556C78514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800" dirty="0" smtClean="0"/>
            <a:t>ОК, ОПК в дисциплинах</a:t>
          </a:r>
          <a:endParaRPr lang="ru-RU" sz="2800" dirty="0"/>
        </a:p>
      </dgm:t>
    </dgm:pt>
    <dgm:pt modelId="{9F837EB5-84A0-4254-83F7-079766692DE9}" type="parTrans" cxnId="{619999B5-DE8A-4863-BB06-1C42589876D7}">
      <dgm:prSet/>
      <dgm:spPr/>
      <dgm:t>
        <a:bodyPr/>
        <a:lstStyle/>
        <a:p>
          <a:endParaRPr lang="ru-RU"/>
        </a:p>
      </dgm:t>
    </dgm:pt>
    <dgm:pt modelId="{0BEA2CBF-41B7-43E8-8B71-7782B44A9311}" type="sibTrans" cxnId="{619999B5-DE8A-4863-BB06-1C42589876D7}">
      <dgm:prSet/>
      <dgm:spPr/>
      <dgm:t>
        <a:bodyPr/>
        <a:lstStyle/>
        <a:p>
          <a:endParaRPr lang="ru-RU"/>
        </a:p>
      </dgm:t>
    </dgm:pt>
    <dgm:pt modelId="{FDDB7EA7-BB3A-4CBE-AB28-4D016E91FE6B}">
      <dgm:prSet phldrT="[Текст]" custT="1"/>
      <dgm:spPr/>
      <dgm:t>
        <a:bodyPr/>
        <a:lstStyle/>
        <a:p>
          <a:r>
            <a:rPr lang="ru-RU" sz="3200" dirty="0" smtClean="0"/>
            <a:t>            ?</a:t>
          </a:r>
          <a:endParaRPr lang="ru-RU" sz="3200" dirty="0"/>
        </a:p>
      </dgm:t>
    </dgm:pt>
    <dgm:pt modelId="{33715E7D-71E4-4B16-9B1F-E7486C782519}" type="parTrans" cxnId="{4FA6A4F0-8A9B-41CC-8926-142F8C4279F4}">
      <dgm:prSet/>
      <dgm:spPr/>
      <dgm:t>
        <a:bodyPr/>
        <a:lstStyle/>
        <a:p>
          <a:endParaRPr lang="ru-RU"/>
        </a:p>
      </dgm:t>
    </dgm:pt>
    <dgm:pt modelId="{DCAF5706-F65D-4692-A098-CA3B3C53992B}" type="sibTrans" cxnId="{4FA6A4F0-8A9B-41CC-8926-142F8C4279F4}">
      <dgm:prSet/>
      <dgm:spPr/>
      <dgm:t>
        <a:bodyPr/>
        <a:lstStyle/>
        <a:p>
          <a:endParaRPr lang="ru-RU"/>
        </a:p>
      </dgm:t>
    </dgm:pt>
    <dgm:pt modelId="{0E62C4C0-5F0D-456B-8C0C-BCC134566E74}" type="pres">
      <dgm:prSet presAssocID="{68126552-211C-42BF-BE65-03A5A7A981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7993C-F73D-471C-99C8-B9DDF432F1FE}" type="pres">
      <dgm:prSet presAssocID="{A29ED7F9-FFBA-4A90-8757-B00556C78514}" presName="parentLin" presStyleCnt="0"/>
      <dgm:spPr/>
    </dgm:pt>
    <dgm:pt modelId="{7A39EE19-B7D9-4F30-8B9A-5D05E8B68D79}" type="pres">
      <dgm:prSet presAssocID="{A29ED7F9-FFBA-4A90-8757-B00556C7851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3E4D6B9-E0CD-4757-A2AF-C8D55D87770C}" type="pres">
      <dgm:prSet presAssocID="{A29ED7F9-FFBA-4A90-8757-B00556C78514}" presName="parentText" presStyleLbl="node1" presStyleIdx="0" presStyleCnt="2" custScaleX="98905" custScaleY="851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2A88C-92E4-4A76-8C5A-135FBEF50B94}" type="pres">
      <dgm:prSet presAssocID="{A29ED7F9-FFBA-4A90-8757-B00556C78514}" presName="negativeSpace" presStyleCnt="0"/>
      <dgm:spPr/>
    </dgm:pt>
    <dgm:pt modelId="{5E077344-E697-4475-800B-A240EF886031}" type="pres">
      <dgm:prSet presAssocID="{A29ED7F9-FFBA-4A90-8757-B00556C78514}" presName="childText" presStyleLbl="conFgAcc1" presStyleIdx="0" presStyleCnt="2">
        <dgm:presLayoutVars>
          <dgm:bulletEnabled val="1"/>
        </dgm:presLayoutVars>
      </dgm:prSet>
      <dgm:spPr/>
    </dgm:pt>
    <dgm:pt modelId="{DE9DC9EC-EABC-43C1-B61D-97778EAF1297}" type="pres">
      <dgm:prSet presAssocID="{0BEA2CBF-41B7-43E8-8B71-7782B44A9311}" presName="spaceBetweenRectangles" presStyleCnt="0"/>
      <dgm:spPr/>
    </dgm:pt>
    <dgm:pt modelId="{4CFAE2E1-2C38-4EBD-9371-2054273328AA}" type="pres">
      <dgm:prSet presAssocID="{FDDB7EA7-BB3A-4CBE-AB28-4D016E91FE6B}" presName="parentLin" presStyleCnt="0"/>
      <dgm:spPr/>
    </dgm:pt>
    <dgm:pt modelId="{EA407DB1-7CC4-4B20-BA79-FFDCAF8EEC9F}" type="pres">
      <dgm:prSet presAssocID="{FDDB7EA7-BB3A-4CBE-AB28-4D016E91FE6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0CCA848-5818-4DE0-9C72-A5E618D34999}" type="pres">
      <dgm:prSet presAssocID="{FDDB7EA7-BB3A-4CBE-AB28-4D016E91FE6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969E2-2F60-4E8D-B5C2-4AD6E2E36A4F}" type="pres">
      <dgm:prSet presAssocID="{FDDB7EA7-BB3A-4CBE-AB28-4D016E91FE6B}" presName="negativeSpace" presStyleCnt="0"/>
      <dgm:spPr/>
    </dgm:pt>
    <dgm:pt modelId="{AFF94166-F0C5-4DD6-9F51-7A42C03E458D}" type="pres">
      <dgm:prSet presAssocID="{FDDB7EA7-BB3A-4CBE-AB28-4D016E91FE6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BD7D24E-2C65-4F06-ADA0-8F4126E0D5EF}" type="presOf" srcId="{A29ED7F9-FFBA-4A90-8757-B00556C78514}" destId="{E3E4D6B9-E0CD-4757-A2AF-C8D55D87770C}" srcOrd="1" destOrd="0" presId="urn:microsoft.com/office/officeart/2005/8/layout/list1"/>
    <dgm:cxn modelId="{3F74C5B2-7CC6-4EE7-9001-ADB21A1360AA}" type="presOf" srcId="{68126552-211C-42BF-BE65-03A5A7A981EF}" destId="{0E62C4C0-5F0D-456B-8C0C-BCC134566E74}" srcOrd="0" destOrd="0" presId="urn:microsoft.com/office/officeart/2005/8/layout/list1"/>
    <dgm:cxn modelId="{619999B5-DE8A-4863-BB06-1C42589876D7}" srcId="{68126552-211C-42BF-BE65-03A5A7A981EF}" destId="{A29ED7F9-FFBA-4A90-8757-B00556C78514}" srcOrd="0" destOrd="0" parTransId="{9F837EB5-84A0-4254-83F7-079766692DE9}" sibTransId="{0BEA2CBF-41B7-43E8-8B71-7782B44A9311}"/>
    <dgm:cxn modelId="{B42F3FC0-12DB-48FE-AB92-991E416DE27C}" type="presOf" srcId="{A29ED7F9-FFBA-4A90-8757-B00556C78514}" destId="{7A39EE19-B7D9-4F30-8B9A-5D05E8B68D79}" srcOrd="0" destOrd="0" presId="urn:microsoft.com/office/officeart/2005/8/layout/list1"/>
    <dgm:cxn modelId="{34B96FDF-8577-43DA-8792-D7BDEA67F984}" type="presOf" srcId="{FDDB7EA7-BB3A-4CBE-AB28-4D016E91FE6B}" destId="{EA407DB1-7CC4-4B20-BA79-FFDCAF8EEC9F}" srcOrd="0" destOrd="0" presId="urn:microsoft.com/office/officeart/2005/8/layout/list1"/>
    <dgm:cxn modelId="{5804D6EF-E6D6-4C0C-A892-9C57FBCE6490}" type="presOf" srcId="{FDDB7EA7-BB3A-4CBE-AB28-4D016E91FE6B}" destId="{E0CCA848-5818-4DE0-9C72-A5E618D34999}" srcOrd="1" destOrd="0" presId="urn:microsoft.com/office/officeart/2005/8/layout/list1"/>
    <dgm:cxn modelId="{4FA6A4F0-8A9B-41CC-8926-142F8C4279F4}" srcId="{68126552-211C-42BF-BE65-03A5A7A981EF}" destId="{FDDB7EA7-BB3A-4CBE-AB28-4D016E91FE6B}" srcOrd="1" destOrd="0" parTransId="{33715E7D-71E4-4B16-9B1F-E7486C782519}" sibTransId="{DCAF5706-F65D-4692-A098-CA3B3C53992B}"/>
    <dgm:cxn modelId="{7577DB69-90A9-4503-A5FF-686DAD5F433C}" type="presParOf" srcId="{0E62C4C0-5F0D-456B-8C0C-BCC134566E74}" destId="{E9E7993C-F73D-471C-99C8-B9DDF432F1FE}" srcOrd="0" destOrd="0" presId="urn:microsoft.com/office/officeart/2005/8/layout/list1"/>
    <dgm:cxn modelId="{0244E3C8-0102-4A5D-957F-82D9F61CBE46}" type="presParOf" srcId="{E9E7993C-F73D-471C-99C8-B9DDF432F1FE}" destId="{7A39EE19-B7D9-4F30-8B9A-5D05E8B68D79}" srcOrd="0" destOrd="0" presId="urn:microsoft.com/office/officeart/2005/8/layout/list1"/>
    <dgm:cxn modelId="{87E29DC8-E0AF-4020-879B-1A727046259C}" type="presParOf" srcId="{E9E7993C-F73D-471C-99C8-B9DDF432F1FE}" destId="{E3E4D6B9-E0CD-4757-A2AF-C8D55D87770C}" srcOrd="1" destOrd="0" presId="urn:microsoft.com/office/officeart/2005/8/layout/list1"/>
    <dgm:cxn modelId="{89BB4437-CAD1-430F-959C-B26013BC7F39}" type="presParOf" srcId="{0E62C4C0-5F0D-456B-8C0C-BCC134566E74}" destId="{E752A88C-92E4-4A76-8C5A-135FBEF50B94}" srcOrd="1" destOrd="0" presId="urn:microsoft.com/office/officeart/2005/8/layout/list1"/>
    <dgm:cxn modelId="{C23F57D6-F32F-4B5B-8CCA-330B72EF56E8}" type="presParOf" srcId="{0E62C4C0-5F0D-456B-8C0C-BCC134566E74}" destId="{5E077344-E697-4475-800B-A240EF886031}" srcOrd="2" destOrd="0" presId="urn:microsoft.com/office/officeart/2005/8/layout/list1"/>
    <dgm:cxn modelId="{4E34DD0A-6391-4745-BFFB-D9BB26DF02F8}" type="presParOf" srcId="{0E62C4C0-5F0D-456B-8C0C-BCC134566E74}" destId="{DE9DC9EC-EABC-43C1-B61D-97778EAF1297}" srcOrd="3" destOrd="0" presId="urn:microsoft.com/office/officeart/2005/8/layout/list1"/>
    <dgm:cxn modelId="{C04EDC57-8732-4875-A8C1-A9EB0BFE4E75}" type="presParOf" srcId="{0E62C4C0-5F0D-456B-8C0C-BCC134566E74}" destId="{4CFAE2E1-2C38-4EBD-9371-2054273328AA}" srcOrd="4" destOrd="0" presId="urn:microsoft.com/office/officeart/2005/8/layout/list1"/>
    <dgm:cxn modelId="{7B7E8296-3F53-4289-9DE9-E264FAC56230}" type="presParOf" srcId="{4CFAE2E1-2C38-4EBD-9371-2054273328AA}" destId="{EA407DB1-7CC4-4B20-BA79-FFDCAF8EEC9F}" srcOrd="0" destOrd="0" presId="urn:microsoft.com/office/officeart/2005/8/layout/list1"/>
    <dgm:cxn modelId="{CE67839F-CF7E-4B4B-A034-BB09BFC8631C}" type="presParOf" srcId="{4CFAE2E1-2C38-4EBD-9371-2054273328AA}" destId="{E0CCA848-5818-4DE0-9C72-A5E618D34999}" srcOrd="1" destOrd="0" presId="urn:microsoft.com/office/officeart/2005/8/layout/list1"/>
    <dgm:cxn modelId="{F642AD58-C304-49AB-A091-D42A41E7D9AD}" type="presParOf" srcId="{0E62C4C0-5F0D-456B-8C0C-BCC134566E74}" destId="{133969E2-2F60-4E8D-B5C2-4AD6E2E36A4F}" srcOrd="5" destOrd="0" presId="urn:microsoft.com/office/officeart/2005/8/layout/list1"/>
    <dgm:cxn modelId="{248E74D3-851D-4B8D-90EF-1E0C1EC4C911}" type="presParOf" srcId="{0E62C4C0-5F0D-456B-8C0C-BCC134566E74}" destId="{AFF94166-F0C5-4DD6-9F51-7A42C03E458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77344-E697-4475-800B-A240EF886031}">
      <dsp:nvSpPr>
        <dsp:cNvPr id="0" name=""/>
        <dsp:cNvSpPr/>
      </dsp:nvSpPr>
      <dsp:spPr>
        <a:xfrm>
          <a:off x="0" y="345705"/>
          <a:ext cx="3024336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4D6B9-E0CD-4757-A2AF-C8D55D87770C}">
      <dsp:nvSpPr>
        <dsp:cNvPr id="0" name=""/>
        <dsp:cNvSpPr/>
      </dsp:nvSpPr>
      <dsp:spPr>
        <a:xfrm>
          <a:off x="151216" y="4359"/>
          <a:ext cx="2833334" cy="931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9" tIns="0" rIns="80019" bIns="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Клиническая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практика</a:t>
          </a:r>
          <a:endParaRPr lang="ru-RU" sz="2400" kern="1200" dirty="0"/>
        </a:p>
      </dsp:txBody>
      <dsp:txXfrm>
        <a:off x="196700" y="49843"/>
        <a:ext cx="2742366" cy="840777"/>
      </dsp:txXfrm>
    </dsp:sp>
    <dsp:sp modelId="{AFF94166-F0C5-4DD6-9F51-7A42C03E458D}">
      <dsp:nvSpPr>
        <dsp:cNvPr id="0" name=""/>
        <dsp:cNvSpPr/>
      </dsp:nvSpPr>
      <dsp:spPr>
        <a:xfrm>
          <a:off x="0" y="2160105"/>
          <a:ext cx="3024336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CA848-5818-4DE0-9C72-A5E618D34999}">
      <dsp:nvSpPr>
        <dsp:cNvPr id="0" name=""/>
        <dsp:cNvSpPr/>
      </dsp:nvSpPr>
      <dsp:spPr>
        <a:xfrm>
          <a:off x="131280" y="1569705"/>
          <a:ext cx="2890996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9" tIns="0" rIns="800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Навыки, полученные на клин. дисциплинах</a:t>
          </a:r>
          <a:endParaRPr lang="ru-RU" sz="2400" kern="1200" dirty="0"/>
        </a:p>
      </dsp:txBody>
      <dsp:txXfrm>
        <a:off x="188922" y="1627347"/>
        <a:ext cx="2775712" cy="1065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77344-E697-4475-800B-A240EF886031}">
      <dsp:nvSpPr>
        <dsp:cNvPr id="0" name=""/>
        <dsp:cNvSpPr/>
      </dsp:nvSpPr>
      <dsp:spPr>
        <a:xfrm>
          <a:off x="0" y="381273"/>
          <a:ext cx="340804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4D6B9-E0CD-4757-A2AF-C8D55D87770C}">
      <dsp:nvSpPr>
        <dsp:cNvPr id="0" name=""/>
        <dsp:cNvSpPr/>
      </dsp:nvSpPr>
      <dsp:spPr>
        <a:xfrm>
          <a:off x="170402" y="27998"/>
          <a:ext cx="2359505" cy="855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71" tIns="0" rIns="90171" bIns="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ОК, ОПК в дисциплинах</a:t>
          </a:r>
          <a:endParaRPr lang="ru-RU" sz="2800" kern="1200" dirty="0"/>
        </a:p>
      </dsp:txBody>
      <dsp:txXfrm>
        <a:off x="212145" y="69741"/>
        <a:ext cx="2276019" cy="771629"/>
      </dsp:txXfrm>
    </dsp:sp>
    <dsp:sp modelId="{AFF94166-F0C5-4DD6-9F51-7A42C03E458D}">
      <dsp:nvSpPr>
        <dsp:cNvPr id="0" name=""/>
        <dsp:cNvSpPr/>
      </dsp:nvSpPr>
      <dsp:spPr>
        <a:xfrm>
          <a:off x="0" y="1923513"/>
          <a:ext cx="340804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CA848-5818-4DE0-9C72-A5E618D34999}">
      <dsp:nvSpPr>
        <dsp:cNvPr id="0" name=""/>
        <dsp:cNvSpPr/>
      </dsp:nvSpPr>
      <dsp:spPr>
        <a:xfrm>
          <a:off x="170402" y="1421673"/>
          <a:ext cx="2385628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171" tIns="0" rIns="9017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           ?</a:t>
          </a:r>
          <a:endParaRPr lang="ru-RU" sz="3200" kern="1200" dirty="0"/>
        </a:p>
      </dsp:txBody>
      <dsp:txXfrm>
        <a:off x="219398" y="1470669"/>
        <a:ext cx="2287636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05.12.2020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05.12.2020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Мюнхене Институт Макса Планка выделяет следующие виды «мягких навыков», которые наиболее важны в современное время. Проанализировав таблицу, социальная ответственность находится</a:t>
            </a:r>
            <a:r>
              <a:rPr lang="ru-RU" baseline="0" dirty="0" smtClean="0"/>
              <a:t> в области межличностных отношений, и в меньшей степени – в личностной динамике.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07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5517232"/>
            <a:ext cx="5508104" cy="1102022"/>
          </a:xfrm>
        </p:spPr>
        <p:txBody>
          <a:bodyPr/>
          <a:lstStyle>
            <a:lvl1pPr>
              <a:defRPr b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79512" y="62825"/>
            <a:ext cx="5976664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825"/>
            <a:ext cx="5976664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871296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844824"/>
            <a:ext cx="6588224" cy="2686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Формирование социальной ответственности студентов медицинского вуза в условиях профессиональной подготовки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229200"/>
            <a:ext cx="8724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Преподаватель кафедры управления и экономики здравоохранения ИПО :                     </a:t>
            </a:r>
            <a:r>
              <a:rPr lang="ru-RU" sz="2400" b="1" dirty="0" smtClean="0"/>
              <a:t>Беляева Анна Викторовна</a:t>
            </a:r>
          </a:p>
          <a:p>
            <a:pPr algn="ctr"/>
            <a:r>
              <a:rPr lang="ru-RU" sz="2400" dirty="0" smtClean="0"/>
              <a:t>2020 </a:t>
            </a:r>
            <a:r>
              <a:rPr lang="ru-RU" sz="2400" dirty="0"/>
              <a:t>г.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231031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ФГБОУ ВО </a:t>
            </a:r>
            <a:r>
              <a:rPr lang="ru-RU" sz="2400" dirty="0" err="1" smtClean="0"/>
              <a:t>КрасГМУ</a:t>
            </a:r>
            <a:r>
              <a:rPr lang="ru-RU" sz="2400" dirty="0" smtClean="0"/>
              <a:t> Минздрава РФ</a:t>
            </a:r>
          </a:p>
          <a:p>
            <a:pPr algn="ctr"/>
            <a:r>
              <a:rPr lang="ru-RU" sz="2400" dirty="0" smtClean="0"/>
              <a:t>«Здравоохранение будущего: </a:t>
            </a:r>
          </a:p>
          <a:p>
            <a:pPr algn="ctr"/>
            <a:r>
              <a:rPr lang="ru-RU" sz="2400" dirty="0" smtClean="0"/>
              <a:t>управление, экономика, право»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116632"/>
            <a:ext cx="5976664" cy="1185223"/>
          </a:xfrm>
        </p:spPr>
        <p:txBody>
          <a:bodyPr/>
          <a:lstStyle/>
          <a:p>
            <a:r>
              <a:rPr lang="ru-RU" dirty="0" smtClean="0"/>
              <a:t>Структура доклада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187624" y="1730386"/>
            <a:ext cx="5105400" cy="555625"/>
            <a:chOff x="2274912" y="1803949"/>
            <a:chExt cx="5105400" cy="555625"/>
          </a:xfrm>
        </p:grpSpPr>
        <p:sp>
          <p:nvSpPr>
            <p:cNvPr id="27" name="Line 256"/>
            <p:cNvSpPr>
              <a:spLocks noChangeShapeType="1"/>
            </p:cNvSpPr>
            <p:nvPr/>
          </p:nvSpPr>
          <p:spPr bwMode="gray">
            <a:xfrm>
              <a:off x="2579712" y="2359574"/>
              <a:ext cx="48006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8" name="Rectangle 257"/>
            <p:cNvSpPr>
              <a:spLocks noChangeArrowheads="1"/>
            </p:cNvSpPr>
            <p:nvPr/>
          </p:nvSpPr>
          <p:spPr bwMode="gray">
            <a:xfrm rot="3419336">
              <a:off x="2295549" y="1783312"/>
              <a:ext cx="479425" cy="52070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dirty="0"/>
            </a:p>
          </p:txBody>
        </p:sp>
        <p:sp>
          <p:nvSpPr>
            <p:cNvPr id="29" name="Text Box 258"/>
            <p:cNvSpPr txBox="1">
              <a:spLocks noChangeArrowheads="1"/>
            </p:cNvSpPr>
            <p:nvPr/>
          </p:nvSpPr>
          <p:spPr bwMode="gray">
            <a:xfrm>
              <a:off x="3273633" y="1826174"/>
              <a:ext cx="1578702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chemeClr val="bg2">
                      <a:lumMod val="50000"/>
                    </a:schemeClr>
                  </a:solidFill>
                  <a:latin typeface="Arial" charset="0"/>
                </a:rPr>
                <a:t>Введение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30" name="Text Box 259"/>
            <p:cNvSpPr txBox="1">
              <a:spLocks noChangeArrowheads="1"/>
            </p:cNvSpPr>
            <p:nvPr/>
          </p:nvSpPr>
          <p:spPr bwMode="gray">
            <a:xfrm>
              <a:off x="2402705" y="1826174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226850" y="3444283"/>
            <a:ext cx="5105400" cy="555625"/>
            <a:chOff x="2274912" y="3480349"/>
            <a:chExt cx="5105400" cy="555625"/>
          </a:xfrm>
        </p:grpSpPr>
        <p:sp>
          <p:nvSpPr>
            <p:cNvPr id="34" name="Line 263"/>
            <p:cNvSpPr>
              <a:spLocks noChangeShapeType="1"/>
            </p:cNvSpPr>
            <p:nvPr/>
          </p:nvSpPr>
          <p:spPr bwMode="gray">
            <a:xfrm>
              <a:off x="2581300" y="4034387"/>
              <a:ext cx="4799012" cy="1587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5" name="Rectangle 264"/>
            <p:cNvSpPr>
              <a:spLocks noChangeArrowheads="1"/>
            </p:cNvSpPr>
            <p:nvPr/>
          </p:nvSpPr>
          <p:spPr bwMode="gray">
            <a:xfrm rot="3419336">
              <a:off x="2295549" y="3459712"/>
              <a:ext cx="479425" cy="52070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dirty="0"/>
            </a:p>
          </p:txBody>
        </p:sp>
        <p:sp>
          <p:nvSpPr>
            <p:cNvPr id="36" name="Text Box 265"/>
            <p:cNvSpPr txBox="1">
              <a:spLocks noChangeArrowheads="1"/>
            </p:cNvSpPr>
            <p:nvPr/>
          </p:nvSpPr>
          <p:spPr bwMode="gray">
            <a:xfrm>
              <a:off x="2351112" y="3502574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187624" y="2624635"/>
            <a:ext cx="6301710" cy="569667"/>
            <a:chOff x="2274912" y="2628107"/>
            <a:chExt cx="6301710" cy="569667"/>
          </a:xfrm>
        </p:grpSpPr>
        <p:sp>
          <p:nvSpPr>
            <p:cNvPr id="31" name="Line 260"/>
            <p:cNvSpPr>
              <a:spLocks noChangeShapeType="1"/>
            </p:cNvSpPr>
            <p:nvPr/>
          </p:nvSpPr>
          <p:spPr bwMode="gray">
            <a:xfrm>
              <a:off x="2579712" y="3197774"/>
              <a:ext cx="48006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2" name="Rectangle 261"/>
            <p:cNvSpPr>
              <a:spLocks noChangeArrowheads="1"/>
            </p:cNvSpPr>
            <p:nvPr/>
          </p:nvSpPr>
          <p:spPr bwMode="gray">
            <a:xfrm rot="3419336">
              <a:off x="2295549" y="2621512"/>
              <a:ext cx="479425" cy="520700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dirty="0"/>
            </a:p>
          </p:txBody>
        </p:sp>
        <p:sp>
          <p:nvSpPr>
            <p:cNvPr id="33" name="Text Box 262"/>
            <p:cNvSpPr txBox="1">
              <a:spLocks noChangeArrowheads="1"/>
            </p:cNvSpPr>
            <p:nvPr/>
          </p:nvSpPr>
          <p:spPr bwMode="gray">
            <a:xfrm>
              <a:off x="2351112" y="2664374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40" name="Text Box 269"/>
            <p:cNvSpPr txBox="1">
              <a:spLocks noChangeArrowheads="1"/>
            </p:cNvSpPr>
            <p:nvPr/>
          </p:nvSpPr>
          <p:spPr bwMode="gray">
            <a:xfrm>
              <a:off x="3273632" y="2628107"/>
              <a:ext cx="530299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chemeClr val="bg2">
                      <a:lumMod val="50000"/>
                    </a:schemeClr>
                  </a:solidFill>
                  <a:latin typeface="Arial" charset="0"/>
                </a:rPr>
                <a:t>Социальная ответственность в </a:t>
              </a:r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  <a:latin typeface="Arial" charset="0"/>
                </a:rPr>
                <a:t>S.S</a:t>
              </a:r>
              <a:r>
                <a:rPr lang="ru-RU" sz="2400" dirty="0" smtClean="0">
                  <a:solidFill>
                    <a:schemeClr val="bg2">
                      <a:lumMod val="50000"/>
                    </a:schemeClr>
                  </a:solidFill>
                  <a:latin typeface="Arial" charset="0"/>
                </a:rPr>
                <a:t>.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214687" y="3439412"/>
            <a:ext cx="688829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Структура социальной ответственности врача,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620217" y="4242156"/>
            <a:ext cx="5921824" cy="555818"/>
            <a:chOff x="2579712" y="4318356"/>
            <a:chExt cx="5921824" cy="555818"/>
          </a:xfrm>
        </p:grpSpPr>
        <p:sp>
          <p:nvSpPr>
            <p:cNvPr id="24" name="Line 253"/>
            <p:cNvSpPr>
              <a:spLocks noChangeShapeType="1"/>
            </p:cNvSpPr>
            <p:nvPr/>
          </p:nvSpPr>
          <p:spPr bwMode="gray">
            <a:xfrm>
              <a:off x="2579712" y="4874174"/>
              <a:ext cx="48006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2" name="Text Box 271"/>
            <p:cNvSpPr txBox="1">
              <a:spLocks noChangeArrowheads="1"/>
            </p:cNvSpPr>
            <p:nvPr/>
          </p:nvSpPr>
          <p:spPr bwMode="gray">
            <a:xfrm>
              <a:off x="3145839" y="4318356"/>
              <a:ext cx="5355697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chemeClr val="bg2">
                      <a:lumMod val="50000"/>
                    </a:schemeClr>
                  </a:solidFill>
                  <a:latin typeface="Arial" charset="0"/>
                </a:rPr>
                <a:t>способы формирования и развития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380044" y="5162237"/>
            <a:ext cx="5105400" cy="555625"/>
            <a:chOff x="2274912" y="5178974"/>
            <a:chExt cx="5105400" cy="555625"/>
          </a:xfrm>
        </p:grpSpPr>
        <p:sp>
          <p:nvSpPr>
            <p:cNvPr id="37" name="Line 266"/>
            <p:cNvSpPr>
              <a:spLocks noChangeShapeType="1"/>
            </p:cNvSpPr>
            <p:nvPr/>
          </p:nvSpPr>
          <p:spPr bwMode="gray">
            <a:xfrm>
              <a:off x="2579712" y="5734599"/>
              <a:ext cx="48006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8" name="Rectangle 267"/>
            <p:cNvSpPr>
              <a:spLocks noChangeArrowheads="1"/>
            </p:cNvSpPr>
            <p:nvPr/>
          </p:nvSpPr>
          <p:spPr bwMode="ltGray">
            <a:xfrm rot="3419336">
              <a:off x="2295549" y="5158337"/>
              <a:ext cx="479425" cy="520700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dirty="0"/>
            </a:p>
          </p:txBody>
        </p:sp>
        <p:sp>
          <p:nvSpPr>
            <p:cNvPr id="39" name="Text Box 268"/>
            <p:cNvSpPr txBox="1">
              <a:spLocks noChangeArrowheads="1"/>
            </p:cNvSpPr>
            <p:nvPr/>
          </p:nvSpPr>
          <p:spPr bwMode="gray">
            <a:xfrm>
              <a:off x="2350025" y="5201199"/>
              <a:ext cx="35618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>
                  <a:solidFill>
                    <a:srgbClr val="FFFFFF"/>
                  </a:solidFill>
                  <a:latin typeface="Arial" charset="0"/>
                </a:rPr>
                <a:t>4</a:t>
              </a:r>
              <a:endParaRPr lang="en-US" sz="2400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3" name="Text Box 272"/>
            <p:cNvSpPr txBox="1">
              <a:spLocks noChangeArrowheads="1"/>
            </p:cNvSpPr>
            <p:nvPr/>
          </p:nvSpPr>
          <p:spPr bwMode="gray">
            <a:xfrm>
              <a:off x="3147460" y="5221554"/>
              <a:ext cx="1336648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chemeClr val="bg2">
                      <a:lumMod val="50000"/>
                    </a:schemeClr>
                  </a:solidFill>
                  <a:latin typeface="Arial" charset="0"/>
                </a:rPr>
                <a:t>Выводы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99592" y="0"/>
            <a:ext cx="5976664" cy="1185223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4"/>
            <a:ext cx="6120680" cy="4399835"/>
          </a:xfrm>
        </p:spPr>
      </p:pic>
      <p:sp>
        <p:nvSpPr>
          <p:cNvPr id="8" name="Прямоугольная выноска 7"/>
          <p:cNvSpPr/>
          <p:nvPr/>
        </p:nvSpPr>
        <p:spPr>
          <a:xfrm>
            <a:off x="323528" y="1052736"/>
            <a:ext cx="2736304" cy="1512168"/>
          </a:xfrm>
          <a:prstGeom prst="wedgeRectCallout">
            <a:avLst>
              <a:gd name="adj1" fmla="val 88099"/>
              <a:gd name="adj2" fmla="val 661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Практические и манипуляционные медицинские навыки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904618" y="1232756"/>
            <a:ext cx="3168352" cy="1152128"/>
          </a:xfrm>
          <a:prstGeom prst="wedgeRectCallout">
            <a:avLst>
              <a:gd name="adj1" fmla="val -62930"/>
              <a:gd name="adj2" fmla="val 881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Soft skills</a:t>
            </a:r>
          </a:p>
          <a:p>
            <a:pPr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«мягкие» навыки</a:t>
            </a:r>
          </a:p>
          <a:p>
            <a:pPr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(общечеловеческие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115616" y="2628484"/>
            <a:ext cx="432048" cy="656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534028" y="2644397"/>
            <a:ext cx="432048" cy="640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034939355"/>
              </p:ext>
            </p:extLst>
          </p:nvPr>
        </p:nvGraphicFramePr>
        <p:xfrm>
          <a:off x="179512" y="3501007"/>
          <a:ext cx="3024336" cy="3172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964823070"/>
              </p:ext>
            </p:extLst>
          </p:nvPr>
        </p:nvGraphicFramePr>
        <p:xfrm>
          <a:off x="5639354" y="3717032"/>
          <a:ext cx="340804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8863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Graphic spid="14" grpId="0">
        <p:bldAsOne/>
      </p:bldGraphic>
      <p:bldGraphic spid="1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825"/>
            <a:ext cx="5976664" cy="917903"/>
          </a:xfrm>
        </p:spPr>
        <p:txBody>
          <a:bodyPr>
            <a:normAutofit/>
          </a:bodyPr>
          <a:lstStyle/>
          <a:p>
            <a:pPr lvl="0"/>
            <a:r>
              <a:rPr lang="ru-RU" dirty="0" err="1"/>
              <a:t>Soft</a:t>
            </a:r>
            <a:r>
              <a:rPr lang="ru-RU" dirty="0"/>
              <a:t> </a:t>
            </a:r>
            <a:r>
              <a:rPr lang="ru-RU" dirty="0" err="1" smtClean="0"/>
              <a:t>Skills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450"/>
              </p:ext>
            </p:extLst>
          </p:nvPr>
        </p:nvGraphicFramePr>
        <p:xfrm>
          <a:off x="251520" y="1268760"/>
          <a:ext cx="864096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29343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Виды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Содержание</a:t>
                      </a:r>
                      <a:endParaRPr lang="ru-RU" sz="2800" dirty="0"/>
                    </a:p>
                  </a:txBody>
                  <a:tcPr/>
                </a:tc>
              </a:tr>
              <a:tr h="858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личностная динамика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чувство ответственности, стремление к достижениям, уверенность в себе, высокая мотивация; </a:t>
                      </a:r>
                      <a:endParaRPr lang="ru-RU" dirty="0"/>
                    </a:p>
                  </a:txBody>
                  <a:tcPr/>
                </a:tc>
              </a:tr>
              <a:tr h="808072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 межличностных отношений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контактность, объективная самооценка, сочувствие и сопереживание другим людям;</a:t>
                      </a:r>
                      <a:endParaRPr lang="ru-RU" dirty="0"/>
                    </a:p>
                  </a:txBody>
                  <a:tcPr/>
                </a:tc>
              </a:tr>
              <a:tr h="901784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стремление к успеху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самоотдача, мотивация к поддержанию статуса, склонность к систематизации, инициативность;</a:t>
                      </a:r>
                    </a:p>
                  </a:txBody>
                  <a:tcPr/>
                </a:tc>
              </a:tr>
              <a:tr h="1355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выносливость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устойчивость к критике, устойчивость к неудачам, положительная эмоциональная установка, твердость жизненной позиции, удовлетворенность работой.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-108520" y="2636912"/>
            <a:ext cx="8928992" cy="1142355"/>
          </a:xfrm>
          <a:prstGeom prst="ellipse">
            <a:avLst/>
          </a:prstGeom>
          <a:noFill/>
          <a:ln w="508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-34870" y="1700808"/>
            <a:ext cx="8928992" cy="1142355"/>
          </a:xfrm>
          <a:prstGeom prst="ellipse">
            <a:avLst/>
          </a:prstGeom>
          <a:noFill/>
          <a:ln w="508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36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1852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социальной ответственности, способы формирования и развития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502997"/>
              </p:ext>
            </p:extLst>
          </p:nvPr>
        </p:nvGraphicFramePr>
        <p:xfrm>
          <a:off x="250825" y="1557338"/>
          <a:ext cx="8713788" cy="475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911"/>
                <a:gridCol w="2088232"/>
                <a:gridCol w="2520280"/>
                <a:gridCol w="2160365"/>
              </a:tblGrid>
              <a:tr h="7234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Мотивационный компонент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Когнитивный компонент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Деятельностный</a:t>
                      </a:r>
                      <a:r>
                        <a:rPr lang="ru-RU" baseline="0" dirty="0" smtClean="0"/>
                        <a:t> компонент</a:t>
                      </a:r>
                      <a:endParaRPr lang="ru-RU" dirty="0"/>
                    </a:p>
                  </a:txBody>
                  <a:tcPr/>
                </a:tc>
              </a:tr>
              <a:tr h="103346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Результаты функционирования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Ценностные установки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Личностное отношение к ответственности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 характер поступков и действий</a:t>
                      </a:r>
                      <a:endParaRPr lang="ru-RU" dirty="0"/>
                    </a:p>
                  </a:txBody>
                  <a:tcPr/>
                </a:tc>
              </a:tr>
              <a:tr h="92817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Эмпирические</a:t>
                      </a:r>
                      <a:r>
                        <a:rPr lang="ru-RU" b="1" baseline="0" dirty="0" smtClean="0"/>
                        <a:t> показатели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Оценочные суждения, мнения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Знания о социальной ответственности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Поведенческие</a:t>
                      </a:r>
                      <a:r>
                        <a:rPr lang="ru-RU" baseline="0" dirty="0" smtClean="0"/>
                        <a:t> решения и позиции</a:t>
                      </a:r>
                      <a:endParaRPr lang="ru-RU" dirty="0"/>
                    </a:p>
                  </a:txBody>
                  <a:tcPr/>
                </a:tc>
              </a:tr>
              <a:tr h="72342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Количественные показатели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мотивации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усвоения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характера деятельности</a:t>
                      </a:r>
                      <a:endParaRPr lang="ru-RU" dirty="0"/>
                    </a:p>
                  </a:txBody>
                  <a:tcPr/>
                </a:tc>
              </a:tr>
              <a:tr h="13435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Методы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Социально-психологическая диагностика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Ситуативный анализ (</a:t>
                      </a:r>
                      <a:r>
                        <a:rPr lang="ru-RU" dirty="0" err="1" smtClean="0"/>
                        <a:t>сит.задачи</a:t>
                      </a:r>
                      <a:r>
                        <a:rPr lang="ru-RU" dirty="0" smtClean="0"/>
                        <a:t>, кейсы…)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Проектирование социальных проектов, деловая игра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71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3696" y="98540"/>
            <a:ext cx="5976664" cy="1185223"/>
          </a:xfrm>
        </p:spPr>
        <p:txBody>
          <a:bodyPr/>
          <a:lstStyle/>
          <a:p>
            <a:r>
              <a:rPr lang="ru-RU" dirty="0" smtClean="0"/>
              <a:t>Педагогические вызовы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2540562" cy="29201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688" y="2207093"/>
            <a:ext cx="3263164" cy="2619454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361" y="2361037"/>
            <a:ext cx="2513309" cy="1884982"/>
          </a:xfrm>
        </p:spPr>
      </p:pic>
      <p:sp>
        <p:nvSpPr>
          <p:cNvPr id="8" name="Прямоугольник 7"/>
          <p:cNvSpPr/>
          <p:nvPr/>
        </p:nvSpPr>
        <p:spPr>
          <a:xfrm>
            <a:off x="0" y="1283763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0149" y="1412776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30360" y="1412776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21653" y="4447361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senchenkoau\Desktop\поиск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167" y="4447361"/>
            <a:ext cx="255726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4458407" cy="403130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1772816"/>
            <a:ext cx="478232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/>
              <a:t>Развивать «мягкие» навыки у студентов, желающих работать на 4 курсе в медицинских организациях;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Разработать и внедрить педагогические технологии, позволяющие сформировать и развить «мягкие» навыки;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132856"/>
            <a:ext cx="5976664" cy="1185223"/>
          </a:xfrm>
        </p:spPr>
        <p:txBody>
          <a:bodyPr>
            <a:normAutofit fontScale="90000"/>
          </a:bodyPr>
          <a:lstStyle/>
          <a:p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1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6db1ab938da66375bd9439131aff0ac3e142470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318</Words>
  <Application>Microsoft Office PowerPoint</Application>
  <PresentationFormat>Экран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Формирование социальной ответственности студентов медицинского вуза в условиях профессиональной подготовки</vt:lpstr>
      <vt:lpstr>Структура доклада</vt:lpstr>
      <vt:lpstr>Введение</vt:lpstr>
      <vt:lpstr>Soft Skills</vt:lpstr>
      <vt:lpstr>Структура социальной ответственности, способы формирования и развития</vt:lpstr>
      <vt:lpstr>Педагогические вызовы</vt:lpstr>
      <vt:lpstr>Выводы</vt:lpstr>
      <vt:lpstr>Спасибо за внимание!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пульсация</dc:title>
  <dc:creator>obstinate</dc:creator>
  <dc:description>Шаблон презентации с сайта https://presentation-creation.ru/</dc:description>
  <cp:lastModifiedBy>БеляеваАВ</cp:lastModifiedBy>
  <cp:revision>500</cp:revision>
  <cp:lastPrinted>2020-12-04T11:57:42Z</cp:lastPrinted>
  <dcterms:created xsi:type="dcterms:W3CDTF">2018-02-25T09:09:03Z</dcterms:created>
  <dcterms:modified xsi:type="dcterms:W3CDTF">2020-12-05T07:12:12Z</dcterms:modified>
</cp:coreProperties>
</file>