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378" r:id="rId2"/>
    <p:sldId id="350" r:id="rId3"/>
    <p:sldId id="351" r:id="rId4"/>
    <p:sldId id="352" r:id="rId5"/>
    <p:sldId id="353" r:id="rId6"/>
    <p:sldId id="354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400" r:id="rId15"/>
    <p:sldId id="386" r:id="rId16"/>
    <p:sldId id="387" r:id="rId17"/>
    <p:sldId id="388" r:id="rId18"/>
    <p:sldId id="389" r:id="rId19"/>
    <p:sldId id="390" r:id="rId20"/>
    <p:sldId id="320" r:id="rId21"/>
    <p:sldId id="341" r:id="rId22"/>
    <p:sldId id="324" r:id="rId23"/>
    <p:sldId id="326" r:id="rId24"/>
    <p:sldId id="330" r:id="rId25"/>
    <p:sldId id="331" r:id="rId26"/>
    <p:sldId id="332" r:id="rId27"/>
    <p:sldId id="333" r:id="rId28"/>
    <p:sldId id="334" r:id="rId29"/>
    <p:sldId id="393" r:id="rId30"/>
    <p:sldId id="336" r:id="rId31"/>
    <p:sldId id="337" r:id="rId32"/>
    <p:sldId id="399" r:id="rId33"/>
    <p:sldId id="292" r:id="rId34"/>
    <p:sldId id="402" r:id="rId35"/>
    <p:sldId id="260" r:id="rId36"/>
    <p:sldId id="344" r:id="rId37"/>
    <p:sldId id="401" r:id="rId38"/>
    <p:sldId id="300" r:id="rId39"/>
    <p:sldId id="271" r:id="rId40"/>
    <p:sldId id="272" r:id="rId41"/>
    <p:sldId id="349" r:id="rId42"/>
    <p:sldId id="275" r:id="rId43"/>
    <p:sldId id="394" r:id="rId44"/>
    <p:sldId id="276" r:id="rId45"/>
    <p:sldId id="277" r:id="rId46"/>
    <p:sldId id="395" r:id="rId47"/>
    <p:sldId id="278" r:id="rId48"/>
    <p:sldId id="279" r:id="rId49"/>
    <p:sldId id="280" r:id="rId50"/>
    <p:sldId id="282" r:id="rId51"/>
    <p:sldId id="283" r:id="rId52"/>
    <p:sldId id="403" r:id="rId53"/>
    <p:sldId id="308" r:id="rId54"/>
    <p:sldId id="404" r:id="rId55"/>
    <p:sldId id="362" r:id="rId56"/>
    <p:sldId id="363" r:id="rId57"/>
    <p:sldId id="364" r:id="rId58"/>
    <p:sldId id="365" r:id="rId59"/>
    <p:sldId id="366" r:id="rId60"/>
    <p:sldId id="367" r:id="rId61"/>
    <p:sldId id="368" r:id="rId62"/>
    <p:sldId id="369" r:id="rId63"/>
    <p:sldId id="370" r:id="rId64"/>
    <p:sldId id="371" r:id="rId65"/>
    <p:sldId id="374" r:id="rId66"/>
    <p:sldId id="397" r:id="rId67"/>
    <p:sldId id="372" r:id="rId68"/>
    <p:sldId id="405" r:id="rId69"/>
    <p:sldId id="375" r:id="rId70"/>
    <p:sldId id="398" r:id="rId71"/>
    <p:sldId id="376" r:id="rId72"/>
    <p:sldId id="373" r:id="rId7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8" autoAdjust="0"/>
    <p:restoredTop sz="94723" autoAdjust="0"/>
  </p:normalViewPr>
  <p:slideViewPr>
    <p:cSldViewPr>
      <p:cViewPr varScale="1">
        <p:scale>
          <a:sx n="70" d="100"/>
          <a:sy n="70" d="100"/>
        </p:scale>
        <p:origin x="-8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3D62B-44E3-47D9-AEBC-A9A6C781DD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7BB5D-20E6-413C-9FE0-D5B03278CC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70D28-AF94-4651-921A-235052179B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D5C83-8CDF-4F98-B4F2-3CEEC05947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EE6B4-ABFC-41DF-8161-B9C34F2B4C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9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9B0CC-14F5-4A96-AEB0-6C56532601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156CA-FB06-4542-AB11-8B30205A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7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C59EA-683F-47F4-982D-28A6D017B0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9930B-235A-4AC5-A3FC-4E41DC13D9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4AD9C-DAC6-450B-A083-147BD2E399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08771-7DD4-4CD2-9F10-D7890EFFFC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64EADC-7DBD-4D5E-8E50-0B66F6F8E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6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latin typeface="Cambria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 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888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Cambria" pitchFamily="18" charset="0"/>
              </a:rPr>
              <a:t>Лекция </a:t>
            </a:r>
            <a:r>
              <a:rPr lang="ru-RU" altLang="ru-RU" b="1" dirty="0" smtClean="0">
                <a:latin typeface="Cambria" pitchFamily="18" charset="0"/>
              </a:rPr>
              <a:t>№3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0100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Cambria" pitchFamily="18" charset="0"/>
                <a:cs typeface="Times New Roman" pitchFamily="18" charset="0"/>
              </a:rPr>
              <a:t>Уход </a:t>
            </a:r>
            <a:r>
              <a:rPr lang="ru-RU" sz="1800" b="1" dirty="0">
                <a:latin typeface="Cambria" pitchFamily="18" charset="0"/>
                <a:cs typeface="Times New Roman" pitchFamily="18" charset="0"/>
              </a:rPr>
              <a:t>за беременными с осложнениями </a:t>
            </a:r>
            <a:r>
              <a:rPr lang="ru-RU" sz="1800" b="1" dirty="0" smtClean="0">
                <a:latin typeface="Cambria" pitchFamily="18" charset="0"/>
                <a:cs typeface="Times New Roman" pitchFamily="18" charset="0"/>
              </a:rPr>
              <a:t>беременности</a:t>
            </a:r>
            <a:r>
              <a:rPr lang="ru-RU" sz="1800" b="1" dirty="0">
                <a:latin typeface="Cambria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Cambria" pitchFamily="18" charset="0"/>
                <a:cs typeface="Times New Roman" pitchFamily="18" charset="0"/>
              </a:rPr>
            </a:br>
            <a:endParaRPr lang="ru-RU" sz="18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044" y="4424338"/>
            <a:ext cx="739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latin typeface="Cambria" pitchFamily="18" charset="0"/>
              </a:rPr>
              <a:t>для обучающихся </a:t>
            </a:r>
            <a:r>
              <a:rPr lang="ru-RU" altLang="ru-RU" sz="1800" dirty="0" smtClean="0">
                <a:latin typeface="Cambria" pitchFamily="18" charset="0"/>
              </a:rPr>
              <a:t>по специальности</a:t>
            </a:r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>
                <a:latin typeface="Cambria" pitchFamily="18" charset="0"/>
              </a:rPr>
              <a:t> </a:t>
            </a:r>
            <a:r>
              <a:rPr lang="ru-RU" altLang="ru-RU" sz="1800" dirty="0" smtClean="0">
                <a:latin typeface="Cambria" pitchFamily="18" charset="0"/>
              </a:rPr>
              <a:t>34.02.01– Сестринское дело</a:t>
            </a:r>
          </a:p>
          <a:p>
            <a:pPr algn="ctr"/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 smtClean="0">
                <a:latin typeface="Cambria" pitchFamily="18" charset="0"/>
              </a:rPr>
              <a:t>Дударь В. Л.</a:t>
            </a:r>
          </a:p>
          <a:p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 smtClean="0">
                <a:latin typeface="Cambria" pitchFamily="18" charset="0"/>
              </a:rPr>
              <a:t>Красноярск 2018</a:t>
            </a:r>
            <a:endParaRPr lang="ru-RU" altLang="ru-RU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4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Угрожающий самопроизвольный выкидыш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Угрожающий </a:t>
            </a: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самопроизвольный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выкидыш характеризуется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незначительными ноющими, иногда схваткообразными болями внизу живота и в области крестца.</a:t>
            </a:r>
          </a:p>
          <a:p>
            <a:pPr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      При осмотре: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цервикальный ( шеечный) канал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закрыт, тонус матки повышен, кровянистые выделения из половых путей отсутствуют.</a:t>
            </a:r>
          </a:p>
          <a:p>
            <a:pPr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данном состоянии беременность можно сохранить. Беременную госпитализируют в гинекологическое отделение, создают лечебно-охранительный режим с соблюдением эмоционального и полового покоя.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Медикаментозная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терапия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marL="509778" lvl="1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Спазмолитики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 средства,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понижающие возбудимость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матки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но-шпа в\м или в таблетках,  свечи с папаверином в прямую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кишку.</a:t>
            </a:r>
          </a:p>
          <a:p>
            <a:pPr marL="109728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2.Гормональные препараты: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дюфастон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утрожестан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др. по схеме.</a:t>
            </a:r>
          </a:p>
          <a:p>
            <a:pPr marL="109728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3. Витаминотерапия (фолиевая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к-та,  витамин Е. поливитамины  с микроэлементами для беременных)</a:t>
            </a:r>
          </a:p>
          <a:p>
            <a:pPr marL="109728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4. физиотерапевтическое лечение   (электрофорез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магнием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эндоназальная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гальванизация.)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Начавшийся самопроизвольный выкидыш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30763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Начавшийся </a:t>
            </a:r>
            <a:r>
              <a:rPr lang="ru-RU" sz="11200" i="1" dirty="0">
                <a:latin typeface="Times New Roman" pitchFamily="18" charset="0"/>
                <a:cs typeface="Times New Roman" pitchFamily="18" charset="0"/>
              </a:rPr>
              <a:t>самопроизвольный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выкидыш характеризуется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схваткообразными болями внизу живота и  небольшими кровянистыми выделениями из половых путей.     Наличие кровянистых выделений указывает на отслойку плодного яйца от стенок матки на небольшом участке.</a:t>
            </a:r>
          </a:p>
          <a:p>
            <a:pPr algn="just"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     При осмотре: цервикальный канал закрыт или слегка приоткрыт, величина матки соответствует сроку беременности. При незначительных кровянистых выделениях беременность можно сохранить.</a:t>
            </a:r>
          </a:p>
          <a:p>
            <a:pPr algn="just"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    Лечение в гинекологическом отделении. Создание эмоционального и полового покоя. Постельный режим.</a:t>
            </a:r>
          </a:p>
          <a:p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1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Медикаментозная терапия: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Спазмолитики: но-шпа, папаверин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Кровеостанавливающие препараты: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викасол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в\м,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дицинон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в\м.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Гормональная терапия: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дюфастон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схеме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Анальгетики для купирования боли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Витамины</a:t>
            </a:r>
          </a:p>
          <a:p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61"/>
            <a:ext cx="91918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2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 Е Л Ь З Я !!!  </a:t>
            </a:r>
          </a:p>
          <a:p>
            <a:pPr algn="ctr">
              <a:buNone/>
            </a:pPr>
            <a:r>
              <a:rPr lang="ru-RU" sz="4400" b="1" i="1" dirty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algn="just">
              <a:buNone/>
            </a:pPr>
            <a:r>
              <a:rPr lang="ru-RU" b="1" i="1" dirty="0"/>
              <a:t>  </a:t>
            </a:r>
            <a:r>
              <a:rPr lang="ru-RU" b="1" i="1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Прикладывать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лёд на низ живота, так как это усилит маточное сокращение и кровотечение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 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будет  способствовать дальнейшему прерыванию беременности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Аборт в ходу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Характерны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схваткообразные боли в низу живота, обильные кровянистые выделения из половых путей. Канал шейки матки раскрыт. Отслоившееся плодное яйцо выталкивается из полости матки , усиливая кровотечение.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Сохранение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беременности невозможно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Лечение: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срочная госпитализация в гинекологическое отделение и проведение раздельного диагностического выскабливания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полости матки.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Неполный самопроизвольный выкидыш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Характеризуется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обильными кровянистыми выделениями из половых путей со сгустками крови .Плодное  яйцо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отслаивается  от стенок матки и частично выходит  из неё.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При осмотре: цервикальный канал открыт до 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матка мягковатая, не соответствует сроку беременности.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Лечение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срочная госпитализация в гинекологическое отделение и проведение раздельного диагностического выскабливания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полости матки.</a:t>
            </a:r>
          </a:p>
        </p:txBody>
      </p:sp>
    </p:spTree>
    <p:extLst>
      <p:ext uri="{BB962C8B-B14F-4D97-AF65-F5344CB8AC3E}">
        <p14:creationId xmlns:p14="http://schemas.microsoft.com/office/powerpoint/2010/main" val="13225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Полный самопроизвольный выкидыш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Плодное яйцо полностью выходит из полости матки.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При осмотре : цервикальный канал закрыт, кровянистые выделения из половых путей отсутствуют, матка обычных размеров.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Лечение: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необходимо провести раздельное диагностическое выскабливание полости матки с целью удаления возможных остатков плаценты во избежание образования плацентарных полипов.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Инфицированный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аборт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Чаще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внебольничный, криминальный аборт.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Различают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Неосложненный лихорадочный аборт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Осложненный лихорадочный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аборт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инфекция выходит за пределы матки , но ограничена малым тазом)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Септический аборт (инфекция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генерализованная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512511" cy="914400"/>
          </a:xfrm>
        </p:spPr>
        <p:txBody>
          <a:bodyPr/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71600"/>
            <a:ext cx="7543800" cy="484632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1.Основные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виды осложнений беременности. Степени риска</a:t>
            </a:r>
          </a:p>
          <a:p>
            <a:pPr marL="0" lv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2.Роль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инфекции в развитии осложнений для матери и плода</a:t>
            </a:r>
          </a:p>
          <a:p>
            <a:pPr marL="0" lv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3.Методы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диагностики, лечения и профилактики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невынашивания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и патологии плаценты</a:t>
            </a:r>
          </a:p>
          <a:p>
            <a:pPr marL="0" lv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4.Медикаментозные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средства для лечения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гестозов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преэклампсия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, эклампсия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5.Течение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беременности и родов при заболевании сердечно-сосудистой системы, мочеполовых путей,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-отрицательный фактор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398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Понятие токсикоза 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гестоза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581400" cy="4708525"/>
          </a:xfrm>
        </p:spPr>
        <p:txBody>
          <a:bodyPr/>
          <a:lstStyle/>
          <a:p>
            <a:pPr algn="just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Токсикоз –                           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осложнение беременности на ранних сроках (до 12-14 недели беременности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657600" cy="4530725"/>
          </a:xfrm>
        </p:spPr>
        <p:txBody>
          <a:bodyPr/>
          <a:lstStyle/>
          <a:p>
            <a:pPr algn="just">
              <a:defRPr/>
            </a:pPr>
            <a:r>
              <a:rPr lang="ru-RU" sz="3200" dirty="0" err="1" smtClean="0">
                <a:latin typeface="Cambria" pitchFamily="18" charset="0"/>
                <a:cs typeface="Times New Roman" pitchFamily="18" charset="0"/>
              </a:rPr>
              <a:t>Гестоз</a:t>
            </a:r>
            <a:r>
              <a:rPr lang="ru-RU" sz="3200" dirty="0" smtClean="0">
                <a:latin typeface="Cambria" pitchFamily="18" charset="0"/>
                <a:cs typeface="Times New Roman" pitchFamily="18" charset="0"/>
              </a:rPr>
              <a:t> – осложнение беременности  на поздних сроках    (после 20 недель беременности</a:t>
            </a:r>
            <a:r>
              <a:rPr lang="ru-RU" sz="3200" dirty="0" smtClean="0"/>
              <a:t>)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330" y="-634105"/>
            <a:ext cx="8229600" cy="604430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ru-RU" dirty="0" smtClean="0"/>
          </a:p>
          <a:p>
            <a:pPr algn="ctr">
              <a:buFont typeface="Wingdings" pitchFamily="2" charset="2"/>
              <a:buNone/>
              <a:defRPr/>
            </a:pPr>
            <a:endParaRPr lang="ru-RU" dirty="0"/>
          </a:p>
          <a:p>
            <a:pPr algn="just">
              <a:buFont typeface="Wingdings" pitchFamily="2" charset="2"/>
              <a:buNone/>
              <a:defRPr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Wingdings" pitchFamily="2" charset="2"/>
              <a:buNone/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Wingdings" pitchFamily="2" charset="2"/>
              <a:buNone/>
              <a:defRPr/>
            </a:pP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7237" y="792288"/>
            <a:ext cx="493378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Осложнения беременности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661" y="2370358"/>
            <a:ext cx="179645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6565" y="2357430"/>
            <a:ext cx="209384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ПОЗДНИЕ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96538" y="4414838"/>
            <a:ext cx="176362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</a:t>
            </a:r>
          </a:p>
          <a:p>
            <a:pPr algn="ctr">
              <a:defRPr/>
            </a:pPr>
            <a:r>
              <a:rPr lang="ru-RU" sz="3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782" y="2952737"/>
            <a:ext cx="264320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Развиваются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 первой</a:t>
            </a:r>
          </a:p>
          <a:p>
            <a:pPr algn="ctr"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половине беременности</a:t>
            </a:r>
          </a:p>
          <a:p>
            <a:pPr algn="ctr"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(с первых дней до 12-14 недель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mbria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93746" y="3016689"/>
            <a:ext cx="264320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Развиваются </a:t>
            </a:r>
            <a:r>
              <a:rPr lang="ru-RU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второй половине беременности (после 20 недель</a:t>
            </a:r>
            <a:r>
              <a:rPr lang="ru-RU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43200" y="5615167"/>
            <a:ext cx="400052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любых сроках беременности</a:t>
            </a:r>
          </a:p>
        </p:txBody>
      </p:sp>
      <p:cxnSp>
        <p:nvCxnSpPr>
          <p:cNvPr id="15" name="Прямая со стрелкой 14"/>
          <p:cNvCxnSpPr>
            <a:endCxn id="6" idx="0"/>
          </p:cNvCxnSpPr>
          <p:nvPr/>
        </p:nvCxnSpPr>
        <p:spPr>
          <a:xfrm>
            <a:off x="5643563" y="1500188"/>
            <a:ext cx="1329924" cy="857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>
            <a:off x="4534131" y="1377063"/>
            <a:ext cx="44219" cy="3037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5" idx="0"/>
          </p:cNvCxnSpPr>
          <p:nvPr/>
        </p:nvCxnSpPr>
        <p:spPr>
          <a:xfrm flipH="1">
            <a:off x="1940888" y="1441450"/>
            <a:ext cx="1308914" cy="928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1722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Токсикозами беременных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называют заболевания, возникающие в связи с развитием плодного яйца при нарушении процессов  адаптации организма женщины к беременности.</a:t>
            </a:r>
          </a:p>
          <a:p>
            <a:pPr marL="0" indent="0" algn="just"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Предрасполагающие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факторы развития токсикозов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беременных</a:t>
            </a:r>
          </a:p>
          <a:p>
            <a:pPr algn="just"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Экстрагенитальные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заболевания (особенно заболевания ЖКТ и обмена веществ)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Гормональные нарушения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Болезни гениталий</a:t>
            </a:r>
          </a:p>
          <a:p>
            <a:pPr>
              <a:defRPr/>
            </a:pPr>
            <a:endParaRPr lang="ru-RU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dirty="0" smtClean="0">
                <a:latin typeface="Cambria" pitchFamily="18" charset="0"/>
                <a:cs typeface="Times New Roman" pitchFamily="18" charset="0"/>
              </a:rPr>
              <a:t>Патогенез токсикозов беременных </a:t>
            </a:r>
            <a:endParaRPr lang="ru-RU" sz="36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       Патогенез </a:t>
            </a:r>
            <a:r>
              <a:rPr lang="ru-RU" sz="2800" dirty="0">
                <a:latin typeface="Cambria" pitchFamily="18" charset="0"/>
                <a:cs typeface="Times New Roman" pitchFamily="18" charset="0"/>
              </a:rPr>
              <a:t>токсикозов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связан с обменными нарушениями: голоданием,</a:t>
            </a:r>
            <a:r>
              <a:rPr lang="ru-RU" sz="28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cs typeface="Times New Roman" pitchFamily="18" charset="0"/>
              </a:rPr>
              <a:t>безвоживанием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 организма</a:t>
            </a:r>
          </a:p>
          <a:p>
            <a:pPr marL="0" indent="0" algn="ctr">
              <a:buNone/>
            </a:pPr>
            <a:r>
              <a:rPr lang="ru-RU" sz="2800" dirty="0">
                <a:latin typeface="Cambria" pitchFamily="18" charset="0"/>
                <a:cs typeface="Times New Roman" pitchFamily="18" charset="0"/>
              </a:rPr>
              <a:t>К токсикозам относятся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:</a:t>
            </a:r>
            <a:endParaRPr lang="ru-RU" sz="2800" dirty="0">
              <a:latin typeface="Cambria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Cambria" pitchFamily="18" charset="0"/>
                <a:cs typeface="Times New Roman" pitchFamily="18" charset="0"/>
              </a:rPr>
              <a:t>Рвота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беременной;</a:t>
            </a:r>
          </a:p>
          <a:p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Слюнотечение </a:t>
            </a:r>
            <a:r>
              <a:rPr lang="ru-RU" sz="2800" dirty="0">
                <a:latin typeface="Cambria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Cambria" pitchFamily="18" charset="0"/>
                <a:cs typeface="Times New Roman" pitchFamily="18" charset="0"/>
              </a:rPr>
              <a:t>птиализм</a:t>
            </a:r>
            <a:r>
              <a:rPr lang="ru-RU" sz="2400" dirty="0">
                <a:latin typeface="Cambria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ru-RU" sz="28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Классификация токсикоза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100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степени тяжести рвота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беременных подразделяется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степени.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Рвота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легкой степени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- 5 раз в сутки), в основном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утрам 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приема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пищи. 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Общее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удовлетворительное.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АД неустойчивое, пульс слегка учащен, до 90 уд. в мин. ,масса тела не снижается, температура и диурез  в пределах нормы.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09600"/>
            <a:ext cx="8147050" cy="55626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Рвота умеренной степени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(6 - 12 раз в сутки) независимо от приема пищи</a:t>
            </a:r>
          </a:p>
          <a:p>
            <a:pPr algn="just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отмечается: общая слабость, снижение массы тела, снижение АД, учащение пульса до 100-120 уд в мин., снижение диуреза.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Происходят изменения в углеводном, жировом, водно-солевом, электролитном обменах.</a:t>
            </a:r>
          </a:p>
          <a:p>
            <a:pPr algn="just"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57200"/>
            <a:ext cx="7924800" cy="58674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Чрезмерная рвота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(до 25 раз в сутки) - возникает тяжелая интоксикация организма.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Резко нарушаются все виды обмена веществ, АД  снижено до 80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гипертермия до 38 градусов Цельсия, тахикардия до 120 ударов в минуту, резко снижается масса тела, появляется запах ацетона изо рта, в моче белок.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Обнаруживаются признаки поражения ЦНС: бред, эйфория, кома.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153400" cy="54102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Слюнотечение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птиализм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редко возникает, как отдельная форма заболевания. Чаще сопровождает рвоту беременных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Общее количество слюны в некоторых случаях достигает от 500 до 1000мл. Это приводит к обезвоживанию организма, мацерации кожи лица, образованию трещин в углах рта, отрицательно влияет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психику беременной.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8522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Уход за беременной 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токсикозом.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885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Условия необходимые для беременной: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Светлое хорошо проветриваемое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помещение;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Частая смена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белья;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Поддержание гигиенического состояния кожи и полости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рта;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Питание дробное, небольшими порциями (5-7 раз в сутки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пища не удерживается, проводится интенсивная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инфузионная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терапия, питательные клизмы. Перед питательной клизмой обязательно освобождают прямую кишку с помощью очистительной клизмы.</a:t>
            </a:r>
          </a:p>
          <a:p>
            <a:pPr marL="0" indent="0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назначению врача ректальное введение лекарственных средств, также после очистительной клизмы.</a:t>
            </a:r>
          </a:p>
          <a:p>
            <a:pPr marL="0" indent="0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Контроль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диурезом.</a:t>
            </a:r>
          </a:p>
          <a:p>
            <a:pPr marL="0" indent="0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Введение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лекарственных препаратов  по назначению врача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Осложнения беременности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патологические состояния в акушерской практике, возникшие в связи 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гестацией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нарушающие ее естественное течение. </a:t>
            </a:r>
          </a:p>
          <a:p>
            <a:pPr marL="0" indent="0" algn="just"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случае несоблюдения гигиены, диеты, либо при </a:t>
            </a:r>
            <a:r>
              <a:rPr lang="ru-RU" sz="2800" dirty="0" err="1">
                <a:effectLst/>
                <a:latin typeface="Times New Roman" pitchFamily="18" charset="0"/>
                <a:cs typeface="Times New Roman" pitchFamily="18" charset="0"/>
              </a:rPr>
              <a:t>экстрагенитальной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патологии, беременность нередко приобретает патологический характер. Поэтому в женских консультациях и акушерских стационарах у каждой беременной оценивают степень риска возникновения осложнений, связанных с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беременностью. </a:t>
            </a:r>
          </a:p>
          <a:p>
            <a:pPr marL="0" indent="0" algn="just">
              <a:buNone/>
            </a:pPr>
            <a:r>
              <a:rPr lang="ru-RU" sz="2800" u="sng" dirty="0" smtClean="0">
                <a:effectLst/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риска три.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512511" cy="1143000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Лекарственные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препараты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Противорвотные препараты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дроперидол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церукал,торекан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белковые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препараты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плазма, альбумин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инфузионную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терапию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раствором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гемодеза,смесью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аминокислот,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полиглюкином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в/в.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Седативные и снотворные препараты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раствор димедрола, раствор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дипразина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 в/м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Витамины группы В: В1, В2 ,В6, витамин С,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кокарбоксилазу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512511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Лечение слюнотечения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438912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слюнотечения </a:t>
            </a:r>
            <a:r>
              <a:rPr lang="ru-RU" sz="2800" b="1" dirty="0">
                <a:latin typeface="Cambria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latin typeface="Cambria" pitchFamily="18" charset="0"/>
                <a:cs typeface="Times New Roman" pitchFamily="18" charset="0"/>
              </a:rPr>
              <a:t>налогично лечению при рвоте беременных</a:t>
            </a:r>
          </a:p>
          <a:p>
            <a:pPr marL="0" indent="0">
              <a:buNone/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    С целью уменьшения секреции слюнных желез  назначают :</a:t>
            </a:r>
          </a:p>
          <a:p>
            <a:pPr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0,1% раствор атропина по 1,0 в/м.</a:t>
            </a:r>
          </a:p>
          <a:p>
            <a:pPr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Частое полоскание полости рта раствором шалфея, ромашки, коры дуба,1% раствором ментола</a:t>
            </a:r>
            <a:r>
              <a:rPr lang="ru-RU" dirty="0" smtClean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" y="1219199"/>
            <a:ext cx="90011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6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47244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  <a:defRPr/>
            </a:pPr>
            <a:r>
              <a:rPr lang="ru-RU" sz="1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0" dirty="0" err="1" smtClean="0">
                <a:latin typeface="Times New Roman" pitchFamily="18" charset="0"/>
                <a:cs typeface="Times New Roman" pitchFamily="18" charset="0"/>
              </a:rPr>
              <a:t>Гестоз</a:t>
            </a:r>
            <a:r>
              <a:rPr lang="ru-RU" sz="16000" dirty="0" smtClean="0">
                <a:latin typeface="Times New Roman" pitchFamily="18" charset="0"/>
                <a:cs typeface="Times New Roman" pitchFamily="18" charset="0"/>
              </a:rPr>
              <a:t> (ОПГ-</a:t>
            </a:r>
            <a:r>
              <a:rPr lang="ru-RU" sz="16000" dirty="0" err="1" smtClean="0">
                <a:latin typeface="Times New Roman" pitchFamily="18" charset="0"/>
                <a:cs typeface="Times New Roman" pitchFamily="18" charset="0"/>
              </a:rPr>
              <a:t>гестоз</a:t>
            </a:r>
            <a:r>
              <a:rPr lang="ru-RU" sz="16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0" dirty="0" smtClean="0">
                <a:latin typeface="Times New Roman" pitchFamily="18" charset="0"/>
                <a:cs typeface="Times New Roman" pitchFamily="18" charset="0"/>
              </a:rPr>
              <a:t>это осложнение физиологически  протекающей беременности, характеризующееся глубоким расстройством функции жизненно важных органов и систем, развивающееся, как правило, после 20 недель беременности и в первые 2-3 дня послеродового периода, которое обусловлено нарушением структуры, микроциркуляции и функции плаценты.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92380" cy="643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5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6512511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Гестозы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подразделяются на: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51816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«Чистые»– возникают у беременных среди полного здоровья и отсутствия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экстрагенитальной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патологии (20-30%).</a:t>
            </a:r>
          </a:p>
          <a:p>
            <a:pPr marL="0" indent="0" eaLnBrk="1" hangingPunct="1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«Сочетанные» - возникают на фоне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экстрагенитальной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патологии 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эндокронопатии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заболевания почек, печени, гипертонической болезни, гипотонии, нарушений жирового обмена).</a:t>
            </a:r>
          </a:p>
          <a:p>
            <a:pPr marL="0" indent="0">
              <a:buNone/>
              <a:defRPr/>
            </a:pP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Факторы, предрасполагающие к развитию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гестоза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Социально-биологические;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2. Отягощенный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акушерско-гинекологический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анамнез;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28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3.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Экстрагенитальная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патология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гестозов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267200"/>
          </a:xfrm>
        </p:spPr>
        <p:txBody>
          <a:bodyPr>
            <a:normAutofit fontScale="25000" lnSpcReduction="20000"/>
          </a:bodyPr>
          <a:lstStyle/>
          <a:p>
            <a:pPr algn="just"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Отеки</a:t>
            </a:r>
          </a:p>
          <a:p>
            <a:pPr algn="just">
              <a:defRPr/>
            </a:pPr>
            <a:r>
              <a:rPr lang="ru-RU" sz="12800" dirty="0" err="1" smtClean="0">
                <a:latin typeface="Times New Roman" pitchFamily="18" charset="0"/>
                <a:cs typeface="Times New Roman" pitchFamily="18" charset="0"/>
              </a:rPr>
              <a:t>Гестоз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различной степени тяжести: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  -легкой степени ( до 7 баллов)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  -среднетяжелой степени (8-11 баллов)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  -тяжелой степени  (12 баллов и более)</a:t>
            </a:r>
          </a:p>
          <a:p>
            <a:pPr algn="just">
              <a:defRPr/>
            </a:pPr>
            <a:r>
              <a:rPr lang="ru-RU" sz="12800" dirty="0" err="1" smtClean="0">
                <a:latin typeface="Times New Roman" pitchFamily="18" charset="0"/>
                <a:cs typeface="Times New Roman" pitchFamily="18" charset="0"/>
              </a:rPr>
              <a:t>Преэклампсия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Эклампсия</a:t>
            </a:r>
          </a:p>
          <a:p>
            <a:pPr marL="0" indent="0" algn="just">
              <a:buNone/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 Для оценки степени тяжести </a:t>
            </a:r>
            <a:r>
              <a:rPr lang="ru-RU" sz="12800" dirty="0" err="1" smtClean="0">
                <a:latin typeface="Times New Roman" pitchFamily="18" charset="0"/>
                <a:cs typeface="Times New Roman" pitchFamily="18" charset="0"/>
              </a:rPr>
              <a:t>гестоза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пользуются шкалой </a:t>
            </a:r>
            <a:r>
              <a:rPr lang="ru-RU" sz="12800" dirty="0" err="1" smtClean="0">
                <a:latin typeface="Times New Roman" pitchFamily="18" charset="0"/>
                <a:cs typeface="Times New Roman" pitchFamily="18" charset="0"/>
              </a:rPr>
              <a:t>Гоке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Р. в модификации     Г. М. Савельевой</a:t>
            </a:r>
          </a:p>
          <a:p>
            <a:pPr>
              <a:defRPr/>
            </a:pP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" y="-6824"/>
            <a:ext cx="9128836" cy="684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119" y="762000"/>
            <a:ext cx="9220200" cy="10175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latin typeface="Cambria" pitchFamily="18" charset="0"/>
                <a:cs typeface="Times New Roman" pitchFamily="18" charset="0"/>
              </a:rPr>
              <a:t>Лабораторно – инструментальные исследования (обязательные методы обследования)</a:t>
            </a:r>
            <a:endParaRPr lang="ru-RU" sz="3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3962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измерение динамики массы тела;</a:t>
            </a:r>
          </a:p>
          <a:p>
            <a:pPr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измерение АД на обеих руках и пульса;</a:t>
            </a:r>
          </a:p>
          <a:p>
            <a:pPr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контроль диуреза;</a:t>
            </a:r>
          </a:p>
          <a:p>
            <a:pPr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клинический анализ крови;</a:t>
            </a:r>
          </a:p>
          <a:p>
            <a:pPr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клинический анализ мочи;</a:t>
            </a:r>
          </a:p>
          <a:p>
            <a:pPr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анализ суточной мочи на белок;</a:t>
            </a:r>
          </a:p>
          <a:p>
            <a:pPr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биохимический анализ крови;</a:t>
            </a:r>
          </a:p>
          <a:p>
            <a:pPr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анализ мочи по </a:t>
            </a:r>
            <a:r>
              <a:rPr lang="ru-RU" sz="2800" dirty="0" err="1" smtClean="0">
                <a:latin typeface="Cambria" pitchFamily="18" charset="0"/>
                <a:cs typeface="Times New Roman" pitchFamily="18" charset="0"/>
              </a:rPr>
              <a:t>Зимницкому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, Нечипоренко</a:t>
            </a:r>
            <a:r>
              <a:rPr lang="ru-RU" sz="2800" dirty="0" smtClean="0">
                <a:latin typeface="Cambria" pitchFamily="18" charset="0"/>
              </a:rPr>
              <a:t>;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4872" y="609600"/>
            <a:ext cx="82296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 smtClean="0">
                <a:latin typeface="Cambria" pitchFamily="18" charset="0"/>
                <a:cs typeface="Times New Roman" pitchFamily="18" charset="0"/>
              </a:rPr>
              <a:t>Гестоз легкой степени (начавшийся)</a:t>
            </a:r>
            <a:br>
              <a:rPr lang="ru-RU" sz="3200" dirty="0" smtClean="0">
                <a:latin typeface="Cambria" pitchFamily="18" charset="0"/>
                <a:cs typeface="Times New Roman" pitchFamily="18" charset="0"/>
              </a:rPr>
            </a:br>
            <a:endParaRPr lang="ru-RU" sz="3200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458200" cy="4911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начинается с 35-36 недель;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состояние удовлетворительное, отмечается небольшая слабость, утомляемость, повышенная жажда,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патологическая прибавка массы тела, небольшие отеки, снижение диуреза, </a:t>
            </a:r>
            <a:r>
              <a:rPr lang="ru-RU" sz="2800" dirty="0" err="1" smtClean="0">
                <a:latin typeface="Cambria" pitchFamily="18" charset="0"/>
                <a:cs typeface="Times New Roman" pitchFamily="18" charset="0"/>
              </a:rPr>
              <a:t>никтурия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артериальное давление 130/85 -140/90 мм.рт.ст;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протеинурия не более 1г/л;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признаки плацентарной недостаточности в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состоянии компенсации;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800" dirty="0">
                <a:latin typeface="Cambria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оказана госпитализация и лечение.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699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Группы риска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00200"/>
            <a:ext cx="8458200" cy="5105400"/>
          </a:xfrm>
        </p:spPr>
        <p:txBody>
          <a:bodyPr>
            <a:normAutofit/>
          </a:bodyPr>
          <a:lstStyle/>
          <a:p>
            <a:pPr lvl="0" algn="just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1 группа- практически здоровые </a:t>
            </a:r>
            <a:r>
              <a:rPr lang="ru-RU" sz="2800" dirty="0" err="1">
                <a:effectLst/>
                <a:latin typeface="Times New Roman" pitchFamily="18" charset="0"/>
                <a:cs typeface="Times New Roman" pitchFamily="18" charset="0"/>
              </a:rPr>
              <a:t>перво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и повторнородящие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2-3роды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), в анамнезе не более 1 аборта и нормальное течение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данной беременности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2 группа (среднего риска) - беременные с </a:t>
            </a:r>
            <a:r>
              <a:rPr lang="ru-RU" sz="2800" dirty="0" err="1">
                <a:effectLst/>
                <a:latin typeface="Times New Roman" pitchFamily="18" charset="0"/>
                <a:cs typeface="Times New Roman" pitchFamily="18" charset="0"/>
              </a:rPr>
              <a:t>гестозом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предлежанием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плаценты, анатомически суженным тазом 1 ст., крупным плодом, после оперативного вмешательства на матке, абортов с осложнениями, с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экстрогенитальной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патологией, первородящие старше 30 лет.</a:t>
            </a:r>
          </a:p>
        </p:txBody>
      </p:sp>
    </p:spTree>
    <p:extLst>
      <p:ext uri="{BB962C8B-B14F-4D97-AF65-F5344CB8AC3E}">
        <p14:creationId xmlns:p14="http://schemas.microsoft.com/office/powerpoint/2010/main" val="20411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651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Гестоз средней степени тяжести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развившийся</a:t>
            </a:r>
            <a:r>
              <a:rPr lang="ru-RU" sz="2800" dirty="0" smtClean="0">
                <a:latin typeface="Cambria" pitchFamily="18" charset="0"/>
              </a:rPr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229600" cy="45307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начинается в 30-34 недели;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состояние средней тяжести или тяжелое;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отеки локальные 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генерализованные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артериальное давление 140/90;150-/100;160-/105мм.рт.ст;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протеинурия 1-3 г/л;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диурез снижен на 30%;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гипопротеинемия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тромбоцитопения, снижение гемоглобина,  СОЭ, повышение вязкости крови, развитие ДВС;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81000"/>
            <a:ext cx="8001000" cy="57150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Плод отстает в развитии на 1-2 недели;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Хроническая внутриутробная гипоксия плода;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Преждевременное созревание плаценты;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Любой провоцирующий фактор (стресс, боль, нарушение питания, водная и солевая нагрузка, неадекватное лечение) могут привести к развитию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преэклампсии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эклампсии</a:t>
            </a:r>
          </a:p>
          <a:p>
            <a:pPr marL="0" indent="0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лечение и решение вопроса о возможном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родоразрешении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Тяжелый гестоз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5410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сочетанный;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в 22-24-27 недель;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длительность течения 4-5 недель;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состояние тяжелое, жалобы на плохое самочувствие, тревожный сон, нехватку воздуха, одышку, сердцебиение, раздражительность, парестезии;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генерализованные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артериальное давление 140/90- 160/100-170/110 и выше;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протеинурия превышает 3г;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диурез снижен на 40%;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гипопротеинемия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(ниже 60 г/л);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прогрессирует тромбоцитопения;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развивается хронический ДВС;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ан. мочи определяются цилиндры, эритроциты, бактерии;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преждевременное созревание плаценты на 3-4 недели;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хроническая гипоксия плода и задержка роста плода на 3-4 недели;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показано быстрое и бережное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родоразрешение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5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229600" cy="2130425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Преэклампсия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критическое, но обратимое состояние, которое предшествует самой тяжелой форме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гестоза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-эклампсии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889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Клиника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преэклампсии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состояние тяжелое;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генерализованные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отеки;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артериальное давление 170/110 и выше: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выраженная протеинурия;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кожные покровы бледные, иногда отмечается мраморность кожи, кожный геморрагический синдром в виде петехий;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заторможенность, вялость,  сонливость или эйфория;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головная боль, головокружение, ощущение тяжести в области лба, затылка, шум в ушах;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тошнота, рвота;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боли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эпигастральной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области;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диурез снижен (600 мл и ниже);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тахикардия 120-130 уд/мин;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нарушение зрения («мелькание мушек» перед глазами, туман, сетка);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нарушение сна;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емедленное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родоразрешение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4953000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  <a:defRPr/>
            </a:pP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b="1" i="1" dirty="0" smtClean="0"/>
              <a:t>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Эклампсия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конечная стадия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тяжелого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гестоза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которая характеризуется потерей сознания, отсутствием реакции на внешние раздражители и быстрое развитие судорожного синдрома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             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Течение приступа делится на 4 периода</a:t>
            </a:r>
            <a:r>
              <a:rPr lang="ru-RU" sz="3600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512511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Предсудорожный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период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458200" cy="4648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Появляются мелкие фибриллярные подергивания мышц лица, спускающиеся на мышцы шеи и верхних конечностей, веки закрываются, иногда выглядывают белки глаз, происходит потеря сознания. Продолжительность до 30 секунд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512511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Период тонических судорог 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382000" cy="4191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Наблюдаются судорожные сокращения мышц всего тела, тело вытягивается, напрягается, голова несколько откидывается назад (тоническая судорога), дыхание прекращается, пульс на периферических сосудах не определяется, развивается периферический цианоз. Продолжительность 30-40 секунд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Autofit/>
          </a:bodyPr>
          <a:lstStyle/>
          <a:p>
            <a:pPr lvl="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 группа (высокого риска) - в анамнезе массивные акушерские кровотечения, тяжелые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экстрогенитальные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заболевания (СН, ревматические и септические эндокардиты, ГБ второй и третьей степени, легочная гипертензия, обострение системных заболеваний соединительной ткани, крови, тяжелое течение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гестоза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      Выявление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беременных групп высокого риска проводят при первом обращении,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за 2-3 недели до предполагаемого срока родов,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родах, так как возможно перераспределение групп риска.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512511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Период клонических судорог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8534400" cy="40386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Появляются сильные судорожные сокращения всех групп мышц лица, туловища, конечностей. Через 40 секунд судороги ослабевают и прекращаются. Восстанавливается хриплое, судорожное дыхание,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тахипное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изо рта отделяется пена, окрашенная кровью за счет прикусывания языка, слизистых оболочек губ во время приступа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Период разрешения приступа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312920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Происходит полное прекращение судорог, иногда восстанавливается сознание, чаще отмечается переход в коматозное состояние или следующий судорожный приступ.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  Во время приступа никаких мероприятий не проводить, только удерживать пациентку. </a:t>
            </a:r>
          </a:p>
          <a:p>
            <a:pPr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Уложить больную на ровную поверхность;</a:t>
            </a:r>
          </a:p>
          <a:p>
            <a:pPr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Повернуть голову в сторону;</a:t>
            </a:r>
          </a:p>
          <a:p>
            <a:pPr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Восстановить дыхание (роторасширитель,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языкодержатель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, воз­духовод);</a:t>
            </a:r>
          </a:p>
          <a:p>
            <a:pPr>
              <a:defRPr/>
            </a:pP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Аспирировать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содержимое полости рта, верхних дыхательных путей.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Срочно вызвать врача с начала приступа!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" y="5589"/>
            <a:ext cx="9363501" cy="701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0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8925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Сульфат магния – золотой стандарт печения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гестоза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оказывает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легкий наркотический эффект, мочегонное, гипотензивное, противосудорожное, спазмолитическое действие и снижает внутричерепное давление.</a:t>
            </a:r>
          </a:p>
          <a:p>
            <a:pPr marL="0" indent="0" algn="just"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Гипотензивные препараты назначают при систолическом АД больше исходного на 30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., при диастолическом больше на 15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гестозе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легкой и средней степени проводят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монотерапию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при тяжелой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степени-комплексную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553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9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12511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Редкие формы </a:t>
            </a:r>
            <a:r>
              <a:rPr lang="ru-RU" sz="3600" dirty="0" err="1">
                <a:effectLst/>
                <a:latin typeface="Times New Roman" pitchFamily="18" charset="0"/>
                <a:cs typeface="Times New Roman" pitchFamily="18" charset="0"/>
              </a:rPr>
              <a:t>гестозов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4541520"/>
          </a:xfrm>
        </p:spPr>
        <p:txBody>
          <a:bodyPr>
            <a:normAutofit fontScale="92500" lnSpcReduction="20000"/>
          </a:bodyPr>
          <a:lstStyle/>
          <a:p>
            <a:r>
              <a:rPr lang="ru-RU" sz="39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900" dirty="0" err="1" smtClean="0">
                <a:effectLst/>
                <a:latin typeface="Times New Roman" pitchFamily="18" charset="0"/>
                <a:cs typeface="Times New Roman" pitchFamily="18" charset="0"/>
              </a:rPr>
              <a:t>епатопатия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9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900" dirty="0" smtClean="0">
                <a:effectLst/>
                <a:latin typeface="Times New Roman" pitchFamily="18" charset="0"/>
                <a:cs typeface="Times New Roman" pitchFamily="18" charset="0"/>
              </a:rPr>
              <a:t>ерматозы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9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900" dirty="0" smtClean="0">
                <a:effectLst/>
                <a:latin typeface="Times New Roman" pitchFamily="18" charset="0"/>
                <a:cs typeface="Times New Roman" pitchFamily="18" charset="0"/>
              </a:rPr>
              <a:t>орея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9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dirty="0" smtClean="0">
                <a:effectLst/>
                <a:latin typeface="Times New Roman" pitchFamily="18" charset="0"/>
                <a:cs typeface="Times New Roman" pitchFamily="18" charset="0"/>
              </a:rPr>
              <a:t>тетания беременных; </a:t>
            </a:r>
          </a:p>
          <a:p>
            <a:r>
              <a:rPr lang="ru-RU" sz="3900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900" dirty="0" err="1" smtClean="0">
                <a:effectLst/>
                <a:latin typeface="Times New Roman" pitchFamily="18" charset="0"/>
                <a:cs typeface="Times New Roman" pitchFamily="18" charset="0"/>
              </a:rPr>
              <a:t>ртропатия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9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900" dirty="0" smtClean="0">
                <a:effectLst/>
                <a:latin typeface="Times New Roman" pitchFamily="18" charset="0"/>
                <a:cs typeface="Times New Roman" pitchFamily="18" charset="0"/>
              </a:rPr>
              <a:t>стеомаляция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9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900" dirty="0" smtClean="0">
                <a:effectLst/>
                <a:latin typeface="Times New Roman" pitchFamily="18" charset="0"/>
                <a:cs typeface="Times New Roman" pitchFamily="18" charset="0"/>
              </a:rPr>
              <a:t>бронхиальная </a:t>
            </a:r>
            <a:r>
              <a:rPr lang="ru-RU" sz="3900" dirty="0">
                <a:effectLst/>
                <a:latin typeface="Times New Roman" pitchFamily="18" charset="0"/>
                <a:cs typeface="Times New Roman" pitchFamily="18" charset="0"/>
              </a:rPr>
              <a:t>астма.</a:t>
            </a:r>
          </a:p>
          <a:p>
            <a:pPr marL="0" indent="0">
              <a:buNone/>
            </a:pPr>
            <a:r>
              <a:rPr lang="ru-RU" dirty="0">
                <a:effectLst/>
                <a:latin typeface="Cambria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85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533400"/>
            <a:ext cx="9220200" cy="13985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Заболевания сердечно – сосудистой системы и беременность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472440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Среди всех заболеваний внутренних органов у беременных первое место занимает патология сердечно – сосудистой системы.</a:t>
            </a:r>
          </a:p>
          <a:p>
            <a:pPr algn="just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В основном это приобретенные пороки сердца ревматического происхождения, гипертоническая болезнь, артериальная гипотония, оперированное сердце, варикозное расширение вен, тромбофлебит. Эти беременные относятся к группе повышенного риска и дополнительно наблюдаются кардиологом и подлежат </a:t>
            </a:r>
            <a:r>
              <a:rPr lang="ru-RU" sz="2800" u="sng" dirty="0">
                <a:effectLst/>
                <a:latin typeface="Times New Roman" pitchFamily="18" charset="0"/>
                <a:cs typeface="Times New Roman" pitchFamily="18" charset="0"/>
              </a:rPr>
              <a:t>3-х кратной госпитализации: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597525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– до 12 недель для уточнения диагноза и решения вопроса о возможности вынашивания беременности;</a:t>
            </a:r>
          </a:p>
          <a:p>
            <a:pPr algn="just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– 28-32 недели (период наибольшей нагрузки на сердце) – наблюдения, по показаниям -  лечение;</a:t>
            </a:r>
          </a:p>
          <a:p>
            <a:pPr algn="just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– в 37-38 недель – для подготовки к родам и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родоразрешениям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При ухудшении состояния госпитализируется вне зависимости от срока беременности</a:t>
            </a:r>
            <a:r>
              <a:rPr lang="ru-RU" sz="2800" dirty="0">
                <a:effectLst/>
                <a:latin typeface="Cambria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6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Принципы ухода за беременными с ССП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4693920"/>
          </a:xfrm>
        </p:spPr>
        <p:txBody>
          <a:bodyPr>
            <a:noAutofit/>
          </a:bodyPr>
          <a:lstStyle/>
          <a:p>
            <a:pPr lvl="0" algn="just"/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беременной предоставляют функциональную кровать.</a:t>
            </a:r>
          </a:p>
          <a:p>
            <a:pPr lvl="0" algn="just"/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физический и психологический покой, полноценный сон.</a:t>
            </a:r>
          </a:p>
          <a:p>
            <a:pPr lvl="0" algn="just"/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диета, ограничение жидкости до 800 мл в сутки, соли до 3 грамм в сутки.</a:t>
            </a:r>
          </a:p>
          <a:p>
            <a:pPr lvl="0" algn="just"/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ежедневное измерение температуры, давления, диуреза (записывают в историю родов).</a:t>
            </a:r>
          </a:p>
          <a:p>
            <a:pPr lvl="0" algn="just"/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жалобы на нехватку воздуха, одышку, слабость могут свидетельствовать о сердечной недостаточности, покашливание – отёк лёгких.</a:t>
            </a:r>
          </a:p>
          <a:p>
            <a:pPr lvl="0" algn="just"/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при появлении этих жалоб немедленно сообщить врачу.</a:t>
            </a:r>
          </a:p>
          <a:p>
            <a:pPr algn="just"/>
            <a:endParaRPr lang="ru-RU" sz="2400" dirty="0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Заболевание почек и беременность.</a:t>
            </a:r>
            <a:b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>    Наиболее 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частым заболеванием является пиелонефрит – неспецифический воспалительный </a:t>
            </a:r>
            <a:r>
              <a:rPr lang="ru-RU" sz="2500" dirty="0" err="1">
                <a:effectLst/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en-US" sz="2500" dirty="0"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 с преимущественным поражением интерстициальной ткани почек и чашечно-лоханочной системы.</a:t>
            </a:r>
          </a:p>
          <a:p>
            <a:pPr marL="0" indent="0" algn="just">
              <a:buNone/>
            </a:pP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>     Существовавший 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ранее пиелонефрит может обостряться и протекать в хронической или латентной формах. Либо возникнуть впервые – </a:t>
            </a:r>
            <a:r>
              <a:rPr lang="ru-RU" sz="2500" dirty="0" err="1">
                <a:effectLst/>
                <a:latin typeface="Times New Roman" pitchFamily="18" charset="0"/>
                <a:cs typeface="Times New Roman" pitchFamily="18" charset="0"/>
              </a:rPr>
              <a:t>гестационный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 пиелонефрит. Источником инфекции может быть: нарушения </a:t>
            </a:r>
            <a:r>
              <a:rPr lang="ru-RU" sz="2500" dirty="0" err="1">
                <a:effectLst/>
                <a:latin typeface="Times New Roman" pitchFamily="18" charset="0"/>
                <a:cs typeface="Times New Roman" pitchFamily="18" charset="0"/>
              </a:rPr>
              <a:t>уродинамики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, воспалительные заболевания мочеполовой системы, кариес, фурункулы и прочее. Чаще пиелонефрит развивается во второй половине беременности (22-28 недель).</a:t>
            </a:r>
          </a:p>
          <a:p>
            <a:pPr algn="just"/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2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512511" cy="1143000"/>
          </a:xfrm>
        </p:spPr>
        <p:txBody>
          <a:bodyPr>
            <a:normAutofit/>
          </a:bodyPr>
          <a:lstStyle/>
          <a:p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Осложнения беременности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419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невынашивание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беременности (самопроизвольные аборты);</a:t>
            </a:r>
          </a:p>
          <a:p>
            <a:pPr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ранние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гестозы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поздние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гестозы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4500" dirty="0" smtClean="0">
                <a:effectLst/>
                <a:latin typeface="Times New Roman" pitchFamily="18" charset="0"/>
                <a:cs typeface="Times New Roman" pitchFamily="18" charset="0"/>
              </a:rPr>
              <a:t>заболевания сердечно – сосудистой системы и беременность;</a:t>
            </a:r>
          </a:p>
          <a:p>
            <a:pPr algn="just"/>
            <a:r>
              <a:rPr lang="ru-RU" sz="4500" dirty="0" smtClean="0">
                <a:effectLst/>
                <a:latin typeface="Times New Roman" pitchFamily="18" charset="0"/>
                <a:cs typeface="Times New Roman" pitchFamily="18" charset="0"/>
              </a:rPr>
              <a:t>заболевание почек и беременность;</a:t>
            </a:r>
          </a:p>
          <a:p>
            <a:pPr algn="just"/>
            <a:r>
              <a:rPr lang="ru-RU" sz="4500" dirty="0" smtClean="0">
                <a:effectLst/>
                <a:latin typeface="Times New Roman" pitchFamily="18" charset="0"/>
                <a:cs typeface="Times New Roman" pitchFamily="18" charset="0"/>
              </a:rPr>
              <a:t>беременность и </a:t>
            </a:r>
            <a:r>
              <a:rPr lang="en-US" sz="4500" dirty="0" err="1" smtClean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4500" dirty="0" smtClean="0">
                <a:effectLst/>
                <a:latin typeface="Times New Roman" pitchFamily="18" charset="0"/>
                <a:cs typeface="Times New Roman" pitchFamily="18" charset="0"/>
              </a:rPr>
              <a:t>-конфликт.</a:t>
            </a:r>
          </a:p>
          <a:p>
            <a:pPr algn="just"/>
            <a:endParaRPr lang="ru-RU" sz="4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5749925"/>
          </a:xfrm>
        </p:spPr>
        <p:txBody>
          <a:bodyPr>
            <a:normAutofit/>
          </a:bodyPr>
          <a:lstStyle/>
          <a:p>
            <a:pPr algn="just"/>
            <a:r>
              <a:rPr lang="ru-RU" u="sng" dirty="0" smtClean="0">
                <a:effectLst/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ru-RU" u="sng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только в стационаре.</a:t>
            </a:r>
          </a:p>
          <a:p>
            <a:pPr algn="just"/>
            <a:r>
              <a:rPr lang="ru-RU" u="sng" dirty="0" smtClean="0">
                <a:effectLst/>
                <a:latin typeface="Times New Roman" pitchFamily="18" charset="0"/>
                <a:cs typeface="Times New Roman" pitchFamily="18" charset="0"/>
              </a:rPr>
              <a:t>Клиника</a:t>
            </a:r>
            <a:r>
              <a:rPr lang="ru-RU" b="1" u="sng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внезапное начало, высокая температура, ознобы, интоксикация организма, боли в поясничной области с иррадиацией по ходу мочеточника в паховую область, бедро.</a:t>
            </a:r>
          </a:p>
          <a:p>
            <a:pPr algn="just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лечения – антибиотикотерапия в зависимости от срока беременности, а также витамины, спазмолитики, антигистаминные препараты,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инфузионная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терапия.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73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u="sng" dirty="0" smtClean="0">
                <a:effectLst/>
                <a:latin typeface="Times New Roman" pitchFamily="18" charset="0"/>
                <a:cs typeface="Times New Roman" pitchFamily="18" charset="0"/>
              </a:rPr>
              <a:t>Уход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Постельный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режим в период высокой температуры.</a:t>
            </a:r>
          </a:p>
          <a:p>
            <a:pPr lvl="0" algn="just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Позиционная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терапия( коленно- локтевое положение).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Диета (обильное питье – до2 литров в сутки, растительные диуретики и антисептики (почечный чай, хвощ, петрушка, клюква).</a:t>
            </a:r>
          </a:p>
          <a:p>
            <a:pPr lvl="0" algn="just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Следить за ежедневным опорожнением кишечника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Беременность и 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-конфликт.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46532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Существует 2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вида изосерологической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несовместимости:</a:t>
            </a:r>
          </a:p>
          <a:p>
            <a:pPr lvl="0" algn="just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фактору (а/г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«Д» (85%), «С», «Е»).</a:t>
            </a:r>
          </a:p>
          <a:p>
            <a:pPr lvl="0" algn="just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По АВО а/г (реже).</a:t>
            </a:r>
          </a:p>
          <a:p>
            <a:pPr algn="just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Чаще гемолитическая болезнь развивается в результате несовместимости по «Д» фактору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9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Пути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иммунизации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попадание фетального крови (30мл) в кровоток матери, в результате происходит иммунизация женщин с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(-) при беременности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(+) плодом (в родах, послеродовом, раннем послеродовом периоде)</a:t>
            </a:r>
          </a:p>
          <a:p>
            <a:pPr algn="just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У женщин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(-), если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беременность протекает с </a:t>
            </a:r>
            <a:r>
              <a:rPr lang="ru-RU" sz="2800" dirty="0" err="1">
                <a:effectLst/>
                <a:latin typeface="Times New Roman" pitchFamily="18" charset="0"/>
                <a:cs typeface="Times New Roman" pitchFamily="18" charset="0"/>
              </a:rPr>
              <a:t>гестозом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, то даже если не идёт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конфликт, то идёт иммунизации.</a:t>
            </a:r>
          </a:p>
          <a:p>
            <a:pPr lvl="0" algn="just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аборт</a:t>
            </a:r>
          </a:p>
          <a:p>
            <a:pPr lvl="0" algn="just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переливание крови, без учета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принадлежности.</a:t>
            </a:r>
          </a:p>
          <a:p>
            <a:pPr lvl="0" algn="just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вакцинация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(из сывороток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попадают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а/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в кровь).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Cambria" pitchFamily="18" charset="0"/>
              <a:cs typeface="Times New Roman" pitchFamily="18" charset="0"/>
            </a:endParaRPr>
          </a:p>
          <a:p>
            <a:endParaRPr lang="ru-RU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9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73725"/>
          </a:xfrm>
        </p:spPr>
        <p:txBody>
          <a:bodyPr>
            <a:noAutofit/>
          </a:bodyPr>
          <a:lstStyle/>
          <a:p>
            <a:pPr algn="just"/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en-US" sz="2500" dirty="0"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 беременности 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>около10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% женщин иммунизированы.</a:t>
            </a:r>
          </a:p>
          <a:p>
            <a:pPr algn="just"/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Иммунизация 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>-происходит 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в течении первых 72часов после 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>родов, когда 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формируется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>нтитела к </a:t>
            </a:r>
            <a:r>
              <a:rPr lang="en-US" sz="2500" dirty="0" smtClean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>-антигену и циркулируют в крови всю жизнь. При последующей беременности антитела через 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плаценту попадают к плоду, развивается иммунологическая реакция а/г 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smtClean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dirty="0"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>, что приводит к разрушению 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клеточных мембран 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>эритроцитов т.е. к гемолизу 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эритроцитов – 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>изменению 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в структуре </a:t>
            </a:r>
            <a:r>
              <a:rPr lang="en-US" sz="2500" dirty="0" err="1">
                <a:effectLst/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>увеличению 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% билирубина в 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>сыворотке крови 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плода -&gt;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гемолитическая болезнь</a:t>
            </a:r>
            <a:endParaRPr lang="ru-RU" sz="25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1) ядерная форма </a:t>
            </a:r>
            <a:endParaRPr lang="ru-RU" sz="2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) анемическая форма (наиболее лёгкая)  </a:t>
            </a:r>
          </a:p>
          <a:p>
            <a:pPr algn="just"/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3) отёчная форма ( отёк п/к, </a:t>
            </a:r>
            <a:r>
              <a:rPr lang="ru-RU" sz="2500" dirty="0" err="1">
                <a:effectLst/>
                <a:latin typeface="Times New Roman" pitchFamily="18" charset="0"/>
                <a:cs typeface="Times New Roman" pitchFamily="18" charset="0"/>
              </a:rPr>
              <a:t>гидроперикард</a:t>
            </a:r>
            <a:r>
              <a:rPr lang="ru-RU" sz="2500" dirty="0">
                <a:effectLst/>
                <a:latin typeface="Times New Roman" pitchFamily="18" charset="0"/>
                <a:cs typeface="Times New Roman" pitchFamily="18" charset="0"/>
              </a:rPr>
              <a:t>, асцит, гидроторакс).</a:t>
            </a:r>
          </a:p>
          <a:p>
            <a:pPr algn="just"/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512511" cy="1143000"/>
          </a:xfrm>
        </p:spPr>
        <p:txBody>
          <a:bodyPr>
            <a:noAutofit/>
          </a:bodyPr>
          <a:lstStyle/>
          <a:p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Неправильное положение плода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48640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Наблюдается при многоплодии, многоводии, </a:t>
            </a:r>
            <a:r>
              <a:rPr lang="ru-RU" sz="2800" dirty="0" err="1">
                <a:effectLst/>
                <a:latin typeface="Times New Roman" pitchFamily="18" charset="0"/>
                <a:cs typeface="Times New Roman" pitchFamily="18" charset="0"/>
              </a:rPr>
              <a:t>перерастяжении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матки, при узком тазе, </a:t>
            </a:r>
            <a:r>
              <a:rPr lang="ru-RU" sz="2800" dirty="0" err="1">
                <a:effectLst/>
                <a:latin typeface="Times New Roman" pitchFamily="18" charset="0"/>
                <a:cs typeface="Times New Roman" pitchFamily="18" charset="0"/>
              </a:rPr>
              <a:t>предлежании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плаценты, седловидной матке.                                                                                                       </a:t>
            </a:r>
            <a:r>
              <a:rPr lang="ru-RU" sz="2800" i="1" dirty="0">
                <a:effectLst/>
                <a:latin typeface="Times New Roman" pitchFamily="18" charset="0"/>
                <a:cs typeface="Times New Roman" pitchFamily="18" charset="0"/>
              </a:rPr>
              <a:t>Различают:</a:t>
            </a:r>
          </a:p>
          <a:p>
            <a:pPr lvl="0" algn="just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Поперечное положение плода, при котором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ось плода образует с продольной осью матки прямой (или почти прямой) угол.</a:t>
            </a:r>
          </a:p>
          <a:p>
            <a:pPr lvl="0" algn="just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Косое – ось плода  пересекает ось матки под острым углом.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первом и втором случаях </a:t>
            </a:r>
            <a:r>
              <a:rPr lang="ru-RU" sz="2800" dirty="0" err="1">
                <a:effectLst/>
                <a:latin typeface="Times New Roman" pitchFamily="18" charset="0"/>
                <a:cs typeface="Times New Roman" pitchFamily="18" charset="0"/>
              </a:rPr>
              <a:t>родоразрешение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путём операции кесарева сечения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Тазовое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(3,5%) .</a:t>
            </a:r>
          </a:p>
          <a:p>
            <a:pPr lvl="1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Ягодичное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чисто ягодичное,  </a:t>
            </a:r>
          </a:p>
          <a:p>
            <a:pPr lvl="1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Смешанное ягодичное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ягодицы обращены к просвету таза матери вместе с ножками, согнутыми в тазобедренных и коленных суставах.</a:t>
            </a:r>
          </a:p>
          <a:p>
            <a:pPr lvl="1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Ножное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(полное и неполное)  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1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Тактика наблюдения и ведения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беременной с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(-)  принадлежностью крови.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pPr lvl="0" algn="just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всем женщинам при поступлении на учёт определяют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фактор и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принадлежность полового партнера. Если у женщины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(-) и у мужчины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(-), то риск снижен, если у женщины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(-) и у мужчины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(+), то риск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повышен.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титр антител исследуется каждый триместр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беременности (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при нормальном её течении) при осложнениях – в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триместре.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- 1раз в месяц, до 32 недель - 2раза в месяц, с 32 недель – 1 раз в месяц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257800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роводится 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курса неспецифической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десенсибилизирующей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терапии по 10-12 дней (в 10-12 недель, 24-25 недель, 32-33 недели)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дополнительные методы десенсибилизации (подсадка кожного лоскута мужа,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плазмофорез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гемосорбция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досрочная госпитализация женщин с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-конфликтом в 34-35 недель,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родоразрешение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37-38 недель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18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65111" cy="1143000"/>
          </a:xfrm>
        </p:spPr>
        <p:txBody>
          <a:bodyPr>
            <a:noAutofit/>
          </a:bodyPr>
          <a:lstStyle/>
          <a:p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Абсолютные показания к кесареву сечению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48200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Абсолютно узкий таз;</a:t>
            </a:r>
          </a:p>
          <a:p>
            <a:pPr lvl="0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Клинически несоответствие размеров таза и головки плода;</a:t>
            </a:r>
          </a:p>
          <a:p>
            <a:pPr lvl="0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Полное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плаценты;</a:t>
            </a:r>
          </a:p>
          <a:p>
            <a:pPr lvl="0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Неполное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плаценты при сильном кровотечении;</a:t>
            </a:r>
          </a:p>
          <a:p>
            <a:pPr lvl="0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Угроза разрыва матки;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Самопроизвольный выкидыш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Выкидыши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произошедшие  без специального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воздействия, называются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самопроизвольными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Самопроизвольным абортом (выкидышем)  считается  прерывание беременности до  22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Прерывание беременности  с 22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на территории РФ  считают преждевременными  родами ( приказ № 1661 н от 27.12 2012г.)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Частота самопроизвольных    выкидышей  составляет    2—8% от общего числа беременностей.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Преждевременная отслойка нормально расположенной плаценты;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Опухоли шейки матки и малого таза;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Тяжелая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экстрагенитальная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патология;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Грубые рубцы на матке и шейки;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Выраженное варикозное расширение вен влагалища и вульвы;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Беременность при экстракорпоральном оплодотворении (ЭКО)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Тяжелые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гестозы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571" y="2134610"/>
            <a:ext cx="4742857" cy="34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3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Контрольные вопросы для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закрепления</a:t>
            </a:r>
            <a:r>
              <a:rPr lang="ru-RU" sz="3600" dirty="0">
                <a:effectLst/>
                <a:latin typeface="Cambria" pitchFamily="18" charset="0"/>
              </a:rPr>
              <a:t/>
            </a:r>
            <a:br>
              <a:rPr lang="ru-RU" sz="3600" dirty="0">
                <a:effectLst/>
                <a:latin typeface="Cambria" pitchFamily="18" charset="0"/>
              </a:rPr>
            </a:br>
            <a:endParaRPr lang="ru-RU" sz="36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236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effectLst/>
                <a:latin typeface="Cambria" pitchFamily="18" charset="0"/>
                <a:cs typeface="Times New Roman" pitchFamily="18" charset="0"/>
              </a:rPr>
              <a:t>1.Причины </a:t>
            </a:r>
            <a:r>
              <a:rPr lang="ru-RU" sz="2800" dirty="0">
                <a:effectLst/>
                <a:latin typeface="Cambria" pitchFamily="18" charset="0"/>
                <a:cs typeface="Times New Roman" pitchFamily="18" charset="0"/>
              </a:rPr>
              <a:t>и признаки </a:t>
            </a:r>
            <a:r>
              <a:rPr lang="ru-RU" sz="2800" dirty="0" err="1">
                <a:effectLst/>
                <a:latin typeface="Cambria" pitchFamily="18" charset="0"/>
                <a:cs typeface="Times New Roman" pitchFamily="18" charset="0"/>
              </a:rPr>
              <a:t>невынашивания</a:t>
            </a:r>
            <a:r>
              <a:rPr lang="ru-RU" sz="2800" dirty="0">
                <a:effectLst/>
                <a:latin typeface="Cambria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>
                <a:effectLst/>
                <a:latin typeface="Cambria" pitchFamily="18" charset="0"/>
                <a:cs typeface="Times New Roman" pitchFamily="18" charset="0"/>
              </a:rPr>
              <a:t>2. Методы диагностики, лечения и профилактики </a:t>
            </a:r>
            <a:r>
              <a:rPr lang="ru-RU" sz="2800" dirty="0" err="1">
                <a:effectLst/>
                <a:latin typeface="Cambria" pitchFamily="18" charset="0"/>
                <a:cs typeface="Times New Roman" pitchFamily="18" charset="0"/>
              </a:rPr>
              <a:t>гестозов</a:t>
            </a:r>
            <a:r>
              <a:rPr lang="ru-RU" sz="2800" dirty="0">
                <a:effectLst/>
                <a:latin typeface="Cambria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>
                <a:effectLst/>
                <a:latin typeface="Cambria" pitchFamily="18" charset="0"/>
                <a:cs typeface="Times New Roman" pitchFamily="18" charset="0"/>
              </a:rPr>
              <a:t>3. Течение беременности и родов при заболевании сердечно-сосудистой системы, мочеполовых путей, </a:t>
            </a:r>
            <a:r>
              <a:rPr lang="ru-RU" sz="2800" dirty="0" err="1">
                <a:effectLst/>
                <a:latin typeface="Cambria" pitchFamily="18" charset="0"/>
                <a:cs typeface="Times New Roman" pitchFamily="18" charset="0"/>
              </a:rPr>
              <a:t>Rh</a:t>
            </a:r>
            <a:r>
              <a:rPr lang="ru-RU" sz="2800" dirty="0">
                <a:effectLst/>
                <a:latin typeface="Cambria" pitchFamily="18" charset="0"/>
                <a:cs typeface="Times New Roman" pitchFamily="18" charset="0"/>
              </a:rPr>
              <a:t>-отрицательный фактор.</a:t>
            </a:r>
          </a:p>
          <a:p>
            <a:pPr marL="0" indent="0" algn="just">
              <a:buNone/>
            </a:pPr>
            <a:r>
              <a:rPr lang="ru-RU" sz="2800" dirty="0">
                <a:effectLst/>
                <a:latin typeface="Cambria" pitchFamily="18" charset="0"/>
                <a:cs typeface="Times New Roman" pitchFamily="18" charset="0"/>
              </a:rPr>
              <a:t>4. Медикаментозные средства для лечения </a:t>
            </a:r>
            <a:r>
              <a:rPr lang="ru-RU" sz="2800" dirty="0" err="1">
                <a:effectLst/>
                <a:latin typeface="Cambria" pitchFamily="18" charset="0"/>
                <a:cs typeface="Times New Roman" pitchFamily="18" charset="0"/>
              </a:rPr>
              <a:t>гестозов</a:t>
            </a:r>
            <a:r>
              <a:rPr lang="ru-RU" dirty="0">
                <a:effectLst/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8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Предрасполагающие факторы к  развитию самопроизвольных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выкидышей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624078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Пороки развития половых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Нейроэндокринные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Заболевания и аномалии развития плодного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Недостаточная функция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яичников;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Инфекционные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Травмы;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 algn="just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Истмико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-цервикальная недостаточность /несостоятельность шейки матки или перешейка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Физические и психические  травмы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Классификация абортов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 algn="just">
              <a:buNone/>
            </a:pPr>
            <a:r>
              <a:rPr lang="ru-RU" sz="2800" dirty="0" smtClean="0">
                <a:latin typeface="Cambria" pitchFamily="18" charset="0"/>
              </a:rPr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клиническому течению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выделяют: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Угрожающий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самопроизвольный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выкидыш;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 algn="just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Начавшийся самопроизвольный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выкидыш;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 algn="just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Аборт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ходу;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 algn="just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Неполный самопроизвольный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выкидыш;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 algn="just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Полный самопроизвольный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выкидыш;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 algn="just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Инфицированный самопроизвольный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выкидыш;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 algn="just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Септический аборт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9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</TotalTime>
  <Words>3290</Words>
  <Application>Microsoft Office PowerPoint</Application>
  <PresentationFormat>Экран (4:3)</PresentationFormat>
  <Paragraphs>349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Презентация PowerPoint</vt:lpstr>
      <vt:lpstr>План лекции</vt:lpstr>
      <vt:lpstr>Презентация PowerPoint</vt:lpstr>
      <vt:lpstr>Группы риска</vt:lpstr>
      <vt:lpstr>Презентация PowerPoint</vt:lpstr>
      <vt:lpstr>Осложнения беременности </vt:lpstr>
      <vt:lpstr>Самопроизвольный выкидыш</vt:lpstr>
      <vt:lpstr>Предрасполагающие факторы к  развитию самопроизвольных выкидышей</vt:lpstr>
      <vt:lpstr>Классификация абортов</vt:lpstr>
      <vt:lpstr>Угрожающий самопроизвольный выкидыш</vt:lpstr>
      <vt:lpstr>Медикаментозная терапия </vt:lpstr>
      <vt:lpstr>Начавшийся самопроизвольный выкидыш</vt:lpstr>
      <vt:lpstr>Медикаментозная терапия: </vt:lpstr>
      <vt:lpstr>Презентация PowerPoint</vt:lpstr>
      <vt:lpstr>Презентация PowerPoint</vt:lpstr>
      <vt:lpstr> Аборт в ходу </vt:lpstr>
      <vt:lpstr>Неполный самопроизвольный выкидыш </vt:lpstr>
      <vt:lpstr>Полный самопроизвольный выкидыш </vt:lpstr>
      <vt:lpstr>Инфицированный аборт</vt:lpstr>
      <vt:lpstr>Понятие токсикоза и гестоза</vt:lpstr>
      <vt:lpstr>Презентация PowerPoint</vt:lpstr>
      <vt:lpstr>Презентация PowerPoint</vt:lpstr>
      <vt:lpstr>Патогенез токсикозов беременных </vt:lpstr>
      <vt:lpstr>Классификация токсикоза</vt:lpstr>
      <vt:lpstr>Презентация PowerPoint</vt:lpstr>
      <vt:lpstr>Презентация PowerPoint</vt:lpstr>
      <vt:lpstr>Презентация PowerPoint</vt:lpstr>
      <vt:lpstr>Уход за беременной с токсикозом. </vt:lpstr>
      <vt:lpstr>Презентация PowerPoint</vt:lpstr>
      <vt:lpstr>Лекарственные препараты</vt:lpstr>
      <vt:lpstr>Лечение слюнотечения</vt:lpstr>
      <vt:lpstr>Презентация PowerPoint</vt:lpstr>
      <vt:lpstr>Презентация PowerPoint</vt:lpstr>
      <vt:lpstr>Презентация PowerPoint</vt:lpstr>
      <vt:lpstr>Гестозы подразделяются на: </vt:lpstr>
      <vt:lpstr>Классификация гестозов</vt:lpstr>
      <vt:lpstr>Презентация PowerPoint</vt:lpstr>
      <vt:lpstr>Лабораторно – инструментальные исследования (обязательные методы обследования)</vt:lpstr>
      <vt:lpstr>Гестоз легкой степени (начавшийся) </vt:lpstr>
      <vt:lpstr>Гестоз средней степени тяжести  ( развившийся)</vt:lpstr>
      <vt:lpstr>Презентация PowerPoint</vt:lpstr>
      <vt:lpstr>Тяжелый гестоз:</vt:lpstr>
      <vt:lpstr>Презентация PowerPoint</vt:lpstr>
      <vt:lpstr>    Преэклампсия - критическое, но обратимое состояние, которое предшествует самой тяжелой форме гестоза -эклампсии.</vt:lpstr>
      <vt:lpstr>Клиника преэклампсии</vt:lpstr>
      <vt:lpstr>Презентация PowerPoint</vt:lpstr>
      <vt:lpstr>           Эклампсия – это конечная стадия тяжелого гестоза, которая характеризуется потерей сознания, отсутствием реакции на внешние раздражители и быстрое развитие судорожного синдрома.                                     Течение приступа делится на 4 периода. </vt:lpstr>
      <vt:lpstr>Предсудорожный период </vt:lpstr>
      <vt:lpstr>Период тонических судорог  </vt:lpstr>
      <vt:lpstr>Период клонических судорог</vt:lpstr>
      <vt:lpstr>Период разрешения приступа</vt:lpstr>
      <vt:lpstr>Презентация PowerPoint</vt:lpstr>
      <vt:lpstr>Презентация PowerPoint</vt:lpstr>
      <vt:lpstr>Презентация PowerPoint</vt:lpstr>
      <vt:lpstr>Редкие формы гестозов </vt:lpstr>
      <vt:lpstr>Заболевания сердечно – сосудистой системы и беременность. </vt:lpstr>
      <vt:lpstr>Презентация PowerPoint</vt:lpstr>
      <vt:lpstr>Принципы ухода за беременными с ССП</vt:lpstr>
      <vt:lpstr>  Заболевание почек и беременность. </vt:lpstr>
      <vt:lpstr>Презентация PowerPoint</vt:lpstr>
      <vt:lpstr>Презентация PowerPoint</vt:lpstr>
      <vt:lpstr>Беременность и Rh-конфликт. </vt:lpstr>
      <vt:lpstr>Пути иммунизации </vt:lpstr>
      <vt:lpstr>Презентация PowerPoint</vt:lpstr>
      <vt:lpstr>Неправильное положение плода</vt:lpstr>
      <vt:lpstr>Презентация PowerPoint</vt:lpstr>
      <vt:lpstr>Тактика наблюдения и ведения беременной с               Rh (-)  принадлежностью крови.</vt:lpstr>
      <vt:lpstr>Презентация PowerPoint</vt:lpstr>
      <vt:lpstr>Абсолютные показания к кесареву сечению</vt:lpstr>
      <vt:lpstr>Презентация PowerPoint</vt:lpstr>
      <vt:lpstr>Презентация PowerPoint</vt:lpstr>
      <vt:lpstr>Контрольные вопросы для закрепления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350</cp:revision>
  <cp:lastPrinted>1601-01-01T00:00:00Z</cp:lastPrinted>
  <dcterms:created xsi:type="dcterms:W3CDTF">1601-01-01T00:00:00Z</dcterms:created>
  <dcterms:modified xsi:type="dcterms:W3CDTF">2020-11-28T13:46:54Z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