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4B4E7-0F8B-4BC7-BD85-45BCEF74C535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54AE1-D8C9-48E7-A350-C7B47AEEB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4B4E7-0F8B-4BC7-BD85-45BCEF74C535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54AE1-D8C9-48E7-A350-C7B47AEEB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4B4E7-0F8B-4BC7-BD85-45BCEF74C535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54AE1-D8C9-48E7-A350-C7B47AEEB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4B4E7-0F8B-4BC7-BD85-45BCEF74C535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54AE1-D8C9-48E7-A350-C7B47AEEB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4B4E7-0F8B-4BC7-BD85-45BCEF74C535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54AE1-D8C9-48E7-A350-C7B47AEEB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4B4E7-0F8B-4BC7-BD85-45BCEF74C535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54AE1-D8C9-48E7-A350-C7B47AEEB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4B4E7-0F8B-4BC7-BD85-45BCEF74C535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54AE1-D8C9-48E7-A350-C7B47AEEB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4B4E7-0F8B-4BC7-BD85-45BCEF74C535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54AE1-D8C9-48E7-A350-C7B47AEEB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4B4E7-0F8B-4BC7-BD85-45BCEF74C535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54AE1-D8C9-48E7-A350-C7B47AEEB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4B4E7-0F8B-4BC7-BD85-45BCEF74C535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54AE1-D8C9-48E7-A350-C7B47AEEBA1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24B4E7-0F8B-4BC7-BD85-45BCEF74C535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154AE1-D8C9-48E7-A350-C7B47AEEBA1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24B4E7-0F8B-4BC7-BD85-45BCEF74C535}" type="datetimeFigureOut">
              <a:rPr lang="ru-RU" smtClean="0"/>
              <a:t>12.06.2012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2154AE1-D8C9-48E7-A350-C7B47AEEBA1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772816"/>
            <a:ext cx="7772400" cy="1828800"/>
          </a:xfrm>
        </p:spPr>
        <p:txBody>
          <a:bodyPr/>
          <a:lstStyle/>
          <a:p>
            <a:r>
              <a:rPr lang="ru-RU" dirty="0" smtClean="0"/>
              <a:t>Общение как феномен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ЛЕКЦИЯ № </a:t>
            </a:r>
            <a:r>
              <a:rPr lang="ru-RU" b="1" dirty="0" smtClean="0"/>
              <a:t>9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Коммуникативная компетентность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Коммуникативная компетентность </a:t>
            </a:r>
            <a:r>
              <a:rPr lang="ru-RU" dirty="0" smtClean="0"/>
              <a:t>– это обобщающее коммуникативное свойство личности, включающее в себя коммуникативные способности, знания, умения и навыки, чувственный и социальный опыт в сфере делового общения</a:t>
            </a:r>
            <a:r>
              <a:rPr lang="ru-RU" dirty="0" smtClean="0"/>
              <a:t>.</a:t>
            </a:r>
          </a:p>
          <a:p>
            <a:pPr lvl="1">
              <a:spcBef>
                <a:spcPts val="1200"/>
              </a:spcBef>
            </a:pPr>
            <a:r>
              <a:rPr lang="ru-RU" dirty="0" smtClean="0"/>
              <a:t>Коммуникативная компетентность складывается из способностей:</a:t>
            </a:r>
          </a:p>
          <a:p>
            <a:pPr lvl="2">
              <a:spcBef>
                <a:spcPts val="600"/>
              </a:spcBef>
            </a:pPr>
            <a:r>
              <a:rPr lang="ru-RU" dirty="0" smtClean="0"/>
              <a:t>Давать социально-психологический прогноз коммуникативной ситуации, в которой предстоит общаться;</a:t>
            </a:r>
          </a:p>
          <a:p>
            <a:pPr lvl="2">
              <a:spcBef>
                <a:spcPts val="600"/>
              </a:spcBef>
            </a:pPr>
            <a:r>
              <a:rPr lang="ru-RU" dirty="0" err="1" smtClean="0"/>
              <a:t>Социально-психологически</a:t>
            </a:r>
            <a:r>
              <a:rPr lang="ru-RU" dirty="0" smtClean="0"/>
              <a:t> программировать процесс общения, опираясь на своеобразие коммуникативной ситуации;</a:t>
            </a:r>
          </a:p>
          <a:p>
            <a:pPr lvl="2">
              <a:spcBef>
                <a:spcPts val="600"/>
              </a:spcBef>
            </a:pPr>
            <a:r>
              <a:rPr lang="ru-RU" dirty="0" smtClean="0"/>
              <a:t>Осуществлять социально-психологическое управление процессами общения в коммуникативной ситуации.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Коммуникативная компетентность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Структура коммуникативной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компетентности</a:t>
            </a:r>
          </a:p>
          <a:p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 descr="image002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67544" y="1412776"/>
            <a:ext cx="8140999" cy="31474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979712" y="4077072"/>
            <a:ext cx="9361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ценностный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Вопросы для самоконтроля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Дайте определение общения. Что входит в его структуру?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Опишите процедуру общения по этапам.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Перечислите функции общения.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Назовите виды общения и типы межличностного общения, охарактеризуйте последние.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Какие уровни общения вы знаете?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Что такое коммуникативная компетентность? Какие структурные компоненты коммуникативной компетентности выделяются в психологии?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	Рекомендуемая </a:t>
            </a:r>
            <a:r>
              <a:rPr lang="ru-RU" b="1" dirty="0" smtClean="0"/>
              <a:t>литература</a:t>
            </a:r>
            <a:endParaRPr lang="ru-RU" dirty="0" smtClean="0"/>
          </a:p>
          <a:p>
            <a:pPr lvl="1"/>
            <a:r>
              <a:rPr lang="ru-RU" dirty="0" smtClean="0"/>
              <a:t>Петрова Н.Н. Психология для медицинских специальностей: учеб. для студ. сред. мед. учеб. заведений / Н.Н. Петрова. – М.: Издательский центр «Академия», 2006.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Понятие и структура общения </a:t>
            </a: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Виды  и формы </a:t>
            </a:r>
            <a:r>
              <a:rPr lang="ru-RU" dirty="0" smtClean="0"/>
              <a:t>общения</a:t>
            </a:r>
          </a:p>
          <a:p>
            <a:pPr marL="514350" lvl="0" indent="-514350">
              <a:buFont typeface="+mj-lt"/>
              <a:buAutoNum type="arabicPeriod"/>
            </a:pPr>
            <a:endParaRPr lang="ru-RU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Коммуникативная компетентность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Понятие и структура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Общение</a:t>
            </a:r>
            <a:r>
              <a:rPr lang="ru-RU" dirty="0" smtClean="0"/>
              <a:t> – сложный, многоплановый процесс установления и развития контактов между людьми, порождаемый потребностями совместной деятельности и включающий в себя обмен информацией, выработку единой стратегии взаимодействия, восприятия и понимания другого человека.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Понятие и структура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800" b="1" dirty="0" smtClean="0">
                <a:solidFill>
                  <a:schemeClr val="accent1">
                    <a:lumMod val="75000"/>
                  </a:schemeClr>
                </a:solidFill>
              </a:rPr>
              <a:t>Структура общения</a:t>
            </a: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0"/>
            <a:endParaRPr lang="ru-RU" u="sng" dirty="0" smtClean="0"/>
          </a:p>
          <a:p>
            <a:pPr lvl="0"/>
            <a:endParaRPr lang="ru-RU" sz="2600" u="sng" dirty="0" smtClean="0"/>
          </a:p>
          <a:p>
            <a:pPr lvl="0">
              <a:spcBef>
                <a:spcPts val="1200"/>
              </a:spcBef>
            </a:pPr>
            <a:r>
              <a:rPr lang="ru-RU" sz="2600" b="1" dirty="0" smtClean="0"/>
              <a:t>Коммуникативная</a:t>
            </a:r>
            <a:r>
              <a:rPr lang="ru-RU" sz="2600" dirty="0" smtClean="0"/>
              <a:t> </a:t>
            </a:r>
            <a:r>
              <a:rPr lang="ru-RU" sz="2600" dirty="0" smtClean="0"/>
              <a:t>сторона общения состоит во взаимном обмене информацией между партнёрами по общению, передаче и приёме знаний, идей, мнений, чувств. </a:t>
            </a:r>
          </a:p>
          <a:p>
            <a:pPr lvl="0"/>
            <a:r>
              <a:rPr lang="ru-RU" sz="2600" b="1" dirty="0" smtClean="0"/>
              <a:t>Интерактивная</a:t>
            </a:r>
            <a:r>
              <a:rPr lang="ru-RU" sz="2600" dirty="0" smtClean="0"/>
              <a:t> сторона </a:t>
            </a:r>
            <a:r>
              <a:rPr lang="ru-RU" sz="2600" dirty="0" smtClean="0"/>
              <a:t>общения </a:t>
            </a:r>
            <a:r>
              <a:rPr lang="ru-RU" sz="2600" dirty="0" smtClean="0"/>
              <a:t>заключается в обмене действиями, то есть организации межличностного взаимодействия, позволяющего общающимся реализовать для них некоторую общую деятельность.</a:t>
            </a:r>
          </a:p>
          <a:p>
            <a:r>
              <a:rPr lang="ru-RU" sz="2600" b="1" dirty="0" err="1" smtClean="0"/>
              <a:t>Перцептивная</a:t>
            </a:r>
            <a:r>
              <a:rPr lang="ru-RU" sz="2600" dirty="0" smtClean="0"/>
              <a:t> (</a:t>
            </a:r>
            <a:r>
              <a:rPr lang="ru-RU" sz="2600" dirty="0" err="1" smtClean="0"/>
              <a:t>социально-перцептивная</a:t>
            </a:r>
            <a:r>
              <a:rPr lang="ru-RU" sz="2600" dirty="0" smtClean="0"/>
              <a:t>) сторона общения есть процесс восприятия, познания и понимания людьми друг друга с последующим установлением на этой основе определённых межличностных </a:t>
            </a:r>
            <a:r>
              <a:rPr lang="ru-RU" sz="2600" dirty="0" smtClean="0"/>
              <a:t>отношений. </a:t>
            </a:r>
            <a:endParaRPr lang="ru-RU" sz="2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ref-2_647779064-187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059097"/>
            <a:ext cx="7517001" cy="1361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Понятие и структура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Этапы процедуры общения: </a:t>
            </a:r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ru-RU" dirty="0" smtClean="0"/>
              <a:t>1. Потребность в общении побуждает человека вступить в контакт с другими людьми.</a:t>
            </a:r>
          </a:p>
          <a:p>
            <a:pPr lvl="1"/>
            <a:r>
              <a:rPr lang="ru-RU" dirty="0" smtClean="0"/>
              <a:t>2. Ориентировка в целях общения, в ситуации общения. </a:t>
            </a:r>
          </a:p>
          <a:p>
            <a:pPr lvl="1"/>
            <a:r>
              <a:rPr lang="ru-RU" dirty="0" smtClean="0"/>
              <a:t>3. Ориентировка в личности собеседника. </a:t>
            </a:r>
          </a:p>
          <a:p>
            <a:pPr lvl="1"/>
            <a:r>
              <a:rPr lang="ru-RU" dirty="0" smtClean="0"/>
              <a:t>4. Планирование содержания своего общения, человек представляет себе (обычно бессознательно), что именно скажет. </a:t>
            </a:r>
          </a:p>
          <a:p>
            <a:pPr lvl="1"/>
            <a:r>
              <a:rPr lang="ru-RU" dirty="0" smtClean="0"/>
              <a:t>5. Бессознательно (иногда сознательно) человек выберет конкретные средства, которыми будет пользоваться, решает, как говорить, как себя вести. </a:t>
            </a:r>
          </a:p>
          <a:p>
            <a:pPr lvl="1"/>
            <a:r>
              <a:rPr lang="ru-RU" dirty="0" smtClean="0"/>
              <a:t>6. Восприятие и оценка ответной реакции собеседника, контроль эффективности общения на основе установления обратной связи. </a:t>
            </a:r>
          </a:p>
          <a:p>
            <a:pPr lvl="1"/>
            <a:r>
              <a:rPr lang="ru-RU" dirty="0" smtClean="0"/>
              <a:t>7. Корректировка направления, стилей, методов общения.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Понятие и структура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Функции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общения: 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u="sng" dirty="0" smtClean="0"/>
              <a:t>Прагматическая </a:t>
            </a:r>
            <a:r>
              <a:rPr lang="ru-RU" u="sng" dirty="0" smtClean="0"/>
              <a:t>функция</a:t>
            </a:r>
            <a:r>
              <a:rPr lang="ru-RU" dirty="0" smtClean="0"/>
              <a:t>. </a:t>
            </a:r>
            <a:endParaRPr lang="ru-RU" dirty="0" smtClean="0"/>
          </a:p>
          <a:p>
            <a:pPr marL="797814" lvl="1" indent="-514350">
              <a:buFont typeface="+mj-lt"/>
              <a:buAutoNum type="arabicPeriod"/>
            </a:pPr>
            <a:r>
              <a:rPr lang="ru-RU" u="sng" dirty="0" smtClean="0"/>
              <a:t>Формирующая </a:t>
            </a:r>
            <a:r>
              <a:rPr lang="ru-RU" u="sng" dirty="0" smtClean="0"/>
              <a:t>функция</a:t>
            </a:r>
            <a:r>
              <a:rPr lang="ru-RU" dirty="0" smtClean="0"/>
              <a:t>. </a:t>
            </a:r>
            <a:endParaRPr lang="ru-RU" dirty="0" smtClean="0"/>
          </a:p>
          <a:p>
            <a:pPr marL="797814" lvl="1" indent="-514350">
              <a:buFont typeface="+mj-lt"/>
              <a:buAutoNum type="arabicPeriod"/>
            </a:pPr>
            <a:r>
              <a:rPr lang="ru-RU" u="sng" dirty="0" smtClean="0"/>
              <a:t>Функция подтверждения</a:t>
            </a:r>
            <a:r>
              <a:rPr lang="ru-RU" dirty="0" smtClean="0"/>
              <a:t>. </a:t>
            </a:r>
            <a:endParaRPr lang="ru-RU" dirty="0" smtClean="0"/>
          </a:p>
          <a:p>
            <a:pPr marL="797814" lvl="1" indent="-514350">
              <a:buFont typeface="+mj-lt"/>
              <a:buAutoNum type="arabicPeriod"/>
            </a:pPr>
            <a:r>
              <a:rPr lang="ru-RU" u="sng" dirty="0" smtClean="0"/>
              <a:t>Функция организации и поддержания межличностных отношений</a:t>
            </a:r>
            <a:r>
              <a:rPr lang="ru-RU" dirty="0" smtClean="0"/>
              <a:t>. 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u="sng" dirty="0" err="1" smtClean="0"/>
              <a:t>Внутриличностная</a:t>
            </a:r>
            <a:r>
              <a:rPr lang="ru-RU" u="sng" dirty="0" smtClean="0"/>
              <a:t> </a:t>
            </a:r>
            <a:r>
              <a:rPr lang="ru-RU" u="sng" dirty="0" smtClean="0"/>
              <a:t>функция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2. Виды  и формы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3637032" cy="418795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Виды общения</a:t>
            </a:r>
          </a:p>
          <a:p>
            <a:pPr algn="r"/>
            <a:r>
              <a:rPr lang="ru-RU" dirty="0" smtClean="0"/>
              <a:t>вербальное</a:t>
            </a:r>
          </a:p>
          <a:p>
            <a:pPr algn="r"/>
            <a:r>
              <a:rPr lang="ru-RU" dirty="0" smtClean="0"/>
              <a:t>межличностное</a:t>
            </a:r>
          </a:p>
          <a:p>
            <a:pPr algn="r"/>
            <a:r>
              <a:rPr lang="ru-RU" dirty="0" err="1" smtClean="0"/>
              <a:t>межперсонально</a:t>
            </a:r>
            <a:r>
              <a:rPr lang="en-US" dirty="0" smtClean="0"/>
              <a:t>е</a:t>
            </a:r>
            <a:endParaRPr lang="ru-RU" dirty="0" smtClean="0"/>
          </a:p>
          <a:p>
            <a:pPr algn="r"/>
            <a:r>
              <a:rPr lang="ru-RU" dirty="0" smtClean="0"/>
              <a:t>доверительное</a:t>
            </a:r>
          </a:p>
          <a:p>
            <a:pPr algn="r"/>
            <a:r>
              <a:rPr lang="ru-RU" dirty="0" smtClean="0"/>
              <a:t>личное</a:t>
            </a:r>
          </a:p>
          <a:p>
            <a:pPr algn="r"/>
            <a:r>
              <a:rPr lang="ru-RU" dirty="0" smtClean="0"/>
              <a:t>прямое</a:t>
            </a:r>
          </a:p>
          <a:p>
            <a:pPr algn="r"/>
            <a:r>
              <a:rPr lang="ru-RU" dirty="0" smtClean="0"/>
              <a:t>законченное</a:t>
            </a:r>
          </a:p>
          <a:p>
            <a:pPr algn="r"/>
            <a:r>
              <a:rPr lang="ru-RU" dirty="0" smtClean="0"/>
              <a:t>кратковременное</a:t>
            </a:r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148064" y="969240"/>
            <a:ext cx="3493016" cy="3683896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/>
              <a:t>невербальное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массовое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ролевое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конфликтное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деловое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опосредованное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незаконченное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/>
              <a:t>длительное</a:t>
            </a:r>
          </a:p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4139952" y="1268760"/>
            <a:ext cx="1008112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4139952" y="1700808"/>
            <a:ext cx="1008112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4139952" y="2132856"/>
            <a:ext cx="1008112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4139952" y="2492896"/>
            <a:ext cx="1008112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войная стрелка влево/вправо 8"/>
          <p:cNvSpPr/>
          <p:nvPr/>
        </p:nvSpPr>
        <p:spPr>
          <a:xfrm>
            <a:off x="4139952" y="2996952"/>
            <a:ext cx="1008112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4139952" y="3429000"/>
            <a:ext cx="1008112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войная стрелка влево/вправо 10"/>
          <p:cNvSpPr/>
          <p:nvPr/>
        </p:nvSpPr>
        <p:spPr>
          <a:xfrm>
            <a:off x="4139952" y="3861048"/>
            <a:ext cx="1008112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4139952" y="4293096"/>
            <a:ext cx="1008112" cy="7200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2. Виды  и формы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Типы межличностного общения:</a:t>
            </a:r>
          </a:p>
          <a:p>
            <a:pPr lvl="1"/>
            <a:r>
              <a:rPr lang="ru-RU" b="1" dirty="0" smtClean="0"/>
              <a:t>Императивное общение </a:t>
            </a:r>
            <a:r>
              <a:rPr lang="ru-RU" dirty="0" smtClean="0"/>
              <a:t>– это авторитарная, директивная форма взаимодействия с партером по общению с целью достижения контроля над его поведением, установками и мыслями, принуждение его к определенным действиям или решениям. </a:t>
            </a:r>
          </a:p>
          <a:p>
            <a:pPr lvl="1"/>
            <a:r>
              <a:rPr lang="ru-RU" b="1" dirty="0" err="1" smtClean="0"/>
              <a:t>Манипулятивное</a:t>
            </a:r>
            <a:r>
              <a:rPr lang="ru-RU" b="1" dirty="0" smtClean="0"/>
              <a:t> общение </a:t>
            </a:r>
            <a:r>
              <a:rPr lang="ru-RU" dirty="0" smtClean="0"/>
              <a:t>– это форма межличностного взаимодействия, при которой влияние на партнера по общению с целью достижения своих намерений осуществляется скрытно</a:t>
            </a:r>
            <a:r>
              <a:rPr lang="ru-RU" dirty="0" smtClean="0"/>
              <a:t>.</a:t>
            </a:r>
            <a:endParaRPr lang="ru-RU" dirty="0" smtClean="0"/>
          </a:p>
          <a:p>
            <a:pPr lvl="1"/>
            <a:r>
              <a:rPr lang="ru-RU" b="1" dirty="0" smtClean="0"/>
              <a:t>Диалогическое общение </a:t>
            </a:r>
            <a:r>
              <a:rPr lang="ru-RU" dirty="0" smtClean="0"/>
              <a:t>– это равноправное </a:t>
            </a:r>
            <a:r>
              <a:rPr lang="ru-RU" dirty="0" err="1" smtClean="0"/>
              <a:t>субъект-субъектное</a:t>
            </a:r>
            <a:r>
              <a:rPr lang="ru-RU" dirty="0" smtClean="0"/>
              <a:t> взаимодействие, имеющее целью взаимное познание, самопознание партнеров по общению.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869160"/>
            <a:ext cx="8183880" cy="1051560"/>
          </a:xfrm>
        </p:spPr>
        <p:txBody>
          <a:bodyPr/>
          <a:lstStyle/>
          <a:p>
            <a:r>
              <a:rPr lang="ru-RU" dirty="0" smtClean="0"/>
              <a:t>2. Виды  и формы общения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Уровни общения. 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dirty="0" smtClean="0"/>
              <a:t>Примитивный уровень</a:t>
            </a:r>
            <a:r>
              <a:rPr lang="ru-RU" dirty="0" smtClean="0"/>
              <a:t>. </a:t>
            </a:r>
            <a:endParaRPr lang="ru-RU" dirty="0" smtClean="0"/>
          </a:p>
          <a:p>
            <a:pPr marL="797814" lvl="1" indent="-514350">
              <a:buFont typeface="+mj-lt"/>
              <a:buAutoNum type="arabicPeriod"/>
            </a:pPr>
            <a:r>
              <a:rPr lang="ru-RU" dirty="0" err="1" smtClean="0"/>
              <a:t>Манипулятивный</a:t>
            </a:r>
            <a:r>
              <a:rPr lang="ru-RU" dirty="0" smtClean="0"/>
              <a:t> уровень.</a:t>
            </a:r>
            <a:r>
              <a:rPr lang="ru-RU" b="1" dirty="0" smtClean="0"/>
              <a:t> </a:t>
            </a:r>
            <a:endParaRPr lang="ru-RU" dirty="0" smtClean="0"/>
          </a:p>
          <a:p>
            <a:pPr marL="797814" lvl="1" indent="-514350">
              <a:buFont typeface="+mj-lt"/>
              <a:buAutoNum type="arabicPeriod"/>
            </a:pPr>
            <a:r>
              <a:rPr lang="ru-RU" dirty="0" smtClean="0"/>
              <a:t>Стандартизированный уровень.</a:t>
            </a:r>
            <a:r>
              <a:rPr lang="ru-RU" b="1" dirty="0" smtClean="0"/>
              <a:t> </a:t>
            </a:r>
            <a:endParaRPr lang="ru-RU" dirty="0" smtClean="0"/>
          </a:p>
          <a:p>
            <a:pPr marL="797814" lvl="1" indent="-514350">
              <a:buFont typeface="+mj-lt"/>
              <a:buAutoNum type="arabicPeriod"/>
            </a:pPr>
            <a:r>
              <a:rPr lang="ru-RU" dirty="0" smtClean="0"/>
              <a:t>Конвенциональный уровень.</a:t>
            </a:r>
            <a:r>
              <a:rPr lang="ru-RU" b="1" dirty="0" smtClean="0"/>
              <a:t> </a:t>
            </a:r>
            <a:endParaRPr lang="ru-RU" dirty="0" smtClean="0"/>
          </a:p>
          <a:p>
            <a:pPr marL="797814" lvl="1" indent="-514350">
              <a:buFont typeface="+mj-lt"/>
              <a:buAutoNum type="arabicPeriod"/>
            </a:pPr>
            <a:r>
              <a:rPr lang="ru-RU" dirty="0" smtClean="0"/>
              <a:t>Игровой уровень. 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dirty="0" smtClean="0"/>
              <a:t>Деловой уровень. </a:t>
            </a:r>
          </a:p>
          <a:p>
            <a:pPr marL="797814" lvl="1" indent="-514350">
              <a:buFont typeface="+mj-lt"/>
              <a:buAutoNum type="arabicPeriod"/>
            </a:pPr>
            <a:r>
              <a:rPr lang="ru-RU" dirty="0" smtClean="0"/>
              <a:t>Духовный уровень.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</TotalTime>
  <Words>552</Words>
  <Application>Microsoft Office PowerPoint</Application>
  <PresentationFormat>Экран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Общение как феномен</vt:lpstr>
      <vt:lpstr>ПЛАН ЛЕКЦИИ</vt:lpstr>
      <vt:lpstr>1. Понятие и структура общения</vt:lpstr>
      <vt:lpstr>1. Понятие и структура общения</vt:lpstr>
      <vt:lpstr>1. Понятие и структура общения</vt:lpstr>
      <vt:lpstr>1. Понятие и структура общения</vt:lpstr>
      <vt:lpstr>2. Виды  и формы общения</vt:lpstr>
      <vt:lpstr>2. Виды  и формы общения</vt:lpstr>
      <vt:lpstr>2. Виды  и формы общения</vt:lpstr>
      <vt:lpstr>3. Коммуникативная компетентность</vt:lpstr>
      <vt:lpstr>3. Коммуникативная компетентность</vt:lpstr>
      <vt:lpstr>Вопросы для самоконтроля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Общение как феномен</dc:title>
  <dc:creator>Настя</dc:creator>
  <cp:lastModifiedBy>Настя</cp:lastModifiedBy>
  <cp:revision>6</cp:revision>
  <dcterms:created xsi:type="dcterms:W3CDTF">2012-06-12T12:02:24Z</dcterms:created>
  <dcterms:modified xsi:type="dcterms:W3CDTF">2012-06-12T12:52:48Z</dcterms:modified>
</cp:coreProperties>
</file>