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Сотрясение головного мозга. Особенности сотрясения головного мозга у детей и пожилых. Сотрясение головного мозга при алкогольной интоксикации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5157192"/>
            <a:ext cx="5792688" cy="11296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Выполнила: врач-ординатор</a:t>
            </a:r>
          </a:p>
          <a:p>
            <a:r>
              <a:rPr lang="ru-RU" dirty="0" err="1" smtClean="0"/>
              <a:t>Коплатадзе</a:t>
            </a:r>
            <a:r>
              <a:rPr lang="ru-RU" dirty="0" smtClean="0"/>
              <a:t> И.Г.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758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1. Нарушение сознания у детей при сотрясениях головного мозга развивается примерно в 50 % случаев. Эти расстройства сознания могут быть от легкого кратковременного оглушения до спутанного. Чаще — кратковременное, исчезающее еще до осмотра врача. Необходимо помнить, что нередко констатируют потерю сознания со слов сопровождающих лиц, что не всегда достоверно. Пострадавшие дети старшего возраста</a:t>
            </a:r>
          </a:p>
          <a:p>
            <a:r>
              <a:rPr lang="ru-RU" dirty="0"/>
              <a:t>вследствие амнезии склонны отрицать или преувеличивать продолжительность потери сознания. Из этого следует вывод о необходимости критической оценки анамнестических данных и выявления объективных признаков изменения сознания: бледность кожных покровов, вялость, сонливость, общая заторможенность, некоторая дезориентация ребенка, разбрасывание конечностей у грудничков. У маленьких детей спонтанные сосательные, жевательные движения (исчезающие при восстановлении или полной утрате сознания) являются достоверными и ранними признаками начальных форм нарушения сознания.</a:t>
            </a:r>
          </a:p>
          <a:p>
            <a:r>
              <a:rPr lang="ru-RU" dirty="0"/>
              <a:t>Утрата сознания в момент травмы наблюдается у детей дошкольного и особенно школьного возраста. Степень расстройства сознания у них соответствует выраженности других общемозговых расстройств (головная боль, рвота и др.). Возвращение утраченного сознания проходит через этап нарушенного сознания, что нередко проявляется криком с последующим двигательным беспокойством и речевым возбуждением. В этот период возможность контакта с ребенком отсутствует.</a:t>
            </a:r>
          </a:p>
          <a:p>
            <a:r>
              <a:rPr lang="ru-RU" dirty="0"/>
              <a:t>В случаях, когда потеря сознания при ЗЧМТ у детей не развивается, всегда налицо легкие вегетативные нарушения, реже — или только неврологические нарушения, или те и другие.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220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К различным вегетативным нарушениям у детей относятся:</a:t>
            </a:r>
          </a:p>
          <a:p>
            <a:r>
              <a:rPr lang="ru-RU" dirty="0"/>
              <a:t>•бледность, гиперемия или цианоз кожных покровов (особенно лица);</a:t>
            </a:r>
          </a:p>
          <a:p>
            <a:r>
              <a:rPr lang="ru-RU" dirty="0"/>
              <a:t>•разлитой красный дермографизм;</a:t>
            </a:r>
          </a:p>
          <a:p>
            <a:r>
              <a:rPr lang="ru-RU" dirty="0"/>
              <a:t>•изменения пульса, артериального давления и температуры тела;</a:t>
            </a:r>
          </a:p>
          <a:p>
            <a:r>
              <a:rPr lang="ru-RU" dirty="0"/>
              <a:t>•учащение дыхания;</a:t>
            </a:r>
          </a:p>
          <a:p>
            <a:r>
              <a:rPr lang="ru-RU" dirty="0"/>
              <a:t>•</a:t>
            </a:r>
            <a:r>
              <a:rPr lang="ru-RU" dirty="0" err="1"/>
              <a:t>гипергидроз</a:t>
            </a:r>
            <a:r>
              <a:rPr lang="ru-RU" dirty="0"/>
              <a:t> (общий или частичный);</a:t>
            </a:r>
          </a:p>
          <a:p>
            <a:r>
              <a:rPr lang="ru-RU" dirty="0"/>
              <a:t>•олиго- или полиурия.</a:t>
            </a:r>
          </a:p>
          <a:p>
            <a:r>
              <a:rPr lang="ru-RU" dirty="0"/>
              <a:t>Поскольку детский организм вообще склонен к вегетативным реакциям, трудно дифференцировать, проявлением чего они являются — следствием ЗЧМТ или первичного поражения межуточного мозга.</a:t>
            </a:r>
          </a:p>
          <a:p>
            <a:r>
              <a:rPr lang="ru-RU" dirty="0"/>
              <a:t>В течение первых суток наблюдается лабильность пульса, чаще — тахикардия до 90—150уд. в минуту (для взрослых она явилась бы непереносимой). Выраженная тахикардия</a:t>
            </a:r>
          </a:p>
          <a:p>
            <a:r>
              <a:rPr lang="ru-RU" dirty="0"/>
              <a:t>может оставаться на протяжении нескольких суток без последствий для мышцы сердца ребенка. При такой тахикардии снижение артериального давления не обязательно, но иногда возможно падение максимального артериального давления до 60-70 мм рт. ст. Аритмия пульса развивается редко.</a:t>
            </a:r>
          </a:p>
          <a:p>
            <a:r>
              <a:rPr lang="ru-RU" dirty="0"/>
              <a:t>Нарушения терморегуляции характерны для начального периода ЗЧМТ. У детей школьного возраста температура тела повышается до субфебрильной, а у детей грудного и ясельного возраста отмечается более выраженное повышение температуры. На фоне субфебрильной температуры возможна гипертермия (39—40°) в течение нескольких дней.</a:t>
            </a:r>
          </a:p>
          <a:p>
            <a:r>
              <a:rPr lang="ru-RU" dirty="0"/>
              <a:t>В дальнейшем на фоне нормальной температуры могут наблюдаться эпизодические подъемы до 38-39°.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22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2.Ретроградная амнезия чаще выявляется у школьников, может быть преходящей, с последующим полным восстановлением в памяти событий, предшествующих травме. Как и у взрослых, амнезия свидетельствует об имевшей место потере сознания.</a:t>
            </a:r>
          </a:p>
          <a:p>
            <a:r>
              <a:rPr lang="ru-RU" dirty="0"/>
              <a:t>3.Жалобы на головную боль, головокружение, тошноту, рвоту, нарушение сна, заикание</a:t>
            </a:r>
          </a:p>
          <a:p>
            <a:r>
              <a:rPr lang="ru-RU" dirty="0"/>
              <a:t>и т.п.</a:t>
            </a:r>
          </a:p>
          <a:p>
            <a:r>
              <a:rPr lang="ru-RU" dirty="0"/>
              <a:t>3.1. Головная боль при сотрясении головного мозга по частоте находится на втором месте среди других общемозговых симптомов. Дети грудного возраста от головной боли вскрикивают, плачут при изменении положения головы. У детей более старшего возраста головная боль, как правило, возникает вслед за травмой и носит очаговый (в месте приложения силы) или диффузный характер, имеет умеренную интенсивность и продолжается 1—2сут (при теменной локализации 3—5 дней).</a:t>
            </a:r>
          </a:p>
          <a:p>
            <a:r>
              <a:rPr lang="ru-RU" dirty="0"/>
              <a:t>3.2.Головокружение встречается реже, чем у взрослых, бывает чаще у школьников и почти всегда сопутствует головной боли. Его проявления нестойкие, усиливаются и возобновляются после быстрого изменения положения головы.</a:t>
            </a:r>
          </a:p>
          <a:p>
            <a:r>
              <a:rPr lang="ru-RU" dirty="0"/>
              <a:t>3.3.Рвота после сотрясения головного мозга в любом детском возрасте наблюдается сразу или в течение первого часа после травмы, реже — через сутки. Рвота может быть одно- или многократной, у дошкольников и школьников является частым и стойким общемозговым синдромом. Как и у взрослых, рвоты может не быть, а имеется указание только на тошноту.</a:t>
            </a:r>
          </a:p>
          <a:p>
            <a:r>
              <a:rPr lang="ru-RU" dirty="0"/>
              <a:t>3.4.У многих детей нарушается сон. Они вскрикивают, часто просыпаются, плохо спят ночью, сонливы днем.</a:t>
            </a:r>
          </a:p>
          <a:p>
            <a:r>
              <a:rPr lang="ru-RU" dirty="0"/>
              <a:t>3.5.В течение первых и вторых суток после травмы у детей могут быть речевые нарушения: уменьшение запаса слов, увеличение количества </a:t>
            </a:r>
            <a:r>
              <a:rPr lang="ru-RU" dirty="0" err="1"/>
              <a:t>словозаменителей</a:t>
            </a:r>
            <a:r>
              <a:rPr lang="ru-RU" dirty="0"/>
              <a:t>. Реже у детей развиваются заикание, сосание пальцев, потеря приобретенных навыков, снижение</a:t>
            </a:r>
          </a:p>
          <a:p>
            <a:r>
              <a:rPr lang="ru-RU" dirty="0"/>
              <a:t>уровня развития (проявления угнетения психики).</a:t>
            </a:r>
          </a:p>
          <a:p>
            <a:r>
              <a:rPr lang="ru-RU" dirty="0"/>
              <a:t>3.6. Мышечный тонус не нарушается, чувствительных выпадений не обнаруживается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220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4. Неврологический статус: нарушения функций черепных нервов проявляются </a:t>
            </a:r>
            <a:r>
              <a:rPr lang="ru-RU" dirty="0" err="1"/>
              <a:t>нерезко</a:t>
            </a:r>
            <a:r>
              <a:rPr lang="ru-RU" dirty="0"/>
              <a:t>,</a:t>
            </a:r>
          </a:p>
          <a:p>
            <a:r>
              <a:rPr lang="ru-RU" dirty="0"/>
              <a:t>сразу после травмы, на фоне признаков вегетативных расстройств. У детей ясельного возраста очаговые неврологические симптомы встречаются крайне редко, диагностика их достаточно сложная. У детей до трех лет нарушения функций черепных нервов отсутствуют или встречаются очень редко. У них преобладают стволовые нарушения (нарушения вегетативных функций, горизонтальный нистагм, зрачковые расстройства). Эти симптомы нестойки и регрессируют через 1.5—2нед. У детей дошкольного и</a:t>
            </a:r>
          </a:p>
          <a:p>
            <a:r>
              <a:rPr lang="ru-RU" dirty="0"/>
              <a:t>школьного возраста может выявляться нестойкая недостаточность глазодвигательного нерва (</a:t>
            </a:r>
            <a:r>
              <a:rPr lang="ru-RU" dirty="0" err="1"/>
              <a:t>мидриаз</a:t>
            </a:r>
            <a:r>
              <a:rPr lang="ru-RU" dirty="0"/>
              <a:t>, птоз), отводящего нерва (внутреннее одностороннее косоглазие). При поражении III—VI пар черепно-мозговых нервов дети жалуются на двоение предметов перед глазами. Могут выявляться признаки поражения VII и XII пар нервов в виде сглаженности носогубной складки, отклонения кончика языка.</a:t>
            </a:r>
          </a:p>
          <a:p>
            <a:r>
              <a:rPr lang="ru-RU" dirty="0"/>
              <a:t>Сухожильные рефлексы сразу или вскоре после </a:t>
            </a:r>
            <a:r>
              <a:rPr lang="ru-RU" dirty="0" err="1"/>
              <a:t>травмирования</a:t>
            </a:r>
            <a:r>
              <a:rPr lang="ru-RU" dirty="0"/>
              <a:t> равномерно повышены. Как и у взрослых, может наблюдаться быстро преходящее двустороннее сужение зрачков (в остром периоде </a:t>
            </a:r>
            <a:r>
              <a:rPr lang="ru-RU" dirty="0" err="1"/>
              <a:t>прогностически</a:t>
            </a:r>
            <a:r>
              <a:rPr lang="ru-RU" dirty="0"/>
              <a:t> является благоприятным признаком) или, наоборот, расширение. Следует помнить, что сужение или расширение зрачков, анизокория без всякого повода наблюдаются у детей и в норме.</a:t>
            </a:r>
          </a:p>
          <a:p>
            <a:r>
              <a:rPr lang="ru-RU" dirty="0"/>
              <a:t>4.1. Необходимо учитывать, что возрастные особенности детского организма могут дать физиологическую симптоматику, схожую с симптоматикой сотрясения головного мозга:</a:t>
            </a:r>
          </a:p>
          <a:p>
            <a:r>
              <a:rPr lang="ru-RU" dirty="0"/>
              <a:t>•</a:t>
            </a:r>
            <a:r>
              <a:rPr lang="ru-RU" dirty="0" err="1"/>
              <a:t>гипертонус</a:t>
            </a:r>
            <a:r>
              <a:rPr lang="ru-RU" dirty="0"/>
              <a:t> мышц, косоглазие и нистагм у детей в возрасте до 1 </a:t>
            </a:r>
            <a:r>
              <a:rPr lang="ru-RU" dirty="0" err="1"/>
              <a:t>мес</a:t>
            </a:r>
            <a:r>
              <a:rPr lang="ru-RU" dirty="0"/>
              <a:t>;</a:t>
            </a:r>
          </a:p>
          <a:p>
            <a:r>
              <a:rPr lang="ru-RU" dirty="0"/>
              <a:t>•симптом </a:t>
            </a:r>
            <a:r>
              <a:rPr lang="ru-RU" dirty="0" err="1"/>
              <a:t>Брудзинского</a:t>
            </a:r>
            <a:r>
              <a:rPr lang="ru-RU" dirty="0"/>
              <a:t> у детей в возрасте до 2 лет;</a:t>
            </a:r>
          </a:p>
          <a:p>
            <a:r>
              <a:rPr lang="ru-RU" dirty="0"/>
              <a:t>•симптом </a:t>
            </a:r>
            <a:r>
              <a:rPr lang="ru-RU" dirty="0" err="1"/>
              <a:t>Бабинского</a:t>
            </a:r>
            <a:r>
              <a:rPr lang="ru-RU" dirty="0"/>
              <a:t> у детей в возрасте до 3 лет;</a:t>
            </a:r>
          </a:p>
          <a:p>
            <a:r>
              <a:rPr lang="ru-RU" dirty="0"/>
              <a:t>•брюшные рефлексы у детей в возрасте от 5 </a:t>
            </a:r>
            <a:r>
              <a:rPr lang="ru-RU" dirty="0" err="1"/>
              <a:t>мес</a:t>
            </a:r>
            <a:r>
              <a:rPr lang="ru-RU" dirty="0"/>
              <a:t> до 3 лет;</a:t>
            </a:r>
          </a:p>
          <a:p>
            <a:r>
              <a:rPr lang="ru-RU" dirty="0"/>
              <a:t>•нистагм при крайних отведениях глазных яблок, фиксация взора на неблизкое расстояние при резко выраженной врожденной миопии.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220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5.Оболочечные симптомы (ригидность затылочных мышц, симптом </a:t>
            </a:r>
            <a:r>
              <a:rPr lang="ru-RU" dirty="0" err="1"/>
              <a:t>Кернига</a:t>
            </a:r>
            <a:r>
              <a:rPr lang="ru-RU" dirty="0"/>
              <a:t>) свидетельствуют о наличии раздражения мозговых оболочек. Они часто сочетаются с кожной гиперестезией. Изолированное выявление симптома </a:t>
            </a:r>
            <a:r>
              <a:rPr lang="ru-RU" dirty="0" err="1"/>
              <a:t>Кернига</a:t>
            </a:r>
            <a:r>
              <a:rPr lang="ru-RU" dirty="0"/>
              <a:t> при отсутствии напряжения затылочных мышц расценивается как тонический защитный рефлекс.</a:t>
            </a:r>
          </a:p>
          <a:p>
            <a:r>
              <a:rPr lang="ru-RU" dirty="0"/>
              <a:t>6.Изменения на глазном дне могут проявляться расширением, извитостью вен сетчатки,</a:t>
            </a:r>
          </a:p>
          <a:p>
            <a:r>
              <a:rPr lang="ru-RU" dirty="0" err="1"/>
              <a:t>перикапиллярным</a:t>
            </a:r>
            <a:r>
              <a:rPr lang="ru-RU" dirty="0"/>
              <a:t> отеком и застойными сосками. Эти изменения встречаются на 2—3-й сутки после травмы, регрессируют к концу первой недели и исчезают к 10—15-му дню с момента травмы; в отдаленном периоде на глазном дне никаких изменений не наблюдается.</a:t>
            </a:r>
          </a:p>
          <a:p>
            <a:r>
              <a:rPr lang="ru-RU" dirty="0"/>
              <a:t>7. Краниография обязательна при всех формах ЗЧМТ у детей, независимо от возраста и тяжести состояния. Необходимость краниографии обусловлена тем, что в ряде случаев</a:t>
            </a:r>
          </a:p>
          <a:p>
            <a:r>
              <a:rPr lang="ru-RU" dirty="0"/>
              <a:t>клиническая картина ушиба головного мозга может быть схожей с сотрясением головного мозга (при котором переломы костей черепа отсутствуют) и только выявление повреждений костей черепа позволяет правильно оценить тяжесть имевшейся травмы. Такая картина особенно часто наблюдается в грудном возрасте.</a:t>
            </a:r>
          </a:p>
          <a:p>
            <a:r>
              <a:rPr lang="ru-RU" dirty="0"/>
              <a:t>8.Электроэнцефалография (ЭЭГ) при легкой форме черепно-мозговой травмы дает возможность выявлять диффузные общемозговые изменения, которые могут отсутствовать в остром периоде и появляться позже, оставаясь на протяжении 1-2 </a:t>
            </a:r>
            <a:r>
              <a:rPr lang="ru-RU" dirty="0" err="1"/>
              <a:t>нед</a:t>
            </a:r>
            <a:r>
              <a:rPr lang="ru-RU" dirty="0"/>
              <a:t>.</a:t>
            </a:r>
          </a:p>
          <a:p>
            <a:r>
              <a:rPr lang="ru-RU" dirty="0"/>
              <a:t>Очаг изменения биоэлектрической активности мозга регистрируется редко и преимущественно в области травматического воздействия.</a:t>
            </a:r>
          </a:p>
          <a:p>
            <a:r>
              <a:rPr lang="ru-RU" dirty="0"/>
              <a:t>9.Эхоэнцефалография (</a:t>
            </a:r>
            <a:r>
              <a:rPr lang="ru-RU" dirty="0" err="1"/>
              <a:t>ЭхоЭГ</a:t>
            </a:r>
            <a:r>
              <a:rPr lang="ru-RU" dirty="0"/>
              <a:t>) при сотрясении головного мозга изменений не обнаруживает.</a:t>
            </a:r>
          </a:p>
          <a:p>
            <a:r>
              <a:rPr lang="ru-RU" dirty="0"/>
              <a:t>10.Компьютерная томография (КТ) рекомендуется для детей старшей возрастной группы. Параметрические характеристики ее оцениваются как и у взрослых.</a:t>
            </a:r>
          </a:p>
          <a:p>
            <a:r>
              <a:rPr lang="ru-RU" dirty="0"/>
              <a:t>11.Повреждения костей черепа и субарахноидальное кровоизлияние, как и у</a:t>
            </a:r>
          </a:p>
          <a:p>
            <a:r>
              <a:rPr lang="ru-RU" dirty="0"/>
              <a:t>взрослых, не отмечаются.</a:t>
            </a:r>
          </a:p>
        </p:txBody>
      </p:sp>
    </p:spTree>
    <p:extLst>
      <p:ext uri="{BB962C8B-B14F-4D97-AF65-F5344CB8AC3E}">
        <p14:creationId xmlns:p14="http://schemas.microsoft.com/office/powerpoint/2010/main" val="3104220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12. Давление спинномозговой жидкости обычно нормальное, иногда несколько повышено и крайне редко понижено. </a:t>
            </a:r>
            <a:r>
              <a:rPr lang="ru-RU" dirty="0" err="1"/>
              <a:t>Люмбальная</a:t>
            </a:r>
            <a:r>
              <a:rPr lang="ru-RU" dirty="0"/>
              <a:t> пункция должна проводиться только в самых необходимых случаях. При этом давление спинномозговой жидкости обычно нормальное или несколько повышено, гипотензия встречается крайне редко.</a:t>
            </a:r>
          </a:p>
          <a:p>
            <a:r>
              <a:rPr lang="ru-RU" dirty="0"/>
              <a:t>У детей, по сравнению со взрослыми, после ЗЧМТ происходят более глубокие и продолжительные обменные сдвиги, свидетельствующие об истощении ресурсов основных макроэргических и полифосфорных соединений. Эти расстройства могут в дальнейшем оформляться в астенический синдром (Модель М.М., цит. по [Киселев В.П.,</a:t>
            </a:r>
          </a:p>
          <a:p>
            <a:r>
              <a:rPr lang="ru-RU" dirty="0"/>
              <a:t>Козырев В.А., 1971]).</a:t>
            </a:r>
          </a:p>
          <a:p>
            <a:r>
              <a:rPr lang="ru-RU" dirty="0"/>
              <a:t>Исходы легкой ЗЧМТ (при оценке через 3—6—12 </a:t>
            </a:r>
            <a:r>
              <a:rPr lang="ru-RU" dirty="0" err="1"/>
              <a:t>мес</a:t>
            </a:r>
            <a:r>
              <a:rPr lang="ru-RU" dirty="0"/>
              <a:t>). У детей главным критерием</a:t>
            </a:r>
          </a:p>
          <a:p>
            <a:r>
              <a:rPr lang="ru-RU" dirty="0"/>
              <a:t>восстановления или потенциалом к дальнейшему восстановлению может быть способность к обучению. При благоприятном исходе все клинические проявления ЧМТ</a:t>
            </a:r>
          </a:p>
          <a:p>
            <a:r>
              <a:rPr lang="ru-RU" dirty="0"/>
              <a:t>исчезают и отмечается полное восстановление способности к обучению и прежней степени успеваемости. К хорошему исходу можно отнести и случаи с незначительными, лишь субъективно отмечаемыми изменениями состояния. Дети обнаруживают достигнутую к моменту травмы степень обучаемости, прежнюю степень успеваемости. При этом может быть выявлен легкий астенический синдром.</a:t>
            </a:r>
          </a:p>
          <a:p>
            <a:r>
              <a:rPr lang="ru-RU" dirty="0"/>
              <a:t>К вполне удовлетворительному исходу можно отнести случаи, когда имеется умеренная</a:t>
            </a:r>
          </a:p>
          <a:p>
            <a:r>
              <a:rPr lang="ru-RU" dirty="0"/>
              <a:t>утомляемость с быстрым восстановлением работоспособности после кратковременного отдыха. Может отмечаться легкое снижение успеваемости. Может обнаруживаться умеренно выраженный астенический синдром.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220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СОТРЯСЕНИЕ ГОЛОВНОГО МОЗГА ПРИ АЛКОГОЛЬНОЙ ИНТОКСИКАЦИИ</a:t>
            </a: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/>
              <a:t>Довольно часто (в 40-60% случаев) пострадавшие получают ЗЧМТ в состоянии алкогольного опьянения, что нередко вносит своеобразие в ее клиническое течение, значительно затрудняет своевременную диагностику и, как следствие, адекватное лечение. Алкогольная интоксикация, воздействуя на те же звенья патогенетической цепи, что и ЧМТ, может усиливать нарушения, вызванные травмой.</a:t>
            </a:r>
          </a:p>
          <a:p>
            <a:r>
              <a:rPr lang="ru-RU" dirty="0"/>
              <a:t>В то же время неврологические проявления при алкогольном опьянении характеризуются наличием </a:t>
            </a:r>
            <a:r>
              <a:rPr lang="ru-RU" dirty="0" err="1"/>
              <a:t>мелкоразмашистого</a:t>
            </a:r>
            <a:r>
              <a:rPr lang="ru-RU" dirty="0"/>
              <a:t> горизонтального нистагма, снижением сухожильных и брюшных рефлексов, нарушением статики и координации движений, изменениями со стороны вегетативной нервной системы, т.е. клиника алкогольного опьянения в целом напоминает клинические проявления сотрясения головного мозга.</a:t>
            </a:r>
          </a:p>
          <a:p>
            <a:r>
              <a:rPr lang="ru-RU" dirty="0"/>
              <a:t>Наиболее характерными неврологическими проявлениями алкогольного опьянения у лиц, ранее не злоупотреблявших алкоголем, являются </a:t>
            </a:r>
            <a:r>
              <a:rPr lang="ru-RU" dirty="0" err="1"/>
              <a:t>мелкоразмашистый</a:t>
            </a:r>
            <a:r>
              <a:rPr lang="ru-RU" dirty="0"/>
              <a:t> горизонтальный нистагм, неустойчивость в простой и усложненной позах </a:t>
            </a:r>
            <a:r>
              <a:rPr lang="ru-RU" dirty="0" err="1"/>
              <a:t>Ромберга</a:t>
            </a:r>
            <a:r>
              <a:rPr lang="ru-RU" dirty="0"/>
              <a:t>, </a:t>
            </a:r>
            <a:r>
              <a:rPr lang="ru-RU" dirty="0" err="1"/>
              <a:t>промахивание</a:t>
            </a:r>
            <a:r>
              <a:rPr lang="ru-RU" dirty="0"/>
              <a:t> при пальценосовой пробе. Указанные изменения появляются через 1-2 ч. и исчезают через 4 ч. после приема этанола [</a:t>
            </a:r>
            <a:r>
              <a:rPr lang="ru-RU" dirty="0" err="1"/>
              <a:t>Лукачер</a:t>
            </a:r>
            <a:r>
              <a:rPr lang="ru-RU" dirty="0"/>
              <a:t> Г.Я. и др., 1983].</a:t>
            </a:r>
          </a:p>
          <a:p>
            <a:r>
              <a:rPr lang="ru-RU" dirty="0"/>
              <a:t>При алкогольной интоксикации за счет отека мозговых оболочек могут выявляться и менингеальные симптомы.</a:t>
            </a:r>
          </a:p>
          <a:p>
            <a:r>
              <a:rPr lang="ru-RU" dirty="0"/>
              <a:t>При концентрации этанола в крови свыше 1.5‰ не вызываются брюшные рефлексы, свыше 2.5‰ — исчезают сухожильные рефлексы и болевая реакция, а при 3‰ и выше — угнетаются зрачковые и </a:t>
            </a:r>
            <a:r>
              <a:rPr lang="ru-RU" dirty="0" err="1"/>
              <a:t>корнеальные</a:t>
            </a:r>
            <a:r>
              <a:rPr lang="ru-RU" dirty="0"/>
              <a:t> рефлексы.</a:t>
            </a:r>
          </a:p>
          <a:p>
            <a:r>
              <a:rPr lang="ru-RU" dirty="0"/>
              <a:t>Восстановление рефлекторной сферы по мере уменьшения концентрации этанола в крови происходит в обратном порядке.</a:t>
            </a:r>
          </a:p>
          <a:p>
            <a:r>
              <a:rPr lang="ru-RU" dirty="0"/>
              <a:t>При содержании этанола в крови свыше 1.5-2‰, как правило, маскируются симптомы органического поражения головного мозга.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220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/>
              <a:t>Клиническое течение сотрясения головного мозга при алкогольной интоксикации характеризуется более выраженным и длительным нарушением сознания, зависящим от степени интоксикации. Сознание может быть угнетено до оглушения с выраженным психомоторным возбуждением, до сопора и даже умеренной комы.</a:t>
            </a:r>
          </a:p>
          <a:p>
            <a:r>
              <a:rPr lang="ru-RU" dirty="0"/>
              <a:t>При сотрясении мозга на фоне алкогольной интоксикации в два раза чаще бывает ретро- и </a:t>
            </a:r>
            <a:r>
              <a:rPr lang="ru-RU" dirty="0" err="1"/>
              <a:t>конградная</a:t>
            </a:r>
            <a:r>
              <a:rPr lang="ru-RU" dirty="0"/>
              <a:t> амнезия, реже головная боль, которая появляется после элиминации этанола (через 6-18 ч). Тогда же отмечаются жалобы на головокружение, слабость, повышенную утомляемость. Определяются выраженные вегетативные, вестибулярные нарушения, нарушения конвергенции, болезненность при крайних отведениях глазных яблок, горизонтальный нистагм. Эти нарушения более выражены и стойки, чем у трезвых с сотрясением головного мозга.</a:t>
            </a:r>
          </a:p>
          <a:p>
            <a:r>
              <a:rPr lang="ru-RU" dirty="0"/>
              <a:t>Если нарушения, отмечаемые при сотрясении головного мозга, нормализуются после травмы на первой или второй неделе, то при наличии алкогольной интоксикации в момент получения травмы — иногда на третьей неделе.</a:t>
            </a:r>
          </a:p>
          <a:p>
            <a:r>
              <a:rPr lang="ru-RU" dirty="0"/>
              <a:t>Хронический алкоголизм, характеризующийся длительной интоксикацией алкоголем, вызывает поражения различных органов и систем, что существенно изменяет клинические проявления получаемой на этом фоне ЧМТ, усложняет диагностику и лечение пострадавших. Развивающиеся при хроническом алкоголизме симптомы энцефалопатии,</a:t>
            </a:r>
          </a:p>
          <a:p>
            <a:r>
              <a:rPr lang="ru-RU" dirty="0" err="1"/>
              <a:t>полинейропатии</a:t>
            </a:r>
            <a:r>
              <a:rPr lang="ru-RU" dirty="0"/>
              <a:t> могут ошибочно трактоваться как результат травматического поражения мозга.</a:t>
            </a:r>
          </a:p>
          <a:p>
            <a:r>
              <a:rPr lang="ru-RU" dirty="0"/>
              <a:t>Сотрясение головного мозга при хроническом алкоголизме отличается полиморфизмом клинических симптомов, проявляющихся обычно по выходе из острой алкогольной интоксикации (выраженный </a:t>
            </a:r>
            <a:r>
              <a:rPr lang="ru-RU" dirty="0" err="1"/>
              <a:t>амнестический</a:t>
            </a:r>
            <a:r>
              <a:rPr lang="ru-RU" dirty="0"/>
              <a:t> синдром, вестибулярные нарушения, астенический синдром, вегетососудистые нарушения, периодически психомоторное возбуждение и др.). Критическое отношение к своему состоянию у больных снижено. На 2-5-е сутки проявляется абстинентный синдром [Полищук Н.Е., </a:t>
            </a:r>
            <a:r>
              <a:rPr lang="ru-RU" dirty="0" err="1"/>
              <a:t>Ромоданов</a:t>
            </a:r>
            <a:r>
              <a:rPr lang="ru-RU" dirty="0"/>
              <a:t> А.П., 1994].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220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Таким образом, приведенные данные убедительно свидетельствуют о том, что диагноз сотрясения головного мозга может быть обоснован не только клиническими данными — неврологическими, офтальмологическими, отоневрологическими, установленными в динамике наблюдения за больными с ЧМТ, но и лабораторными данными и результатами инструментальных методов обследования.</a:t>
            </a:r>
          </a:p>
          <a:p>
            <a:r>
              <a:rPr lang="ru-RU" dirty="0"/>
              <a:t>Как уже было отмечено, временная протяженность острого периода при сотрясении головного мозга обычно не превышает 1-2 </a:t>
            </a:r>
            <a:r>
              <a:rPr lang="ru-RU" dirty="0" err="1"/>
              <a:t>нед</a:t>
            </a:r>
            <a:r>
              <a:rPr lang="ru-RU" dirty="0"/>
              <a:t>. Сроки пребывания в стационаре ограничиваются 7-10 </a:t>
            </a:r>
            <a:r>
              <a:rPr lang="ru-RU" dirty="0" err="1"/>
              <a:t>сут</a:t>
            </a:r>
            <a:r>
              <a:rPr lang="ru-RU" dirty="0"/>
              <a:t>. За этот период, помимо осуществления курса лечебных мероприятий, проводят динамическое наблюдение за больными, так как под видом</a:t>
            </a:r>
          </a:p>
          <a:p>
            <a:r>
              <a:rPr lang="ru-RU" dirty="0"/>
              <a:t>сотрясения головного мозга может протекать компенсированная фаза его сдавления внутричерепной (обычно </a:t>
            </a:r>
            <a:r>
              <a:rPr lang="ru-RU" dirty="0" err="1"/>
              <a:t>эпидуральной</a:t>
            </a:r>
            <a:r>
              <a:rPr lang="ru-RU" dirty="0"/>
              <a:t>) гематомой ("светлый промежуток"). Именно это</a:t>
            </a:r>
          </a:p>
          <a:p>
            <a:r>
              <a:rPr lang="ru-RU" dirty="0"/>
              <a:t>обстоятельство в значительной мере определяет необходимость госпитализации больных с сотрясением головного мозга [</a:t>
            </a:r>
            <a:r>
              <a:rPr lang="ru-RU" dirty="0" err="1"/>
              <a:t>Карахан</a:t>
            </a:r>
            <a:r>
              <a:rPr lang="ru-RU" dirty="0"/>
              <a:t> В.Б., </a:t>
            </a:r>
            <a:r>
              <a:rPr lang="ru-RU" dirty="0" err="1"/>
              <a:t>Лихтерман</a:t>
            </a:r>
            <a:r>
              <a:rPr lang="ru-RU" dirty="0"/>
              <a:t> Л.Б., 1994; </a:t>
            </a:r>
            <a:r>
              <a:rPr lang="ru-RU" dirty="0" err="1"/>
              <a:t>Карахан</a:t>
            </a:r>
            <a:r>
              <a:rPr lang="ru-RU" dirty="0"/>
              <a:t> В.Б., 1995]. В течение первой, реже — второй недели стационарного лечения клинические симптомы исчезают, состояние нормализуется, не оставляя заметных последствий.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220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Однако при неблагоприятном фоне (пожилой возраст, хронический алкоголизм, функциональные расстройства нервной системы, тяжелые хронические заболевания, повторные ЧМТ, </a:t>
            </a:r>
            <a:r>
              <a:rPr lang="ru-RU" dirty="0" err="1"/>
              <a:t>вестибулопатия</a:t>
            </a:r>
            <a:r>
              <a:rPr lang="ru-RU" dirty="0"/>
              <a:t> и др.) клиническое течение травмы может быть более затяжным, особенно при несоблюдении лечебно-охранительного режима.</a:t>
            </a:r>
          </a:p>
          <a:p>
            <a:r>
              <a:rPr lang="ru-RU" dirty="0"/>
              <a:t>Считается, что минимальные сроки стационарного лечения в остром периоде сотрясения головного мозга — не менее 2 </a:t>
            </a:r>
            <a:r>
              <a:rPr lang="ru-RU" dirty="0" err="1"/>
              <a:t>нед</a:t>
            </a:r>
            <a:r>
              <a:rPr lang="ru-RU" dirty="0"/>
              <a:t>., а общая продолжительность временной нетрудоспособности должна составлять не менее 4-5 </a:t>
            </a:r>
            <a:r>
              <a:rPr lang="ru-RU" dirty="0" err="1"/>
              <a:t>нед</a:t>
            </a:r>
            <a:r>
              <a:rPr lang="ru-RU" dirty="0"/>
              <a:t>. [</a:t>
            </a:r>
            <a:r>
              <a:rPr lang="ru-RU" dirty="0" err="1"/>
              <a:t>Леонович</a:t>
            </a:r>
            <a:r>
              <a:rPr lang="ru-RU" dirty="0"/>
              <a:t> Л.Л., 1990; </a:t>
            </a:r>
            <a:r>
              <a:rPr lang="ru-RU" dirty="0" err="1"/>
              <a:t>Боева</a:t>
            </a:r>
            <a:r>
              <a:rPr lang="ru-RU" dirty="0"/>
              <a:t> Е.M., 1994]. Однако анализ медицинских документов и литературных данных показывает, что общая временная нетрудоспособность колеблется от 2 до 4 </a:t>
            </a:r>
            <a:r>
              <a:rPr lang="ru-RU" dirty="0" err="1"/>
              <a:t>нед</a:t>
            </a:r>
            <a:r>
              <a:rPr lang="ru-RU" dirty="0"/>
              <a:t>., составляя в большинстве случаев 2-3 </a:t>
            </a:r>
            <a:r>
              <a:rPr lang="ru-RU" dirty="0" err="1"/>
              <a:t>нед</a:t>
            </a:r>
            <a:r>
              <a:rPr lang="ru-RU" dirty="0"/>
              <a:t>. Более длительное лечение в ряде случаев, за редким исключением, объясняется указанным выше неблагоприятным фоном, поздней госпитализацией, а также ошибочной клинической диагностикой, когда под видом сотрясения головного мозга длительное время лечат шейный остеохондроз, цереброваскулярную и другие патологии.</a:t>
            </a:r>
          </a:p>
          <a:p>
            <a:r>
              <a:rPr lang="ru-RU" dirty="0"/>
              <a:t>В последнее время участились также случаи лечения больных с сотрясением головного мозга только в амбулаторных условиях, что, несомненно, сказывается на сроках временной нетрудоспособности.</a:t>
            </a:r>
          </a:p>
          <a:p>
            <a:r>
              <a:rPr lang="ru-RU" dirty="0"/>
              <a:t>При судебно-медицинской оценке тяжести вреда здоровью в случаях сотрясения головного мозга, подтвержденного объективными клиническими признаками и результатами лабораторно-инструментальных методов обследования, в соответствии с "Правилами судебно-медицинской экспертизы тяжести вреда здоровью" (М., 1996) в основу должен быть положен главный квалифицирующий признак — длительность расстройства здоровья.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220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СОТРЯСЕНИЕ ГОЛОВНОГО МОЗГА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 современной клинической классификации острой ЧМТ [Коновалов А.Н. и др., 1992] выделяют следующие основные клинические формы ЧМТ:</a:t>
            </a:r>
          </a:p>
          <a:p>
            <a:r>
              <a:rPr lang="ru-RU" dirty="0"/>
              <a:t>•сотрясение головного мозга;</a:t>
            </a:r>
          </a:p>
          <a:p>
            <a:r>
              <a:rPr lang="ru-RU" dirty="0"/>
              <a:t>•ушиб мозга легкой степени;</a:t>
            </a:r>
          </a:p>
          <a:p>
            <a:r>
              <a:rPr lang="ru-RU" dirty="0"/>
              <a:t>•ушиб мозга средней степени;</a:t>
            </a:r>
          </a:p>
          <a:p>
            <a:r>
              <a:rPr lang="ru-RU" dirty="0"/>
              <a:t>•ушиб мозга тяжелой степени;</a:t>
            </a:r>
          </a:p>
          <a:p>
            <a:r>
              <a:rPr lang="ru-RU" dirty="0"/>
              <a:t>•диффузное аксональное повреждение мозга;</a:t>
            </a:r>
          </a:p>
          <a:p>
            <a:r>
              <a:rPr lang="ru-RU" dirty="0"/>
              <a:t>•сдавление мозга;</a:t>
            </a:r>
          </a:p>
          <a:p>
            <a:r>
              <a:rPr lang="ru-RU" dirty="0"/>
              <a:t>•сдавление головы.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747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Список литературы.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- Сотрясение головного мозга, Б.А. Саркисян, Н.В, </a:t>
            </a:r>
            <a:r>
              <a:rPr lang="ru-RU" dirty="0" err="1"/>
              <a:t>Бастуев</a:t>
            </a:r>
            <a:r>
              <a:rPr lang="ru-RU" dirty="0"/>
              <a:t>, И.В. Паньков, B.C. </a:t>
            </a:r>
            <a:r>
              <a:rPr lang="ru-RU" dirty="0" err="1"/>
              <a:t>Трубченков</a:t>
            </a:r>
            <a:r>
              <a:rPr lang="ru-RU" dirty="0"/>
              <a:t>, Новосибирск: Наука. Сибирская издательская фирма РАН, 2000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- Судебная медицина: учебник / под общ. ред. В. Н. Крюкова. — 2-е изд., </a:t>
            </a:r>
            <a:r>
              <a:rPr lang="ru-RU" dirty="0" err="1"/>
              <a:t>перераб</a:t>
            </a:r>
            <a:r>
              <a:rPr lang="ru-RU" dirty="0"/>
              <a:t>. и доп. — М. : Норма, 2009. 432 с. </a:t>
            </a:r>
          </a:p>
          <a:p>
            <a:r>
              <a:rPr lang="ru-RU" dirty="0"/>
              <a:t> </a:t>
            </a:r>
          </a:p>
          <a:p>
            <a:r>
              <a:rPr lang="en-US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220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ЧМТ свойственна определенная последовательность развития и исчезновения посттравматических изменений, что указывает на наличие разных периодов в ее течении.</a:t>
            </a:r>
          </a:p>
          <a:p>
            <a:r>
              <a:rPr lang="ru-RU" dirty="0"/>
              <a:t>Выделяют три базисных периода в течении травматической болезни головного мозга: 1) острый, 2) промежуточный, 3) отдаленный.</a:t>
            </a:r>
          </a:p>
          <a:p>
            <a:r>
              <a:rPr lang="ru-RU" dirty="0"/>
              <a:t>Острый период — промежуток времени от момента повреждающего</a:t>
            </a:r>
          </a:p>
          <a:p>
            <a:r>
              <a:rPr lang="ru-RU" dirty="0"/>
              <a:t>механического воздействия на головной мозг с внезапным расстройством его интегративно-регуляторных и очаговых функций до стабилизации на том или ином</a:t>
            </a:r>
          </a:p>
          <a:p>
            <a:r>
              <a:rPr lang="ru-RU" dirty="0"/>
              <a:t>уровне нарушенных общемозговых и общеорганизменных функций либо смерти пострадавшего.</a:t>
            </a:r>
          </a:p>
          <a:p>
            <a:r>
              <a:rPr lang="ru-RU" dirty="0"/>
              <a:t>Промежуточный период — период времени от стабилизации нарушенных травмой общеорганизменных, общемозговых, очаговых функций до их полного или частичного восстановления или устойчивой компенсации.</a:t>
            </a:r>
          </a:p>
          <a:p>
            <a:r>
              <a:rPr lang="ru-RU" dirty="0"/>
              <a:t>Отдаленный период — период клинического выздоровления либо максимально достижимой реабилитации нарушенных функций, либо возникновения и/или </a:t>
            </a:r>
            <a:r>
              <a:rPr lang="ru-RU" dirty="0" err="1"/>
              <a:t>прогрсссирования</a:t>
            </a:r>
            <a:r>
              <a:rPr lang="ru-RU" dirty="0"/>
              <a:t> обусловленных перенесенной ЧМТ новых патологических состояний.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220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Временная протяженность острого периода при сотрясении головного мозга в зрелом возрасте — до 1-2 </a:t>
            </a:r>
            <a:r>
              <a:rPr lang="ru-RU" dirty="0" err="1"/>
              <a:t>нед</a:t>
            </a:r>
            <a:r>
              <a:rPr lang="ru-RU" dirty="0"/>
              <a:t>, промежуточного периода при легкой ЧМТ (сотрясение или ушиб мозга легкой степени) — до 2 мес. Отдаленный период при ЧМТ разной тяжести — до 2 лет при клиническом выздоровлении, а при </a:t>
            </a:r>
            <a:r>
              <a:rPr lang="ru-RU" dirty="0" err="1"/>
              <a:t>прогредиентном</a:t>
            </a:r>
            <a:r>
              <a:rPr lang="ru-RU" dirty="0"/>
              <a:t> течении — не ограничен.</a:t>
            </a:r>
          </a:p>
          <a:p>
            <a:r>
              <a:rPr lang="ru-RU" dirty="0" err="1"/>
              <a:t>Удетей</a:t>
            </a:r>
            <a:r>
              <a:rPr lang="ru-RU" dirty="0"/>
              <a:t> острый период сотрясения мозга часто оказывается значительно короче, чем у взрослых, и длится до 10 </a:t>
            </a:r>
            <a:r>
              <a:rPr lang="ru-RU" dirty="0" err="1"/>
              <a:t>сут</a:t>
            </a:r>
            <a:r>
              <a:rPr lang="ru-RU" dirty="0"/>
              <a:t>. Вместе с тем у них может существенно удлиняться промежуточный период, который продолжается до 6 мес. Отдаленный период при легкой ЧМТ может достигать 1.5—2.5 лет [</a:t>
            </a:r>
            <a:r>
              <a:rPr lang="ru-RU" dirty="0" err="1"/>
              <a:t>Артарян</a:t>
            </a:r>
            <a:r>
              <a:rPr lang="ru-RU" dirty="0"/>
              <a:t> А.А. и др., 1990].</a:t>
            </a:r>
          </a:p>
          <a:p>
            <a:r>
              <a:rPr lang="ru-RU" dirty="0"/>
              <a:t>Улиц пожилого и старческого возраста острый период ЧМТ часто затягивается, что обусловлено появлением или обострением сосудистой и висцеральной патологии; удлиняются также промежуточный и отдаленный периоды, смыкаясь с частым усугублением после ЧМТ инволюционных нарушений.</a:t>
            </a:r>
          </a:p>
          <a:p>
            <a:r>
              <a:rPr lang="ru-RU" dirty="0"/>
              <a:t>В промежуточном и отдаленном периодах, а порой уже и в остром могут формироваться разнообразные последствия ЧМТ [</a:t>
            </a:r>
            <a:r>
              <a:rPr lang="ru-RU" dirty="0" err="1"/>
              <a:t>Лихтсрман</a:t>
            </a:r>
            <a:r>
              <a:rPr lang="ru-RU" dirty="0"/>
              <a:t> Л. Б. и др., 1992].</a:t>
            </a:r>
          </a:p>
          <a:p>
            <a:r>
              <a:rPr lang="ru-RU" dirty="0"/>
              <a:t>Сотрясение головного мозга рассматривается как наиболее </a:t>
            </a:r>
            <a:r>
              <a:rPr lang="ru-RU" dirty="0" err="1"/>
              <a:t>лежая</a:t>
            </a:r>
            <a:r>
              <a:rPr lang="ru-RU" dirty="0"/>
              <a:t>, функционально</a:t>
            </a:r>
          </a:p>
          <a:p>
            <a:r>
              <a:rPr lang="ru-RU" dirty="0"/>
              <a:t>обратимая форма ЧМТ с диффузным поражением мозга и по степени тяжести не подразделяется.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22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Сотрясение головного мозга является такой формой травматического поражения,</a:t>
            </a:r>
          </a:p>
          <a:p>
            <a:r>
              <a:rPr lang="ru-RU" dirty="0"/>
              <a:t>при которой под влиянием механической энергии возникают микроструктурные изменения мозга на </a:t>
            </a:r>
            <a:r>
              <a:rPr lang="ru-RU" dirty="0" err="1"/>
              <a:t>межнейрональном</a:t>
            </a:r>
            <a:r>
              <a:rPr lang="ru-RU" dirty="0"/>
              <a:t>, </a:t>
            </a:r>
            <a:r>
              <a:rPr lang="ru-RU" dirty="0" err="1"/>
              <a:t>нейрональном</a:t>
            </a:r>
            <a:r>
              <a:rPr lang="ru-RU" dirty="0"/>
              <a:t>, субклеточном и молекулярном уровнях. Сотрясение головного мозга представляет собой не локальную, а общемозговую, диффузную механическую травму с определенной акцентуацией (сгущением) микроструктурных изменений в области ретикулярной формации мозгового ствола, гипоталамуса, других </a:t>
            </a:r>
            <a:r>
              <a:rPr lang="ru-RU" dirty="0" err="1"/>
              <a:t>лимбических</a:t>
            </a:r>
            <a:r>
              <a:rPr lang="ru-RU" dirty="0"/>
              <a:t> структур и образований гематоэнцефалического барьера [</a:t>
            </a:r>
            <a:r>
              <a:rPr lang="ru-RU" dirty="0" err="1"/>
              <a:t>Шогам</a:t>
            </a:r>
            <a:r>
              <a:rPr lang="ru-RU" dirty="0"/>
              <a:t> И.И., 1989].</a:t>
            </a:r>
          </a:p>
          <a:p>
            <a:r>
              <a:rPr lang="ru-RU" dirty="0" err="1"/>
              <a:t>Патоморфологически</a:t>
            </a:r>
            <a:r>
              <a:rPr lang="ru-RU" dirty="0"/>
              <a:t> макроструктурная патология при сотрясении мозга отсутствует. При световой микроскопии выявляются изменения на субклеточном и клеточном уровнях в виде </a:t>
            </a:r>
            <a:r>
              <a:rPr lang="ru-RU" dirty="0" err="1"/>
              <a:t>перинуклеарного</a:t>
            </a:r>
            <a:r>
              <a:rPr lang="ru-RU" dirty="0"/>
              <a:t> </a:t>
            </a:r>
            <a:r>
              <a:rPr lang="ru-RU" dirty="0" err="1"/>
              <a:t>тигролиза</a:t>
            </a:r>
            <a:r>
              <a:rPr lang="ru-RU" dirty="0"/>
              <a:t>, обводнения, эксцентричного расположения ядер нейронов, элементов </a:t>
            </a:r>
            <a:r>
              <a:rPr lang="ru-RU" dirty="0" err="1"/>
              <a:t>хроматолизиса</a:t>
            </a:r>
            <a:r>
              <a:rPr lang="ru-RU" dirty="0"/>
              <a:t>, набухания нейрофибрилл.</a:t>
            </a:r>
          </a:p>
          <a:p>
            <a:r>
              <a:rPr lang="ru-RU" dirty="0"/>
              <a:t>На ультраструктурном уровне сотрясение головного мозга характеризуется комплексом деструктивных, реактивных и компенсаторно-приспособительных процессов, протекающих в </a:t>
            </a:r>
            <a:r>
              <a:rPr lang="ru-RU" dirty="0" err="1"/>
              <a:t>синаптическом</a:t>
            </a:r>
            <a:r>
              <a:rPr lang="ru-RU" dirty="0"/>
              <a:t> аппарате, нейронах, клетках </a:t>
            </a:r>
            <a:r>
              <a:rPr lang="ru-RU" dirty="0" err="1"/>
              <a:t>глии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220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Ранняя ультраструктурная реакция мозга на сотрясение проявляется повреждением мембран </a:t>
            </a:r>
            <a:r>
              <a:rPr lang="ru-RU" dirty="0" err="1"/>
              <a:t>синаптического</a:t>
            </a:r>
            <a:r>
              <a:rPr lang="ru-RU" dirty="0"/>
              <a:t> аппарата коры полушарий большого мозга, подкорковых ядер в виде деструкции части активных зон аксон-дендритных синапсов и лизиса микротрубочек, а также перераспределением тканевой жидкости, что приводит к набуханию отростков и тел глиальных клеток, расширению межклеточных пространств, ранней </a:t>
            </a:r>
            <a:r>
              <a:rPr lang="ru-RU" dirty="0" err="1"/>
              <a:t>гиперхромии</a:t>
            </a:r>
            <a:r>
              <a:rPr lang="ru-RU" dirty="0"/>
              <a:t> нейронов.</a:t>
            </a:r>
          </a:p>
          <a:p>
            <a:r>
              <a:rPr lang="ru-RU" dirty="0"/>
              <a:t>В первые сутки после ЧМТ отмечается относительное однообразие ультраструктурной реакции в коре и стволе мозга, приобретающей в дальнейшем разнонаправленный характер. Тенденция к нормализации ультраструктурной организации мозга выявляется в коре уже через 24 ч после травмы и к 14-м суткам кора приобретает нормальную структуру. В диэнцефально-стволовых отделах мозга первые признаки нормализации ультраструктурной организации выявляются спустя 10-14сут. В этот же период отмечается патология миелинизированных аксонов.</a:t>
            </a:r>
          </a:p>
          <a:p>
            <a:r>
              <a:rPr lang="ru-RU" dirty="0"/>
              <a:t>Даже спустя 1-4 мес. после травмы ультраструктурные изменения нервной ткани могут обнаруживаться в диэнцефальной и </a:t>
            </a:r>
            <a:r>
              <a:rPr lang="ru-RU" dirty="0" err="1"/>
              <a:t>мезенцефальной</a:t>
            </a:r>
            <a:r>
              <a:rPr lang="ru-RU" dirty="0"/>
              <a:t> областях мозга.</a:t>
            </a:r>
          </a:p>
          <a:p>
            <a:r>
              <a:rPr lang="ru-RU" dirty="0"/>
              <a:t>Ультраструктурные изменения могут быть стойкими и представлять собой субстрат для формирования в отдаленном периоде после ЧМТ клинических синдромов </a:t>
            </a:r>
            <a:r>
              <a:rPr lang="ru-RU" dirty="0" err="1"/>
              <a:t>церебровисцераль</a:t>
            </a:r>
            <a:r>
              <a:rPr lang="ru-RU" dirty="0"/>
              <a:t>-ной патологии [Копьев О.В., 1988; </a:t>
            </a:r>
            <a:r>
              <a:rPr lang="ru-RU" dirty="0" err="1"/>
              <a:t>Касумова</a:t>
            </a:r>
            <a:r>
              <a:rPr lang="ru-RU" dirty="0"/>
              <a:t> С.Ю., 1992, 1994; и др.].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220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СОТРЯСЕНИЕ ГОЛОВНОГО МОЗГА У </a:t>
            </a:r>
            <a:r>
              <a:rPr lang="ru-RU" sz="3600" b="1" dirty="0" smtClean="0"/>
              <a:t>ДЕТЕЙ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Сотрясение головного мозга в детском возрасте развивается бурно и значительно чаще, чем явления ушиба. Несмотря на наличие особенностей в клиническом проявлении ЗЧМТ у детей, большинство авторов используют те же критерии для их оценки, что и у взрослых.</a:t>
            </a:r>
          </a:p>
          <a:p>
            <a:r>
              <a:rPr lang="ru-RU" dirty="0"/>
              <a:t>Особенности клинической картины ЗЧМТ у детей обусловлены, с одной стороны, ранимостью незрелой структуры головного мозга и его высокой гидрофильностью, с другой — большими компенсаторными возможностями мозга вследствие незаконченной дифференциации структур нервных центров и систем кровообращения, малой кальцинации и большой эластичности костей черепа, открытых швов между ними.</a:t>
            </a:r>
          </a:p>
          <a:p>
            <a:r>
              <a:rPr lang="ru-RU" dirty="0"/>
              <a:t>В последние годы существующее представление о доброкачественности ЗЧМТ у детей существенно изменилось. Предположение о том, что высокая эластичность мозговых сосудов и пластичность детских тканей, как и значительные </a:t>
            </a:r>
            <a:r>
              <a:rPr lang="ru-RU" dirty="0" err="1"/>
              <a:t>ликворные</a:t>
            </a:r>
            <a:r>
              <a:rPr lang="ru-RU" dirty="0"/>
              <a:t> пространства,</a:t>
            </a:r>
          </a:p>
          <a:p>
            <a:r>
              <a:rPr lang="ru-RU" dirty="0"/>
              <a:t>обусловливают быстрое исчезновение </a:t>
            </a:r>
            <a:r>
              <a:rPr lang="ru-RU" dirty="0" err="1"/>
              <a:t>коммоционного</a:t>
            </a:r>
            <a:r>
              <a:rPr lang="ru-RU" dirty="0"/>
              <a:t> или </a:t>
            </a:r>
            <a:r>
              <a:rPr lang="ru-RU" dirty="0" err="1"/>
              <a:t>контузионного</a:t>
            </a:r>
            <a:r>
              <a:rPr lang="ru-RU" dirty="0"/>
              <a:t> синдрома и обеспечивают благоприятные отдаленные результаты лечения, оказалось мало обоснованным. Это. прежде всего, касается наиболее легких форм ЗЧМТ.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220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Кажущаяся легкость клинического течения ЗЧМТ у детей не всегда отражает истинную тяжесть органического и функционального поражения мозга. У части больных детей с</a:t>
            </a:r>
          </a:p>
          <a:p>
            <a:r>
              <a:rPr lang="ru-RU" dirty="0"/>
              <a:t>клиническим </a:t>
            </a:r>
            <a:r>
              <a:rPr lang="ru-RU" dirty="0" err="1"/>
              <a:t>симптомокомплексом</a:t>
            </a:r>
            <a:r>
              <a:rPr lang="ru-RU" dirty="0"/>
              <a:t> сотрясения головного мозга имеет место его ушиб различной степени тяжести [Земская А.Г., 1976]. Именно поэтому в диагностике ЗЧМТ у детей необходимо всестороннее комплексное обследование.</a:t>
            </a:r>
          </a:p>
          <a:p>
            <a:r>
              <a:rPr lang="ru-RU" dirty="0"/>
              <a:t>PDF создан испытательной версией </a:t>
            </a:r>
            <a:r>
              <a:rPr lang="ru-RU" dirty="0" err="1"/>
              <a:t>pdfFactory</a:t>
            </a:r>
            <a:r>
              <a:rPr lang="ru-RU" dirty="0"/>
              <a:t> </a:t>
            </a:r>
            <a:r>
              <a:rPr lang="ru-RU" dirty="0" err="1"/>
              <a:t>Pro</a:t>
            </a:r>
            <a:r>
              <a:rPr lang="ru-RU" dirty="0"/>
              <a:t> www.pdffactory.com</a:t>
            </a:r>
          </a:p>
          <a:p>
            <a:r>
              <a:rPr lang="ru-RU" dirty="0"/>
              <a:t>В связи с особенностями морфологических проявлений и клинической картины предложена следующая клиническая классификация ЧМТ у детей [</a:t>
            </a:r>
            <a:r>
              <a:rPr lang="ru-RU" dirty="0" err="1"/>
              <a:t>Артарян</a:t>
            </a:r>
            <a:r>
              <a:rPr lang="ru-RU" dirty="0"/>
              <a:t> А.А. и др., 1992]:</a:t>
            </a:r>
          </a:p>
          <a:p>
            <a:r>
              <a:rPr lang="ru-RU" dirty="0"/>
              <a:t>•Черепно-мозговая травма легкой степени:</a:t>
            </a:r>
          </a:p>
          <a:p>
            <a:r>
              <a:rPr lang="ru-RU" dirty="0"/>
              <a:t>сотрясение головного мозга.</a:t>
            </a:r>
          </a:p>
          <a:p>
            <a:r>
              <a:rPr lang="ru-RU" dirty="0"/>
              <a:t>•Черепно-мозговая травма средней степени:</a:t>
            </a:r>
          </a:p>
          <a:p>
            <a:r>
              <a:rPr lang="ru-RU" dirty="0"/>
              <a:t>ушиб мозга (легкой и средней степени); </a:t>
            </a:r>
            <a:r>
              <a:rPr lang="ru-RU" dirty="0" err="1"/>
              <a:t>эпидурально-поднадкостничная</a:t>
            </a:r>
            <a:r>
              <a:rPr lang="ru-RU" dirty="0"/>
              <a:t> гематома (без сдавления мозга).</a:t>
            </a:r>
          </a:p>
          <a:p>
            <a:r>
              <a:rPr lang="ru-RU" dirty="0"/>
              <a:t>•Черепно-мозговая травма тяжелой степени:</a:t>
            </a:r>
          </a:p>
          <a:p>
            <a:r>
              <a:rPr lang="ru-RU" dirty="0"/>
              <a:t>ушиб мозга тяжелой степени (очаговые размозжения); внутричерепные гематомы со сдавленном мозга:</a:t>
            </a:r>
          </a:p>
          <a:p>
            <a:r>
              <a:rPr lang="ru-RU" dirty="0"/>
              <a:t>а) </a:t>
            </a:r>
            <a:r>
              <a:rPr lang="ru-RU" dirty="0" err="1"/>
              <a:t>эпидуральная</a:t>
            </a:r>
            <a:r>
              <a:rPr lang="ru-RU" dirty="0"/>
              <a:t>, б) </a:t>
            </a:r>
            <a:r>
              <a:rPr lang="ru-RU" dirty="0" err="1"/>
              <a:t>субдуральная</a:t>
            </a:r>
            <a:r>
              <a:rPr lang="ru-RU" dirty="0"/>
              <a:t>, в) внутримозговая;</a:t>
            </a:r>
          </a:p>
          <a:p>
            <a:r>
              <a:rPr lang="ru-RU" dirty="0"/>
              <a:t>внутричерепные </a:t>
            </a:r>
            <a:r>
              <a:rPr lang="ru-RU" dirty="0" err="1"/>
              <a:t>гигромы</a:t>
            </a:r>
            <a:r>
              <a:rPr lang="ru-RU" dirty="0"/>
              <a:t> со сдавленном мозга; диффузное аксональное повреждение мозга.</a:t>
            </a:r>
          </a:p>
        </p:txBody>
      </p:sp>
    </p:spTree>
    <p:extLst>
      <p:ext uri="{BB962C8B-B14F-4D97-AF65-F5344CB8AC3E}">
        <p14:creationId xmlns:p14="http://schemas.microsoft.com/office/powerpoint/2010/main" val="3104220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У детей, как отмечено ранее, острый период при сотрясении головного мозга оказывается значительно короче, чем у взрослых, и составляет до 10 </a:t>
            </a:r>
            <a:r>
              <a:rPr lang="ru-RU" dirty="0" err="1"/>
              <a:t>сут</a:t>
            </a:r>
            <a:r>
              <a:rPr lang="ru-RU" dirty="0"/>
              <a:t>. Вместе с тем в этом возрасте могут существенно удлиняться промежуточный (до 6 мес.) и отдаленный (до 1.5-2.5 лет) периоды.</a:t>
            </a:r>
          </a:p>
          <a:p>
            <a:r>
              <a:rPr lang="ru-RU" dirty="0"/>
              <a:t>Тяжесть клинических проявлений начального периода ЗЧМТ у детей нарастает с возрастом. Так, у детей грудного возраста, из-за незначительной дифференциации центральной нервной системы отмечается преимущественно бессимптомное течение. У</a:t>
            </a:r>
          </a:p>
          <a:p>
            <a:r>
              <a:rPr lang="ru-RU" dirty="0"/>
              <a:t>детей раннего возраста ведущим клиническим проявлением начального периода может быть рвота, а у школьников — наиболее часто развивается утрата сознания. С</a:t>
            </a:r>
          </a:p>
          <a:p>
            <a:r>
              <a:rPr lang="ru-RU" dirty="0"/>
              <a:t>увеличением возраста клинические проявления сотрясения головного мозга приближаются по своему характеру к клинике, наблюдаемой у взрослых. В отличие от взрослых, у детей отмечаются значительная динамичность и волнообразность неврологических симптомов, быстрая смена состояний после ЧМТ. </a:t>
            </a:r>
            <a:r>
              <a:rPr lang="ru-RU" dirty="0" err="1"/>
              <a:t>Развившиеся</a:t>
            </a:r>
            <a:endParaRPr lang="ru-RU" dirty="0"/>
          </a:p>
          <a:p>
            <a:r>
              <a:rPr lang="ru-RU" dirty="0"/>
              <a:t>симптомы могут через несколько часов или дней после травмы регрессировать или наоборот появляться, если их не было.</a:t>
            </a:r>
          </a:p>
          <a:p>
            <a:r>
              <a:rPr lang="ru-RU" dirty="0"/>
              <a:t>Оценка жалоб и возможность неврологического обследования у детей значительно труднее, чем у взрослых. Обязательно необходимо установить, спит ребенок или находится в бессознательном состоянии.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2207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Экран (4:3)</PresentationFormat>
  <Paragraphs>140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Сотрясение головного мозга. Особенности сотрясения головного мозга у детей и пожилых. Сотрясение головного мозга при алкогольной интоксикации</vt:lpstr>
      <vt:lpstr>СОТРЯСЕНИЕ ГОЛОВНОГО МОЗГА </vt:lpstr>
      <vt:lpstr>Презентация PowerPoint</vt:lpstr>
      <vt:lpstr>Презентация PowerPoint</vt:lpstr>
      <vt:lpstr>Презентация PowerPoint</vt:lpstr>
      <vt:lpstr>Презентация PowerPoint</vt:lpstr>
      <vt:lpstr>СОТРЯСЕНИЕ ГОЛОВНОГО МОЗГА У ДЕТЕЙ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СОТРЯСЕНИЕ ГОЛОВНОГО МОЗГА ПРИ АЛКОГОЛЬНОЙ ИНТОКСИКАЦИИ 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Сотрясение головного мозга. Особенности сотрясения головного мозга у детей и пожилых. Сотрясение головного мозга при алкогольной интоксикации</dc:title>
  <dc:creator>tech</dc:creator>
  <cp:lastModifiedBy>tech</cp:lastModifiedBy>
  <cp:revision>1</cp:revision>
  <dcterms:created xsi:type="dcterms:W3CDTF">2022-02-21T03:23:19Z</dcterms:created>
  <dcterms:modified xsi:type="dcterms:W3CDTF">2022-02-21T03:31:42Z</dcterms:modified>
</cp:coreProperties>
</file>