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4" r:id="rId20"/>
    <p:sldId id="279" r:id="rId21"/>
    <p:sldId id="275" r:id="rId22"/>
    <p:sldId id="281" r:id="rId23"/>
    <p:sldId id="276" r:id="rId24"/>
    <p:sldId id="277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F9F22-ACF3-49C8-BC11-6E94FD5D0F7C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1C4D5-70AE-4E8C-950C-679F02D34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2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1C4D5-70AE-4E8C-950C-679F02D343E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2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дифиллоботриоз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573016"/>
            <a:ext cx="4750296" cy="1752600"/>
          </a:xfrm>
        </p:spPr>
        <p:txBody>
          <a:bodyPr>
            <a:normAutofit/>
          </a:bodyPr>
          <a:lstStyle/>
          <a:p>
            <a:pPr algn="r"/>
            <a:r>
              <a:rPr lang="ru-RU" sz="2000" i="1" dirty="0" smtClean="0"/>
              <a:t>Выполнила студентка</a:t>
            </a:r>
          </a:p>
          <a:p>
            <a:pPr algn="r"/>
            <a:r>
              <a:rPr lang="ru-RU" sz="2000" i="1" dirty="0" smtClean="0"/>
              <a:t>510 группы специальность «педиатрия»</a:t>
            </a:r>
          </a:p>
          <a:p>
            <a:pPr algn="r"/>
            <a:r>
              <a:rPr lang="ru-RU" sz="2000" i="1" dirty="0" smtClean="0"/>
              <a:t>Иванова Л.С.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7963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Жизненный цикл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Развитие </a:t>
            </a:r>
            <a:r>
              <a:rPr lang="ru-RU" i="1" dirty="0"/>
              <a:t>D. </a:t>
            </a:r>
            <a:r>
              <a:rPr lang="ru-RU" i="1" dirty="0" err="1"/>
              <a:t>latum</a:t>
            </a:r>
            <a:r>
              <a:rPr lang="ru-RU" dirty="0"/>
              <a:t> происходит со сменой трех хозяев. Окончательными (дефинитивными) хозяевами лентеца широкого являются человек, собака, кошка, медведь, лисица, </a:t>
            </a:r>
            <a:r>
              <a:rPr lang="ru-RU" dirty="0" smtClean="0"/>
              <a:t>песец.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 </a:t>
            </a:r>
            <a:r>
              <a:rPr lang="ru-RU" dirty="0"/>
              <a:t>фекалиями окончательного хозяина выделяются незрелые яйца лентецов, дальнейшее развитие которых происходит только при попадании в воду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Плавающие в воде </a:t>
            </a:r>
            <a:r>
              <a:rPr lang="ru-RU" dirty="0" err="1"/>
              <a:t>корацидии</a:t>
            </a:r>
            <a:r>
              <a:rPr lang="ru-RU" dirty="0"/>
              <a:t> заглатываются пресноводными </a:t>
            </a:r>
            <a:r>
              <a:rPr lang="ru-RU" dirty="0" smtClean="0"/>
              <a:t>рачками, в </a:t>
            </a:r>
            <a:r>
              <a:rPr lang="ru-RU" dirty="0"/>
              <a:t>них </a:t>
            </a:r>
            <a:r>
              <a:rPr lang="ru-RU" dirty="0" smtClean="0"/>
              <a:t>через </a:t>
            </a:r>
            <a:r>
              <a:rPr lang="ru-RU" dirty="0"/>
              <a:t>2–3 недели превращаются во вторую личиночную стадию - </a:t>
            </a:r>
            <a:r>
              <a:rPr lang="ru-RU" dirty="0" err="1"/>
              <a:t>процеркоиды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Затем личинки развиваются </a:t>
            </a:r>
            <a:r>
              <a:rPr lang="ru-RU" dirty="0"/>
              <a:t>в организме рыб, </a:t>
            </a:r>
            <a:r>
              <a:rPr lang="ru-RU" dirty="0" smtClean="0"/>
              <a:t>проглатывающих рачков</a:t>
            </a:r>
            <a:r>
              <a:rPr lang="ru-RU" dirty="0"/>
              <a:t>. Из кишечника рыб </a:t>
            </a:r>
            <a:r>
              <a:rPr lang="ru-RU" dirty="0" err="1"/>
              <a:t>процеркоиды</a:t>
            </a:r>
            <a:r>
              <a:rPr lang="ru-RU" dirty="0"/>
              <a:t> проникают в их внутренние </a:t>
            </a:r>
            <a:r>
              <a:rPr lang="ru-RU" dirty="0" smtClean="0"/>
              <a:t>органы, </a:t>
            </a:r>
            <a:r>
              <a:rPr lang="ru-RU" dirty="0"/>
              <a:t>мышцы, </a:t>
            </a:r>
            <a:r>
              <a:rPr lang="ru-RU" dirty="0" smtClean="0"/>
              <a:t>через </a:t>
            </a:r>
            <a:r>
              <a:rPr lang="ru-RU" dirty="0"/>
              <a:t>3–4 недели развиваются в </a:t>
            </a:r>
            <a:r>
              <a:rPr lang="ru-RU" dirty="0" err="1"/>
              <a:t>плероцеркоиды</a:t>
            </a:r>
            <a:r>
              <a:rPr lang="ru-RU" dirty="0"/>
              <a:t> длиной до 4 см.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5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Жизненный цикл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4906888" cy="48768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ru-RU" dirty="0" smtClean="0"/>
              <a:t>Попадают </a:t>
            </a:r>
            <a:r>
              <a:rPr lang="ru-RU" dirty="0"/>
              <a:t>в кишечник </a:t>
            </a:r>
            <a:r>
              <a:rPr lang="ru-RU" dirty="0" smtClean="0"/>
              <a:t>человека, </a:t>
            </a:r>
            <a:r>
              <a:rPr lang="ru-RU" dirty="0" err="1"/>
              <a:t>плероцеркоиды</a:t>
            </a:r>
            <a:r>
              <a:rPr lang="ru-RU" dirty="0"/>
              <a:t> прикрепляются к слизистой оболочке верхних отделов тонкого кишечника и через 14-20 дней достигают стадии половозрелой гермафродитной особи (</a:t>
            </a:r>
            <a:r>
              <a:rPr lang="ru-RU" b="1" dirty="0"/>
              <a:t>марины</a:t>
            </a:r>
            <a:r>
              <a:rPr lang="ru-RU" dirty="0"/>
              <a:t>).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ru-RU" dirty="0"/>
              <a:t>В организме человека лентецы живут до 25 лет, в организме собаки 1,5–2 года, у кошки – 3-5 </a:t>
            </a:r>
            <a:r>
              <a:rPr lang="ru-RU" dirty="0" smtClean="0"/>
              <a:t>недель.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56" y="1124744"/>
            <a:ext cx="3877494" cy="532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4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Эпидемиология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76800"/>
          </a:xfrm>
        </p:spPr>
        <p:txBody>
          <a:bodyPr>
            <a:noAutofit/>
          </a:bodyPr>
          <a:lstStyle/>
          <a:p>
            <a:r>
              <a:rPr lang="ru-RU" sz="2800" dirty="0"/>
              <a:t>Основной источник инвазии – </a:t>
            </a:r>
            <a:r>
              <a:rPr lang="ru-RU" sz="2800" u="sng" dirty="0"/>
              <a:t>человек</a:t>
            </a:r>
            <a:r>
              <a:rPr lang="ru-RU" sz="2800" dirty="0"/>
              <a:t>, а также некоторые рыбоядные хищные животные. </a:t>
            </a:r>
            <a:endParaRPr lang="ru-RU" sz="2800" dirty="0" smtClean="0"/>
          </a:p>
          <a:p>
            <a:r>
              <a:rPr lang="ru-RU" sz="2800" dirty="0" smtClean="0"/>
              <a:t>Заражение </a:t>
            </a:r>
            <a:r>
              <a:rPr lang="ru-RU" sz="2800" dirty="0"/>
              <a:t>человека происходит при употреблении свежей, плохо просоленной икры, недостаточно термически обработанной и сырой рыбы.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свежезамороженной рыбе, при температуре -18 -24</a:t>
            </a:r>
            <a:r>
              <a:rPr lang="ru-RU" sz="2800" baseline="30000" dirty="0"/>
              <a:t>о</a:t>
            </a:r>
            <a:r>
              <a:rPr lang="ru-RU" sz="2800" dirty="0"/>
              <a:t>С </a:t>
            </a:r>
            <a:r>
              <a:rPr lang="ru-RU" sz="2800" dirty="0" err="1"/>
              <a:t>плероцеркоиды</a:t>
            </a:r>
            <a:r>
              <a:rPr lang="ru-RU" sz="2800" dirty="0"/>
              <a:t> сохраняют свою жизнеспособность до 12 часов. При 5% посоле крупной рыбы и выдерживании ее при температуре 2 - 4ºС они остаются жизнеспособными до 12 дней.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382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3154"/>
            <a:ext cx="8433171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8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7" y="692696"/>
            <a:ext cx="7776619" cy="583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0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Эпидемиология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36504"/>
          </a:xfrm>
        </p:spPr>
        <p:txBody>
          <a:bodyPr/>
          <a:lstStyle/>
          <a:p>
            <a:r>
              <a:rPr lang="ru-RU" dirty="0" smtClean="0"/>
              <a:t>Распространение </a:t>
            </a:r>
            <a:r>
              <a:rPr lang="ru-RU" dirty="0"/>
              <a:t>связано с крупными пресноводными водоемами. </a:t>
            </a:r>
            <a:endParaRPr lang="ru-RU" dirty="0" smtClean="0"/>
          </a:p>
          <a:p>
            <a:r>
              <a:rPr lang="ru-RU" dirty="0" smtClean="0"/>
              <a:t>Очаги зарегистрированы </a:t>
            </a:r>
            <a:r>
              <a:rPr lang="ru-RU" dirty="0"/>
              <a:t>в Северной Европе, Восточном Средиземноморье, в районе Великих озер США, в Канаде и на Аляске.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России </a:t>
            </a:r>
            <a:r>
              <a:rPr lang="ru-RU" dirty="0" smtClean="0"/>
              <a:t>регистрируется </a:t>
            </a:r>
            <a:r>
              <a:rPr lang="ru-RU" dirty="0"/>
              <a:t>почти во всех субъектах </a:t>
            </a:r>
            <a:r>
              <a:rPr lang="ru-RU" dirty="0" smtClean="0"/>
              <a:t>РФ, </a:t>
            </a:r>
            <a:r>
              <a:rPr lang="ru-RU" dirty="0"/>
              <a:t>преимущественно в Карелии, Красноярском крае, на Кольском полуострове, на о. Сахалин</a:t>
            </a:r>
            <a:r>
              <a:rPr lang="ru-RU" dirty="0" smtClean="0"/>
              <a:t>.</a:t>
            </a:r>
          </a:p>
          <a:p>
            <a:r>
              <a:rPr lang="ru-RU" dirty="0"/>
              <a:t>Стойкий иммунитет отсутствует. Часто наблюдаются повторные случаи </a:t>
            </a:r>
            <a:r>
              <a:rPr lang="ru-RU" dirty="0" smtClean="0"/>
              <a:t>заражения </a:t>
            </a:r>
            <a:r>
              <a:rPr lang="ru-RU" dirty="0"/>
              <a:t>после </a:t>
            </a:r>
            <a:r>
              <a:rPr lang="ru-RU" dirty="0" smtClean="0"/>
              <a:t>излечения.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7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Патогенез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ru-RU" dirty="0" smtClean="0"/>
              <a:t>Прикрепляются к </a:t>
            </a:r>
            <a:r>
              <a:rPr lang="ru-RU" dirty="0"/>
              <a:t>слизистой оболочке тонкой кишки, </a:t>
            </a:r>
            <a:r>
              <a:rPr lang="ru-RU" dirty="0" smtClean="0"/>
              <a:t>ущемляют </a:t>
            </a:r>
            <a:r>
              <a:rPr lang="ru-RU" dirty="0" err="1" smtClean="0"/>
              <a:t>ботриями</a:t>
            </a:r>
            <a:r>
              <a:rPr lang="ru-RU" dirty="0"/>
              <a:t>, </a:t>
            </a:r>
            <a:r>
              <a:rPr lang="ru-RU" dirty="0" smtClean="0"/>
              <a:t>изъязвляя и </a:t>
            </a:r>
            <a:r>
              <a:rPr lang="ru-RU" dirty="0"/>
              <a:t>атрофируя травмируемые участки. </a:t>
            </a:r>
            <a:endParaRPr lang="ru-RU" dirty="0" smtClean="0"/>
          </a:p>
          <a:p>
            <a:pPr marL="457200" indent="-457200" fontAlgn="base">
              <a:buFont typeface="+mj-lt"/>
              <a:buAutoNum type="arabicPeriod"/>
            </a:pPr>
            <a:r>
              <a:rPr lang="ru-RU" dirty="0" smtClean="0"/>
              <a:t>Вызывают сенсибилизацию организма (</a:t>
            </a:r>
            <a:r>
              <a:rPr lang="ru-RU" dirty="0" err="1" smtClean="0"/>
              <a:t>эозинофилия</a:t>
            </a:r>
            <a:r>
              <a:rPr lang="ru-RU" dirty="0" smtClean="0"/>
              <a:t> и катаральные явления в слизистой).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dirty="0" smtClean="0"/>
              <a:t>Гельминт </a:t>
            </a:r>
            <a:r>
              <a:rPr lang="ru-RU" dirty="0"/>
              <a:t>выделяет </a:t>
            </a:r>
            <a:r>
              <a:rPr lang="ru-RU" dirty="0" smtClean="0"/>
              <a:t>белковый </a:t>
            </a:r>
            <a:r>
              <a:rPr lang="ru-RU" dirty="0"/>
              <a:t>компонент (</a:t>
            </a:r>
            <a:r>
              <a:rPr lang="ru-RU" dirty="0" err="1"/>
              <a:t>рилизинг</a:t>
            </a:r>
            <a:r>
              <a:rPr lang="ru-RU" dirty="0"/>
              <a:t>-фактор), нарушающий связь витамина В12 и </a:t>
            </a:r>
            <a:r>
              <a:rPr lang="ru-RU" dirty="0" err="1" smtClean="0"/>
              <a:t>гастромукопротеина</a:t>
            </a:r>
            <a:r>
              <a:rPr lang="ru-RU" dirty="0" smtClean="0"/>
              <a:t> (развитие </a:t>
            </a:r>
            <a:r>
              <a:rPr lang="ru-RU" dirty="0" err="1" smtClean="0"/>
              <a:t>мегалобластной</a:t>
            </a:r>
            <a:r>
              <a:rPr lang="ru-RU" dirty="0" smtClean="0"/>
              <a:t> </a:t>
            </a:r>
            <a:r>
              <a:rPr lang="ru-RU" dirty="0"/>
              <a:t>анемии</a:t>
            </a:r>
            <a:r>
              <a:rPr lang="ru-RU" dirty="0" smtClean="0"/>
              <a:t>).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результате длительного паразитирования </a:t>
            </a:r>
            <a:r>
              <a:rPr lang="ru-RU" dirty="0" smtClean="0"/>
              <a:t>возбудителя, </a:t>
            </a:r>
            <a:r>
              <a:rPr lang="ru-RU" dirty="0"/>
              <a:t>анемия приобретает черты </a:t>
            </a:r>
            <a:r>
              <a:rPr lang="ru-RU" dirty="0" smtClean="0"/>
              <a:t>пернициозной, сопровождается </a:t>
            </a:r>
            <a:r>
              <a:rPr lang="ru-RU" dirty="0"/>
              <a:t>поражением периферических нервов и спинного мозга.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1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Симптомы и течение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Имеет клинически </a:t>
            </a:r>
            <a:r>
              <a:rPr lang="ru-RU" dirty="0" err="1"/>
              <a:t>манифестное</a:t>
            </a:r>
            <a:r>
              <a:rPr lang="ru-RU" dirty="0"/>
              <a:t>, так и латентное </a:t>
            </a:r>
            <a:r>
              <a:rPr lang="ru-RU" dirty="0" smtClean="0"/>
              <a:t>течение.</a:t>
            </a:r>
            <a:endParaRPr lang="ru-RU" dirty="0"/>
          </a:p>
          <a:p>
            <a:r>
              <a:rPr lang="ru-RU" dirty="0" smtClean="0"/>
              <a:t>Инкубационный </a:t>
            </a:r>
            <a:r>
              <a:rPr lang="ru-RU" dirty="0"/>
              <a:t>период продолжается от 20 до 60 дней. </a:t>
            </a:r>
            <a:r>
              <a:rPr lang="ru-RU" dirty="0" smtClean="0"/>
              <a:t>Заболевание </a:t>
            </a:r>
            <a:r>
              <a:rPr lang="ru-RU" dirty="0"/>
              <a:t>начинается постепенно</a:t>
            </a:r>
            <a:r>
              <a:rPr lang="ru-RU" dirty="0" smtClean="0"/>
              <a:t>.</a:t>
            </a:r>
          </a:p>
          <a:p>
            <a:r>
              <a:rPr lang="ru-RU" dirty="0"/>
              <a:t>Возникает тошнота, рвота, боли в </a:t>
            </a:r>
            <a:r>
              <a:rPr lang="ru-RU" dirty="0" err="1"/>
              <a:t>эпигастрии</a:t>
            </a:r>
            <a:r>
              <a:rPr lang="ru-RU" dirty="0"/>
              <a:t> или по всему животу, стул становится неустойчивым, появляется субфебрилитет. </a:t>
            </a:r>
            <a:r>
              <a:rPr lang="ru-RU" dirty="0" smtClean="0"/>
              <a:t>Аппетит ухудшается</a:t>
            </a:r>
            <a:r>
              <a:rPr lang="ru-RU" dirty="0"/>
              <a:t>, но может быть повышен, наблюдается снижение массы тела</a:t>
            </a:r>
            <a:r>
              <a:rPr lang="ru-RU" dirty="0" smtClean="0"/>
              <a:t>.</a:t>
            </a:r>
          </a:p>
          <a:p>
            <a:r>
              <a:rPr lang="ru-RU" dirty="0"/>
              <a:t>П</a:t>
            </a:r>
            <a:r>
              <a:rPr lang="ru-RU" dirty="0" smtClean="0"/>
              <a:t>ризнаки </a:t>
            </a:r>
            <a:r>
              <a:rPr lang="ru-RU" dirty="0" err="1" smtClean="0"/>
              <a:t>астеноневротического</a:t>
            </a:r>
            <a:r>
              <a:rPr lang="ru-RU" dirty="0" smtClean="0"/>
              <a:t> </a:t>
            </a:r>
            <a:r>
              <a:rPr lang="ru-RU" dirty="0"/>
              <a:t>синдрома (слабость, утомляемость, головокружение</a:t>
            </a:r>
            <a:r>
              <a:rPr lang="ru-RU" dirty="0" smtClean="0"/>
              <a:t>).</a:t>
            </a:r>
          </a:p>
          <a:p>
            <a:r>
              <a:rPr lang="ru-RU" dirty="0"/>
              <a:t>С</a:t>
            </a:r>
            <a:r>
              <a:rPr lang="ru-RU" dirty="0" smtClean="0"/>
              <a:t>пустя </a:t>
            </a:r>
            <a:r>
              <a:rPr lang="ru-RU" dirty="0"/>
              <a:t>месяцы или даже годы после начала заболевания, возникают признаки анемии: бледность кожи и слизистых оболочек, </a:t>
            </a:r>
            <a:r>
              <a:rPr lang="ru-RU" dirty="0" smtClean="0"/>
              <a:t>головокружение.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2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Анемия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8768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боль </a:t>
            </a:r>
            <a:r>
              <a:rPr lang="ru-RU" dirty="0"/>
              <a:t>и парестезии в языке, в тяжелых случаях наблюдается глоссит </a:t>
            </a:r>
            <a:r>
              <a:rPr lang="ru-RU" dirty="0" err="1"/>
              <a:t>Хентера</a:t>
            </a:r>
            <a:r>
              <a:rPr lang="ru-RU" dirty="0"/>
              <a:t> – наличие на языке ярко–красных, болезненных пятен, трещин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</a:t>
            </a:r>
            <a:r>
              <a:rPr lang="ru-RU" dirty="0" smtClean="0"/>
              <a:t>озднее </a:t>
            </a:r>
            <a:r>
              <a:rPr lang="ru-RU" dirty="0"/>
              <a:t>сосочки языка атрофируются, он становится гладким, </a:t>
            </a:r>
            <a:r>
              <a:rPr lang="ru-RU" dirty="0" smtClean="0"/>
              <a:t>блестящим </a:t>
            </a:r>
            <a:r>
              <a:rPr lang="ru-RU" dirty="0"/>
              <a:t>(«лакированный язык</a:t>
            </a:r>
            <a:r>
              <a:rPr lang="ru-RU" dirty="0" smtClean="0"/>
              <a:t>»).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/>
              <a:t>фуникулярный</a:t>
            </a:r>
            <a:r>
              <a:rPr lang="ru-RU" dirty="0"/>
              <a:t> </a:t>
            </a:r>
            <a:r>
              <a:rPr lang="ru-RU" dirty="0" err="1"/>
              <a:t>миелоз</a:t>
            </a:r>
            <a:r>
              <a:rPr lang="ru-RU" dirty="0"/>
              <a:t>, проявляющийся парестезиями, нарушением поверхностной и глубокой чувствительности.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71" y="1628800"/>
            <a:ext cx="272123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71" y="4149080"/>
            <a:ext cx="2594441" cy="194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2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125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Анамнез (</a:t>
            </a:r>
            <a:r>
              <a:rPr lang="ru-RU" sz="2800" dirty="0"/>
              <a:t>употребление рыбы</a:t>
            </a:r>
            <a:r>
              <a:rPr lang="ru-RU" sz="28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Исследование кала на яйца гельминтов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Развернутый анализ крови (эритроциты </a:t>
            </a:r>
            <a:r>
              <a:rPr lang="ru-RU" sz="2800" dirty="0"/>
              <a:t>и </a:t>
            </a:r>
            <a:r>
              <a:rPr lang="en-US" sz="2800" dirty="0" err="1" smtClean="0"/>
              <a:t>Hb</a:t>
            </a:r>
            <a:r>
              <a:rPr lang="en-US" sz="2800" dirty="0" smtClean="0"/>
              <a:t> </a:t>
            </a:r>
            <a:r>
              <a:rPr lang="ru-RU" sz="2800" dirty="0" smtClean="0"/>
              <a:t>снижается</a:t>
            </a:r>
            <a:r>
              <a:rPr lang="ru-RU" sz="2800" dirty="0"/>
              <a:t>, </a:t>
            </a:r>
            <a:r>
              <a:rPr lang="ru-RU" sz="2800" dirty="0" smtClean="0"/>
              <a:t>цветовой </a:t>
            </a:r>
            <a:r>
              <a:rPr lang="ru-RU" sz="2800" dirty="0"/>
              <a:t>показатель </a:t>
            </a:r>
            <a:r>
              <a:rPr lang="ru-RU" sz="2800" dirty="0" smtClean="0"/>
              <a:t>высокий, относительный </a:t>
            </a:r>
            <a:r>
              <a:rPr lang="ru-RU" sz="2800" dirty="0"/>
              <a:t>лимфоцитоз и </a:t>
            </a:r>
            <a:r>
              <a:rPr lang="ru-RU" sz="2800" dirty="0" err="1"/>
              <a:t>нейтропения</a:t>
            </a:r>
            <a:r>
              <a:rPr lang="ru-RU" sz="2800" dirty="0"/>
              <a:t>, повышение </a:t>
            </a:r>
            <a:r>
              <a:rPr lang="ru-RU" sz="2800" dirty="0" smtClean="0"/>
              <a:t>СОЭ, </a:t>
            </a:r>
            <a:r>
              <a:rPr lang="ru-RU" sz="2800" dirty="0" err="1" smtClean="0"/>
              <a:t>эозинофиллия</a:t>
            </a:r>
            <a:r>
              <a:rPr lang="ru-RU" sz="28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В мазке крови - </a:t>
            </a:r>
            <a:r>
              <a:rPr lang="ru-RU" sz="2800" dirty="0" err="1"/>
              <a:t>мегалобласты</a:t>
            </a:r>
            <a:r>
              <a:rPr lang="ru-RU" sz="2800" dirty="0"/>
              <a:t>, тельца </a:t>
            </a:r>
            <a:r>
              <a:rPr lang="ru-RU" sz="2800" dirty="0" err="1"/>
              <a:t>Жолли</a:t>
            </a:r>
            <a:r>
              <a:rPr lang="ru-RU" sz="2800" dirty="0"/>
              <a:t>, кольца </a:t>
            </a:r>
            <a:r>
              <a:rPr lang="ru-RU" sz="2800" dirty="0" err="1" smtClean="0"/>
              <a:t>Кэбота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638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u="sng" dirty="0"/>
              <a:t>Дифиллоботриоз</a:t>
            </a:r>
            <a:r>
              <a:rPr lang="ru-RU" sz="2800" dirty="0"/>
              <a:t> (</a:t>
            </a:r>
            <a:r>
              <a:rPr lang="ru-RU" sz="2800" i="1" dirty="0" err="1"/>
              <a:t>Diphyllobothriosis</a:t>
            </a:r>
            <a:r>
              <a:rPr lang="ru-RU" sz="2800" dirty="0"/>
              <a:t>) — </a:t>
            </a:r>
            <a:r>
              <a:rPr lang="ru-RU" sz="2800" dirty="0" smtClean="0"/>
              <a:t>это зоонозный </a:t>
            </a:r>
            <a:r>
              <a:rPr lang="ru-RU" sz="2800" dirty="0" err="1"/>
              <a:t>биогельминтоз</a:t>
            </a:r>
            <a:r>
              <a:rPr lang="ru-RU" sz="2800" dirty="0"/>
              <a:t> с хроническим течением, характеризующийся нарушением функций верхнего отдела пищеварительного тракта, а при тяжелом течении – </a:t>
            </a:r>
            <a:r>
              <a:rPr lang="ru-RU" sz="2800" dirty="0" err="1"/>
              <a:t>мегалобластной</a:t>
            </a:r>
            <a:r>
              <a:rPr lang="ru-RU" sz="2800" dirty="0"/>
              <a:t> анемии.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960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Периферическая кровь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9" y="1772816"/>
            <a:ext cx="847844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58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Госпитализация показана при тяжёлой </a:t>
            </a:r>
            <a:r>
              <a:rPr lang="ru-RU" dirty="0" smtClean="0"/>
              <a:t>анемии.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Проводится</a:t>
            </a:r>
            <a:r>
              <a:rPr lang="ru-RU" u="sng" dirty="0" smtClean="0"/>
              <a:t> дегельминтизация</a:t>
            </a:r>
            <a:r>
              <a:rPr lang="ru-RU" dirty="0" smtClean="0"/>
              <a:t>: </a:t>
            </a:r>
          </a:p>
          <a:p>
            <a:r>
              <a:rPr lang="ru-RU" b="1" dirty="0" err="1" smtClean="0"/>
              <a:t>Празиквантель</a:t>
            </a:r>
            <a:r>
              <a:rPr lang="ru-RU" dirty="0" smtClean="0"/>
              <a:t> </a:t>
            </a:r>
            <a:r>
              <a:rPr lang="ru-RU" dirty="0"/>
              <a:t>в суточной дозе 25-35 мг на один кг массы в 3 приема с интервалом в 4 – 6 </a:t>
            </a:r>
            <a:r>
              <a:rPr lang="ru-RU" dirty="0" smtClean="0"/>
              <a:t>часов</a:t>
            </a:r>
            <a:r>
              <a:rPr lang="ru-RU" dirty="0"/>
              <a:t> </a:t>
            </a:r>
            <a:r>
              <a:rPr lang="ru-RU" dirty="0" smtClean="0"/>
              <a:t>или </a:t>
            </a:r>
          </a:p>
          <a:p>
            <a:r>
              <a:rPr lang="ru-RU" b="1" dirty="0" err="1" smtClean="0"/>
              <a:t>Фенасал</a:t>
            </a:r>
            <a:r>
              <a:rPr lang="ru-RU" b="1" dirty="0" smtClean="0"/>
              <a:t> </a:t>
            </a:r>
            <a:r>
              <a:rPr lang="ru-RU" dirty="0" smtClean="0"/>
              <a:t>принимается </a:t>
            </a:r>
            <a:r>
              <a:rPr lang="ru-RU" dirty="0"/>
              <a:t>утром</a:t>
            </a:r>
            <a:r>
              <a:rPr lang="ru-RU" b="1" dirty="0"/>
              <a:t> </a:t>
            </a:r>
            <a:r>
              <a:rPr lang="ru-RU" dirty="0"/>
              <a:t>натощак или вечером, через 3-4 ч после легкого ужина, состоящего из </a:t>
            </a:r>
            <a:r>
              <a:rPr lang="ru-RU" dirty="0" smtClean="0"/>
              <a:t>жидкой пищи, суточная доза - </a:t>
            </a:r>
            <a:r>
              <a:rPr lang="ru-RU" dirty="0"/>
              <a:t>2-3 г (8-12 таблеток) принимают за один </a:t>
            </a:r>
            <a:r>
              <a:rPr lang="ru-RU" dirty="0" smtClean="0"/>
              <a:t>прием, таблетки </a:t>
            </a:r>
            <a:r>
              <a:rPr lang="ru-RU" dirty="0"/>
              <a:t>разжевывают или размельчают в теплой </a:t>
            </a:r>
            <a:r>
              <a:rPr lang="ru-RU" dirty="0" smtClean="0"/>
              <a:t>воде, </a:t>
            </a:r>
            <a:r>
              <a:rPr lang="ru-RU" dirty="0"/>
              <a:t>ч</a:t>
            </a:r>
            <a:r>
              <a:rPr lang="ru-RU" dirty="0" smtClean="0"/>
              <a:t>ерез </a:t>
            </a:r>
            <a:r>
              <a:rPr lang="ru-RU" dirty="0"/>
              <a:t>2 часа пациент выпивает стакан сладкого чая с сухарями или печеньем. Слабительное не назначают.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666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72758"/>
            <a:ext cx="5342968" cy="315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репараты  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2" r="20709"/>
          <a:stretch/>
        </p:blipFill>
        <p:spPr bwMode="auto">
          <a:xfrm>
            <a:off x="5436096" y="1639220"/>
            <a:ext cx="3215149" cy="34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7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Диспансерное наблюдение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роводится </a:t>
            </a:r>
            <a:r>
              <a:rPr lang="ru-RU" dirty="0"/>
              <a:t>в течение 4-6 месяцев. </a:t>
            </a:r>
            <a:endParaRPr lang="ru-RU" dirty="0" smtClean="0"/>
          </a:p>
          <a:p>
            <a:r>
              <a:rPr lang="ru-RU" dirty="0" smtClean="0"/>
              <a:t>Через </a:t>
            </a:r>
            <a:r>
              <a:rPr lang="ru-RU" dirty="0"/>
              <a:t>2-3 мес. после лечения делают контрольную микроскопию кала (2-3 анализа с недельным интервалом). </a:t>
            </a:r>
            <a:endParaRPr lang="ru-RU" dirty="0" smtClean="0"/>
          </a:p>
          <a:p>
            <a:r>
              <a:rPr lang="ru-RU" dirty="0" smtClean="0"/>
              <a:t>Проводят исследование </a:t>
            </a:r>
            <a:r>
              <a:rPr lang="ru-RU" dirty="0"/>
              <a:t>крови, для своевременного выявления </a:t>
            </a:r>
            <a:r>
              <a:rPr lang="ru-RU" dirty="0" err="1"/>
              <a:t>дифиллоботриозной</a:t>
            </a:r>
            <a:r>
              <a:rPr lang="ru-RU" dirty="0"/>
              <a:t> анемии.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отрицательных результатах </a:t>
            </a:r>
            <a:r>
              <a:rPr lang="ru-RU" dirty="0" err="1"/>
              <a:t>паразитологических</a:t>
            </a:r>
            <a:r>
              <a:rPr lang="ru-RU" dirty="0"/>
              <a:t> исследований, пациент снимается с диспансерного учета.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2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Специфической профилактики нет.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Неспецифическая профилактика:</a:t>
            </a:r>
          </a:p>
          <a:p>
            <a:r>
              <a:rPr lang="ru-RU" dirty="0" smtClean="0"/>
              <a:t>употребление </a:t>
            </a:r>
            <a:r>
              <a:rPr lang="ru-RU" dirty="0"/>
              <a:t>в пищу </a:t>
            </a:r>
            <a:r>
              <a:rPr lang="ru-RU" dirty="0" smtClean="0"/>
              <a:t>рыбы после </a:t>
            </a:r>
            <a:r>
              <a:rPr lang="ru-RU" dirty="0"/>
              <a:t>тщательной термической обработки или длительного посола (последнее особенно касается икры и молок). </a:t>
            </a:r>
            <a:endParaRPr lang="ru-RU" dirty="0" smtClean="0"/>
          </a:p>
          <a:p>
            <a:r>
              <a:rPr lang="ru-RU" dirty="0" smtClean="0"/>
              <a:t>санитарная </a:t>
            </a:r>
            <a:r>
              <a:rPr lang="ru-RU" dirty="0"/>
              <a:t>охрана водоемов от фекального загрязнения, своевременная дегельминтизация </a:t>
            </a:r>
            <a:r>
              <a:rPr lang="ru-RU" dirty="0" smtClean="0"/>
              <a:t>больных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err="1" smtClean="0"/>
              <a:t>санитарно</a:t>
            </a:r>
            <a:r>
              <a:rPr lang="ru-RU" dirty="0" smtClean="0"/>
              <a:t>–просветительная </a:t>
            </a:r>
            <a:r>
              <a:rPr lang="ru-RU" dirty="0"/>
              <a:t>работа среди населения в очагах. </a:t>
            </a:r>
            <a:endParaRPr lang="ru-RU" dirty="0" smtClean="0"/>
          </a:p>
          <a:p>
            <a:r>
              <a:rPr lang="ru-RU" dirty="0" smtClean="0"/>
              <a:t>санитарно-гельминтологическая </a:t>
            </a:r>
            <a:r>
              <a:rPr lang="ru-RU" dirty="0"/>
              <a:t>экспертиза рыбы и рыбных продуктов.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9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990600"/>
          </a:xfrm>
        </p:spPr>
        <p:txBody>
          <a:bodyPr/>
          <a:lstStyle/>
          <a:p>
            <a:pPr algn="ctr"/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3378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Возбудителями дифиллоботриоза являются более 10 видов лентецов, которые относятся </a:t>
            </a:r>
            <a:r>
              <a:rPr lang="ru-RU" sz="3200" dirty="0" smtClean="0"/>
              <a:t>к: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отряду</a:t>
            </a:r>
            <a:r>
              <a:rPr lang="ru-RU" sz="3200" dirty="0"/>
              <a:t> </a:t>
            </a:r>
            <a:r>
              <a:rPr lang="ru-RU" sz="3200" i="1" dirty="0" err="1" smtClean="0"/>
              <a:t>Pseudophylidea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Carus</a:t>
            </a:r>
            <a:r>
              <a:rPr lang="ru-RU" sz="3200" i="1" dirty="0"/>
              <a:t>, </a:t>
            </a:r>
            <a:endParaRPr lang="ru-RU" sz="3200" i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семейству</a:t>
            </a:r>
            <a:r>
              <a:rPr lang="ru-RU" sz="3200" dirty="0"/>
              <a:t> </a:t>
            </a:r>
            <a:r>
              <a:rPr lang="ru-RU" sz="3200" i="1" dirty="0" err="1"/>
              <a:t>Diphyllobothriidae</a:t>
            </a:r>
            <a:r>
              <a:rPr lang="ru-RU" sz="3200" i="1" dirty="0"/>
              <a:t> </a:t>
            </a:r>
            <a:r>
              <a:rPr lang="ru-RU" sz="3200" i="1" dirty="0" err="1" smtClean="0"/>
              <a:t>Luhe</a:t>
            </a:r>
            <a:r>
              <a:rPr lang="ru-RU" sz="3200" i="1" dirty="0" smtClean="0"/>
              <a:t>.</a:t>
            </a:r>
          </a:p>
          <a:p>
            <a:pPr marL="0" indent="0" algn="ctr">
              <a:buNone/>
            </a:pPr>
            <a:r>
              <a:rPr lang="ru-RU" sz="3200" dirty="0"/>
              <a:t>На территории России наиболее широко распространен лентец широкий </a:t>
            </a:r>
            <a:r>
              <a:rPr lang="ru-RU" sz="3200" i="1" dirty="0"/>
              <a:t>–</a:t>
            </a:r>
            <a:r>
              <a:rPr lang="ru-RU" sz="3200" b="1" i="1" dirty="0" err="1"/>
              <a:t>Diphyllobothrium</a:t>
            </a:r>
            <a:r>
              <a:rPr lang="ru-RU" sz="3200" b="1" i="1" dirty="0"/>
              <a:t> </a:t>
            </a:r>
            <a:r>
              <a:rPr lang="ru-RU" sz="3200" b="1" i="1" dirty="0" err="1" smtClean="0"/>
              <a:t>latum</a:t>
            </a:r>
            <a:r>
              <a:rPr lang="ru-RU" sz="3200" b="1" i="1" dirty="0"/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9047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6" b="8558"/>
          <a:stretch/>
        </p:blipFill>
        <p:spPr bwMode="auto">
          <a:xfrm>
            <a:off x="43695" y="332656"/>
            <a:ext cx="9025744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8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b="1" dirty="0"/>
              <a:t>Сколекс</a:t>
            </a:r>
            <a:r>
              <a:rPr lang="ru-RU" sz="2800" dirty="0"/>
              <a:t> (головка) </a:t>
            </a:r>
            <a:r>
              <a:rPr lang="ru-RU" sz="2800" i="1" dirty="0"/>
              <a:t>D. </a:t>
            </a:r>
            <a:r>
              <a:rPr lang="ru-RU" sz="2800" i="1" dirty="0" err="1"/>
              <a:t>latum</a:t>
            </a:r>
            <a:r>
              <a:rPr lang="ru-RU" sz="2800" dirty="0"/>
              <a:t> длиной 3–5 мм имеет продолговато–овальную форму, сплющен с боков. </a:t>
            </a:r>
            <a:endParaRPr lang="ru-RU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На </a:t>
            </a:r>
            <a:r>
              <a:rPr lang="ru-RU" sz="2800" dirty="0"/>
              <a:t>головке имеются две </a:t>
            </a:r>
            <a:r>
              <a:rPr lang="ru-RU" sz="2800" b="1" dirty="0"/>
              <a:t>щели</a:t>
            </a:r>
            <a:r>
              <a:rPr lang="ru-RU" sz="2800" dirty="0"/>
              <a:t> (</a:t>
            </a:r>
            <a:r>
              <a:rPr lang="ru-RU" sz="2800" dirty="0" err="1"/>
              <a:t>ботрии</a:t>
            </a:r>
            <a:r>
              <a:rPr lang="ru-RU" sz="2800" dirty="0"/>
              <a:t>), посредством которых паразит прикрепляется к слизистой оболочке кишечника. </a:t>
            </a:r>
            <a:endParaRPr lang="ru-RU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Стробила</a:t>
            </a:r>
            <a:r>
              <a:rPr lang="ru-RU" sz="2800" dirty="0" smtClean="0"/>
              <a:t> (тело) </a:t>
            </a:r>
            <a:r>
              <a:rPr lang="ru-RU" sz="2800" dirty="0"/>
              <a:t>состоит из нескольких тысяч (до 4000) </a:t>
            </a:r>
            <a:r>
              <a:rPr lang="ru-RU" sz="2800" dirty="0" err="1"/>
              <a:t>проглоттид</a:t>
            </a:r>
            <a:r>
              <a:rPr lang="ru-RU" sz="2800" dirty="0"/>
              <a:t> (члеников) и достигает в длину 10 метров и более.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28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Лентец широкий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200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8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/>
          <a:lstStyle/>
          <a:p>
            <a:r>
              <a:rPr lang="ru-RU" dirty="0" smtClean="0"/>
              <a:t>Строение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696744" cy="553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6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/>
              <a:t>Яйца </a:t>
            </a:r>
            <a:r>
              <a:rPr lang="ru-RU" sz="3200" b="1" dirty="0"/>
              <a:t>широкоовальные</a:t>
            </a:r>
            <a:r>
              <a:rPr lang="ru-RU" sz="3200" dirty="0"/>
              <a:t>, размером 68-70×43-46 мкм, </a:t>
            </a:r>
            <a:r>
              <a:rPr lang="ru-RU" sz="3200" i="1" dirty="0"/>
              <a:t>желтовато-серого цвета с двухконтурной </a:t>
            </a:r>
            <a:r>
              <a:rPr lang="ru-RU" sz="3200" i="1" dirty="0" smtClean="0"/>
              <a:t>оболочкой</a:t>
            </a:r>
            <a:r>
              <a:rPr lang="ru-RU" sz="3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Имеют </a:t>
            </a:r>
            <a:r>
              <a:rPr lang="ru-RU" sz="3200" dirty="0"/>
              <a:t>на одном полюсе </a:t>
            </a:r>
            <a:r>
              <a:rPr lang="ru-RU" sz="3200" b="1" dirty="0"/>
              <a:t>крышечку,</a:t>
            </a:r>
            <a:r>
              <a:rPr lang="ru-RU" sz="3200" dirty="0"/>
              <a:t> на другом – </a:t>
            </a:r>
            <a:r>
              <a:rPr lang="ru-RU" sz="3200" b="1" dirty="0"/>
              <a:t>бугорок</a:t>
            </a:r>
            <a:r>
              <a:rPr lang="ru-RU" sz="3200" dirty="0"/>
              <a:t>, несколько сдвинутый с продольной оси. </a:t>
            </a:r>
            <a:endParaRPr lang="ru-RU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По </a:t>
            </a:r>
            <a:r>
              <a:rPr lang="ru-RU" sz="3200" dirty="0"/>
              <a:t>мере созревания, яйца выводятся из матки и попадают в просвет кишечника.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515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5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74</TotalTime>
  <Words>661</Words>
  <Application>Microsoft Office PowerPoint</Application>
  <PresentationFormat>Экран (4:3)</PresentationFormat>
  <Paragraphs>79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Ясность</vt:lpstr>
      <vt:lpstr>дифиллоботриоз</vt:lpstr>
      <vt:lpstr>Определение</vt:lpstr>
      <vt:lpstr>Этиология </vt:lpstr>
      <vt:lpstr>Презентация PowerPoint</vt:lpstr>
      <vt:lpstr>Строение </vt:lpstr>
      <vt:lpstr>Лентец широкий</vt:lpstr>
      <vt:lpstr>Строение </vt:lpstr>
      <vt:lpstr>Строение </vt:lpstr>
      <vt:lpstr>Презентация PowerPoint</vt:lpstr>
      <vt:lpstr>Жизненный цикл</vt:lpstr>
      <vt:lpstr>Жизненный цикл</vt:lpstr>
      <vt:lpstr>Эпидемиология </vt:lpstr>
      <vt:lpstr>Презентация PowerPoint</vt:lpstr>
      <vt:lpstr>Презентация PowerPoint</vt:lpstr>
      <vt:lpstr>Эпидемиология </vt:lpstr>
      <vt:lpstr>Патогенез </vt:lpstr>
      <vt:lpstr>Симптомы и течение</vt:lpstr>
      <vt:lpstr>Анемия </vt:lpstr>
      <vt:lpstr>Диагностика </vt:lpstr>
      <vt:lpstr>Периферическая кровь</vt:lpstr>
      <vt:lpstr>Лечение </vt:lpstr>
      <vt:lpstr>Препараты  </vt:lpstr>
      <vt:lpstr>Диспансерное наблюдение</vt:lpstr>
      <vt:lpstr>Профилактика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дифиллоботриоз</dc:title>
  <dc:creator>Лиля</dc:creator>
  <cp:lastModifiedBy>Лиля</cp:lastModifiedBy>
  <cp:revision>8</cp:revision>
  <dcterms:created xsi:type="dcterms:W3CDTF">2019-01-11T09:12:49Z</dcterms:created>
  <dcterms:modified xsi:type="dcterms:W3CDTF">2019-01-11T10:38:04Z</dcterms:modified>
</cp:coreProperties>
</file>