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9" r:id="rId7"/>
    <p:sldId id="268" r:id="rId8"/>
    <p:sldId id="267" r:id="rId9"/>
    <p:sldId id="266" r:id="rId10"/>
    <p:sldId id="272" r:id="rId11"/>
    <p:sldId id="271" r:id="rId12"/>
    <p:sldId id="270" r:id="rId13"/>
    <p:sldId id="276" r:id="rId14"/>
    <p:sldId id="275" r:id="rId15"/>
    <p:sldId id="277" r:id="rId16"/>
    <p:sldId id="274" r:id="rId17"/>
    <p:sldId id="273" r:id="rId18"/>
    <p:sldId id="278" r:id="rId19"/>
    <p:sldId id="279" r:id="rId20"/>
    <p:sldId id="281" r:id="rId21"/>
    <p:sldId id="283" r:id="rId22"/>
    <p:sldId id="282" r:id="rId23"/>
    <p:sldId id="284" r:id="rId24"/>
    <p:sldId id="285" r:id="rId25"/>
    <p:sldId id="280" r:id="rId26"/>
    <p:sldId id="286" r:id="rId27"/>
    <p:sldId id="287" r:id="rId28"/>
    <p:sldId id="26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50" d="100"/>
          <a:sy n="50" d="100"/>
        </p:scale>
        <p:origin x="-22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395536" y="1268760"/>
            <a:ext cx="8424936" cy="194421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23528" y="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340768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i="1" dirty="0" smtClean="0">
                <a:solidFill>
                  <a:srgbClr val="00206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solidFill>
                  <a:srgbClr val="002060"/>
                </a:solidFill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практики</a:t>
            </a:r>
            <a: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Подзаголовок 3"/>
          <p:cNvSpPr txBox="1">
            <a:spLocks/>
          </p:cNvSpPr>
          <p:nvPr/>
        </p:nvSpPr>
        <p:spPr>
          <a:xfrm>
            <a:off x="4644008" y="5085184"/>
            <a:ext cx="4499992" cy="2008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Выполнила студентка группы 203-2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Олийник</a:t>
            </a:r>
            <a:r>
              <a:rPr kumimoji="0" lang="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Преподаватель: Казакова Е.Н.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Общий руководитель: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Тазетдинова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Людмила Александровна </a:t>
            </a:r>
            <a:endParaRPr kumimoji="0" lang="ru-RU" sz="2000" b="0" i="0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424936" cy="158417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стенд для посетителей аптеки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https://sun9-40.userapi.com/c854528/v854528270/1d6cc9/CQFny85nx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878497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44824"/>
            <a:ext cx="8640960" cy="158417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2. Санитарный режим в аптечной организации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0"/>
            <a:ext cx="8568952" cy="1512168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 для хранения уборочного инвентаря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sun9-5.userapi.com/c855216/v855216270/1d28f0/Wy0qzqgRuOo.jpg"/>
          <p:cNvPicPr>
            <a:picLocks noChangeAspect="1" noChangeArrowheads="1"/>
          </p:cNvPicPr>
          <p:nvPr/>
        </p:nvPicPr>
        <p:blipFill>
          <a:blip r:embed="rId3" cstate="print"/>
          <a:srcRect l="1553" r="-4004" b="12070"/>
          <a:stretch>
            <a:fillRect/>
          </a:stretch>
        </p:blipFill>
        <p:spPr bwMode="auto">
          <a:xfrm>
            <a:off x="0" y="1556792"/>
            <a:ext cx="4499992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s://sun9-38.userapi.com/c855216/v855216270/1d28e6/RlGVN8x-U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84176"/>
            <a:ext cx="4860032" cy="527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368152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Промаркированный уборочный инвентарь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un9-38.userapi.com/c855216/v855216270/1d28dd/7ZltM3hj0n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355976" cy="2556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s://sun9-53.userapi.com/c858332/v858332270/156fac/TVfMFl8QS7A.jpg"/>
          <p:cNvPicPr>
            <a:picLocks noChangeAspect="1" noChangeArrowheads="1"/>
          </p:cNvPicPr>
          <p:nvPr/>
        </p:nvPicPr>
        <p:blipFill>
          <a:blip r:embed="rId4" cstate="print"/>
          <a:srcRect l="16354"/>
          <a:stretch>
            <a:fillRect/>
          </a:stretch>
        </p:blipFill>
        <p:spPr bwMode="auto">
          <a:xfrm>
            <a:off x="4355976" y="1628800"/>
            <a:ext cx="4788024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https://sun9-11.userapi.com/c205324/v205324270/4209c/jJjDGm_Qq0Q.jpg"/>
          <p:cNvPicPr>
            <a:picLocks noChangeAspect="1" noChangeArrowheads="1"/>
          </p:cNvPicPr>
          <p:nvPr/>
        </p:nvPicPr>
        <p:blipFill>
          <a:blip r:embed="rId5" cstate="print"/>
          <a:srcRect t="8387" b="44951"/>
          <a:stretch>
            <a:fillRect/>
          </a:stretch>
        </p:blipFill>
        <p:spPr bwMode="auto">
          <a:xfrm>
            <a:off x="0" y="4149080"/>
            <a:ext cx="442798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440160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Фармацевт в санитарной одежде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sun9-57.userapi.com/c858332/v858332270/156f86/E8GF8PNOj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415332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2088232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Очищающее от грязи устройство при входе в  аптеку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sun9-66.userapi.com/c858332/v858332270/156fa3/gftb8Jg39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495256" cy="4117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22413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alt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Комната отдыха персонала</a:t>
            </a:r>
            <a:endParaRPr lang="ru-RU" alt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sun9-68.userapi.com/c857220/v857220979/907a5/hOxFR_I-n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923928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sun9-19.userapi.com/c205828/v205828979/193e7/IUwqjBOl9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484784"/>
            <a:ext cx="522007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628800"/>
            <a:ext cx="8568952" cy="2376264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3. Организация хранения товаров аптечного ассортимента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22413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комнаты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2204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Отсутствует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800200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Шкафы для хранения наружных лекарственных препаратов, внутренних лекарственных препаратов, лекарственных препаратов для инъекций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sun9-21.userapi.com/c858228/v858228270/147d3f/0ux1tVkjW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3011488" cy="225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s://sun9-19.userapi.com/c858228/v858228270/147d51/kcL8yKPumY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060847"/>
            <a:ext cx="6156176" cy="482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https://sun9-10.userapi.com/c858228/v858228270/147d1b/I2A0BBFBPB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305983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188640"/>
            <a:ext cx="8424936" cy="1368152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95536" y="2420888"/>
            <a:ext cx="8382000" cy="2738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1. Знакомство со структурой аптечной организации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2. Санитарный режим в аптечной организации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Тема 3. Организация хранения товаров аптечного ассортимента 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656184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Шкафы для хранения перевязочного материала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sun9-11.userapi.com/c855332/v855332270/1d7a44/VhtVdAZQJr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16832"/>
            <a:ext cx="4947055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58417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  для хранения резиновых изделий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sun9-38.userapi.com/c855332/v855332270/1d7a3a/22IpkL8r2Jk.jpg"/>
          <p:cNvPicPr>
            <a:picLocks noChangeAspect="1" noChangeArrowheads="1"/>
          </p:cNvPicPr>
          <p:nvPr/>
        </p:nvPicPr>
        <p:blipFill>
          <a:blip r:embed="rId3" cstate="print"/>
          <a:srcRect t="5606" b="7507"/>
          <a:stretch>
            <a:fillRect/>
          </a:stretch>
        </p:blipFill>
        <p:spPr bwMode="auto">
          <a:xfrm>
            <a:off x="2195736" y="1916832"/>
            <a:ext cx="475654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2232248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  для хранения лекарственного растительного сырья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sun9-35.userapi.com/c204528/v204528270/42254/k3ZDPclTP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427109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s://sun9-45.userapi.com/c855332/v855332270/1d7a94/Ym1kQamGp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492896"/>
            <a:ext cx="4860032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94421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Шкафы для хранения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парафармацевтической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s://sun9-20.userapi.com/c205816/v205816270/3632a/U2MxIaG4j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385192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s://sun9-49.userapi.com/c204528/v204528270/4224b/WGLXnBMUvS0.jpg"/>
          <p:cNvPicPr>
            <a:picLocks noChangeAspect="1" noChangeArrowheads="1"/>
          </p:cNvPicPr>
          <p:nvPr/>
        </p:nvPicPr>
        <p:blipFill>
          <a:blip r:embed="rId4" cstate="print"/>
          <a:srcRect l="8806" r="11393"/>
          <a:stretch>
            <a:fillRect/>
          </a:stretch>
        </p:blipFill>
        <p:spPr bwMode="auto">
          <a:xfrm>
            <a:off x="3851920" y="2204864"/>
            <a:ext cx="529208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58417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 (снаружи и внутри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3010" name="Picture 2" descr="https://sun9-1.userapi.com/c858332/v858332270/156f7c/RKRmQkUrjFE.jpg"/>
          <p:cNvPicPr>
            <a:picLocks noChangeAspect="1" noChangeArrowheads="1"/>
          </p:cNvPicPr>
          <p:nvPr/>
        </p:nvPicPr>
        <p:blipFill>
          <a:blip r:embed="rId3" cstate="print"/>
          <a:srcRect r="8660" b="14510"/>
          <a:stretch>
            <a:fillRect/>
          </a:stretch>
        </p:blipFill>
        <p:spPr bwMode="auto">
          <a:xfrm>
            <a:off x="0" y="1844824"/>
            <a:ext cx="4788024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https://sun9-39.userapi.com/c853524/v853524270/1d14da/4OpaWDrfSrc.jpg"/>
          <p:cNvPicPr>
            <a:picLocks noChangeAspect="1" noChangeArrowheads="1"/>
          </p:cNvPicPr>
          <p:nvPr/>
        </p:nvPicPr>
        <p:blipFill>
          <a:blip r:embed="rId4" cstate="print"/>
          <a:srcRect l="9448"/>
          <a:stretch>
            <a:fillRect/>
          </a:stretch>
        </p:blipFill>
        <p:spPr bwMode="auto">
          <a:xfrm>
            <a:off x="4788024" y="1844824"/>
            <a:ext cx="4355976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58417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Карантинные зоны хранения лекарственных препаратов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https://sun9-48.userapi.com/c855524/v855524270/1cf9df/BdNh6cwkjNo.jpg"/>
          <p:cNvPicPr>
            <a:picLocks noChangeAspect="1" noChangeArrowheads="1"/>
          </p:cNvPicPr>
          <p:nvPr/>
        </p:nvPicPr>
        <p:blipFill>
          <a:blip r:embed="rId3" cstate="print"/>
          <a:srcRect b="12319"/>
          <a:stretch>
            <a:fillRect/>
          </a:stretch>
        </p:blipFill>
        <p:spPr bwMode="auto">
          <a:xfrm>
            <a:off x="971600" y="1934072"/>
            <a:ext cx="7208309" cy="473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512168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для хранения фальсифицированных, недоброкачественных, контрафактных ЛП, а также ЛП с истекшим сроком годности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sun9-48.userapi.com/c855524/v855524270/1cf9df/BdNh6cwkjNo.jpg"/>
          <p:cNvPicPr>
            <a:picLocks noChangeAspect="1" noChangeArrowheads="1"/>
          </p:cNvPicPr>
          <p:nvPr/>
        </p:nvPicPr>
        <p:blipFill>
          <a:blip r:embed="rId3" cstate="print"/>
          <a:srcRect b="12319"/>
          <a:stretch>
            <a:fillRect/>
          </a:stretch>
        </p:blipFill>
        <p:spPr bwMode="auto">
          <a:xfrm>
            <a:off x="971600" y="1934072"/>
            <a:ext cx="7208309" cy="473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568952" cy="1512168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 для сбора медицинских отходов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s://sun9-12.userapi.com/c853424/v853424834/1d84cc/vEs7Ozd3dOM.jpg"/>
          <p:cNvPicPr>
            <a:picLocks noChangeAspect="1" noChangeArrowheads="1"/>
          </p:cNvPicPr>
          <p:nvPr/>
        </p:nvPicPr>
        <p:blipFill>
          <a:blip r:embed="rId3" cstate="print"/>
          <a:srcRect t="4554" b="25143"/>
          <a:stretch>
            <a:fillRect/>
          </a:stretch>
        </p:blipFill>
        <p:spPr bwMode="auto">
          <a:xfrm>
            <a:off x="0" y="1772816"/>
            <a:ext cx="4968552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s://sun9-22.userapi.com/c853428/v853428270/1ca577/uunokXmiKns.jpg"/>
          <p:cNvPicPr>
            <a:picLocks noChangeAspect="1" noChangeArrowheads="1"/>
          </p:cNvPicPr>
          <p:nvPr/>
        </p:nvPicPr>
        <p:blipFill>
          <a:blip r:embed="rId4" cstate="print"/>
          <a:srcRect t="34823"/>
          <a:stretch>
            <a:fillRect/>
          </a:stretch>
        </p:blipFill>
        <p:spPr bwMode="auto">
          <a:xfrm>
            <a:off x="4932040" y="1772816"/>
            <a:ext cx="4211960" cy="278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s://sun9-34.userapi.com/c853428/v853428270/1ca594/Zhxrsyewi84.jpg"/>
          <p:cNvPicPr>
            <a:picLocks noChangeAspect="1" noChangeArrowheads="1"/>
          </p:cNvPicPr>
          <p:nvPr/>
        </p:nvPicPr>
        <p:blipFill>
          <a:blip r:embed="rId5" cstate="print"/>
          <a:srcRect t="58230" b="-493"/>
          <a:stretch>
            <a:fillRect/>
          </a:stretch>
        </p:blipFill>
        <p:spPr bwMode="auto">
          <a:xfrm>
            <a:off x="4980786" y="4509120"/>
            <a:ext cx="416321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204864"/>
            <a:ext cx="8424936" cy="1440160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980728"/>
            <a:ext cx="8424936" cy="230425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0080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1. Знакомство со структурой аптечной организации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Вывеска аптеки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s://sun9-26.userapi.com/c858228/v858228270/147d08/wTJhbD4bwx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176464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s://sun9-57.userapi.com/c858436/v858436979/122c50/sJ3oFAuBvD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24744"/>
            <a:ext cx="4932040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24936" cy="1080120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зал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s://sun9-2.userapi.com/c200628/v200628791/16071/m3cRVh0hV9s.jpg"/>
          <p:cNvPicPr>
            <a:picLocks noChangeAspect="1" noChangeArrowheads="1"/>
          </p:cNvPicPr>
          <p:nvPr/>
        </p:nvPicPr>
        <p:blipFill>
          <a:blip r:embed="rId3" cstate="print"/>
          <a:srcRect b="7719"/>
          <a:stretch>
            <a:fillRect/>
          </a:stretch>
        </p:blipFill>
        <p:spPr bwMode="auto">
          <a:xfrm>
            <a:off x="0" y="1772816"/>
            <a:ext cx="572412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s://sun9-55.userapi.com/c200628/v200628791/1605f/tkMtUwo3NY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3419872" cy="256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24936" cy="1368152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alt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заведующей аптекой</a:t>
            </a:r>
            <a:endParaRPr lang="ru-RU" alt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sun9-57.userapi.com/c854020/v854020791/1af9f6/ysMlJ5dzu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601416"/>
            <a:ext cx="432048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Отсутствует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24936" cy="1080120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комнаты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24936" cy="1080120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ru-RU" alt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Гардеробная</a:t>
            </a:r>
            <a:endParaRPr lang="ru-RU" alt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un9-37.userapi.com/c857120/v857120270/b6e12/Sde96AL8N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20517"/>
            <a:ext cx="4427984" cy="563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sun9-47.userapi.com/c200528/v200528270/413ab/t-IyjwXM9j0.jpg"/>
          <p:cNvPicPr>
            <a:picLocks noChangeAspect="1" noChangeArrowheads="1"/>
          </p:cNvPicPr>
          <p:nvPr/>
        </p:nvPicPr>
        <p:blipFill>
          <a:blip r:embed="rId4" cstate="print"/>
          <a:srcRect b="30439"/>
          <a:stretch>
            <a:fillRect/>
          </a:stretch>
        </p:blipFill>
        <p:spPr bwMode="auto">
          <a:xfrm>
            <a:off x="4427984" y="1196752"/>
            <a:ext cx="471601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sun9-66.userapi.com/c853516/v853516270/1d4675/utt2zE9fo9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01008"/>
            <a:ext cx="226774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s://sun9-70.userapi.com/c858328/v858328270/14d442/V2_UT682m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01008"/>
            <a:ext cx="2448271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ymedisease.org/members/wp-content/uploads/2016/08/patient-special-issue-probiotic-top.jpg"/>
          <p:cNvPicPr>
            <a:picLocks noChangeAspect="1" noChangeArrowheads="1"/>
          </p:cNvPicPr>
          <p:nvPr/>
        </p:nvPicPr>
        <p:blipFill>
          <a:blip r:embed="rId2" cstate="print">
            <a:lum bright="12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424936" cy="1224136"/>
          </a:xfrm>
          <a:prstGeom prst="roundRect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фармацевта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sun9-34.userapi.com/c205816/v205816270/36306/Z8hPBQxRN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4875"/>
            <a:ext cx="7128792" cy="504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208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План:</vt:lpstr>
      <vt:lpstr>Слайд 3</vt:lpstr>
      <vt:lpstr>Слайд 4</vt:lpstr>
      <vt:lpstr>Слайд 5</vt:lpstr>
      <vt:lpstr>Слайд 6</vt:lpstr>
      <vt:lpstr>Отсутствует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9</cp:revision>
  <dcterms:created xsi:type="dcterms:W3CDTF">2020-01-19T12:37:31Z</dcterms:created>
  <dcterms:modified xsi:type="dcterms:W3CDTF">2020-02-13T08:42:25Z</dcterms:modified>
</cp:coreProperties>
</file>