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82" r:id="rId5"/>
    <p:sldMasterId id="2147483694" r:id="rId6"/>
  </p:sldMasterIdLst>
  <p:notesMasterIdLst>
    <p:notesMasterId r:id="rId83"/>
  </p:notesMasterIdLst>
  <p:handoutMasterIdLst>
    <p:handoutMasterId r:id="rId84"/>
  </p:handoutMasterIdLst>
  <p:sldIdLst>
    <p:sldId id="313" r:id="rId7"/>
    <p:sldId id="285" r:id="rId8"/>
    <p:sldId id="315" r:id="rId9"/>
    <p:sldId id="316" r:id="rId10"/>
    <p:sldId id="302" r:id="rId11"/>
    <p:sldId id="310" r:id="rId12"/>
    <p:sldId id="311" r:id="rId13"/>
    <p:sldId id="301" r:id="rId14"/>
    <p:sldId id="300" r:id="rId15"/>
    <p:sldId id="312" r:id="rId16"/>
    <p:sldId id="318" r:id="rId17"/>
    <p:sldId id="319" r:id="rId18"/>
    <p:sldId id="299" r:id="rId19"/>
    <p:sldId id="303" r:id="rId20"/>
    <p:sldId id="306" r:id="rId21"/>
    <p:sldId id="304" r:id="rId22"/>
    <p:sldId id="305" r:id="rId23"/>
    <p:sldId id="287" r:id="rId24"/>
    <p:sldId id="295" r:id="rId25"/>
    <p:sldId id="309" r:id="rId26"/>
    <p:sldId id="360" r:id="rId27"/>
    <p:sldId id="294" r:id="rId28"/>
    <p:sldId id="293" r:id="rId29"/>
    <p:sldId id="320" r:id="rId30"/>
    <p:sldId id="292" r:id="rId31"/>
    <p:sldId id="328" r:id="rId32"/>
    <p:sldId id="329" r:id="rId33"/>
    <p:sldId id="291" r:id="rId34"/>
    <p:sldId id="361" r:id="rId35"/>
    <p:sldId id="357" r:id="rId36"/>
    <p:sldId id="290" r:id="rId37"/>
    <p:sldId id="358" r:id="rId38"/>
    <p:sldId id="289" r:id="rId39"/>
    <p:sldId id="362" r:id="rId40"/>
    <p:sldId id="288" r:id="rId41"/>
    <p:sldId id="286" r:id="rId42"/>
    <p:sldId id="327" r:id="rId43"/>
    <p:sldId id="326" r:id="rId44"/>
    <p:sldId id="363" r:id="rId45"/>
    <p:sldId id="330" r:id="rId46"/>
    <p:sldId id="333" r:id="rId47"/>
    <p:sldId id="331" r:id="rId48"/>
    <p:sldId id="332" r:id="rId49"/>
    <p:sldId id="325" r:id="rId50"/>
    <p:sldId id="336" r:id="rId51"/>
    <p:sldId id="335" r:id="rId52"/>
    <p:sldId id="334" r:id="rId53"/>
    <p:sldId id="359" r:id="rId54"/>
    <p:sldId id="340" r:id="rId55"/>
    <p:sldId id="341" r:id="rId56"/>
    <p:sldId id="339" r:id="rId57"/>
    <p:sldId id="365" r:id="rId58"/>
    <p:sldId id="342" r:id="rId59"/>
    <p:sldId id="366" r:id="rId60"/>
    <p:sldId id="344" r:id="rId61"/>
    <p:sldId id="367" r:id="rId62"/>
    <p:sldId id="350" r:id="rId63"/>
    <p:sldId id="368" r:id="rId64"/>
    <p:sldId id="369" r:id="rId65"/>
    <p:sldId id="354" r:id="rId66"/>
    <p:sldId id="355" r:id="rId67"/>
    <p:sldId id="352" r:id="rId68"/>
    <p:sldId id="356" r:id="rId69"/>
    <p:sldId id="375" r:id="rId70"/>
    <p:sldId id="377" r:id="rId71"/>
    <p:sldId id="378" r:id="rId72"/>
    <p:sldId id="376" r:id="rId73"/>
    <p:sldId id="379" r:id="rId74"/>
    <p:sldId id="353" r:id="rId75"/>
    <p:sldId id="371" r:id="rId76"/>
    <p:sldId id="374" r:id="rId77"/>
    <p:sldId id="370" r:id="rId78"/>
    <p:sldId id="364" r:id="rId79"/>
    <p:sldId id="382" r:id="rId80"/>
    <p:sldId id="380" r:id="rId81"/>
    <p:sldId id="280" r:id="rId8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08" autoAdjust="0"/>
  </p:normalViewPr>
  <p:slideViewPr>
    <p:cSldViewPr snapToGrid="0">
      <p:cViewPr varScale="1">
        <p:scale>
          <a:sx n="88" d="100"/>
          <a:sy n="88" d="100"/>
        </p:scale>
        <p:origin x="451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6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5E2833C-BE82-4A7C-95A5-05EE92016B5B}" type="datetime1">
              <a:rPr lang="ru-RU" smtClean="0"/>
              <a:t>03.11.2021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7B202-C390-493D-8D1F-E22209051E94}" type="datetime1">
              <a:rPr lang="ru-RU" smtClean="0"/>
              <a:pPr/>
              <a:t>03.11.2021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375" y="749300"/>
            <a:ext cx="6577013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7888"/>
            <a:ext cx="5387975" cy="4441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17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375" y="749300"/>
            <a:ext cx="6577013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7888"/>
            <a:ext cx="5387975" cy="4441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5335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ACA52C-62CF-4E67-BBE3-8D0817E272D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ru-RU" smtClean="0">
                <a:latin typeface="Arial" panose="020B0604020202020204" pitchFamily="34" charset="0"/>
              </a:rPr>
              <a:t>Those who have…</a:t>
            </a:r>
          </a:p>
        </p:txBody>
      </p:sp>
    </p:spTree>
    <p:extLst>
      <p:ext uri="{BB962C8B-B14F-4D97-AF65-F5344CB8AC3E}">
        <p14:creationId xmlns:p14="http://schemas.microsoft.com/office/powerpoint/2010/main" val="2862172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609D5FC-D299-4636-BE09-4EF07DEC4A5E}" type="slidenum">
              <a:rPr lang="ru-RU" altLang="ru-RU" sz="1200"/>
              <a:pPr eaLnBrk="1" hangingPunct="1"/>
              <a:t>75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53898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76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62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>
              <a:solidFill>
                <a:schemeClr val="tx1"/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,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 dirty="0"/>
              <a:t>Название раздела 1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 dirty="0"/>
              <a:t>Название раздела 2</a:t>
            </a:r>
          </a:p>
        </p:txBody>
      </p:sp>
      <p:sp>
        <p:nvSpPr>
          <p:cNvPr id="8" name="Объект 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 dirty="0"/>
              <a:t>Название раздела 3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6" name="Стрелка: Правая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Стрелка: Правая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 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5" name="Текст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 элемента</a:t>
            </a:r>
          </a:p>
        </p:txBody>
      </p:sp>
      <p:sp>
        <p:nvSpPr>
          <p:cNvPr id="41" name="Текст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месяц, год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9" name="Текст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Краткая биография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Краткая биография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Краткая биография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7" name="Рисунок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5" name="Рисунок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4" name="Рисунок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2" name="Рисунок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53" name="Текст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60" name="Текст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dirty="0"/>
              <a:t>Спасибо </a:t>
            </a:r>
            <a:br>
              <a:rPr lang="ru-RU" noProof="0" dirty="0"/>
            </a:br>
            <a:r>
              <a:rPr lang="ru-RU" noProof="0" dirty="0"/>
              <a:t>вам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Полное имя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Электронная почта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5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Полилиния: Фигура 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76" name="Полилиния: Фигура 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143" name="Полилиния: Фигура 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3" name="Полилиния: Фигура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87" name="Полилиния: Фигура 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2" name="Полилиния: Фигура 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74" name="Полилиния: фигура 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28" name="Рисунок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29" name="Рисунок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0" name="Рисунок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1" name="Рисунок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 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/>
          </a:p>
        </p:txBody>
      </p:sp>
      <p:sp>
        <p:nvSpPr>
          <p:cNvPr id="3" name="Рисунок 2" descr="Изображение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1" name="Текст 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Группа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Группа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Прямоугольник 114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Прямоугольник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Прямоугольник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Группа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Прямоугольник 84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Прямоугольник 85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Прямоугольник 11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Группа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Прямоугольник 77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Прямоугольник 78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Прямоугольник 80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Прямоугольник 74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endParaRPr>
              </a:p>
            </p:txBody>
          </p:sp>
        </p:grpSp>
        <p:sp>
          <p:nvSpPr>
            <p:cNvPr id="45" name="Полилиния 44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48" name="Полилиния 47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49" name="Полилиния 48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1" name="Полилиния 50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2" name="Полилиния 51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3" name="Шестиугольник 52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4" name="Шестиугольник 53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5" name="Шестиугольник 54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6" name="Шестиугольник 55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7" name="Шестиугольник 56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8" name="Полилиния 57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9" name="Шестиугольник 58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0" name="Шестиугольник 59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1" name="Шестиугольник 60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2" name="Шестиугольник 61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3" name="Шестиугольник 62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4" name="Шестиугольник 63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5" name="Шестиугольник 64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6" name="Шестиугольник 65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7" name="Шестиугольник 66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8" name="Полилиния 67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9" name="Полилиния 68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</p:grpSp>
      <p:sp>
        <p:nvSpPr>
          <p:cNvPr id="46" name="Прямоугольник 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 bwMode="ltGray"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Рисунок 7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 hasCustomPrompt="1"/>
          </p:nvPr>
        </p:nvSpPr>
        <p:spPr>
          <a:xfrm>
            <a:off x="1195939" y="2695635"/>
            <a:ext cx="4414838" cy="3551578"/>
          </a:xfrm>
        </p:spPr>
        <p:txBody>
          <a:bodyPr rtlCol="0"/>
          <a:lstStyle>
            <a:lvl1pPr marL="68580" indent="0">
              <a:buNone/>
              <a:defRPr/>
            </a:lvl1pPr>
          </a:lstStyle>
          <a:p>
            <a:pPr rtl="0"/>
            <a:r>
              <a:rPr lang="ru-RU" dirty="0" smtClean="0"/>
              <a:t>Вставьте сюда фото продукта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 rtlCol="0"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lumMod val="50000"/>
                </a:srgb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Добавить нижний колонтитул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lumMod val="50000"/>
                </a:srgb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rtlCol="0"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19FAA-17DD-4F7F-A463-F751B3C2560B}" type="datetime1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03.11.2021</a:t>
            </a:fld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67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Добавить нижний колонтитул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lumMod val="50000"/>
                </a:srgb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F54D-E495-49D8-B4CE-B385E5D6CE70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03.11.2021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0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rtlCol="0" anchor="b"/>
          <a:lstStyle>
            <a:lvl1pPr algn="l">
              <a:defRPr sz="40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Добавить нижний колонтитул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lumMod val="50000"/>
                </a:srgb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C7465-321E-4E8D-9FA5-1766B2875416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03.11.2021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40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Добавить нижний колонтитул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lumMod val="50000"/>
                </a:srgb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FD8-8EE4-4AFC-BD8A-002EB4ECCDEE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03.11.2021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23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3 X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21" name="Рисунок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22" name="Рисунок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6" name="Текст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000" b="1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Добавить нижний колонтитул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lumMod val="50000"/>
                </a:srgb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5D1C6-7045-4522-B973-810892650259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03.11.2021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99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Добавить нижний колонтитул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lumMod val="50000"/>
                </a:srgb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E9D1B-D9F4-4FCD-872D-F02A79C2B4A6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03.11.2021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31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Добавить нижний колонтитул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lumMod val="50000"/>
                </a:srgb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BA56C-6476-46C0-8EFF-A1696970112D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03.11.2021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39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Группа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Группа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Прямоугольник 83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Прямоугольник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Прямоугольник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Группа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Прямоугольник 80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Прямоугольник 82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Группа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Прямоугольник 77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Прямоугольник 78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Прямоугольник 79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Прямоугольник 74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endParaRPr>
              </a:p>
            </p:txBody>
          </p:sp>
        </p:grpSp>
        <p:sp>
          <p:nvSpPr>
            <p:cNvPr id="47" name="Полилиния 46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48" name="Полилиния 47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49" name="Полилиния 48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0" name="Полилиния 49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1" name="Полилиния 50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2" name="Шестиугольник 51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3" name="Шестиугольник 52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4" name="Шестиугольник 53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5" name="Шестиугольник 54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6" name="Шестиугольник 55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9" name="Полилиния 58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0" name="Шестиугольник 59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2" name="Шестиугольник 61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3" name="Шестиугольник 62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4" name="Шестиугольник 63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5" name="Шестиугольник 64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6" name="Шестиугольник 65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7" name="Шестиугольник 66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8" name="Шестиугольник 67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9" name="Шестиугольник 68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70" name="Полилиния 69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71" name="Полилиния 70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</p:grpSp>
      <p:sp>
        <p:nvSpPr>
          <p:cNvPr id="46" name="Прямоугольник 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Добавить нижний колонтитул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lumMod val="50000"/>
                </a:srgb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BFE44-39CB-4D4F-BFC1-B5E1F8305923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03.11.2021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56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Группа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Группа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Прямоугольник 86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Прямоугольник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Прямоугольник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Группа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Прямоугольник 83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Прямоугольник 84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Прямоугольник 85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Группа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Прямоугольник 80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Прямоугольник 82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Прямоугольник 77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endParaRPr>
              </a:p>
            </p:txBody>
          </p:sp>
          <p:sp>
            <p:nvSpPr>
              <p:cNvPr id="80" name="Прямоугольник 79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endParaRPr>
              </a:p>
            </p:txBody>
          </p:sp>
        </p:grpSp>
        <p:sp>
          <p:nvSpPr>
            <p:cNvPr id="46" name="Полилиния 45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47" name="Полилиния 46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48" name="Полилиния 47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49" name="Полилиния 48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0" name="Полилиния 49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1" name="Шестиугольник 50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2" name="Шестиугольник 51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0" name="Шестиугольник 59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1" name="Шестиугольник 60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2" name="Шестиугольник 61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3" name="Полилиния 62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4" name="Шестиугольник 63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5" name="Шестиугольник 64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6" name="Шестиугольник 65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7" name="Шестиугольник 66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8" name="Шестиугольник 67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9" name="Шестиугольник 68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70" name="Шестиугольник 69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71" name="Шестиугольник 70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72" name="Шестиугольник 71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73" name="Полилиния 72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74" name="Полилиния 73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</p:grpSp>
      <p:sp>
        <p:nvSpPr>
          <p:cNvPr id="94" name="Прямоугольник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01" name="Прямоугольник 100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lumMod val="50000"/>
                </a:srgb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2AE89-4E72-46C6-90DA-4EE731B2E314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03.11.2021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9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lumMod val="50000"/>
                </a:srgb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A20C0-14E8-47C7-8A59-4ED6E3CAC36F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03.11.2021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56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rtlCol="0" anchor="ctr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lumMod val="50000"/>
                </a:srgb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78DB3-F8E7-4A52-BF6B-E159F0626548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03.11.2021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53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9BDCF2-F042-4FE5-9402-85AE4D4D86D7}" type="slidenum">
              <a:rPr kumimoji="0" lang="ru-RU" alt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07479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94BFEE-A6AA-43A1-AC51-60F012E2F5DA}" type="slidenum">
              <a:rPr kumimoji="0" lang="ru-RU" alt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9445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D257AB-7220-42BD-8A1C-999191D2D3F6}" type="slidenum">
              <a:rPr kumimoji="0" lang="ru-RU" alt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4252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3 X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>
              <a:solidFill>
                <a:schemeClr val="tx1"/>
              </a:solidFill>
            </a:endParaRP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Рисунок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5" name="Рисунок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6" name="Рисунок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B1683C-1A3C-41C9-BF45-2C70B60827E2}" type="slidenum">
              <a:rPr kumimoji="0" lang="ru-RU" alt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17204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73881B-75BB-4936-AD0F-ECB5153A9103}" type="slidenum">
              <a:rPr kumimoji="0" lang="ru-RU" alt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4888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08B755-1101-446F-803A-A61950F247BA}" type="slidenum">
              <a:rPr kumimoji="0" lang="ru-RU" alt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52702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2F2460-2308-47E7-B177-F9D6FC224018}" type="slidenum">
              <a:rPr kumimoji="0" lang="ru-RU" alt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94732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all" spc="0" normalizeH="0" baseline="0" noProof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A8AD98-38C3-4DD3-8CCA-234A81CCEA24}" type="slidenum">
              <a:rPr kumimoji="0" lang="ru-RU" alt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1" i="0" u="none" strike="noStrike" kern="1200" cap="none" spc="0" normalizeH="0" baseline="0" noProof="0" smtClean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909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1A120-3498-4E90-A192-3020FD46AF25}" type="slidenum">
              <a:rPr kumimoji="0" lang="ru-RU" alt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06562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77102D-4B3F-414D-B9E1-51F14C54C453}" type="slidenum">
              <a:rPr kumimoji="0" lang="ru-RU" alt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699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2E9E67-F7DE-490E-B18D-CB573C5B986E}" type="slidenum">
              <a:rPr kumimoji="0" lang="ru-RU" alt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9519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4 X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илиния: Фигура 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>
              <a:solidFill>
                <a:schemeClr val="tx1"/>
              </a:solidFill>
            </a:endParaRPr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Рисунок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4" name="Рисунок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7" name="Рисунок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8" name="Рисунок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4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52" name="Подзаголовок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1" name="Полилиния: Фигура 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Рисунок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Вставьте или перетащите свое изображение экрана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 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dirty="0"/>
              <a:t>Название раздела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dirty="0"/>
              <a:t>Заголовок раздела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Заголовок раздела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2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3</a:t>
            </a:r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178" name="Полилиния: Фигура 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192" name="Группа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Полилиния: Фигура 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grpSp>
          <p:nvGrpSpPr>
            <p:cNvPr id="182" name="Группа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Полилиния: Фигура 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84" name="Полилиния: Фигура 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85" name="Полилиния: Фигура 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86" name="Полилиния: Фигура 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87" name="Полилиния: Фигура 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88" name="Полилиния: Фигура 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89" name="Полилиния: Фигура 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90" name="Полилиния: Фигура 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91" name="Полилиния: Фигура 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Название квадранта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C0000"/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C0000"/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 41"/>
          <p:cNvGrpSpPr/>
          <p:nvPr/>
        </p:nvGrpSpPr>
        <p:grpSpPr bwMode="invGray">
          <a:xfrm>
            <a:off x="-506608" y="0"/>
            <a:ext cx="13243109" cy="6858000"/>
            <a:chOff x="-382404" y="0"/>
            <a:chExt cx="9932332" cy="6858000"/>
          </a:xfrm>
        </p:grpSpPr>
        <p:grpSp>
          <p:nvGrpSpPr>
            <p:cNvPr id="43" name="Группа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Группа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Прямоугольник 112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Прямоугольник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Прямоугольник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Группа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Прямоугольник 109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Прямоугольник 110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Прямоугольник 111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Группа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Прямоугольник 106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Прямоугольник 107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Прямоугольник 103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endParaRPr>
              </a:p>
            </p:txBody>
          </p:sp>
        </p:grpSp>
        <p:sp>
          <p:nvSpPr>
            <p:cNvPr id="44" name="Полилиния 43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45" name="Полилиния 44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46" name="Полилиния 45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47" name="Полилиния 46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49" name="Полилиния 48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0" name="Шестиугольник 49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1" name="Шестиугольник 50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2" name="Шестиугольник 51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3" name="Шестиугольник 52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4" name="Шестиугольник 53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5" name="Полилиния 54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6" name="Шестиугольник 55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7" name="Шестиугольник 56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8" name="Шестиугольник 57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9" name="Шестиугольник 58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60" name="Шестиугольник 59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95" name="Шестиугольник 94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96" name="Шестиугольник 95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97" name="Шестиугольник 96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98" name="Шестиугольник 97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99" name="Полилиния 98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100" name="Полилиния 99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1" name="Прямоугольник 70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39097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Добавить нижний колонтитул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lumMod val="50000"/>
                </a:srgb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F2C41-0F02-432E-9FC9-A954D4C58EB8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03.11.2021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93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75054" indent="-28575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892808" indent="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864">
          <p15:clr>
            <a:srgbClr val="F26B43"/>
          </p15:clr>
        </p15:guide>
        <p15:guide id="3" pos="679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4F12-AA26-4AC8-9962-C36BB8F3255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48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enevinc.ru/wp-content/uploads/2012/06/Progeria1.jpg" TargetMode="Externa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repin.info/data/img/naturejoke/16861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708372" y="1484211"/>
            <a:ext cx="5070764" cy="3791553"/>
          </a:xfrm>
        </p:spPr>
        <p:txBody>
          <a:bodyPr/>
          <a:lstStyle/>
          <a:p>
            <a:pPr algn="l"/>
            <a:r>
              <a:rPr lang="ru-RU" sz="54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ЛИЦ ПОЖИЛОГО И СТАРЧЕСКОГО ВОЗРАСТА</a:t>
            </a:r>
            <a:r>
              <a:rPr lang="ru-RU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orange.nsw.gov.au/wp-content/uploads/2019/01/dancing-elderly-1024x682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r="6027"/>
          <a:stretch>
            <a:fillRect/>
          </a:stretch>
        </p:blipFill>
        <p:spPr bwMode="auto">
          <a:xfrm>
            <a:off x="0" y="955764"/>
            <a:ext cx="570388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81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025" y="872836"/>
            <a:ext cx="10465724" cy="5378335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i="1" dirty="0"/>
              <a:t> </a:t>
            </a:r>
            <a:r>
              <a:rPr lang="ru-RU" sz="3200" i="1" dirty="0"/>
              <a:t> </a:t>
            </a:r>
            <a:r>
              <a:rPr lang="ru-RU" sz="3200" b="1" i="1" dirty="0"/>
              <a:t>Преждевременное старение</a:t>
            </a:r>
            <a:r>
              <a:rPr lang="ru-RU" sz="3200" b="1" dirty="0"/>
              <a:t> </a:t>
            </a:r>
            <a:r>
              <a:rPr lang="ru-RU" sz="3200" dirty="0"/>
              <a:t>– ускоренное, характеризуется более ранним развитием возрастных изменений или же их большей выраженностью в тот или иной возрастной период. </a:t>
            </a:r>
            <a:endParaRPr lang="ru-RU" sz="3200" dirty="0" smtClean="0"/>
          </a:p>
          <a:p>
            <a:r>
              <a:rPr lang="ru-RU" sz="3200" dirty="0" smtClean="0"/>
              <a:t>Этому </a:t>
            </a:r>
            <a:r>
              <a:rPr lang="ru-RU" sz="3200" dirty="0"/>
              <a:t>способствуют заболевания, состояние окружающей среды, стрессы и т.д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>Крайнее выражение ускоренного старения — </a:t>
            </a:r>
            <a:r>
              <a:rPr lang="ru-RU" sz="3200" b="1" dirty="0" err="1"/>
              <a:t>прогерия</a:t>
            </a:r>
            <a:r>
              <a:rPr lang="ru-RU" sz="3200" dirty="0"/>
              <a:t> - встречается даже у детей.</a:t>
            </a:r>
            <a:endParaRPr lang="ru-RU" sz="3200" b="1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1913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+mn-lt"/>
              </a:rPr>
              <a:t>Прогерия</a:t>
            </a:r>
            <a:r>
              <a:rPr lang="ru-RU" dirty="0" smtClean="0"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pic>
        <p:nvPicPr>
          <p:cNvPr id="4" name="Содержимое 3" descr="http://www.benevinc.ru/wp-content/uploads/2012/06/Progeria1-300x21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66844" y="2786058"/>
            <a:ext cx="4500594" cy="35719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repin.info/data/img/naturejoke/16861_small.jpg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5802" y="642918"/>
            <a:ext cx="4357718" cy="300039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im7.asset.yvimg.kz/userimages/elya_tampilova/7hd0o8E91pxZY8L1jm4VD1iQ5MjTAi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500438"/>
            <a:ext cx="4429156" cy="3071834"/>
          </a:xfrm>
          <a:prstGeom prst="snip2Same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667868" y="471488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21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96364" y="78579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 лет</a:t>
            </a:r>
          </a:p>
        </p:txBody>
      </p:sp>
    </p:spTree>
    <p:extLst>
      <p:ext uri="{BB962C8B-B14F-4D97-AF65-F5344CB8AC3E}">
        <p14:creationId xmlns:p14="http://schemas.microsoft.com/office/powerpoint/2010/main" val="12867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642" y="497305"/>
            <a:ext cx="10132003" cy="1395663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преждевременного старения: 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8358" y="1700463"/>
            <a:ext cx="10315073" cy="44917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снижение умственной и физической работоспособности,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утомляемость,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ухудшение памяти,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ослабление эмоций и половой функции,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снижение приспособительных возможностей сердечно-сосудистой и других систем организма,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раннее возникновение возрастных предпосылок для развития болезней.</a:t>
            </a:r>
          </a:p>
          <a:p>
            <a:pPr marL="68580" indent="0">
              <a:buNone/>
            </a:pP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40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448888"/>
            <a:ext cx="9934685" cy="118872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старости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263535"/>
            <a:ext cx="10565475" cy="5054137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Хронологическая </a:t>
            </a:r>
            <a:r>
              <a:rPr lang="ru-RU" sz="2800" b="1" i="1" dirty="0"/>
              <a:t>(календарная) старость</a:t>
            </a:r>
            <a:r>
              <a:rPr lang="ru-RU" sz="2800" dirty="0"/>
              <a:t> (хронологический или календарный или паспортный возраст) – возраст от рождения до исчисляемого момента – количество прожитых лет.</a:t>
            </a:r>
          </a:p>
          <a:p>
            <a:r>
              <a:rPr lang="ru-RU" sz="2800" b="1" i="1" dirty="0"/>
              <a:t>Физиологическая (физическая) старость</a:t>
            </a:r>
            <a:r>
              <a:rPr lang="ru-RU" sz="2800" i="1" dirty="0"/>
              <a:t> </a:t>
            </a:r>
            <a:r>
              <a:rPr lang="ru-RU" sz="2800" dirty="0"/>
              <a:t>– биологический возраст – степень морфологического и физиологического развития организма (истинная мера старения организма).</a:t>
            </a:r>
          </a:p>
          <a:p>
            <a:r>
              <a:rPr lang="ru-RU" sz="2800" b="1" i="1" dirty="0"/>
              <a:t>Психологическая старость</a:t>
            </a:r>
            <a:r>
              <a:rPr lang="ru-RU" sz="2800" i="1" dirty="0"/>
              <a:t> </a:t>
            </a:r>
            <a:r>
              <a:rPr lang="ru-RU" sz="2800" dirty="0"/>
              <a:t>– момент жизни человека, когда он сам начинает осознавать себя старым.</a:t>
            </a:r>
          </a:p>
          <a:p>
            <a:r>
              <a:rPr lang="ru-RU" sz="2800" b="1" i="1" dirty="0"/>
              <a:t>Социальная старость</a:t>
            </a:r>
            <a:r>
              <a:rPr lang="ru-RU" sz="2800" dirty="0"/>
              <a:t> – зависит от средней продолжительности жизни в конкретной стране в определенный отрезок времени.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9967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657726"/>
            <a:ext cx="9366325" cy="89835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ГЕРОНТОЛОГИЯ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3330" y="1556084"/>
            <a:ext cx="10798233" cy="4276545"/>
          </a:xfrm>
        </p:spPr>
        <p:txBody>
          <a:bodyPr/>
          <a:lstStyle/>
          <a:p>
            <a:r>
              <a:rPr lang="ru-RU" dirty="0" smtClean="0"/>
              <a:t>– </a:t>
            </a:r>
            <a:r>
              <a:rPr lang="ru-RU" sz="3200" dirty="0" smtClean="0"/>
              <a:t>наука, изучающая старение </a:t>
            </a:r>
            <a:r>
              <a:rPr lang="ru-RU" sz="3200" dirty="0" err="1" smtClean="0"/>
              <a:t>организма</a:t>
            </a:r>
            <a:r>
              <a:rPr lang="ru-RU" sz="3200" dirty="0" err="1"/>
              <a:t>и</a:t>
            </a:r>
            <a:r>
              <a:rPr lang="ru-RU" sz="3200" dirty="0"/>
              <a:t> профилактику преждевременного старения (от греч. </a:t>
            </a:r>
            <a:r>
              <a:rPr lang="ru-RU" sz="3200" dirty="0" err="1"/>
              <a:t>geron</a:t>
            </a:r>
            <a:r>
              <a:rPr lang="ru-RU" sz="3200" dirty="0"/>
              <a:t> - старец, </a:t>
            </a:r>
            <a:r>
              <a:rPr lang="ru-RU" sz="3200" dirty="0" err="1"/>
              <a:t>logos</a:t>
            </a:r>
            <a:r>
              <a:rPr lang="ru-RU" sz="3200" dirty="0"/>
              <a:t> - учение).</a:t>
            </a:r>
          </a:p>
          <a:p>
            <a:endParaRPr lang="ru-RU" sz="3200" dirty="0" smtClean="0"/>
          </a:p>
          <a:p>
            <a:endParaRPr lang="ru-RU" dirty="0"/>
          </a:p>
        </p:txBody>
      </p:sp>
      <p:pic>
        <p:nvPicPr>
          <p:cNvPr id="44034" name="Picture 2" descr="http://osteoporoz-ivanovo.ru/img/ind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0614" y="2797161"/>
            <a:ext cx="5257800" cy="3720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92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315884"/>
            <a:ext cx="9366325" cy="1072341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Гериатрия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1323" y="1668380"/>
            <a:ext cx="9390977" cy="4164250"/>
          </a:xfrm>
        </p:spPr>
        <p:txBody>
          <a:bodyPr/>
          <a:lstStyle/>
          <a:p>
            <a:r>
              <a:rPr lang="ru-RU" b="1" i="1" dirty="0"/>
              <a:t> </a:t>
            </a:r>
            <a:r>
              <a:rPr lang="ru-RU" i="1" dirty="0"/>
              <a:t> </a:t>
            </a:r>
            <a:r>
              <a:rPr lang="ru-RU" sz="3200" i="1" dirty="0"/>
              <a:t>-</a:t>
            </a:r>
            <a:r>
              <a:rPr lang="ru-RU" sz="3200" dirty="0"/>
              <a:t> </a:t>
            </a:r>
            <a:r>
              <a:rPr lang="ru-RU" sz="3600" dirty="0">
                <a:latin typeface="+mj-lt"/>
              </a:rPr>
              <a:t>область клинической медицины, изучающая болезни людей пожилого и старческого возраста, разрабатывающая методы их диагностики, профилактики и лечения. (</a:t>
            </a:r>
            <a:r>
              <a:rPr lang="ru-RU" sz="3600" b="1" dirty="0">
                <a:latin typeface="+mj-lt"/>
              </a:rPr>
              <a:t>Греч.</a:t>
            </a:r>
            <a:r>
              <a:rPr lang="ru-RU" sz="3600" dirty="0">
                <a:latin typeface="+mj-lt"/>
              </a:rPr>
              <a:t>: </a:t>
            </a:r>
            <a:r>
              <a:rPr lang="ru-RU" sz="3600" dirty="0" err="1">
                <a:latin typeface="+mj-lt"/>
              </a:rPr>
              <a:t>geron</a:t>
            </a:r>
            <a:r>
              <a:rPr lang="ru-RU" sz="3600" dirty="0">
                <a:latin typeface="+mj-lt"/>
              </a:rPr>
              <a:t> - старец, </a:t>
            </a:r>
            <a:r>
              <a:rPr lang="ru-RU" sz="3600" dirty="0" err="1">
                <a:latin typeface="+mj-lt"/>
              </a:rPr>
              <a:t>iatreia</a:t>
            </a:r>
            <a:r>
              <a:rPr lang="ru-RU" sz="3600" dirty="0">
                <a:latin typeface="+mj-lt"/>
              </a:rPr>
              <a:t> - лечение  - старец + лечение).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6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811" y="352926"/>
            <a:ext cx="10876547" cy="150443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Геронтология имеет три основных раздела: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1263" y="1491917"/>
            <a:ext cx="10972799" cy="5082620"/>
          </a:xfrm>
        </p:spPr>
        <p:txBody>
          <a:bodyPr>
            <a:no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sz="2700" b="1" dirty="0" smtClean="0"/>
              <a:t>Биология старения </a:t>
            </a:r>
            <a:r>
              <a:rPr lang="ru-RU" sz="2700" dirty="0" smtClean="0"/>
              <a:t>– раздел геронтологии, объединяющий изучение процесса старения живых организмов (высших животных и человека) на разных уровнях их организации: субклеточном, клеточном, тканевом, органном и системном.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700" b="1" dirty="0" smtClean="0"/>
              <a:t>Гериатрия, или </a:t>
            </a:r>
            <a:r>
              <a:rPr lang="ru-RU" sz="2700" b="1" dirty="0" err="1" smtClean="0"/>
              <a:t>гериатрическая</a:t>
            </a:r>
            <a:r>
              <a:rPr lang="ru-RU" sz="2700" b="1" dirty="0" smtClean="0"/>
              <a:t> медицина </a:t>
            </a:r>
            <a:r>
              <a:rPr lang="ru-RU" sz="2700" dirty="0" smtClean="0"/>
              <a:t>– учение о болезнях людей пожилого и старческого возраста: особенности их клинического течения, лечения, профилактики, организации медицинской и социальной помощи.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700" b="1" dirty="0" smtClean="0"/>
              <a:t>Социальная геронтология </a:t>
            </a:r>
            <a:r>
              <a:rPr lang="ru-RU" sz="2700" dirty="0" smtClean="0"/>
              <a:t>изучает влияние социальных условий на человека и разрабатывает мероприятия направленные на устранение отрицательного воздействия факторов окружающей среды.</a:t>
            </a:r>
          </a:p>
          <a:p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69244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320842"/>
            <a:ext cx="9366325" cy="1235242"/>
          </a:xfrm>
        </p:spPr>
        <p:txBody>
          <a:bodyPr/>
          <a:lstStyle/>
          <a:p>
            <a:r>
              <a:rPr lang="ru-RU" b="1" i="1" dirty="0" smtClean="0">
                <a:latin typeface="+mn-lt"/>
              </a:rPr>
              <a:t>Основной задачей геронтологии </a:t>
            </a:r>
            <a:endParaRPr lang="ru-RU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2317" y="1892968"/>
            <a:ext cx="10395284" cy="3939662"/>
          </a:xfrm>
        </p:spPr>
        <p:txBody>
          <a:bodyPr/>
          <a:lstStyle/>
          <a:p>
            <a:r>
              <a:rPr lang="ru-RU" sz="3200" dirty="0" smtClean="0"/>
              <a:t>является сохранение физического  и психологического здоровья пожилых и старых людей, их социального благополучия.</a:t>
            </a:r>
          </a:p>
          <a:p>
            <a:endParaRPr lang="ru-RU" dirty="0"/>
          </a:p>
        </p:txBody>
      </p:sp>
      <p:pic>
        <p:nvPicPr>
          <p:cNvPr id="41986" name="Picture 2" descr="http://moikompas.ru/img/compas/2008-11-04/endocrinal_aging/55230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7832" y="3048169"/>
            <a:ext cx="4071934" cy="312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77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64276" y="415636"/>
            <a:ext cx="10008524" cy="1016290"/>
          </a:xfrm>
        </p:spPr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периодизация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4276" y="1524000"/>
            <a:ext cx="10374284" cy="48352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cs typeface="Times New Roman" charset="0"/>
              </a:rPr>
              <a:t>Период</a:t>
            </a:r>
            <a:r>
              <a:rPr lang="en-US" sz="2800" dirty="0" smtClean="0">
                <a:cs typeface="Times New Roman" charset="0"/>
              </a:rPr>
              <a:t> </a:t>
            </a:r>
            <a:r>
              <a:rPr lang="en-US" sz="2800" b="1" i="1" dirty="0" err="1" smtClean="0">
                <a:cs typeface="Times New Roman" charset="0"/>
              </a:rPr>
              <a:t>расцвета</a:t>
            </a:r>
            <a:r>
              <a:rPr lang="en-US" sz="2800" b="1" i="1" dirty="0" smtClean="0">
                <a:cs typeface="Times New Roman" charset="0"/>
              </a:rPr>
              <a:t> </a:t>
            </a:r>
            <a:r>
              <a:rPr lang="en-US" sz="2800" dirty="0" smtClean="0">
                <a:cs typeface="Times New Roman" charset="0"/>
              </a:rPr>
              <a:t>и</a:t>
            </a:r>
            <a:r>
              <a:rPr lang="en-US" sz="2800" b="1" i="1" dirty="0" smtClean="0">
                <a:cs typeface="Times New Roman" charset="0"/>
              </a:rPr>
              <a:t> </a:t>
            </a:r>
            <a:r>
              <a:rPr lang="en-US" sz="2800" b="1" i="1" dirty="0" err="1" smtClean="0">
                <a:cs typeface="Times New Roman" charset="0"/>
              </a:rPr>
              <a:t>наиболее</a:t>
            </a:r>
            <a:r>
              <a:rPr lang="en-US" sz="2800" b="1" i="1" dirty="0" smtClean="0">
                <a:cs typeface="Times New Roman" charset="0"/>
              </a:rPr>
              <a:t> </a:t>
            </a:r>
            <a:r>
              <a:rPr lang="en-US" sz="2800" b="1" i="1" dirty="0" err="1" smtClean="0">
                <a:cs typeface="Times New Roman" charset="0"/>
              </a:rPr>
              <a:t>устойчивого</a:t>
            </a:r>
            <a:r>
              <a:rPr lang="en-US" sz="2800" b="1" i="1" dirty="0" smtClean="0">
                <a:cs typeface="Times New Roman" charset="0"/>
              </a:rPr>
              <a:t> </a:t>
            </a:r>
            <a:r>
              <a:rPr lang="en-US" sz="2800" b="1" i="1" dirty="0" err="1" smtClean="0">
                <a:cs typeface="Times New Roman" charset="0"/>
              </a:rPr>
              <a:t>функционирования</a:t>
            </a:r>
            <a:r>
              <a:rPr lang="en-US" sz="2800" i="1" dirty="0" smtClean="0">
                <a:cs typeface="Times New Roman" charset="0"/>
              </a:rPr>
              <a:t> </a:t>
            </a:r>
            <a:r>
              <a:rPr lang="en-US" sz="2800" dirty="0" err="1" smtClean="0">
                <a:cs typeface="Times New Roman" charset="0"/>
              </a:rPr>
              <a:t>организма</a:t>
            </a:r>
            <a:r>
              <a:rPr lang="en-US" sz="2800" dirty="0" smtClean="0">
                <a:cs typeface="Times New Roman" charset="0"/>
              </a:rPr>
              <a:t> </a:t>
            </a:r>
            <a:r>
              <a:rPr lang="en-US" sz="2800" dirty="0" err="1" smtClean="0">
                <a:cs typeface="Times New Roman" charset="0"/>
              </a:rPr>
              <a:t>человека</a:t>
            </a:r>
            <a:r>
              <a:rPr lang="en-US" sz="2800" dirty="0" smtClean="0">
                <a:cs typeface="Times New Roman" charset="0"/>
              </a:rPr>
              <a:t> </a:t>
            </a:r>
            <a:r>
              <a:rPr lang="en-US" sz="2800" dirty="0" err="1" smtClean="0">
                <a:cs typeface="Times New Roman" charset="0"/>
              </a:rPr>
              <a:t>продолжается</a:t>
            </a:r>
            <a:r>
              <a:rPr lang="en-US" sz="2800" dirty="0" smtClean="0">
                <a:cs typeface="Times New Roman" charset="0"/>
              </a:rPr>
              <a:t> с 20-22 </a:t>
            </a:r>
            <a:r>
              <a:rPr lang="en-US" sz="2800" dirty="0" err="1" smtClean="0">
                <a:cs typeface="Times New Roman" charset="0"/>
              </a:rPr>
              <a:t>до</a:t>
            </a:r>
            <a:r>
              <a:rPr lang="en-US" sz="2800" dirty="0" smtClean="0">
                <a:cs typeface="Times New Roman" charset="0"/>
              </a:rPr>
              <a:t> 35 </a:t>
            </a:r>
            <a:r>
              <a:rPr lang="en-US" sz="2800" dirty="0" err="1" smtClean="0">
                <a:cs typeface="Times New Roman" charset="0"/>
              </a:rPr>
              <a:t>лет</a:t>
            </a:r>
            <a:r>
              <a:rPr lang="en-US" sz="2800" dirty="0" smtClean="0">
                <a:cs typeface="Times New Roman" charset="0"/>
              </a:rPr>
              <a:t>. </a:t>
            </a:r>
            <a:endParaRPr lang="ru-RU" sz="2800" dirty="0" smtClean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cs typeface="Times New Roman" charset="0"/>
              </a:rPr>
              <a:t>Начиная</a:t>
            </a:r>
            <a:r>
              <a:rPr lang="en-US" sz="2800" dirty="0" smtClean="0">
                <a:cs typeface="Times New Roman" charset="0"/>
              </a:rPr>
              <a:t> с </a:t>
            </a:r>
            <a:r>
              <a:rPr lang="ru-RU" sz="2800" dirty="0" smtClean="0">
                <a:latin typeface="Times New Roman" charset="0"/>
              </a:rPr>
              <a:t>35</a:t>
            </a:r>
            <a:r>
              <a:rPr lang="en-US" sz="2800" dirty="0" smtClean="0">
                <a:cs typeface="Times New Roman" charset="0"/>
              </a:rPr>
              <a:t> и </a:t>
            </a:r>
            <a:r>
              <a:rPr lang="en-US" sz="2800" dirty="0" err="1" smtClean="0">
                <a:cs typeface="Times New Roman" charset="0"/>
              </a:rPr>
              <a:t>до</a:t>
            </a:r>
            <a:r>
              <a:rPr lang="en-US" sz="2800" dirty="0" smtClean="0">
                <a:cs typeface="Times New Roman" charset="0"/>
              </a:rPr>
              <a:t> 50-55 </a:t>
            </a:r>
            <a:r>
              <a:rPr lang="en-US" sz="2800" dirty="0" err="1" smtClean="0">
                <a:cs typeface="Times New Roman" charset="0"/>
              </a:rPr>
              <a:t>лет</a:t>
            </a:r>
            <a:r>
              <a:rPr lang="en-US" sz="2800" dirty="0" smtClean="0">
                <a:cs typeface="Times New Roman" charset="0"/>
              </a:rPr>
              <a:t> у </a:t>
            </a:r>
            <a:r>
              <a:rPr lang="en-US" sz="2800" dirty="0" err="1" smtClean="0">
                <a:cs typeface="Times New Roman" charset="0"/>
              </a:rPr>
              <a:t>женщин</a:t>
            </a:r>
            <a:r>
              <a:rPr lang="en-US" sz="2800" dirty="0" smtClean="0">
                <a:cs typeface="Times New Roman" charset="0"/>
              </a:rPr>
              <a:t> и 55-60 </a:t>
            </a:r>
            <a:r>
              <a:rPr lang="en-US" sz="2800" dirty="0" err="1" smtClean="0">
                <a:cs typeface="Times New Roman" charset="0"/>
              </a:rPr>
              <a:t>лет</a:t>
            </a:r>
            <a:r>
              <a:rPr lang="en-US" sz="2800" dirty="0" smtClean="0">
                <a:cs typeface="Times New Roman" charset="0"/>
              </a:rPr>
              <a:t> у </a:t>
            </a:r>
            <a:r>
              <a:rPr lang="en-US" sz="2800" dirty="0" err="1" smtClean="0">
                <a:cs typeface="Times New Roman" charset="0"/>
              </a:rPr>
              <a:t>мужчин</a:t>
            </a:r>
            <a:r>
              <a:rPr lang="en-US" sz="2800" dirty="0" smtClean="0">
                <a:cs typeface="Times New Roman" charset="0"/>
              </a:rPr>
              <a:t>, в </a:t>
            </a:r>
            <a:r>
              <a:rPr lang="en-US" sz="2800" dirty="0" err="1" smtClean="0">
                <a:cs typeface="Times New Roman" charset="0"/>
              </a:rPr>
              <a:t>организме</a:t>
            </a:r>
            <a:r>
              <a:rPr lang="en-US" sz="2800" dirty="0" smtClean="0">
                <a:cs typeface="Times New Roman" charset="0"/>
              </a:rPr>
              <a:t> </a:t>
            </a:r>
            <a:r>
              <a:rPr lang="en-US" sz="2800" dirty="0" err="1" smtClean="0">
                <a:cs typeface="Times New Roman" charset="0"/>
              </a:rPr>
              <a:t>происходят</a:t>
            </a:r>
            <a:r>
              <a:rPr lang="en-US" sz="2800" dirty="0" smtClean="0">
                <a:cs typeface="Times New Roman" charset="0"/>
              </a:rPr>
              <a:t> </a:t>
            </a:r>
            <a:r>
              <a:rPr lang="en-US" sz="2800" dirty="0" err="1" smtClean="0">
                <a:cs typeface="Times New Roman" charset="0"/>
              </a:rPr>
              <a:t>изменения</a:t>
            </a:r>
            <a:r>
              <a:rPr lang="en-US" sz="2800" dirty="0" smtClean="0">
                <a:cs typeface="Times New Roman" charset="0"/>
              </a:rPr>
              <a:t>, </a:t>
            </a:r>
            <a:r>
              <a:rPr lang="en-US" sz="2800" dirty="0" err="1" smtClean="0">
                <a:cs typeface="Times New Roman" charset="0"/>
              </a:rPr>
              <a:t>приводящие</a:t>
            </a:r>
            <a:r>
              <a:rPr lang="en-US" sz="2800" dirty="0" smtClean="0">
                <a:cs typeface="Times New Roman" charset="0"/>
              </a:rPr>
              <a:t> к </a:t>
            </a:r>
            <a:r>
              <a:rPr lang="en-US" sz="2800" dirty="0" err="1" smtClean="0">
                <a:cs typeface="Times New Roman" charset="0"/>
              </a:rPr>
              <a:t>начальной</a:t>
            </a:r>
            <a:r>
              <a:rPr lang="en-US" sz="2800" dirty="0" smtClean="0">
                <a:cs typeface="Times New Roman" charset="0"/>
              </a:rPr>
              <a:t> </a:t>
            </a:r>
            <a:r>
              <a:rPr lang="en-US" sz="2800" dirty="0" err="1" smtClean="0">
                <a:cs typeface="Times New Roman" charset="0"/>
              </a:rPr>
              <a:t>инволюции</a:t>
            </a:r>
            <a:r>
              <a:rPr lang="en-US" sz="2800" dirty="0" smtClean="0">
                <a:cs typeface="Times New Roman" charset="0"/>
              </a:rPr>
              <a:t>. </a:t>
            </a:r>
            <a:endParaRPr lang="ru-RU" sz="2800" dirty="0" smtClean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cs typeface="Times New Roman" charset="0"/>
              </a:rPr>
              <a:t>Период</a:t>
            </a:r>
            <a:r>
              <a:rPr lang="en-US" sz="2800" dirty="0" smtClean="0">
                <a:cs typeface="Times New Roman" charset="0"/>
              </a:rPr>
              <a:t> </a:t>
            </a:r>
            <a:r>
              <a:rPr lang="en-US" sz="2800" dirty="0" err="1" smtClean="0">
                <a:cs typeface="Times New Roman" charset="0"/>
              </a:rPr>
              <a:t>жизни</a:t>
            </a:r>
            <a:r>
              <a:rPr lang="en-US" sz="2800" dirty="0" smtClean="0">
                <a:cs typeface="Times New Roman" charset="0"/>
              </a:rPr>
              <a:t> с 55 </a:t>
            </a:r>
            <a:r>
              <a:rPr lang="en-US" sz="2800" dirty="0" err="1" smtClean="0">
                <a:cs typeface="Times New Roman" charset="0"/>
              </a:rPr>
              <a:t>до</a:t>
            </a:r>
            <a:r>
              <a:rPr lang="en-US" sz="2800" dirty="0" smtClean="0">
                <a:cs typeface="Times New Roman" charset="0"/>
              </a:rPr>
              <a:t> 75 </a:t>
            </a:r>
            <a:r>
              <a:rPr lang="en-US" sz="2800" dirty="0" err="1" smtClean="0">
                <a:cs typeface="Times New Roman" charset="0"/>
              </a:rPr>
              <a:t>лет</a:t>
            </a:r>
            <a:r>
              <a:rPr lang="en-US" sz="2800" dirty="0" smtClean="0">
                <a:cs typeface="Times New Roman" charset="0"/>
              </a:rPr>
              <a:t> у </a:t>
            </a:r>
            <a:r>
              <a:rPr lang="en-US" sz="2800" dirty="0" err="1" smtClean="0">
                <a:cs typeface="Times New Roman" charset="0"/>
              </a:rPr>
              <a:t>женщин</a:t>
            </a:r>
            <a:r>
              <a:rPr lang="en-US" sz="2800" dirty="0" smtClean="0">
                <a:cs typeface="Times New Roman" charset="0"/>
              </a:rPr>
              <a:t> и 60 - 75 </a:t>
            </a:r>
            <a:r>
              <a:rPr lang="en-US" sz="2800" dirty="0" err="1" smtClean="0">
                <a:cs typeface="Times New Roman" charset="0"/>
              </a:rPr>
              <a:t>лет</a:t>
            </a:r>
            <a:r>
              <a:rPr lang="en-US" sz="2800" dirty="0" smtClean="0">
                <a:cs typeface="Times New Roman" charset="0"/>
              </a:rPr>
              <a:t> у </a:t>
            </a:r>
            <a:r>
              <a:rPr lang="en-US" sz="2800" dirty="0" err="1" smtClean="0">
                <a:cs typeface="Times New Roman" charset="0"/>
              </a:rPr>
              <a:t>мужчин</a:t>
            </a:r>
            <a:r>
              <a:rPr lang="en-US" sz="2800" dirty="0" smtClean="0">
                <a:cs typeface="Times New Roman" charset="0"/>
              </a:rPr>
              <a:t> </a:t>
            </a:r>
            <a:r>
              <a:rPr lang="en-US" sz="2800" dirty="0" err="1" smtClean="0">
                <a:cs typeface="Times New Roman" charset="0"/>
              </a:rPr>
              <a:t>характеризуется</a:t>
            </a:r>
            <a:r>
              <a:rPr lang="en-US" sz="2800" dirty="0" smtClean="0">
                <a:cs typeface="Times New Roman" charset="0"/>
              </a:rPr>
              <a:t> </a:t>
            </a:r>
            <a:r>
              <a:rPr lang="en-US" sz="2800" u="sng" dirty="0" err="1" smtClean="0">
                <a:cs typeface="Times New Roman" charset="0"/>
              </a:rPr>
              <a:t>ускоренным</a:t>
            </a:r>
            <a:r>
              <a:rPr lang="en-US" sz="2800" dirty="0" smtClean="0">
                <a:cs typeface="Times New Roman" charset="0"/>
              </a:rPr>
              <a:t> </a:t>
            </a:r>
            <a:r>
              <a:rPr lang="en-US" sz="2800" dirty="0" err="1" smtClean="0">
                <a:cs typeface="Times New Roman" charset="0"/>
              </a:rPr>
              <a:t>развитием</a:t>
            </a:r>
            <a:r>
              <a:rPr lang="en-US" sz="2800" dirty="0" smtClean="0">
                <a:cs typeface="Times New Roman" charset="0"/>
              </a:rPr>
              <a:t> </a:t>
            </a:r>
            <a:r>
              <a:rPr lang="en-US" sz="2800" dirty="0" err="1" smtClean="0">
                <a:cs typeface="Times New Roman" charset="0"/>
              </a:rPr>
              <a:t>инволюционных</a:t>
            </a:r>
            <a:r>
              <a:rPr lang="en-US" sz="2800" dirty="0" smtClean="0">
                <a:cs typeface="Times New Roman" charset="0"/>
              </a:rPr>
              <a:t> </a:t>
            </a:r>
            <a:r>
              <a:rPr lang="en-US" sz="2800" dirty="0" err="1" smtClean="0">
                <a:cs typeface="Times New Roman" charset="0"/>
              </a:rPr>
              <a:t>перестроек</a:t>
            </a:r>
            <a:r>
              <a:rPr lang="en-US" sz="2800" dirty="0" smtClean="0">
                <a:cs typeface="Times New Roman" charset="0"/>
              </a:rPr>
              <a:t> - </a:t>
            </a:r>
            <a:r>
              <a:rPr lang="en-US" sz="2800" dirty="0" err="1" smtClean="0">
                <a:cs typeface="Times New Roman" charset="0"/>
              </a:rPr>
              <a:t>это</a:t>
            </a:r>
            <a:r>
              <a:rPr lang="en-US" sz="2800" dirty="0" smtClean="0">
                <a:cs typeface="Times New Roman" charset="0"/>
              </a:rPr>
              <a:t> </a:t>
            </a:r>
            <a:r>
              <a:rPr lang="en-US" sz="2800" b="1" i="1" dirty="0" err="1" smtClean="0">
                <a:cs typeface="Times New Roman" charset="0"/>
              </a:rPr>
              <a:t>пожилой</a:t>
            </a:r>
            <a:r>
              <a:rPr lang="en-US" sz="2800" b="1" i="1" dirty="0" smtClean="0">
                <a:cs typeface="Times New Roman" charset="0"/>
              </a:rPr>
              <a:t> </a:t>
            </a:r>
            <a:r>
              <a:rPr lang="en-US" sz="2800" b="1" i="1" dirty="0" err="1" smtClean="0">
                <a:cs typeface="Times New Roman" charset="0"/>
              </a:rPr>
              <a:t>возраст</a:t>
            </a:r>
            <a:r>
              <a:rPr lang="en-US" sz="2800" dirty="0" smtClean="0">
                <a:cs typeface="Times New Roman" charset="0"/>
              </a:rPr>
              <a:t>. </a:t>
            </a:r>
            <a:endParaRPr lang="ru-RU" sz="2800" dirty="0" smtClean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cs typeface="Times New Roman" charset="0"/>
              </a:rPr>
              <a:t>После</a:t>
            </a:r>
            <a:r>
              <a:rPr lang="en-US" sz="2800" dirty="0" smtClean="0">
                <a:cs typeface="Times New Roman" charset="0"/>
              </a:rPr>
              <a:t> 75 </a:t>
            </a:r>
            <a:r>
              <a:rPr lang="en-US" sz="2800" dirty="0" err="1" smtClean="0">
                <a:cs typeface="Times New Roman" charset="0"/>
              </a:rPr>
              <a:t>лет</a:t>
            </a:r>
            <a:r>
              <a:rPr lang="en-US" sz="2800" dirty="0" smtClean="0">
                <a:cs typeface="Times New Roman" charset="0"/>
              </a:rPr>
              <a:t> </a:t>
            </a:r>
            <a:r>
              <a:rPr lang="en-US" sz="2800" dirty="0" err="1" smtClean="0">
                <a:cs typeface="Times New Roman" charset="0"/>
              </a:rPr>
              <a:t>наступает</a:t>
            </a:r>
            <a:r>
              <a:rPr lang="en-US" sz="2800" dirty="0" smtClean="0">
                <a:cs typeface="Times New Roman" charset="0"/>
              </a:rPr>
              <a:t> </a:t>
            </a:r>
            <a:r>
              <a:rPr lang="en-US" sz="2800" b="1" i="1" dirty="0" err="1" smtClean="0">
                <a:cs typeface="Times New Roman" charset="0"/>
              </a:rPr>
              <a:t>старость</a:t>
            </a:r>
            <a:r>
              <a:rPr lang="en-US" sz="2800" dirty="0" smtClean="0">
                <a:cs typeface="Times New Roman" charset="0"/>
              </a:rPr>
              <a:t>.</a:t>
            </a:r>
          </a:p>
          <a:p>
            <a:r>
              <a:rPr lang="ru-RU" sz="2800" dirty="0" smtClean="0"/>
              <a:t>90 </a:t>
            </a:r>
            <a:r>
              <a:rPr lang="ru-RU" sz="2800" dirty="0"/>
              <a:t>лет и более – долгожители.</a:t>
            </a:r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7954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12565" y="723207"/>
            <a:ext cx="4602046" cy="85621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старения организма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748" r="3748"/>
          <a:stretch>
            <a:fillRect/>
          </a:stretch>
        </p:blipFill>
        <p:spPr>
          <a:xfrm>
            <a:off x="1381842" y="658368"/>
            <a:ext cx="4479497" cy="5468112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312841" y="1670859"/>
            <a:ext cx="4400764" cy="3981792"/>
          </a:xfrm>
        </p:spPr>
        <p:txBody>
          <a:bodyPr/>
          <a:lstStyle/>
          <a:p>
            <a:pPr>
              <a:defRPr/>
            </a:pPr>
            <a:r>
              <a:rPr lang="ru-RU" sz="2800" dirty="0"/>
              <a:t>поседение и выпадение волос, сухая, дряблая кожа, плохая осанка, затрудненная шаркающая походка, снижение зрения, слуха, нарушение сна и т.д., падение памяти, изменение характера и т.д.</a:t>
            </a:r>
          </a:p>
          <a:p>
            <a:pPr>
              <a:defRPr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91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593558"/>
            <a:ext cx="9366325" cy="1235242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 старости и старении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233" y="1411706"/>
            <a:ext cx="10571746" cy="5037220"/>
          </a:xfrm>
        </p:spPr>
        <p:txBody>
          <a:bodyPr>
            <a:no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Старение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разрушительный процесс, который развивается в результате нарастающего с возрастом повреждающего действия экзогенных и эндогенных факторов, ведущий к недостаточности физиологических функций организма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Старение - сложный биологический процесс, характеризующийся обменными, структурными и функциональными изменениями клеточных структур тканей в связи с истощением биоресурса организма. </a:t>
            </a:r>
          </a:p>
          <a:p>
            <a:endParaRPr lang="ru-RU" sz="2800" dirty="0"/>
          </a:p>
          <a:p>
            <a:endParaRPr lang="ru-RU" sz="320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2" descr="http://www.tribuna.ru/upload/iblock/5c7/5c796c4599194b18d085a718f71b62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8716" y="4628150"/>
            <a:ext cx="3801977" cy="182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61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643" y="698269"/>
            <a:ext cx="10806545" cy="58687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3600" dirty="0"/>
              <a:t>По мере того как мы стареем, тысячи клеток ежедневно выходят из строя и системы нашего организма начинают работать все хуже и хуже. </a:t>
            </a:r>
            <a:endParaRPr lang="ru-RU" altLang="ru-RU" sz="3600" dirty="0" smtClean="0"/>
          </a:p>
          <a:p>
            <a:pPr>
              <a:lnSpc>
                <a:spcPct val="90000"/>
              </a:lnSpc>
            </a:pPr>
            <a:r>
              <a:rPr lang="ru-RU" altLang="ru-RU" sz="3600" dirty="0" smtClean="0"/>
              <a:t>Кровеносные </a:t>
            </a:r>
            <a:r>
              <a:rPr lang="ru-RU" altLang="ru-RU" sz="3600" dirty="0"/>
              <a:t>сосуды, сухожилия и соединительная ткань теряет эластичность. </a:t>
            </a:r>
            <a:endParaRPr lang="ru-RU" altLang="ru-RU" sz="3600" dirty="0" smtClean="0"/>
          </a:p>
          <a:p>
            <a:pPr>
              <a:lnSpc>
                <a:spcPct val="90000"/>
              </a:lnSpc>
            </a:pPr>
            <a:r>
              <a:rPr lang="ru-RU" altLang="ru-RU" sz="3600" dirty="0" smtClean="0"/>
              <a:t>Кровообращение </a:t>
            </a:r>
            <a:r>
              <a:rPr lang="ru-RU" altLang="ru-RU" sz="3600" dirty="0"/>
              <a:t>и работа сердца замедляется и ослабляется, что влияет на кровяное давление, остроту мышления и чувство равновесия. </a:t>
            </a:r>
            <a:endParaRPr lang="ru-RU" alt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6633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643" y="698269"/>
            <a:ext cx="10806545" cy="58687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3600" dirty="0" smtClean="0"/>
              <a:t>Почки</a:t>
            </a:r>
            <a:r>
              <a:rPr lang="ru-RU" altLang="ru-RU" sz="3600" dirty="0"/>
              <a:t>, печень и органы пищеварения дегенерируют, и мы становимся все более уязвимыми для болезней. </a:t>
            </a:r>
            <a:endParaRPr lang="ru-RU" altLang="ru-RU" sz="3600" dirty="0" smtClean="0"/>
          </a:p>
          <a:p>
            <a:pPr>
              <a:lnSpc>
                <a:spcPct val="90000"/>
              </a:lnSpc>
            </a:pPr>
            <a:r>
              <a:rPr lang="ru-RU" altLang="ru-RU" sz="3600" dirty="0" smtClean="0"/>
              <a:t>Двигательные </a:t>
            </a:r>
            <a:r>
              <a:rPr lang="ru-RU" altLang="ru-RU" sz="3600" dirty="0"/>
              <a:t>нервы перестают с прежней быстротой передавать импульсы, и наши реакции все заметнее запаздывают. </a:t>
            </a:r>
            <a:endParaRPr lang="ru-RU" altLang="ru-RU" sz="3600" dirty="0" smtClean="0"/>
          </a:p>
          <a:p>
            <a:pPr>
              <a:lnSpc>
                <a:spcPct val="90000"/>
              </a:lnSpc>
            </a:pPr>
            <a:r>
              <a:rPr lang="ru-RU" altLang="ru-RU" sz="3600" dirty="0" smtClean="0"/>
              <a:t>Мышцы </a:t>
            </a:r>
            <a:r>
              <a:rPr lang="ru-RU" altLang="ru-RU" sz="3600" dirty="0"/>
              <a:t>теряют силу и упругость</a:t>
            </a:r>
            <a:r>
              <a:rPr lang="ru-RU" altLang="ru-RU" sz="36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ru-RU" altLang="ru-RU" sz="3600" dirty="0" smtClean="0"/>
              <a:t> </a:t>
            </a:r>
            <a:r>
              <a:rPr lang="ru-RU" altLang="ru-RU" sz="3600" dirty="0"/>
              <a:t>Суставы плохо гнутся. </a:t>
            </a:r>
            <a:endParaRPr lang="ru-RU" altLang="ru-RU" sz="3600" dirty="0" smtClean="0"/>
          </a:p>
          <a:p>
            <a:pPr>
              <a:lnSpc>
                <a:spcPct val="90000"/>
              </a:lnSpc>
            </a:pPr>
            <a:r>
              <a:rPr lang="ru-RU" altLang="ru-RU" sz="3600" dirty="0" smtClean="0"/>
              <a:t>Кости </a:t>
            </a:r>
            <a:r>
              <a:rPr lang="ru-RU" altLang="ru-RU" sz="3600" dirty="0"/>
              <a:t>становятся хрупкими.</a:t>
            </a:r>
          </a:p>
        </p:txBody>
      </p:sp>
    </p:spTree>
    <p:extLst>
      <p:ext uri="{BB962C8B-B14F-4D97-AF65-F5344CB8AC3E}">
        <p14:creationId xmlns:p14="http://schemas.microsoft.com/office/powerpoint/2010/main" val="308173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4000" y="385011"/>
            <a:ext cx="5287200" cy="447498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Анатомо-физиологические особенности лиц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пожилого и старческого возраста</a:t>
            </a: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0979" r="10979"/>
          <a:stretch>
            <a:fillRect/>
          </a:stretch>
        </p:blipFill>
        <p:spPr>
          <a:xfrm>
            <a:off x="6863147" y="887879"/>
            <a:ext cx="4838007" cy="5012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855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1323" y="1395664"/>
            <a:ext cx="9390977" cy="4436966"/>
          </a:xfrm>
        </p:spPr>
        <p:txBody>
          <a:bodyPr/>
          <a:lstStyle/>
          <a:p>
            <a:r>
              <a:rPr lang="ru-RU" sz="3200" dirty="0" err="1"/>
              <a:t>Общепатологическим</a:t>
            </a:r>
            <a:r>
              <a:rPr lang="ru-RU" sz="3200" dirty="0"/>
              <a:t> процессом в старости является атрофия. </a:t>
            </a:r>
            <a:endParaRPr lang="ru-RU" sz="3200" dirty="0" smtClean="0"/>
          </a:p>
          <a:p>
            <a:r>
              <a:rPr lang="ru-RU" sz="3200" dirty="0" smtClean="0"/>
              <a:t>Все </a:t>
            </a:r>
            <a:r>
              <a:rPr lang="ru-RU" sz="3200" dirty="0"/>
              <a:t>анатомо-физиологические особенности пожилого и старого человека обусловлены именно этим процессом.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32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37939" y="1989221"/>
            <a:ext cx="10044362" cy="4394819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1.</a:t>
            </a:r>
            <a:r>
              <a:rPr lang="ru-RU" sz="2800" dirty="0" smtClean="0"/>
              <a:t> Уменьшение веса и объема </a:t>
            </a:r>
          </a:p>
          <a:p>
            <a:pPr marL="68580" indent="0">
              <a:buNone/>
            </a:pPr>
            <a:r>
              <a:rPr lang="ru-RU" sz="2800" dirty="0" smtClean="0"/>
              <a:t>головного мозга;</a:t>
            </a:r>
          </a:p>
          <a:p>
            <a:pPr marL="6858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2. </a:t>
            </a:r>
            <a:r>
              <a:rPr lang="ru-RU" sz="2800" dirty="0" smtClean="0"/>
              <a:t>Уменьшение числа </a:t>
            </a:r>
          </a:p>
          <a:p>
            <a:pPr marL="68580" indent="0">
              <a:buNone/>
            </a:pPr>
            <a:r>
              <a:rPr lang="ru-RU" sz="2800" dirty="0" smtClean="0"/>
              <a:t>нейронов и нейронных связей;</a:t>
            </a:r>
          </a:p>
          <a:p>
            <a:pPr marL="6858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3. </a:t>
            </a:r>
            <a:r>
              <a:rPr lang="ru-RU" sz="2800" dirty="0" smtClean="0"/>
              <a:t>Медленнее образуются условные рефлексы;</a:t>
            </a:r>
          </a:p>
          <a:p>
            <a:pPr marL="6858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4. </a:t>
            </a:r>
            <a:r>
              <a:rPr lang="ru-RU" sz="2800" dirty="0" smtClean="0"/>
              <a:t>Нарушение обмена </a:t>
            </a:r>
            <a:r>
              <a:rPr lang="ru-RU" sz="2800" dirty="0" err="1" smtClean="0"/>
              <a:t>нейромедиаторов</a:t>
            </a:r>
            <a:r>
              <a:rPr lang="ru-RU" sz="2800" dirty="0" smtClean="0"/>
              <a:t>;</a:t>
            </a:r>
          </a:p>
          <a:p>
            <a:pPr marL="6858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5. </a:t>
            </a:r>
            <a:r>
              <a:rPr lang="ru-RU" sz="2800" dirty="0" smtClean="0"/>
              <a:t>Снижение памяти;</a:t>
            </a:r>
          </a:p>
          <a:p>
            <a:pPr marL="6858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6. </a:t>
            </a:r>
            <a:r>
              <a:rPr lang="ru-RU" sz="2800" dirty="0" smtClean="0"/>
              <a:t>Ухудшается качество сна.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7938" y="753980"/>
            <a:ext cx="10019708" cy="1018262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нервной системы </a:t>
            </a:r>
            <a:b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стареющего организма:</a:t>
            </a:r>
          </a:p>
        </p:txBody>
      </p:sp>
      <p:pic>
        <p:nvPicPr>
          <p:cNvPr id="25602" name="Picture 2" descr="http://static.hi-news.ru/2013/03/Learning.@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1694" y="4078140"/>
            <a:ext cx="3071802" cy="230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mos-dv.ru/wp-content/uploads/2013/06/mozg-chelovek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3882" y="1263111"/>
            <a:ext cx="2398418" cy="2358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31701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465221"/>
            <a:ext cx="9366325" cy="1315453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психики. 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648" y="1155032"/>
            <a:ext cx="10615352" cy="4924926"/>
          </a:xfrm>
        </p:spPr>
        <p:txBody>
          <a:bodyPr>
            <a:noAutofit/>
          </a:bodyPr>
          <a:lstStyle/>
          <a:p>
            <a:r>
              <a:rPr lang="ru-RU" sz="2800" dirty="0"/>
              <a:t>К числу наиболее существенных признаков, вызываемых старением, относится снижение психической активности, проявляющееся замедлением темпа психической деятельности. </a:t>
            </a:r>
            <a:endParaRPr lang="ru-RU" sz="2800" dirty="0" smtClean="0"/>
          </a:p>
          <a:p>
            <a:r>
              <a:rPr lang="ru-RU" sz="2800" dirty="0" smtClean="0"/>
              <a:t>Наряду </a:t>
            </a:r>
            <a:r>
              <a:rPr lang="ru-RU" sz="2800" dirty="0"/>
              <a:t>с этим отмечаются затруднение восприятия, сужение его объема, ухудшение сосредоточения внимания и его переключения, снижение творческого потенциала, уход от внешних стимулов к внутренним переживаниям и воспоминаниям. </a:t>
            </a:r>
            <a:endParaRPr lang="ru-RU" sz="2800" dirty="0" smtClean="0"/>
          </a:p>
          <a:p>
            <a:r>
              <a:rPr lang="ru-RU" sz="2800" dirty="0" smtClean="0"/>
              <a:t>Снижается </a:t>
            </a:r>
            <a:r>
              <a:rPr lang="ru-RU" sz="2800" dirty="0"/>
              <a:t>мотивация, потребности часто ограничиваются физиологическими в ущерб социальным, творческим, обедняются эмоциональные переживания, развивается эгоцентризм.</a:t>
            </a:r>
          </a:p>
        </p:txBody>
      </p:sp>
    </p:spTree>
    <p:extLst>
      <p:ext uri="{BB962C8B-B14F-4D97-AF65-F5344CB8AC3E}">
        <p14:creationId xmlns:p14="http://schemas.microsoft.com/office/powerpoint/2010/main" val="15227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465221"/>
            <a:ext cx="9366325" cy="1315453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психики. 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211" y="1421476"/>
            <a:ext cx="10490661" cy="4658482"/>
          </a:xfrm>
        </p:spPr>
        <p:txBody>
          <a:bodyPr/>
          <a:lstStyle/>
          <a:p>
            <a:r>
              <a:rPr lang="ru-RU" dirty="0"/>
              <a:t>Усиливается психическая ригидность, проявляющаяся консерватизмом суждений и поступков, неприятием нового, более частым обращением к прошлому, склонностью к поучениям. </a:t>
            </a:r>
            <a:endParaRPr lang="ru-RU" dirty="0" smtClean="0"/>
          </a:p>
          <a:p>
            <a:r>
              <a:rPr lang="ru-RU" dirty="0" smtClean="0"/>
              <a:t>Обостряются </a:t>
            </a:r>
            <a:r>
              <a:rPr lang="ru-RU" dirty="0"/>
              <a:t>черты характера, которые проявлялись в более молодом возрасте, одновременно появляются новые, ранее не обнаруживаемые, такие как скупость, недоверие. </a:t>
            </a:r>
            <a:endParaRPr lang="ru-RU" dirty="0" smtClean="0"/>
          </a:p>
          <a:p>
            <a:r>
              <a:rPr lang="ru-RU" dirty="0" smtClean="0"/>
              <a:t>Большинство </a:t>
            </a:r>
            <a:r>
              <a:rPr lang="ru-RU" dirty="0"/>
              <a:t>стареющих людей воспринимают свое старение отрицательно, а у их окружения может обнаруживаться потеря доверия.</a:t>
            </a:r>
          </a:p>
          <a:p>
            <a:endParaRPr lang="ru-RU" dirty="0"/>
          </a:p>
        </p:txBody>
      </p:sp>
      <p:pic>
        <p:nvPicPr>
          <p:cNvPr id="4" name="Picture 2" descr="C:\Users\Нина\Pictures\Сниж па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06" y="4705004"/>
            <a:ext cx="2552009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45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137" y="1650568"/>
            <a:ext cx="7775575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8269" y="277814"/>
            <a:ext cx="10806546" cy="1642426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системы анализаторов</a:t>
            </a:r>
            <a:r>
              <a:rPr lang="ru-RU" b="1" i="1" dirty="0"/>
              <a:t>. </a:t>
            </a:r>
            <a:br>
              <a:rPr lang="ru-RU" b="1" i="1" dirty="0"/>
            </a:br>
            <a:endParaRPr lang="ru-RU" altLang="ru-RU" i="1" dirty="0"/>
          </a:p>
        </p:txBody>
      </p:sp>
    </p:spTree>
    <p:extLst>
      <p:ext uri="{BB962C8B-B14F-4D97-AF65-F5344CB8AC3E}">
        <p14:creationId xmlns:p14="http://schemas.microsoft.com/office/powerpoint/2010/main" val="3015318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084" y="593559"/>
            <a:ext cx="6381695" cy="886106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+mn-lt"/>
              </a:rPr>
              <a:t>Изменения органов зрения:</a:t>
            </a:r>
            <a:endParaRPr lang="ru-RU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084" y="2422358"/>
            <a:ext cx="10656915" cy="389531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Наиболее </a:t>
            </a:r>
            <a:r>
              <a:rPr lang="ru-RU" sz="2800" dirty="0"/>
              <a:t>часто встречаются возрастные изменения хрусталика: около 90 % людей старше 70 лет страдают катарактой, выражающейся помутнением сначала периферических волокон хрусталика, а затем и его </a:t>
            </a:r>
            <a:r>
              <a:rPr lang="ru-RU" sz="2800" dirty="0" smtClean="0"/>
              <a:t>ядра.</a:t>
            </a:r>
          </a:p>
          <a:p>
            <a:r>
              <a:rPr lang="ru-RU" sz="2800" dirty="0" smtClean="0"/>
              <a:t>Уменьшается </a:t>
            </a:r>
            <a:r>
              <a:rPr lang="ru-RU" sz="2800" dirty="0"/>
              <a:t>эластичность хрусталика. Следствием этих изменений являются уменьшение остроты зрения, силы аккомодации глаза, прогрессирование старческой дальнозоркости (пресбиопии), изменение скорости </a:t>
            </a:r>
            <a:r>
              <a:rPr lang="ru-RU" sz="2800" dirty="0" err="1"/>
              <a:t>темновой</a:t>
            </a:r>
            <a:r>
              <a:rPr lang="ru-RU" sz="2800" dirty="0"/>
              <a:t> адаптации. </a:t>
            </a:r>
            <a:endParaRPr lang="ru-RU" sz="2800" dirty="0" smtClean="0"/>
          </a:p>
        </p:txBody>
      </p:sp>
      <p:pic>
        <p:nvPicPr>
          <p:cNvPr id="5" name="Picture 2" descr="http://www.nanonewsnet.ru/files/thumbs/2012/pic001_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4610" y="0"/>
            <a:ext cx="2991852" cy="2277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15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084" y="593559"/>
            <a:ext cx="10723418" cy="66166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органов зрения: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084" y="1479665"/>
            <a:ext cx="10656915" cy="483800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Отмечается </a:t>
            </a:r>
            <a:r>
              <a:rPr lang="ru-RU" sz="3200" dirty="0"/>
              <a:t>снижение и периферического зрения.</a:t>
            </a:r>
          </a:p>
          <a:p>
            <a:r>
              <a:rPr lang="ru-RU" sz="3200" dirty="0"/>
              <a:t>С возрастом отмечается повышение внутриглазного давления, развивается глаукома. Повышенное внутриглазное давление может привести к сдавлению кровеносных сосудов, питающих сетчатку глаза, и вызвать слепоту.</a:t>
            </a:r>
          </a:p>
          <a:p>
            <a:endParaRPr lang="ru-RU" sz="3200" dirty="0"/>
          </a:p>
        </p:txBody>
      </p:sp>
      <p:pic>
        <p:nvPicPr>
          <p:cNvPr id="6" name="Picture 4" descr="http://diabetikuss.ru/articles/wp-content/uploads/2016/06/36923386-harkov-gde-lechat-saharnyy-diab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7702" y="4058653"/>
            <a:ext cx="3135940" cy="2483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03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811" y="1106905"/>
            <a:ext cx="10828421" cy="5261811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4800" b="1" dirty="0"/>
              <a:t>"Для глупца старость - бремя, </a:t>
            </a:r>
            <a:endParaRPr lang="ru-RU" sz="4800" dirty="0"/>
          </a:p>
          <a:p>
            <a:pPr marL="68580" indent="0" algn="ctr">
              <a:buNone/>
            </a:pPr>
            <a:r>
              <a:rPr lang="ru-RU" sz="4800" b="1" dirty="0"/>
              <a:t>для невежды - зима, </a:t>
            </a:r>
            <a:endParaRPr lang="ru-RU" sz="4800" dirty="0"/>
          </a:p>
          <a:p>
            <a:pPr marL="68580" indent="0" algn="ctr">
              <a:buNone/>
            </a:pPr>
            <a:r>
              <a:rPr lang="ru-RU" sz="4800" b="1" dirty="0"/>
              <a:t>а для человека науки - золотая осень"</a:t>
            </a:r>
            <a:endParaRPr lang="ru-RU" sz="4800" dirty="0"/>
          </a:p>
          <a:p>
            <a:pPr marL="68580" indent="0" algn="ctr">
              <a:buNone/>
            </a:pPr>
            <a:r>
              <a:rPr lang="ru-RU" sz="4800" dirty="0"/>
              <a:t>                                                                                                                       </a:t>
            </a:r>
            <a:r>
              <a:rPr lang="ru-RU" sz="4800" dirty="0" smtClean="0"/>
              <a:t>Вольтер</a:t>
            </a:r>
            <a:endParaRPr lang="ru-RU" sz="4800" dirty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38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http://www.minclinic.ru/pics/optic/katarakta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432" y="449179"/>
            <a:ext cx="11020926" cy="6128084"/>
          </a:xfrm>
          <a:prstGeom prst="rect">
            <a:avLst/>
          </a:prstGeom>
          <a:noFill/>
        </p:spPr>
      </p:pic>
      <p:pic>
        <p:nvPicPr>
          <p:cNvPr id="67588" name="Picture 4" descr="http://academic.ru/pictures/enc_medicine/0225780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926" y="4500546"/>
            <a:ext cx="235745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039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896" y="417095"/>
            <a:ext cx="10035750" cy="1090863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органе слуха: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896" y="1637607"/>
            <a:ext cx="10824481" cy="4821381"/>
          </a:xfrm>
        </p:spPr>
        <p:txBody>
          <a:bodyPr>
            <a:normAutofit/>
          </a:bodyPr>
          <a:lstStyle/>
          <a:p>
            <a:r>
              <a:rPr lang="ru-RU" sz="3200" dirty="0"/>
              <a:t>Возрастные изменения органа слуха начинаются очень рано и </a:t>
            </a:r>
            <a:r>
              <a:rPr lang="ru-RU" sz="3200" dirty="0" err="1"/>
              <a:t>аудиометрически</a:t>
            </a:r>
            <a:r>
              <a:rPr lang="ru-RU" sz="3200" dirty="0"/>
              <a:t> могут обнаружиться уже после 20 лет.</a:t>
            </a:r>
          </a:p>
          <a:p>
            <a:r>
              <a:rPr lang="ru-RU" sz="3200" dirty="0"/>
              <a:t>С возрастом происходит снижение слуха, начиная с высокого регистра, наряду с этим отмечено ухудшение разборчивости речи.</a:t>
            </a:r>
          </a:p>
          <a:p>
            <a:r>
              <a:rPr lang="ru-RU" sz="3200" dirty="0"/>
              <a:t>Возрастные изменения касаются всех отделов органа слуха, т.е. звукопроводящего и </a:t>
            </a:r>
            <a:r>
              <a:rPr lang="ru-RU" sz="3200" dirty="0" err="1"/>
              <a:t>звукопринимающего</a:t>
            </a:r>
            <a:r>
              <a:rPr lang="ru-RU" sz="3200" dirty="0"/>
              <a:t> аппарата. </a:t>
            </a:r>
            <a:endParaRPr lang="ru-RU" sz="3200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9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896" y="417095"/>
            <a:ext cx="10035750" cy="1090863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органе слуха: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896" y="1637607"/>
            <a:ext cx="10824481" cy="482138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Характер </a:t>
            </a:r>
            <a:r>
              <a:rPr lang="ru-RU" sz="3200" dirty="0"/>
              <a:t>и степень тугоухости связаны с атрофией клеток спирального (</a:t>
            </a:r>
            <a:r>
              <a:rPr lang="ru-RU" sz="3200" dirty="0" err="1"/>
              <a:t>кортиева</a:t>
            </a:r>
            <a:r>
              <a:rPr lang="ru-RU" sz="3200" dirty="0"/>
              <a:t>) органа, снижением эластичности основной мембраны, атрофией волокон слухового нерва. </a:t>
            </a:r>
            <a:endParaRPr lang="ru-RU" sz="3200" dirty="0" smtClean="0"/>
          </a:p>
          <a:p>
            <a:r>
              <a:rPr lang="ru-RU" sz="3200" dirty="0" smtClean="0"/>
              <a:t>Возрастные </a:t>
            </a:r>
            <a:r>
              <a:rPr lang="ru-RU" sz="3200" dirty="0"/>
              <a:t>изменения стимулируются и ускоряются атеросклеротическими изменениями всей сосудистой системы, особенно сосудов головного мозга.</a:t>
            </a:r>
          </a:p>
          <a:p>
            <a:r>
              <a:rPr lang="ru-RU" sz="3200" dirty="0"/>
              <a:t>Время появления признаков старческого снижения слуха, темп его развития индивидуальны, как и сам процесс старения.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3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433137"/>
            <a:ext cx="9366325" cy="1251283"/>
          </a:xfrm>
        </p:spPr>
        <p:txBody>
          <a:bodyPr>
            <a:noAutofit/>
          </a:bodyPr>
          <a:lstStyle/>
          <a:p>
            <a:pPr lvl="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020" y="1155032"/>
            <a:ext cx="7475621" cy="5165557"/>
          </a:xfrm>
        </p:spPr>
        <p:txBody>
          <a:bodyPr>
            <a:noAutofit/>
          </a:bodyPr>
          <a:lstStyle/>
          <a:p>
            <a:pPr lvl="0"/>
            <a:r>
              <a:rPr lang="ru-RU" sz="3000" dirty="0"/>
              <a:t> </a:t>
            </a:r>
            <a:r>
              <a:rPr lang="ru-RU" sz="3000" dirty="0" smtClean="0"/>
              <a:t>У </a:t>
            </a:r>
            <a:r>
              <a:rPr lang="ru-RU" sz="3000" dirty="0"/>
              <a:t>пожилых людей значительно ухудшается способность ощущать вкус пищи из-за возрастного уменьшения количества вкусовых рецепторов - клеток, воспринимающих вкус пищи</a:t>
            </a:r>
            <a:r>
              <a:rPr lang="ru-RU" sz="3000" dirty="0" smtClean="0"/>
              <a:t>.</a:t>
            </a:r>
          </a:p>
          <a:p>
            <a:pPr lvl="0"/>
            <a:r>
              <a:rPr lang="ru-RU" sz="3000" dirty="0" smtClean="0"/>
              <a:t> </a:t>
            </a:r>
            <a:r>
              <a:rPr lang="ru-RU" sz="3000" dirty="0"/>
              <a:t>К 70 годам таких клеток остается меньше половины. </a:t>
            </a:r>
            <a:endParaRPr lang="ru-RU" sz="3000" dirty="0" smtClean="0"/>
          </a:p>
          <a:p>
            <a:pPr lvl="0"/>
            <a:r>
              <a:rPr lang="ru-RU" sz="3000" dirty="0" smtClean="0"/>
              <a:t>Пожилые </a:t>
            </a:r>
            <a:r>
              <a:rPr lang="ru-RU" sz="3000" dirty="0"/>
              <a:t>люди плохо ощущают сладкое, кислое, горькое, часто переслащивают еду. </a:t>
            </a:r>
            <a:endParaRPr lang="ru-RU" sz="3000" dirty="0" smtClean="0"/>
          </a:p>
          <a:p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42" y="2328402"/>
            <a:ext cx="3297071" cy="281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01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433137"/>
            <a:ext cx="9366325" cy="1251283"/>
          </a:xfrm>
        </p:spPr>
        <p:txBody>
          <a:bodyPr>
            <a:noAutofit/>
          </a:bodyPr>
          <a:lstStyle/>
          <a:p>
            <a:pPr lvl="0"/>
            <a:r>
              <a:rPr lang="ru-RU" b="1" i="1" dirty="0">
                <a:latin typeface="+mn-lt"/>
              </a:rPr>
              <a:t>Вкус</a:t>
            </a:r>
            <a:r>
              <a:rPr lang="ru-RU" i="1" dirty="0">
                <a:latin typeface="+mn-lt"/>
              </a:rPr>
              <a:t/>
            </a:r>
            <a:br>
              <a:rPr lang="ru-RU" i="1" dirty="0">
                <a:latin typeface="+mn-lt"/>
              </a:rPr>
            </a:br>
            <a:endParaRPr lang="ru-RU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021" y="1155032"/>
            <a:ext cx="10555705" cy="5165557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/>
              <a:t>Дополнительно </a:t>
            </a:r>
            <a:r>
              <a:rPr lang="ru-RU" sz="3600" dirty="0"/>
              <a:t>ухудшают восприятие вкуса зубные </a:t>
            </a:r>
            <a:r>
              <a:rPr lang="ru-RU" sz="3600" dirty="0" smtClean="0"/>
              <a:t>протезы.</a:t>
            </a:r>
          </a:p>
          <a:p>
            <a:pPr lvl="0"/>
            <a:r>
              <a:rPr lang="ru-RU" sz="3600" dirty="0" smtClean="0"/>
              <a:t>Вкус </a:t>
            </a:r>
            <a:r>
              <a:rPr lang="ru-RU" sz="3600" dirty="0"/>
              <a:t>может не только ухудшаться, но и извращаться.</a:t>
            </a:r>
          </a:p>
          <a:p>
            <a:r>
              <a:rPr lang="ru-RU" sz="3600" dirty="0"/>
              <a:t>Важно следить за состоянием полости рта, обязательно чистить зубные протезы, прополаскивать рот перед и после еды, очищать поверхность языка от налетов.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3221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561474"/>
            <a:ext cx="9366325" cy="1171073"/>
          </a:xfrm>
        </p:spPr>
        <p:txBody>
          <a:bodyPr>
            <a:noAutofit/>
          </a:bodyPr>
          <a:lstStyle/>
          <a:p>
            <a:pPr lvl="0"/>
            <a:r>
              <a:rPr lang="ru-RU" b="1" i="1" dirty="0">
                <a:latin typeface="+mn-lt"/>
              </a:rPr>
              <a:t>Обоняние</a:t>
            </a:r>
            <a:r>
              <a:rPr lang="ru-RU" i="1" dirty="0">
                <a:latin typeface="+mn-lt"/>
              </a:rPr>
              <a:t/>
            </a:r>
            <a:br>
              <a:rPr lang="ru-RU" i="1" dirty="0">
                <a:latin typeface="+mn-lt"/>
              </a:rPr>
            </a:br>
            <a:endParaRPr lang="ru-RU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105" y="1459832"/>
            <a:ext cx="10395284" cy="437279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 </a:t>
            </a:r>
            <a:r>
              <a:rPr lang="ru-RU" sz="2800" dirty="0" smtClean="0"/>
              <a:t>С </a:t>
            </a:r>
            <a:r>
              <a:rPr lang="ru-RU" sz="2800" dirty="0"/>
              <a:t>возрастом обоняние также ухудшается. </a:t>
            </a:r>
            <a:endParaRPr lang="ru-RU" sz="2800" dirty="0" smtClean="0"/>
          </a:p>
          <a:p>
            <a:pPr lvl="0"/>
            <a:r>
              <a:rPr lang="ru-RU" sz="2800" dirty="0" smtClean="0"/>
              <a:t>Пожилые </a:t>
            </a:r>
            <a:r>
              <a:rPr lang="ru-RU" sz="2800" dirty="0"/>
              <a:t>люди плохо ощущают и различают запахи. </a:t>
            </a:r>
            <a:endParaRPr lang="ru-RU" sz="2800" dirty="0" smtClean="0"/>
          </a:p>
          <a:p>
            <a:pPr lvl="0"/>
            <a:r>
              <a:rPr lang="ru-RU" sz="2800" dirty="0" smtClean="0"/>
              <a:t>Отсутствие </a:t>
            </a:r>
            <a:r>
              <a:rPr lang="ru-RU" sz="2800" dirty="0"/>
              <a:t>обоняния делает еду безвкусной, что приводит к потере аппетита.</a:t>
            </a:r>
          </a:p>
          <a:p>
            <a:r>
              <a:rPr lang="ru-RU" sz="2800" dirty="0"/>
              <a:t>Другая серьезная проблема, обусловленная нарушением обоняния - возможность отравления испорченными продуктами, газом, выходящим из открытой конфорки на кухне. </a:t>
            </a:r>
            <a:endParaRPr lang="ru-RU" sz="2800" dirty="0" smtClean="0"/>
          </a:p>
          <a:p>
            <a:r>
              <a:rPr lang="ru-RU" sz="2800" dirty="0" smtClean="0"/>
              <a:t>Не </a:t>
            </a:r>
            <a:r>
              <a:rPr lang="ru-RU" sz="2800" dirty="0"/>
              <a:t>почувствовав запах дыма при возгорании, пожилой человек может не заметить вовремя пожар.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4101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58" y="385011"/>
            <a:ext cx="10164087" cy="1785653"/>
          </a:xfrm>
        </p:spPr>
        <p:txBody>
          <a:bodyPr>
            <a:noAutofit/>
          </a:bodyPr>
          <a:lstStyle/>
          <a:p>
            <a:pPr lvl="0"/>
            <a:r>
              <a:rPr lang="ru-RU" b="1" i="1" dirty="0">
                <a:latin typeface="+mn-lt"/>
              </a:rPr>
              <a:t>Тактильная (осязательная) чувствительность</a:t>
            </a:r>
            <a:r>
              <a:rPr lang="ru-RU" i="1" dirty="0">
                <a:latin typeface="+mn-lt"/>
              </a:rPr>
              <a:t/>
            </a:r>
            <a:br>
              <a:rPr lang="ru-RU" i="1" dirty="0">
                <a:latin typeface="+mn-lt"/>
              </a:rPr>
            </a:br>
            <a:endParaRPr lang="ru-RU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558" y="1604212"/>
            <a:ext cx="10732167" cy="4748462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 </a:t>
            </a:r>
            <a:r>
              <a:rPr lang="ru-RU" sz="2800" dirty="0" smtClean="0"/>
              <a:t>У </a:t>
            </a:r>
            <a:r>
              <a:rPr lang="ru-RU" sz="2800" dirty="0"/>
              <a:t>людей старшего возраста ухудшается способность тонкого ощущения предметов. </a:t>
            </a:r>
            <a:endParaRPr lang="ru-RU" sz="2800" dirty="0" smtClean="0"/>
          </a:p>
          <a:p>
            <a:pPr lvl="0"/>
            <a:r>
              <a:rPr lang="ru-RU" sz="2800" dirty="0" smtClean="0"/>
              <a:t>Из-за </a:t>
            </a:r>
            <a:r>
              <a:rPr lang="ru-RU" sz="2800" dirty="0"/>
              <a:t>этого они берут предметы неловко, могут легко выронить их из рук и в результате обжечься, ошпариться; вызвать возгорание и пожар. </a:t>
            </a:r>
            <a:endParaRPr lang="ru-RU" sz="2800" dirty="0" smtClean="0"/>
          </a:p>
          <a:p>
            <a:r>
              <a:rPr lang="ru-RU" sz="2800" dirty="0"/>
              <a:t>Нарушение подошвенной чувствительности приводит к тому, что пожилой человек плохо ощущает характер поверхности, на которую ступает его </a:t>
            </a:r>
            <a:r>
              <a:rPr lang="ru-RU" sz="2800" dirty="0" smtClean="0"/>
              <a:t>нога.</a:t>
            </a:r>
          </a:p>
          <a:p>
            <a:r>
              <a:rPr lang="ru-RU" sz="2800" dirty="0" smtClean="0"/>
              <a:t>Это </a:t>
            </a:r>
            <a:r>
              <a:rPr lang="ru-RU" sz="2800" dirty="0"/>
              <a:t>создает дополнительную возможность падения. </a:t>
            </a:r>
          </a:p>
        </p:txBody>
      </p:sp>
    </p:spTree>
    <p:extLst>
      <p:ext uri="{BB962C8B-B14F-4D97-AF65-F5344CB8AC3E}">
        <p14:creationId xmlns:p14="http://schemas.microsoft.com/office/powerpoint/2010/main" val="297656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401053"/>
            <a:ext cx="9366325" cy="1769611"/>
          </a:xfrm>
        </p:spPr>
        <p:txBody>
          <a:bodyPr>
            <a:normAutofit/>
          </a:bodyPr>
          <a:lstStyle/>
          <a:p>
            <a:pPr lvl="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Болевая чувствительность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1323" y="1764632"/>
            <a:ext cx="9390977" cy="4067997"/>
          </a:xfrm>
        </p:spPr>
        <p:txBody>
          <a:bodyPr/>
          <a:lstStyle/>
          <a:p>
            <a:r>
              <a:rPr lang="ru-RU" sz="3200" dirty="0" smtClean="0"/>
              <a:t>У </a:t>
            </a:r>
            <a:r>
              <a:rPr lang="ru-RU" sz="3200" dirty="0"/>
              <a:t>людей старшего возраста замедленная реакция на воздействие температуры. </a:t>
            </a:r>
            <a:endParaRPr lang="ru-RU" sz="3200" dirty="0" smtClean="0"/>
          </a:p>
          <a:p>
            <a:r>
              <a:rPr lang="ru-RU" sz="3200" dirty="0" smtClean="0"/>
              <a:t>Это </a:t>
            </a:r>
            <a:r>
              <a:rPr lang="ru-RU" sz="3200" dirty="0"/>
              <a:t>может привести к тому, что, прикоснувшись к горячей кастрюле, сковородке или открытому огню, пожилой человек не сразу отдернет руку, а через некоторое время, достаточное для развития серьезного ожога.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70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768" y="385012"/>
            <a:ext cx="10083877" cy="1347536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сердечно-сосудистой системы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769" y="1732548"/>
            <a:ext cx="10700084" cy="4652210"/>
          </a:xfrm>
        </p:spPr>
        <p:txBody>
          <a:bodyPr>
            <a:normAutofit/>
          </a:bodyPr>
          <a:lstStyle/>
          <a:p>
            <a:r>
              <a:rPr lang="ru-RU" sz="3200" dirty="0"/>
              <a:t>хотя и не являются первичным механизмом старения, но во многом определяют интенсивность его наступления и проявлений, так как значительно ограничивают приспособительные возможности организма, создают условия для развития патологических процессов, которые чаще всего приводят к смерти человека (атеросклероз, ишемическая болезнь сердца и мозга, гипертоническая болезнь). </a:t>
            </a:r>
          </a:p>
        </p:txBody>
      </p:sp>
    </p:spTree>
    <p:extLst>
      <p:ext uri="{BB962C8B-B14F-4D97-AF65-F5344CB8AC3E}">
        <p14:creationId xmlns:p14="http://schemas.microsoft.com/office/powerpoint/2010/main" val="124230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768" y="385012"/>
            <a:ext cx="10083877" cy="1347536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сердечно-сосудистой системы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769" y="1732548"/>
            <a:ext cx="10700084" cy="46522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</a:t>
            </a:r>
            <a:r>
              <a:rPr lang="ru-RU" sz="3200" dirty="0"/>
              <a:t>возрасте после 60 лет отмечается уменьшение массы сердца, расширение его полостей, приводящее к увеличению диаметра отверстий сердца. </a:t>
            </a:r>
            <a:endParaRPr lang="ru-RU" sz="3200" dirty="0" smtClean="0"/>
          </a:p>
          <a:p>
            <a:r>
              <a:rPr lang="ru-RU" sz="3200" dirty="0"/>
              <a:t>За счет увеличения количества мышечных, коллагеновых, эластических волокон, отложения кальция наблюдается утолщение эндокарда, в нем встречаются участки склероза, которые могут распространяться на клапанный аппарат.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0056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316" y="930442"/>
            <a:ext cx="10587789" cy="5470358"/>
          </a:xfrm>
        </p:spPr>
        <p:txBody>
          <a:bodyPr>
            <a:noAutofit/>
          </a:bodyPr>
          <a:lstStyle/>
          <a:p>
            <a:r>
              <a:rPr lang="ru-RU" sz="2800" dirty="0"/>
              <a:t>На острове </a:t>
            </a:r>
            <a:r>
              <a:rPr lang="ru-RU" sz="2800" dirty="0" err="1"/>
              <a:t>Пенерифе</a:t>
            </a:r>
            <a:r>
              <a:rPr lang="ru-RU" sz="2800" dirty="0"/>
              <a:t>, одном из группы Канарских островов, растет знаменитое "драконово дерево". Знаменито оно своим возрастом - 6000 лет. Баобаб может жить 5000, кабан - 300 лет, черепахи - несколько веков.</a:t>
            </a:r>
          </a:p>
          <a:p>
            <a:r>
              <a:rPr lang="ru-RU" sz="2800" dirty="0"/>
              <a:t>В древности считали, что человек может жить вечно, если на то будет воля божья. Чем дальше, тем больше укорачивали «ученые мужи» век людской и остановились наконец на 100-120 годах. Но известный русский ученый И.И. Мечников считал смерть раньше 150 лет "насильственной</a:t>
            </a:r>
            <a:r>
              <a:rPr lang="ru-RU" sz="2800" dirty="0" smtClean="0"/>
              <a:t>".</a:t>
            </a:r>
            <a:endParaRPr lang="ru-RU" sz="2800" dirty="0"/>
          </a:p>
          <a:p>
            <a:r>
              <a:rPr lang="ru-RU" sz="2800" dirty="0"/>
              <a:t>Старость - один из этапов индивидуального развития человека. Она также естественна и закономерна, как предшествующие ей возрастные периоды </a:t>
            </a:r>
            <a:endParaRPr lang="ru-RU" sz="2800" b="1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8274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684" y="449180"/>
            <a:ext cx="10115961" cy="1315452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+mn-lt"/>
              </a:rPr>
              <a:t>Изменения</a:t>
            </a:r>
            <a:r>
              <a:rPr lang="ru-RU" i="1" dirty="0">
                <a:latin typeface="+mn-lt"/>
              </a:rPr>
              <a:t> </a:t>
            </a:r>
            <a:r>
              <a:rPr lang="ru-RU" b="1" i="1" dirty="0">
                <a:latin typeface="+mn-lt"/>
              </a:rPr>
              <a:t>сердечно-сосудистой системы </a:t>
            </a:r>
            <a:endParaRPr lang="ru-RU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233" y="1764632"/>
            <a:ext cx="10555704" cy="457200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Уже после 30 лет в стенках сосудов отмечается разрастание соединительной ткани, приводящее к их уплотнению. </a:t>
            </a:r>
          </a:p>
          <a:p>
            <a:r>
              <a:rPr lang="ru-RU" sz="3200" dirty="0" smtClean="0"/>
              <a:t>С возрастом эти изменения нарастают, во внутренней оболочке кровеносных сосудов откладываются соли кальция. </a:t>
            </a:r>
          </a:p>
          <a:p>
            <a:r>
              <a:rPr lang="ru-RU" sz="3200" dirty="0"/>
              <a:t>Это приводит к уменьшению эластичности сосудов, они медленнее реагируют на меняющиеся условия функционирования. </a:t>
            </a:r>
          </a:p>
          <a:p>
            <a:endParaRPr lang="ru-RU" sz="2800" dirty="0" smtClean="0"/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71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684" y="449180"/>
            <a:ext cx="10115961" cy="1315452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сердечно-сосудистой системы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233" y="1764632"/>
            <a:ext cx="10555704" cy="4572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Изменения </a:t>
            </a:r>
            <a:r>
              <a:rPr lang="ru-RU" sz="3200" dirty="0"/>
              <a:t>сосудов нижних конечностей обычно выражены в большей степени, чем сосудов верхних конечностей, что может проявляться зябкостью стоп, нарушением питания тканей.</a:t>
            </a:r>
          </a:p>
          <a:p>
            <a:pPr indent="449263">
              <a:lnSpc>
                <a:spcPct val="110000"/>
              </a:lnSpc>
            </a:pPr>
            <a:r>
              <a:rPr lang="ru-RU" altLang="ru-RU" sz="3200" dirty="0"/>
              <a:t>Повышается артериальное давление </a:t>
            </a:r>
          </a:p>
          <a:p>
            <a:pPr indent="449263">
              <a:lnSpc>
                <a:spcPct val="110000"/>
              </a:lnSpc>
            </a:pPr>
            <a:r>
              <a:rPr lang="ru-RU" altLang="ru-RU" sz="3200" dirty="0" smtClean="0"/>
              <a:t>Уменьшается </a:t>
            </a:r>
            <a:r>
              <a:rPr lang="ru-RU" altLang="ru-RU" sz="3200" dirty="0"/>
              <a:t>величина минутного объема </a:t>
            </a:r>
            <a:r>
              <a:rPr lang="ru-RU" altLang="ru-RU" sz="3200" dirty="0" smtClean="0"/>
              <a:t>сердца</a:t>
            </a:r>
            <a:endParaRPr lang="ru-RU" altLang="ru-RU" sz="3200" dirty="0"/>
          </a:p>
          <a:p>
            <a:pPr indent="449263">
              <a:lnSpc>
                <a:spcPct val="110000"/>
              </a:lnSpc>
            </a:pPr>
            <a:r>
              <a:rPr lang="ru-RU" altLang="ru-RU" sz="3200" dirty="0" smtClean="0"/>
              <a:t>Уряжается </a:t>
            </a:r>
            <a:r>
              <a:rPr lang="ru-RU" altLang="ru-RU" sz="3200" dirty="0"/>
              <a:t>частота сердечный сокращений </a:t>
            </a:r>
          </a:p>
          <a:p>
            <a:pPr marL="68580" indent="0">
              <a:lnSpc>
                <a:spcPct val="110000"/>
              </a:lnSpc>
              <a:buNone/>
            </a:pP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9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ина\Pictures\Сердце ста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78" y="866274"/>
            <a:ext cx="8630653" cy="558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252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432" y="274638"/>
            <a:ext cx="10716126" cy="1040815"/>
          </a:xfrm>
        </p:spPr>
        <p:txBody>
          <a:bodyPr>
            <a:no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старения сердца, ИБС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063" y="1636295"/>
            <a:ext cx="10475495" cy="4764505"/>
          </a:xfrm>
        </p:spPr>
        <p:txBody>
          <a:bodyPr>
            <a:normAutofit/>
          </a:bodyPr>
          <a:lstStyle/>
          <a:p>
            <a:r>
              <a:rPr lang="ru-RU" sz="2800" dirty="0"/>
              <a:t>Дозированные физические нагрузки</a:t>
            </a:r>
          </a:p>
          <a:p>
            <a:r>
              <a:rPr lang="ru-RU" sz="2800" dirty="0"/>
              <a:t>Исключение вредных привычек: курение, алкоголь, наркотики (особенно с эффектом </a:t>
            </a:r>
            <a:r>
              <a:rPr lang="ru-RU" sz="2800" dirty="0" err="1"/>
              <a:t>симпатомиметиков</a:t>
            </a:r>
            <a:r>
              <a:rPr lang="ru-RU" sz="2800" dirty="0"/>
              <a:t>)</a:t>
            </a:r>
          </a:p>
          <a:p>
            <a:r>
              <a:rPr lang="ru-RU" sz="2800" dirty="0"/>
              <a:t>Соблюдение профилактической диеты: ограничение соли, калорийности, животных жиров, простых и крахмалсодержащих углеводов</a:t>
            </a:r>
          </a:p>
          <a:p>
            <a:r>
              <a:rPr lang="ru-RU" sz="2800" dirty="0"/>
              <a:t>Оказание помощи при стрессе</a:t>
            </a:r>
          </a:p>
          <a:p>
            <a:r>
              <a:rPr lang="ru-RU" sz="2800" dirty="0" smtClean="0"/>
              <a:t>Регулярное наблюдение у врача, обследование: холестерин крови, ЭКГ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1535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657726"/>
            <a:ext cx="9366325" cy="1106906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Кожа и подкожная клетчатка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895" y="1379622"/>
            <a:ext cx="10651958" cy="4973052"/>
          </a:xfrm>
        </p:spPr>
        <p:txBody>
          <a:bodyPr>
            <a:normAutofit/>
          </a:bodyPr>
          <a:lstStyle/>
          <a:p>
            <a:r>
              <a:rPr lang="ru-RU" dirty="0"/>
              <a:t>С возрастом кожа пожилых людей становится очень тонкой, особенно на кистях, ступнях, в области крупных суставов и в местах костных выступов.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счет уменьшения количества потовых и сальных желез снижается </a:t>
            </a:r>
            <a:r>
              <a:rPr lang="ru-RU" dirty="0" err="1"/>
              <a:t>пото</a:t>
            </a:r>
            <a:r>
              <a:rPr lang="ru-RU" dirty="0"/>
              <a:t>- и </a:t>
            </a:r>
            <a:r>
              <a:rPr lang="ru-RU" dirty="0" err="1"/>
              <a:t>салоотделение</a:t>
            </a:r>
            <a:r>
              <a:rPr lang="ru-RU" dirty="0"/>
              <a:t>, из-за потери эластичности кожа делается сухой, морщинистой и складчатой. </a:t>
            </a:r>
            <a:endParaRPr lang="ru-RU" dirty="0" smtClean="0"/>
          </a:p>
          <a:p>
            <a:r>
              <a:rPr lang="ru-RU" dirty="0" smtClean="0"/>
              <a:t>Уменьшается </a:t>
            </a:r>
            <a:r>
              <a:rPr lang="ru-RU" dirty="0"/>
              <a:t>количество подкожно-жировой клетчатки. </a:t>
            </a:r>
            <a:endParaRPr lang="ru-RU" dirty="0" smtClean="0"/>
          </a:p>
          <a:p>
            <a:r>
              <a:rPr lang="ru-RU" dirty="0" smtClean="0"/>
              <a:t>Из-за </a:t>
            </a:r>
            <a:r>
              <a:rPr lang="ru-RU" dirty="0"/>
              <a:t>этого кожа легко смещается, делается дряблой. </a:t>
            </a:r>
            <a:endParaRPr lang="ru-RU" dirty="0" smtClean="0"/>
          </a:p>
          <a:p>
            <a:r>
              <a:rPr lang="ru-RU" dirty="0" smtClean="0"/>
              <a:t>Она </a:t>
            </a:r>
            <a:r>
              <a:rPr lang="ru-RU" dirty="0"/>
              <a:t>легко травмируется, трескается, разрывается, подвергается изъязвлению, плохо заживает.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лежачего пожилого даже грубое или тяжелое постельное белье может травмировать кожу, приводить к развитию пролежней.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03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657726"/>
            <a:ext cx="9366325" cy="1106906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Кожа и подкожная клетчатка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147" y="1491916"/>
            <a:ext cx="10619874" cy="4748463"/>
          </a:xfrm>
        </p:spPr>
        <p:txBody>
          <a:bodyPr>
            <a:normAutofit/>
          </a:bodyPr>
          <a:lstStyle/>
          <a:p>
            <a:r>
              <a:rPr lang="ru-RU" sz="2800" dirty="0"/>
              <a:t>Из-за выраженного уменьшения объема подкожно-жировой клетчатки нарушается теплообмен, пожилые люди легко отдают тепло и поэтому часто мерзнут, нуждаются в теплой одежде, обогреве постели.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плохо отапливаемом помещении, особенно в сочетании с малой подвижностью, развивается переохлаждение, даже при положительной температуре, что может привести к заболеванию или смерти </a:t>
            </a:r>
            <a:r>
              <a:rPr lang="ru-RU" sz="2800" dirty="0" smtClean="0"/>
              <a:t>больного.</a:t>
            </a:r>
          </a:p>
          <a:p>
            <a:r>
              <a:rPr lang="ru-RU" sz="2800" dirty="0" smtClean="0"/>
              <a:t>Оптимальная </a:t>
            </a:r>
            <a:r>
              <a:rPr lang="ru-RU" sz="2800" dirty="0"/>
              <a:t>температура воздуха в помещениях должна быть около 21° С.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4668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657726"/>
            <a:ext cx="9366325" cy="1106906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Кожа и подкожная клетчатка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147" y="1507958"/>
            <a:ext cx="10523621" cy="4700337"/>
          </a:xfrm>
        </p:spPr>
        <p:txBody>
          <a:bodyPr/>
          <a:lstStyle/>
          <a:p>
            <a:r>
              <a:rPr lang="ru-RU" sz="2800" dirty="0"/>
              <a:t>Нужно помнить, что для обогрева постели использовать электрические грелки можно только в том случае, если Вы уверены, что пожилой не заснет рядом с грелкой. Иначе, если во время сна произойдет невольное мочеиспускание, грелка промокнет, что приведет к </a:t>
            </a:r>
            <a:r>
              <a:rPr lang="ru-RU" sz="2800" dirty="0" err="1"/>
              <a:t>электротравме</a:t>
            </a:r>
            <a:r>
              <a:rPr lang="ru-RU" sz="2800" dirty="0"/>
              <a:t>.</a:t>
            </a:r>
          </a:p>
          <a:p>
            <a:r>
              <a:rPr lang="ru-RU" sz="2800" dirty="0"/>
              <a:t>С другой стороны пожилые люди с трудом переносят повышенную температуру и влажность воздуха. Возможно развитие общего перегрева с развитием теплового удара.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95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657726"/>
            <a:ext cx="9366325" cy="1106906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Кожа и подкожная клетчатка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540042"/>
            <a:ext cx="10331115" cy="4684295"/>
          </a:xfrm>
        </p:spPr>
        <p:txBody>
          <a:bodyPr>
            <a:noAutofit/>
          </a:bodyPr>
          <a:lstStyle/>
          <a:p>
            <a:r>
              <a:rPr lang="ru-RU" sz="2800" dirty="0"/>
              <a:t>На коже пожилых людей часто появляются опрелости, особенно в местах естественных складок (паховых, подмышечных, под молочными железами у женщин, на ладонях и в складках суставов пальцев при длительном пребывании кистей в сжатом состоянии).</a:t>
            </a:r>
          </a:p>
          <a:p>
            <a:r>
              <a:rPr lang="ru-RU" sz="2800" dirty="0"/>
              <a:t>У пожилых людей часто развиваются онкологические заболевания кожи. Поэтому необходим регулярный осмотр всей поверхности кожи.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0393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http://t1.gstatic.com/images?q=tbn:ANd9GcSMeuaBe_ZWu7ZdJnUse8z2VxDt1l-hJJmwIYSq_oza2-QFz-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8286" y="631767"/>
            <a:ext cx="4857784" cy="6003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6324" name="Picture 4" descr="http://t0.gstatic.com/images?q=tbn:ANd9GcS338yPsH7pBHDbRz0PWa75EydGDOvuicX3T_DIWUJMZ12uvYwZ4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895" y="3682539"/>
            <a:ext cx="4846319" cy="2734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http://img1.1tv.ru/imgsize640x360/PR20130114161636.JPG"/>
          <p:cNvPicPr>
            <a:picLocks noChangeAspect="1" noChangeArrowheads="1"/>
          </p:cNvPicPr>
          <p:nvPr/>
        </p:nvPicPr>
        <p:blipFill>
          <a:blip r:embed="rId4"/>
          <a:srcRect l="17857" r="19196"/>
          <a:stretch>
            <a:fillRect/>
          </a:stretch>
        </p:blipFill>
        <p:spPr bwMode="auto">
          <a:xfrm>
            <a:off x="630873" y="421080"/>
            <a:ext cx="5055032" cy="3000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216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641684"/>
            <a:ext cx="9366325" cy="1155032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>
                <a:latin typeface="+mn-lt"/>
              </a:rPr>
              <a:t>Возрастные изменения волос</a:t>
            </a:r>
            <a:r>
              <a:rPr lang="ru-RU" i="1" dirty="0">
                <a:latin typeface="+mn-lt"/>
              </a:rPr>
              <a:t/>
            </a:r>
            <a:br>
              <a:rPr lang="ru-RU" i="1" dirty="0">
                <a:latin typeface="+mn-lt"/>
              </a:rPr>
            </a:br>
            <a:endParaRPr lang="ru-RU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275" y="1556084"/>
            <a:ext cx="10539662" cy="4844716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Волосы в течение жизни изменяются под воздействием генетических, иммунных, гормональных факторов и экзогенных воздействий (жара и холод, химические агенты и механические травмы и др.). </a:t>
            </a:r>
            <a:endParaRPr lang="ru-RU" sz="2800" dirty="0" smtClean="0"/>
          </a:p>
          <a:p>
            <a:r>
              <a:rPr lang="ru-RU" sz="2800" dirty="0" smtClean="0"/>
              <a:t>Происходят </a:t>
            </a:r>
            <a:r>
              <a:rPr lang="ru-RU" sz="2800" dirty="0"/>
              <a:t>атрофические и дистрофические изменения в волосяных фолликулах и луковицах волос, волосы теряют пигмент, редеют, становятся ломкими.</a:t>
            </a:r>
          </a:p>
          <a:p>
            <a:r>
              <a:rPr lang="ru-RU" sz="2800" dirty="0"/>
              <a:t>Чаще всего пожилых женщин беспокоит гирсутизм - усиление роста жестких волос на лице в климактерическом периоде. </a:t>
            </a:r>
            <a:endParaRPr lang="ru-RU" sz="2800" dirty="0" smtClean="0"/>
          </a:p>
          <a:p>
            <a:r>
              <a:rPr lang="ru-RU" sz="2800" dirty="0" smtClean="0"/>
              <a:t>Этот </a:t>
            </a:r>
            <a:r>
              <a:rPr lang="ru-RU" sz="2800" dirty="0"/>
              <a:t>рост усиливается при попытках сбривать, выдергивать волосы. </a:t>
            </a:r>
          </a:p>
        </p:txBody>
      </p:sp>
    </p:spTree>
    <p:extLst>
      <p:ext uri="{BB962C8B-B14F-4D97-AF65-F5344CB8AC3E}">
        <p14:creationId xmlns:p14="http://schemas.microsoft.com/office/powerpoint/2010/main" val="32058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545432"/>
            <a:ext cx="9366325" cy="1331494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 старости и старении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8359" y="1524000"/>
            <a:ext cx="10218820" cy="4572000"/>
          </a:xfrm>
        </p:spPr>
        <p:txBody>
          <a:bodyPr>
            <a:normAutofit/>
          </a:bodyPr>
          <a:lstStyle/>
          <a:p>
            <a:r>
              <a:rPr lang="ru-RU" sz="2800" b="1" i="1" dirty="0"/>
              <a:t>Старость</a:t>
            </a:r>
            <a:r>
              <a:rPr lang="ru-RU" sz="2800" b="1" dirty="0"/>
              <a:t> – </a:t>
            </a:r>
            <a:r>
              <a:rPr lang="ru-RU" sz="2800" dirty="0"/>
              <a:t>закономерно наступающий</a:t>
            </a:r>
            <a:r>
              <a:rPr lang="ru-RU" sz="2800" b="1" dirty="0"/>
              <a:t> </a:t>
            </a:r>
            <a:r>
              <a:rPr lang="ru-RU" sz="2800" dirty="0"/>
              <a:t>заключительный период возрастного развития, рассматриваемый как взаимодействие двух разнонаправленных процессов: разрушительного процесса старения и </a:t>
            </a:r>
            <a:r>
              <a:rPr lang="ru-RU" sz="2800" dirty="0" err="1"/>
              <a:t>витаукта</a:t>
            </a:r>
            <a:r>
              <a:rPr lang="ru-RU" sz="2800" dirty="0"/>
              <a:t> (от лат. </a:t>
            </a:r>
            <a:r>
              <a:rPr lang="ru-RU" sz="2800" dirty="0" err="1"/>
              <a:t>vita</a:t>
            </a:r>
            <a:r>
              <a:rPr lang="ru-RU" sz="2800" dirty="0"/>
              <a:t> - жизнь, и </a:t>
            </a:r>
            <a:r>
              <a:rPr lang="ru-RU" sz="2800" dirty="0" err="1"/>
              <a:t>auctum</a:t>
            </a:r>
            <a:r>
              <a:rPr lang="ru-RU" sz="2800" dirty="0"/>
              <a:t> - увеличивать) - процесса, стабилизирующего жизнедеятельность организма, повышающего его надежность, направленного на предупреждение повреждения живых систем с возрастом  и на увеличение продолжительности жизни.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17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641684"/>
            <a:ext cx="9366325" cy="1155032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изменения волос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275" y="1556084"/>
            <a:ext cx="10539662" cy="4844716"/>
          </a:xfrm>
        </p:spPr>
        <p:txBody>
          <a:bodyPr>
            <a:normAutofit/>
          </a:bodyPr>
          <a:lstStyle/>
          <a:p>
            <a:r>
              <a:rPr lang="ru-RU" sz="2800" dirty="0"/>
              <a:t>Рост волос на голове, коже туловища, лобка, в подмышечных ямках у лиц обоих полов с возрастом уменьшается. </a:t>
            </a:r>
          </a:p>
          <a:p>
            <a:r>
              <a:rPr lang="ru-RU" sz="2800" dirty="0"/>
              <a:t>Образование залысин на висках, на темени, облысение (в основном у мужчин) чаще является наследственным. </a:t>
            </a:r>
            <a:endParaRPr lang="ru-RU" sz="2800" dirty="0" smtClean="0"/>
          </a:p>
          <a:p>
            <a:r>
              <a:rPr lang="ru-RU" sz="2800" dirty="0" smtClean="0"/>
              <a:t>Кроме </a:t>
            </a:r>
            <a:r>
              <a:rPr lang="ru-RU" sz="2800" dirty="0"/>
              <a:t>наследственности и дерматозов, ведущих к облысению, патогенетическими факторами признаны стрессы, гормональные нарушения, дефициты витаминов и микроэлементов, профессиональные вредности и интоксикации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86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786063"/>
            <a:ext cx="9366325" cy="1010653"/>
          </a:xfrm>
        </p:spPr>
        <p:txBody>
          <a:bodyPr>
            <a:noAutofit/>
          </a:bodyPr>
          <a:lstStyle/>
          <a:p>
            <a:pPr lvl="0"/>
            <a:r>
              <a:rPr lang="ru-RU" b="1" i="1" dirty="0">
                <a:latin typeface="+mn-lt"/>
              </a:rPr>
              <a:t>Пищеварительная система</a:t>
            </a:r>
            <a:r>
              <a:rPr lang="ru-RU" i="1" dirty="0">
                <a:latin typeface="+mn-lt"/>
              </a:rPr>
              <a:t/>
            </a:r>
            <a:br>
              <a:rPr lang="ru-RU" i="1" dirty="0">
                <a:latin typeface="+mn-lt"/>
              </a:rPr>
            </a:br>
            <a:endParaRPr lang="ru-RU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937" y="1331496"/>
            <a:ext cx="7283116" cy="5117430"/>
          </a:xfrm>
        </p:spPr>
        <p:txBody>
          <a:bodyPr>
            <a:noAutofit/>
          </a:bodyPr>
          <a:lstStyle/>
          <a:p>
            <a:r>
              <a:rPr lang="ru-RU" sz="2800" dirty="0" smtClean="0"/>
              <a:t>Характеризуются </a:t>
            </a:r>
            <a:r>
              <a:rPr lang="ru-RU" sz="2800" dirty="0"/>
              <a:t>нарастанием атрофических процессов в эпителии слизистых оболочек всех органов пищеварения.</a:t>
            </a:r>
          </a:p>
          <a:p>
            <a:r>
              <a:rPr lang="ru-RU" sz="2800" dirty="0" smtClean="0"/>
              <a:t>Нарушение  </a:t>
            </a:r>
            <a:r>
              <a:rPr lang="ru-RU" sz="2800" dirty="0"/>
              <a:t>прикуса, утрата зубов, затруднение жевания</a:t>
            </a:r>
          </a:p>
          <a:p>
            <a:r>
              <a:rPr lang="ru-RU" sz="2800" dirty="0"/>
              <a:t>Уменьшение образования слюны, сухость во рту</a:t>
            </a:r>
          </a:p>
          <a:p>
            <a:r>
              <a:rPr lang="ru-RU" sz="2800" dirty="0"/>
              <a:t>Снижение вкусовой чувствительности, </a:t>
            </a:r>
            <a:r>
              <a:rPr lang="ru-RU" sz="2800" dirty="0" smtClean="0"/>
              <a:t>особенно </a:t>
            </a:r>
            <a:r>
              <a:rPr lang="ru-RU" sz="2800" dirty="0"/>
              <a:t>на сладкое, кислое</a:t>
            </a:r>
          </a:p>
          <a:p>
            <a:r>
              <a:rPr lang="ru-RU" sz="2800" dirty="0"/>
              <a:t>Отсутствие удовольствия от еды</a:t>
            </a:r>
          </a:p>
          <a:p>
            <a:endParaRPr lang="ru-RU" sz="2800" dirty="0"/>
          </a:p>
        </p:txBody>
      </p:sp>
      <p:pic>
        <p:nvPicPr>
          <p:cNvPr id="4" name="Picture 2" descr="C:\Users\Нина\Pictures\Прику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10" y="1796716"/>
            <a:ext cx="3850105" cy="37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0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786063"/>
            <a:ext cx="9366325" cy="1010653"/>
          </a:xfrm>
        </p:spPr>
        <p:txBody>
          <a:bodyPr>
            <a:noAutofit/>
          </a:bodyPr>
          <a:lstStyle/>
          <a:p>
            <a:pPr lvl="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Пищеварительная система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685" y="1331496"/>
            <a:ext cx="10764252" cy="5005136"/>
          </a:xfrm>
        </p:spPr>
        <p:txBody>
          <a:bodyPr/>
          <a:lstStyle/>
          <a:p>
            <a:pPr algn="just"/>
            <a:r>
              <a:rPr lang="ru-RU" sz="2800" dirty="0" smtClean="0"/>
              <a:t>Значительным </a:t>
            </a:r>
            <a:r>
              <a:rPr lang="ru-RU" sz="2800" dirty="0"/>
              <a:t>изменениям подвергаются </a:t>
            </a:r>
            <a:r>
              <a:rPr lang="ru-RU" sz="2800" b="1" i="1" dirty="0"/>
              <a:t>зубы: </a:t>
            </a:r>
            <a:endParaRPr lang="ru-RU" sz="2800" b="1" i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/>
              <a:t>количество </a:t>
            </a:r>
            <a:r>
              <a:rPr lang="ru-RU" sz="2800" dirty="0"/>
              <a:t>их становится меньше, </a:t>
            </a:r>
            <a:endParaRPr lang="ru-RU" sz="28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/>
              <a:t>они </a:t>
            </a:r>
            <a:r>
              <a:rPr lang="ru-RU" sz="2800" dirty="0"/>
              <a:t>стираются, </a:t>
            </a:r>
            <a:endParaRPr lang="ru-RU" sz="28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/>
              <a:t>меняется </a:t>
            </a:r>
            <a:r>
              <a:rPr lang="ru-RU" sz="2800" dirty="0"/>
              <a:t>их окраска, </a:t>
            </a:r>
            <a:endParaRPr lang="ru-RU" sz="28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/>
              <a:t>уменьшается </a:t>
            </a:r>
            <a:r>
              <a:rPr lang="ru-RU" sz="2800" dirty="0"/>
              <a:t>и количество органических веществ в зубной эмали, в ней появляются трещины, </a:t>
            </a:r>
            <a:endParaRPr lang="ru-RU" sz="28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/>
              <a:t>вследствие </a:t>
            </a:r>
            <a:r>
              <a:rPr lang="ru-RU" sz="2800" dirty="0"/>
              <a:t>склероза сосудов нарушается питание тканей зубов. </a:t>
            </a:r>
            <a:endParaRPr lang="ru-RU" sz="2800" dirty="0" smtClean="0"/>
          </a:p>
          <a:p>
            <a:pPr marL="68580" indent="0" algn="just">
              <a:buNone/>
            </a:pPr>
            <a:r>
              <a:rPr lang="ru-RU" sz="2800" dirty="0" smtClean="0"/>
              <a:t>Все </a:t>
            </a:r>
            <a:r>
              <a:rPr lang="ru-RU" sz="2800" dirty="0"/>
              <a:t>это приводит к хрупкости зубов, потере жевательной способности, худшему пережевыванию пищи и проблемам с пищеварением.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52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786063"/>
            <a:ext cx="9366325" cy="1010653"/>
          </a:xfrm>
        </p:spPr>
        <p:txBody>
          <a:bodyPr>
            <a:noAutofit/>
          </a:bodyPr>
          <a:lstStyle/>
          <a:p>
            <a:pPr lvl="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Пищеварительная система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769" y="1411705"/>
            <a:ext cx="10684042" cy="4908883"/>
          </a:xfrm>
        </p:spPr>
        <p:txBody>
          <a:bodyPr>
            <a:normAutofit/>
          </a:bodyPr>
          <a:lstStyle/>
          <a:p>
            <a:r>
              <a:rPr lang="ru-RU" sz="2800" b="1" i="1" dirty="0"/>
              <a:t>Желудок </a:t>
            </a:r>
            <a:r>
              <a:rPr lang="ru-RU" sz="2800" dirty="0"/>
              <a:t>уменьшается в размерах, </a:t>
            </a:r>
            <a:r>
              <a:rPr lang="ru-RU" sz="2800" dirty="0" smtClean="0"/>
              <a:t>происходит опущение желудка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 </a:t>
            </a:r>
            <a:r>
              <a:rPr lang="ru-RU" sz="2800" dirty="0"/>
              <a:t>слизистой оболочке желудка нарастают дистрофические изменения, уменьшается количество клеток, вырабатывающих желудочный сок, в результате снижается желудочная секреция, замедляется образование соляной кислоты, ослабевает моторная функция желудка, развиваются </a:t>
            </a:r>
            <a:r>
              <a:rPr lang="ru-RU" sz="2800" dirty="0" err="1"/>
              <a:t>гипоацидные</a:t>
            </a:r>
            <a:r>
              <a:rPr lang="ru-RU" sz="2800" dirty="0"/>
              <a:t> состояния. </a:t>
            </a:r>
            <a:endParaRPr lang="ru-RU" sz="2800" dirty="0" smtClean="0"/>
          </a:p>
          <a:p>
            <a:r>
              <a:rPr lang="ru-RU" sz="2800" dirty="0" smtClean="0"/>
              <a:t>Это </a:t>
            </a:r>
            <a:r>
              <a:rPr lang="ru-RU" sz="2800" dirty="0"/>
              <a:t>может приводить к задержке пищи в желудке, плохому ее перевариванию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Ухудшение кровообращения в стенке желудка, возможно образование язв</a:t>
            </a:r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4" name="Picture 2" descr="C:\Users\Нина\Pictur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232" y="4780547"/>
            <a:ext cx="1572125" cy="170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57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Пищеварительная система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11579" y="1748588"/>
            <a:ext cx="6978315" cy="4636169"/>
          </a:xfrm>
        </p:spPr>
        <p:txBody>
          <a:bodyPr>
            <a:normAutofit/>
          </a:bodyPr>
          <a:lstStyle/>
          <a:p>
            <a:r>
              <a:rPr lang="ru-RU" sz="2800" dirty="0"/>
              <a:t>Кишечник  атрофируется, удлиняется и </a:t>
            </a:r>
            <a:r>
              <a:rPr lang="ru-RU" sz="2800" dirty="0" smtClean="0"/>
              <a:t>опускается</a:t>
            </a:r>
          </a:p>
          <a:p>
            <a:r>
              <a:rPr lang="ru-RU" sz="2800" dirty="0"/>
              <a:t>атрофируется слизистая оболочка, что вызывает нарушение всасывания питательных веществ (жирных кислот, аминокислот, кальция, фосфора, витаминов и др.)</a:t>
            </a:r>
          </a:p>
          <a:p>
            <a:r>
              <a:rPr lang="ru-RU" sz="2800" dirty="0" smtClean="0"/>
              <a:t>Снижается </a:t>
            </a:r>
            <a:r>
              <a:rPr lang="ru-RU" sz="2800" dirty="0"/>
              <a:t>моторная функция толстой кишки, возникают запоры, часто - дивертикулы</a:t>
            </a:r>
          </a:p>
          <a:p>
            <a:endParaRPr lang="ru-RU" sz="2800" dirty="0"/>
          </a:p>
        </p:txBody>
      </p:sp>
      <p:pic>
        <p:nvPicPr>
          <p:cNvPr id="5" name="Picture 2" descr="C:\Users\Нина\Pictures\Див ки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9" y="1748588"/>
            <a:ext cx="3653940" cy="38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786063"/>
            <a:ext cx="9366325" cy="1010653"/>
          </a:xfrm>
        </p:spPr>
        <p:txBody>
          <a:bodyPr>
            <a:noAutofit/>
          </a:bodyPr>
          <a:lstStyle/>
          <a:p>
            <a:pPr lvl="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Пищеварительная система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769" y="1267327"/>
            <a:ext cx="10684042" cy="5181600"/>
          </a:xfrm>
        </p:spPr>
        <p:txBody>
          <a:bodyPr>
            <a:normAutofit/>
          </a:bodyPr>
          <a:lstStyle/>
          <a:p>
            <a:r>
              <a:rPr lang="ru-RU" sz="2800" dirty="0"/>
              <a:t>Из-за возрастных изменений у пожилых часто возникают дивертикулы (выпячивания стенки) и грыжи  пищевода. </a:t>
            </a:r>
            <a:endParaRPr lang="ru-RU" sz="2800" dirty="0" smtClean="0"/>
          </a:p>
          <a:p>
            <a:r>
              <a:rPr lang="ru-RU" sz="2800" dirty="0" smtClean="0"/>
              <a:t>Пища </a:t>
            </a:r>
            <a:r>
              <a:rPr lang="ru-RU" sz="2800" dirty="0"/>
              <a:t>проходит по пищеводу «вяло», возникает чувство комка за грудиной, особенно когда пожилой ест в горизонтальном положении. </a:t>
            </a:r>
            <a:endParaRPr lang="ru-RU" sz="2800" dirty="0" smtClean="0"/>
          </a:p>
          <a:p>
            <a:r>
              <a:rPr lang="ru-RU" sz="2800" dirty="0" smtClean="0"/>
              <a:t>Часто </a:t>
            </a:r>
            <a:r>
              <a:rPr lang="ru-RU" sz="2800" dirty="0"/>
              <a:t>возникает </a:t>
            </a:r>
            <a:r>
              <a:rPr lang="ru-RU" sz="2800" dirty="0" err="1"/>
              <a:t>гастроэзофагеальный</a:t>
            </a:r>
            <a:r>
              <a:rPr lang="ru-RU" sz="2800" dirty="0"/>
              <a:t> рефлюкс - обратное затекание пищи из желудка в пищевод, что приводит к таким симптомам, как боли в области груди, изжога. </a:t>
            </a:r>
            <a:endParaRPr lang="ru-RU" sz="2800" dirty="0" smtClean="0"/>
          </a:p>
          <a:p>
            <a:r>
              <a:rPr lang="ru-RU" sz="2800" dirty="0"/>
              <a:t>Слизистая оболочка желудка пожилых людей очень легко ранима. Велик риск развития язвы желудка. </a:t>
            </a:r>
            <a:endParaRPr lang="ru-RU" sz="2800" dirty="0" smtClean="0"/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3044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491789" y="1524000"/>
            <a:ext cx="6261555" cy="4282439"/>
          </a:xfrm>
        </p:spPr>
        <p:txBody>
          <a:bodyPr>
            <a:normAutofit/>
          </a:bodyPr>
          <a:lstStyle/>
          <a:p>
            <a:r>
              <a:rPr lang="ru-RU" sz="3200" dirty="0"/>
              <a:t>Нарушение микрофлоры, снижение </a:t>
            </a:r>
            <a:r>
              <a:rPr lang="ru-RU" sz="3200" dirty="0" err="1"/>
              <a:t>бифидо</a:t>
            </a:r>
            <a:r>
              <a:rPr lang="ru-RU" sz="3200" dirty="0"/>
              <a:t>- и </a:t>
            </a:r>
            <a:r>
              <a:rPr lang="ru-RU" sz="3200" dirty="0" err="1"/>
              <a:t>лактобацилл</a:t>
            </a:r>
            <a:r>
              <a:rPr lang="ru-RU" sz="3200" dirty="0"/>
              <a:t>, увеличение количества гнилостных</a:t>
            </a:r>
          </a:p>
          <a:p>
            <a:r>
              <a:rPr lang="ru-RU" sz="3200" dirty="0"/>
              <a:t>Предрасположенность к развитию опухолей: </a:t>
            </a:r>
            <a:r>
              <a:rPr lang="ru-RU" sz="3200" dirty="0" err="1"/>
              <a:t>полипоза</a:t>
            </a:r>
            <a:r>
              <a:rPr lang="ru-RU" sz="3200" dirty="0"/>
              <a:t> и рака толстой кишки</a:t>
            </a:r>
          </a:p>
          <a:p>
            <a:endParaRPr lang="ru-RU" sz="32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91320" y="529389"/>
            <a:ext cx="9366325" cy="1299411"/>
          </a:xfrm>
        </p:spPr>
        <p:txBody>
          <a:bodyPr>
            <a:noAutofit/>
          </a:bodyPr>
          <a:lstStyle/>
          <a:p>
            <a:pPr lvl="0"/>
            <a:r>
              <a:rPr lang="ru-RU" sz="4400" b="1" i="1" dirty="0">
                <a:latin typeface="+mn-lt"/>
              </a:rPr>
              <a:t>Пищеварительная система</a:t>
            </a:r>
            <a:br>
              <a:rPr lang="ru-RU" sz="4400" b="1" i="1" dirty="0">
                <a:latin typeface="+mn-lt"/>
              </a:rPr>
            </a:br>
            <a:endParaRPr lang="ru-RU" sz="4400" b="1" i="1" dirty="0">
              <a:latin typeface="+mn-lt"/>
            </a:endParaRPr>
          </a:p>
        </p:txBody>
      </p:sp>
      <p:pic>
        <p:nvPicPr>
          <p:cNvPr id="8" name="Picture 2" descr="C:\Users\Нина\Pictures\Опух киш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83" y="1524000"/>
            <a:ext cx="3707730" cy="4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2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853" y="274638"/>
            <a:ext cx="10555705" cy="1435208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поджелудочной железы, печени, желчного пузыря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705853" y="1909010"/>
            <a:ext cx="6898105" cy="461633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Атрофия поджелудочной железы и печени, </a:t>
            </a:r>
          </a:p>
          <a:p>
            <a:r>
              <a:rPr lang="ru-RU" sz="2800" dirty="0" smtClean="0"/>
              <a:t>Возникновение сахарного диабета 2 типа</a:t>
            </a:r>
          </a:p>
          <a:p>
            <a:r>
              <a:rPr lang="ru-RU" sz="2800" dirty="0" smtClean="0"/>
              <a:t>Снижается секреторная функция, особенно образование липазы </a:t>
            </a:r>
          </a:p>
          <a:p>
            <a:r>
              <a:rPr lang="ru-RU" sz="2800" dirty="0" smtClean="0"/>
              <a:t>Снижаются все функции печени, </a:t>
            </a:r>
            <a:r>
              <a:rPr lang="ru-RU" sz="2800" dirty="0" err="1" smtClean="0"/>
              <a:t>белково</a:t>
            </a:r>
            <a:r>
              <a:rPr lang="ru-RU" sz="2800" dirty="0" smtClean="0"/>
              <a:t>-синтетическая, антитоксическая </a:t>
            </a:r>
          </a:p>
          <a:p>
            <a:r>
              <a:rPr lang="ru-RU" sz="2800" dirty="0" smtClean="0"/>
              <a:t>Желчный пузырь увеличивается, застой желчи, образование камней</a:t>
            </a:r>
            <a:endParaRPr lang="ru-RU" sz="2800" dirty="0"/>
          </a:p>
        </p:txBody>
      </p:sp>
      <p:pic>
        <p:nvPicPr>
          <p:cNvPr id="1026" name="Picture 2" descr="C:\Users\Нина\Pictures\Поджел жел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61" y="1709846"/>
            <a:ext cx="3797746" cy="395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3558" y="352926"/>
            <a:ext cx="10164087" cy="914400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пожилых людей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66274" y="1459832"/>
            <a:ext cx="10475493" cy="4796589"/>
          </a:xfrm>
        </p:spPr>
        <p:txBody>
          <a:bodyPr/>
          <a:lstStyle/>
          <a:p>
            <a:r>
              <a:rPr lang="ru-RU" sz="2800" dirty="0"/>
              <a:t>Режим приема пищи: 4 основных приема пищи, 2-3 перекуса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Прием пищи маленькими порциями, после еды не ложиться, не наклоняться.</a:t>
            </a:r>
          </a:p>
          <a:p>
            <a:r>
              <a:rPr lang="ru-RU" sz="2800" dirty="0"/>
              <a:t>Последний прием пищи за 2-3 часа до сна</a:t>
            </a:r>
          </a:p>
          <a:p>
            <a:r>
              <a:rPr lang="ru-RU" sz="2800" dirty="0"/>
              <a:t>Проведение профилактических мероприятий: ограничение жиров, увеличение растительной клетчатки, включение продуктов с желчегонным </a:t>
            </a:r>
            <a:r>
              <a:rPr lang="ru-RU" sz="2800" dirty="0" smtClean="0"/>
              <a:t>эффектом</a:t>
            </a:r>
          </a:p>
          <a:p>
            <a:r>
              <a:rPr lang="ru-RU" sz="2800" dirty="0"/>
              <a:t>Ограничить потребление продуктов, содержащие пуриновые основания, щавелевую кислоту и холестерин</a:t>
            </a:r>
          </a:p>
          <a:p>
            <a:endParaRPr lang="ru-RU" sz="2800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6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368968"/>
            <a:ext cx="9366325" cy="978569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пожилых людей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233" y="1700462"/>
            <a:ext cx="10635914" cy="4748463"/>
          </a:xfrm>
        </p:spPr>
        <p:txBody>
          <a:bodyPr/>
          <a:lstStyle/>
          <a:p>
            <a:r>
              <a:rPr lang="ru-RU" sz="2800" dirty="0"/>
              <a:t>В пищевом рационе соотношение б:ж:у – 1:0,9:3,5(т.е. уменьшается доза жиров и углеводов), у молодых </a:t>
            </a:r>
            <a:r>
              <a:rPr lang="ru-RU" sz="2800" dirty="0" smtClean="0"/>
              <a:t>соотношение1:1,1:4,1</a:t>
            </a:r>
          </a:p>
          <a:p>
            <a:r>
              <a:rPr lang="ru-RU" sz="2800" dirty="0" smtClean="0"/>
              <a:t>Рекомендуемая </a:t>
            </a:r>
            <a:r>
              <a:rPr lang="ru-RU" sz="2800" dirty="0"/>
              <a:t>калорийность 1900-2000 ккал для женщин, 2000-3000 ккал для мужчин старше 60 </a:t>
            </a:r>
            <a:r>
              <a:rPr lang="ru-RU" sz="2800" dirty="0" smtClean="0"/>
              <a:t>лет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Калорийность  1-го завтрака 25% суточного рациона</a:t>
            </a:r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800" dirty="0"/>
              <a:t>                                    2-го завтрака 15% суточного рациона</a:t>
            </a:r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800" dirty="0"/>
              <a:t>                                     обеда – 40-45%</a:t>
            </a:r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800" dirty="0"/>
              <a:t>                                      ужина – 15-20%.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7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91323" y="770022"/>
            <a:ext cx="9390977" cy="506260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00"/>
                </a:solidFill>
                <a:cs typeface="Arial" charset="0"/>
              </a:rPr>
              <a:t>Витаукт</a:t>
            </a:r>
            <a:r>
              <a:rPr lang="ru-RU" sz="2800" dirty="0">
                <a:solidFill>
                  <a:srgbClr val="000000"/>
                </a:solidFill>
                <a:cs typeface="Arial" charset="0"/>
              </a:rPr>
              <a:t> – процесс, стабилизирующий жизнедеятельность организма, повышающий его надежность, направленный на предупреждение живых систем с возрастом и увеличение продолжительности жизни.</a:t>
            </a:r>
            <a:br>
              <a:rPr lang="ru-RU" sz="2800" dirty="0">
                <a:solidFill>
                  <a:srgbClr val="000000"/>
                </a:solidFill>
                <a:cs typeface="Arial" charset="0"/>
              </a:rPr>
            </a:br>
            <a:r>
              <a:rPr lang="ru-RU" sz="2800" b="1" dirty="0">
                <a:solidFill>
                  <a:srgbClr val="000000"/>
                </a:solidFill>
                <a:cs typeface="Arial" charset="0"/>
              </a:rPr>
              <a:t>Витаукт</a:t>
            </a:r>
            <a:r>
              <a:rPr lang="ru-RU" sz="2800" dirty="0">
                <a:solidFill>
                  <a:srgbClr val="000000"/>
                </a:solidFill>
                <a:cs typeface="Arial" charset="0"/>
              </a:rPr>
              <a:t> – индикатор прочности и устойчивости живой системы.</a:t>
            </a:r>
          </a:p>
          <a:p>
            <a:endParaRPr lang="ru-RU" sz="2800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94" y="4102255"/>
            <a:ext cx="3031706" cy="215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36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8" y="274637"/>
            <a:ext cx="9312442" cy="912479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мочеотделения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5677593" y="1487978"/>
            <a:ext cx="5843847" cy="492944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Уменьшение нефронов в почках, нефросклероз</a:t>
            </a:r>
          </a:p>
          <a:p>
            <a:r>
              <a:rPr lang="ru-RU" sz="2800" dirty="0" smtClean="0"/>
              <a:t>Снижение почечного кровотока</a:t>
            </a:r>
          </a:p>
          <a:p>
            <a:r>
              <a:rPr lang="ru-RU" sz="2800" dirty="0" smtClean="0"/>
              <a:t>Снижение всех функций почек, </a:t>
            </a:r>
            <a:r>
              <a:rPr lang="ru-RU" sz="2800" b="1" dirty="0" smtClean="0"/>
              <a:t>уменьшение суточного  диуреза</a:t>
            </a:r>
          </a:p>
          <a:p>
            <a:r>
              <a:rPr lang="ru-RU" sz="2800" dirty="0" smtClean="0"/>
              <a:t>Расширяется чашечно-лоханочная система, снижается тонус сфинктеров</a:t>
            </a:r>
          </a:p>
          <a:p>
            <a:r>
              <a:rPr lang="ru-RU" sz="2800" dirty="0" smtClean="0"/>
              <a:t>Нарушается отток мочи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Нина\Pictures\mochevyidelitelnaya-sistem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85" y="1487978"/>
            <a:ext cx="4584407" cy="461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20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024773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+mn-lt"/>
              </a:rPr>
              <a:t>Система мочеотделения</a:t>
            </a:r>
            <a:endParaRPr lang="ru-RU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940969" y="1412776"/>
            <a:ext cx="6416842" cy="492941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Уменьшение емкости мочевого пузыря, учащение мочеиспускания</a:t>
            </a:r>
          </a:p>
          <a:p>
            <a:r>
              <a:rPr lang="ru-RU" sz="2800" dirty="0" smtClean="0"/>
              <a:t>Недержание мочи</a:t>
            </a:r>
          </a:p>
          <a:p>
            <a:r>
              <a:rPr lang="ru-RU" sz="2800" dirty="0" smtClean="0"/>
              <a:t>Увеличение ночного диуреза – </a:t>
            </a:r>
            <a:r>
              <a:rPr lang="ru-RU" sz="2800" dirty="0" err="1" smtClean="0"/>
              <a:t>никтурия</a:t>
            </a:r>
            <a:endParaRPr lang="ru-RU" sz="2800" dirty="0" smtClean="0"/>
          </a:p>
          <a:p>
            <a:r>
              <a:rPr lang="ru-RU" sz="2800" dirty="0" smtClean="0"/>
              <a:t>Часто возникает пузырно-мочеточниковый рефлюкс</a:t>
            </a:r>
          </a:p>
          <a:p>
            <a:r>
              <a:rPr lang="ru-RU" sz="2800" dirty="0" smtClean="0"/>
              <a:t>Доброкачественная гиперплазия простаты</a:t>
            </a:r>
          </a:p>
          <a:p>
            <a:r>
              <a:rPr lang="ru-RU" sz="2800" dirty="0" smtClean="0"/>
              <a:t>Задержка мочи</a:t>
            </a:r>
          </a:p>
          <a:p>
            <a:r>
              <a:rPr lang="ru-RU" sz="2800" dirty="0" smtClean="0"/>
              <a:t>Инфекция мочевых путей</a:t>
            </a:r>
          </a:p>
          <a:p>
            <a:endParaRPr lang="ru-RU" dirty="0"/>
          </a:p>
        </p:txBody>
      </p:sp>
      <p:pic>
        <p:nvPicPr>
          <p:cNvPr id="2050" name="Picture 2" descr="C:\Users\Нина\Pictures\imagesJJDNYM7R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64" y="1802383"/>
            <a:ext cx="3800816" cy="415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5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989" y="866275"/>
            <a:ext cx="6721643" cy="550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9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66274" y="260647"/>
            <a:ext cx="9354870" cy="1008113"/>
          </a:xfrm>
        </p:spPr>
        <p:txBody>
          <a:bodyPr>
            <a:no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42737" y="1268761"/>
            <a:ext cx="10266947" cy="485740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Здоровый образ жизни</a:t>
            </a:r>
          </a:p>
          <a:p>
            <a:r>
              <a:rPr lang="ru-RU" sz="2800" dirty="0" smtClean="0"/>
              <a:t>Прием достаточного количества жидкости (Масса тела кг </a:t>
            </a:r>
            <a:r>
              <a:rPr lang="de-DE" sz="2800" dirty="0" smtClean="0"/>
              <a:t>ₓ</a:t>
            </a:r>
            <a:r>
              <a:rPr lang="ru-RU" sz="2800" dirty="0" smtClean="0"/>
              <a:t> 30 мл)  – 300 мл </a:t>
            </a:r>
          </a:p>
          <a:p>
            <a:r>
              <a:rPr lang="ru-RU" sz="2800" dirty="0" smtClean="0"/>
              <a:t>Избегать переохлаждений</a:t>
            </a:r>
          </a:p>
          <a:p>
            <a:r>
              <a:rPr lang="ru-RU" sz="2800" dirty="0" smtClean="0"/>
              <a:t>Соблюдать режим опорожнения мочевого пузыря каждые 2 часа</a:t>
            </a:r>
          </a:p>
          <a:p>
            <a:r>
              <a:rPr lang="ru-RU" sz="2800" dirty="0" smtClean="0"/>
              <a:t>Для женщин профилактика недержания мочи – упражнения   ЛФК  для укрепления мышц тазового дна и сфинктеров</a:t>
            </a:r>
          </a:p>
          <a:p>
            <a:r>
              <a:rPr lang="ru-RU" sz="2800" dirty="0" smtClean="0"/>
              <a:t>Наблюдение врача, в т. ч. Уролога, анализы мочи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0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812" y="401053"/>
            <a:ext cx="10067834" cy="1122947"/>
          </a:xfrm>
        </p:spPr>
        <p:txBody>
          <a:bodyPr>
            <a:normAutofit fontScale="90000"/>
          </a:bodyPr>
          <a:lstStyle/>
          <a:p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Эндокринная </a:t>
            </a:r>
            <a:b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454315" y="946484"/>
            <a:ext cx="5983705" cy="5502442"/>
          </a:xfrm>
        </p:spPr>
        <p:txBody>
          <a:bodyPr>
            <a:normAutofit lnSpcReduction="10000"/>
          </a:bodyPr>
          <a:lstStyle/>
          <a:p>
            <a:pPr>
              <a:buFont typeface="Tahoma" panose="020B0604030504040204" pitchFamily="34" charset="0"/>
              <a:buChar char="-"/>
            </a:pPr>
            <a:r>
              <a:rPr lang="ru-RU" altLang="ru-RU" sz="2800" dirty="0"/>
              <a:t>атрофические и склеротические изменения эндокринных желез</a:t>
            </a:r>
          </a:p>
          <a:p>
            <a:pPr>
              <a:buFont typeface="Tahoma" panose="020B0604030504040204" pitchFamily="34" charset="0"/>
              <a:buNone/>
            </a:pPr>
            <a:endParaRPr lang="ru-RU" altLang="ru-RU" sz="2800" dirty="0"/>
          </a:p>
          <a:p>
            <a:pPr>
              <a:buClrTx/>
              <a:buFontTx/>
              <a:buNone/>
            </a:pPr>
            <a:r>
              <a:rPr lang="ru-RU" altLang="ru-RU" sz="2800" dirty="0"/>
              <a:t>-снижение функций щитовидной и поджелудочной желез, коры надпочечников; </a:t>
            </a:r>
          </a:p>
          <a:p>
            <a:pPr>
              <a:buClrTx/>
              <a:buFontTx/>
              <a:buNone/>
            </a:pPr>
            <a:r>
              <a:rPr lang="ru-RU" altLang="ru-RU" sz="2800" dirty="0"/>
              <a:t>- возможность развития сахарного диабета</a:t>
            </a:r>
          </a:p>
          <a:p>
            <a:pPr>
              <a:buClrTx/>
              <a:buFontTx/>
              <a:buNone/>
            </a:pPr>
            <a:r>
              <a:rPr lang="ru-RU" altLang="ru-RU" sz="2800" dirty="0"/>
              <a:t>-половые железы снижают свою деятельность в климактерическом периоде у женщин- 45-55 лет,  у мужчин- 55-65 лет.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2" y="1764632"/>
            <a:ext cx="4559300" cy="423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91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270" y="440576"/>
            <a:ext cx="10059376" cy="121365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Костно-мышечная система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1363287"/>
            <a:ext cx="9867900" cy="4871257"/>
          </a:xfrm>
        </p:spPr>
        <p:txBody>
          <a:bodyPr/>
          <a:lstStyle/>
          <a:p>
            <a:r>
              <a:rPr lang="ru-RU" dirty="0"/>
              <a:t>Основным проявлением старения со стороны </a:t>
            </a:r>
            <a:r>
              <a:rPr lang="ru-RU" b="1" i="1" dirty="0"/>
              <a:t>костей </a:t>
            </a:r>
            <a:r>
              <a:rPr lang="ru-RU" dirty="0"/>
              <a:t>является остеопороз, обусловленный белковым дефицитом и на</a:t>
            </a:r>
            <a:r>
              <a:rPr lang="ru-RU" b="1" dirty="0"/>
              <a:t> </a:t>
            </a:r>
            <a:r>
              <a:rPr lang="ru-RU" dirty="0"/>
              <a:t>рушением минерального обмена.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приводит к повышенной хрупкости костей, замедлению процессов регенерации костей при их переломах, медленному образованию костной мозоли.</a:t>
            </a:r>
          </a:p>
          <a:p>
            <a:endParaRPr lang="ru-RU" dirty="0"/>
          </a:p>
        </p:txBody>
      </p:sp>
      <p:pic>
        <p:nvPicPr>
          <p:cNvPr id="4" name="Picture 4" descr="http://sportswiki.ru/images/8/89/Osteoporo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5932" y="3465095"/>
            <a:ext cx="4762500" cy="2919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246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2526" y="332656"/>
            <a:ext cx="10250906" cy="194421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 остеопороза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низкотравматичные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переломы, особенно часто – позвоночника и шейки бедра</a:t>
            </a:r>
          </a:p>
        </p:txBody>
      </p:sp>
      <p:pic>
        <p:nvPicPr>
          <p:cNvPr id="9" name="Picture 7" descr="Косточки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13" y="2581672"/>
            <a:ext cx="309634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перелом шейки бедра_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4032" y="2276872"/>
            <a:ext cx="3888432" cy="3672408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575" y="2760433"/>
            <a:ext cx="3889585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484" y="0"/>
            <a:ext cx="10150816" cy="1788279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Костно-мышечная система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2713" y="1283368"/>
            <a:ext cx="10403013" cy="4976116"/>
          </a:xfrm>
        </p:spPr>
        <p:txBody>
          <a:bodyPr/>
          <a:lstStyle/>
          <a:p>
            <a:pPr marL="68580" indent="0" algn="just">
              <a:buNone/>
            </a:pPr>
            <a:r>
              <a:rPr lang="ru-RU" sz="2800" dirty="0"/>
              <a:t>Выраженные изменения, проявляющиеся деструкцией и деформацией, отмечаются в позвоночнике, что приводит к кифозу грудного и лордозу поясничного его отделов и вызывает нарушение осанки, уменьшение роста. При старении происходит деформация грудной клетки, спина </a:t>
            </a:r>
            <a:r>
              <a:rPr lang="ru-RU" sz="2800" dirty="0" smtClean="0"/>
              <a:t>становится сгорбленной</a:t>
            </a:r>
            <a:r>
              <a:rPr lang="ru-RU" sz="2800" dirty="0"/>
              <a:t>. Уменьшение роста, нарушение осанки создает впечатление удлинения рук и ног.</a:t>
            </a:r>
          </a:p>
          <a:p>
            <a:endParaRPr lang="ru-RU" dirty="0"/>
          </a:p>
        </p:txBody>
      </p:sp>
      <p:pic>
        <p:nvPicPr>
          <p:cNvPr id="4" name="Picture 4" descr="http://profilaktika.tomsk.ru/wp-content/uploads/2014/10/osteoporoz_wom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4204" y="4379494"/>
            <a:ext cx="6040030" cy="2069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38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484" y="0"/>
            <a:ext cx="10150816" cy="1788279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Костно-мышечная система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2713" y="1283368"/>
            <a:ext cx="8798803" cy="4976116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Существенные изменения наблюдаются и в </a:t>
            </a:r>
            <a:r>
              <a:rPr lang="ru-RU" sz="2800" b="1" i="1" dirty="0"/>
              <a:t>суставах, </a:t>
            </a:r>
            <a:r>
              <a:rPr lang="ru-RU" sz="2800" dirty="0"/>
              <a:t>в которых медленно нарастают дегенеративные процессы в суставном хряще, способные привести к его полному исчезновению, — развивается артроз.</a:t>
            </a:r>
          </a:p>
          <a:p>
            <a:r>
              <a:rPr lang="ru-RU" sz="2800" dirty="0"/>
              <a:t>К нарушениям осанки ведет и ослабление мышечного тонуса, атрофия </a:t>
            </a:r>
            <a:r>
              <a:rPr lang="ru-RU" sz="2800" b="1" i="1" dirty="0"/>
              <a:t>мышц. </a:t>
            </a:r>
            <a:r>
              <a:rPr lang="ru-RU" sz="2800" dirty="0"/>
              <a:t>С возрастом уменьшается объем мышечных волокон, часть которых отмирает, в скелетных мышцах увеличивается содержание соединительной ткани, что приводит к снижению силы скелетной мускулатуры.</a:t>
            </a:r>
          </a:p>
          <a:p>
            <a:endParaRPr lang="ru-RU" sz="2800" dirty="0"/>
          </a:p>
        </p:txBody>
      </p:sp>
      <p:pic>
        <p:nvPicPr>
          <p:cNvPr id="5" name="Picture 10" descr="http://lechebnik.info/m19.files/image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743" y="4635164"/>
            <a:ext cx="2500330" cy="1752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326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684" y="352926"/>
            <a:ext cx="10115961" cy="882316"/>
          </a:xfrm>
        </p:spPr>
        <p:txBody>
          <a:bodyPr/>
          <a:lstStyle/>
          <a:p>
            <a:r>
              <a:rPr lang="ru-RU" b="1" i="1" dirty="0" smtClean="0">
                <a:latin typeface="+mn-lt"/>
              </a:rPr>
              <a:t>Дыхательная система</a:t>
            </a:r>
            <a:endParaRPr lang="ru-RU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685" y="1491915"/>
            <a:ext cx="5454315" cy="4748463"/>
          </a:xfrm>
        </p:spPr>
        <p:txBody>
          <a:bodyPr>
            <a:normAutofit/>
          </a:bodyPr>
          <a:lstStyle/>
          <a:p>
            <a:r>
              <a:rPr lang="ru-RU" sz="2800" dirty="0"/>
              <a:t>Уменьшается подвижность грудной клетки и диафрагмы. </a:t>
            </a:r>
          </a:p>
          <a:p>
            <a:r>
              <a:rPr lang="ru-RU" sz="2800" dirty="0"/>
              <a:t>Легкие не могут полностью расправляться при вдохе. </a:t>
            </a:r>
          </a:p>
          <a:p>
            <a:r>
              <a:rPr lang="ru-RU" sz="2800" dirty="0"/>
              <a:t>Развивается эмфизема и одышка. </a:t>
            </a:r>
          </a:p>
          <a:p>
            <a:r>
              <a:rPr lang="ru-RU" sz="2800" dirty="0"/>
              <a:t>Снижается бронхиальная проходимость, нарушается дренажная  «очистительная» функция бронхов. </a:t>
            </a:r>
          </a:p>
          <a:p>
            <a:endParaRPr lang="ru-RU" dirty="0"/>
          </a:p>
        </p:txBody>
      </p:sp>
      <p:pic>
        <p:nvPicPr>
          <p:cNvPr id="4" name="Picture 2" descr="C:\Users\Нина\Pictures\Груд кл у по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8695" y="1989219"/>
            <a:ext cx="5812394" cy="375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23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3980" y="224590"/>
            <a:ext cx="10003666" cy="1106906"/>
          </a:xfrm>
        </p:spPr>
        <p:txBody>
          <a:bodyPr/>
          <a:lstStyle/>
          <a:p>
            <a:r>
              <a:rPr lang="ru-RU" b="1" i="1" dirty="0">
                <a:solidFill>
                  <a:schemeClr val="tx2"/>
                </a:solidFill>
                <a:latin typeface="+mn-lt"/>
                <a:cs typeface="Arial" charset="0"/>
              </a:rPr>
              <a:t>Биологический возраст</a:t>
            </a:r>
            <a:endParaRPr lang="ru-RU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3979" y="1459832"/>
            <a:ext cx="10587789" cy="43727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solidFill>
                  <a:srgbClr val="000000"/>
                </a:solidFill>
                <a:cs typeface="Arial" charset="0"/>
              </a:rPr>
              <a:t>это мера старения организма, его здоровья, предстоящая продолжительность жизни.</a:t>
            </a:r>
          </a:p>
          <a:p>
            <a:pPr>
              <a:defRPr/>
            </a:pPr>
            <a:r>
              <a:rPr lang="ru-RU" sz="3200" dirty="0">
                <a:solidFill>
                  <a:srgbClr val="000000"/>
                </a:solidFill>
                <a:cs typeface="Arial" charset="0"/>
              </a:rPr>
              <a:t>Чем больше календарный возраст опережает биологический, тем медленнее темпы его старения, тем больше будет продолжительность его </a:t>
            </a:r>
            <a:r>
              <a:rPr lang="ru-RU" sz="3200" dirty="0" smtClean="0">
                <a:solidFill>
                  <a:srgbClr val="000000"/>
                </a:solidFill>
                <a:cs typeface="Arial" charset="0"/>
              </a:rPr>
              <a:t>жизни.</a:t>
            </a:r>
          </a:p>
          <a:p>
            <a:pPr>
              <a:defRPr/>
            </a:pPr>
            <a:r>
              <a:rPr lang="ru-RU" sz="3200" dirty="0" smtClean="0">
                <a:solidFill>
                  <a:srgbClr val="000000"/>
                </a:solidFill>
                <a:cs typeface="Arial" charset="0"/>
              </a:rPr>
              <a:t>Биологический </a:t>
            </a:r>
            <a:r>
              <a:rPr lang="ru-RU" sz="3200" dirty="0">
                <a:solidFill>
                  <a:srgbClr val="000000"/>
                </a:solidFill>
                <a:cs typeface="Arial" charset="0"/>
              </a:rPr>
              <a:t>возраст характеризует жизнеспособность конкретных людей, достигших известного календарного возраста</a:t>
            </a:r>
            <a:r>
              <a:rPr lang="ru-RU" sz="2800" dirty="0">
                <a:solidFill>
                  <a:srgbClr val="000000"/>
                </a:solidFill>
                <a:cs typeface="Arial" charset="0"/>
              </a:rPr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7725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854" y="352926"/>
            <a:ext cx="10051792" cy="866274"/>
          </a:xfrm>
        </p:spPr>
        <p:txBody>
          <a:bodyPr/>
          <a:lstStyle/>
          <a:p>
            <a:r>
              <a:rPr lang="ru-RU" b="1" i="1" dirty="0" smtClean="0">
                <a:latin typeface="+mn-lt"/>
              </a:rPr>
              <a:t>Дыхательная система</a:t>
            </a:r>
            <a:endParaRPr lang="ru-RU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854" y="1716505"/>
            <a:ext cx="7764377" cy="4523873"/>
          </a:xfrm>
        </p:spPr>
        <p:txBody>
          <a:bodyPr>
            <a:normAutofit/>
          </a:bodyPr>
          <a:lstStyle/>
          <a:p>
            <a:r>
              <a:rPr lang="ru-RU" sz="2800" dirty="0"/>
              <a:t>Плохая вентиляция легких способствует развитию застойных пневмоний.</a:t>
            </a:r>
          </a:p>
          <a:p>
            <a:r>
              <a:rPr lang="ru-RU" sz="2800" dirty="0" smtClean="0"/>
              <a:t>У </a:t>
            </a:r>
            <a:r>
              <a:rPr lang="ru-RU" sz="2800" dirty="0"/>
              <a:t>пожилых людей снижается кашлевой рефлекс. </a:t>
            </a:r>
            <a:endParaRPr lang="ru-RU" sz="2800" dirty="0" smtClean="0"/>
          </a:p>
          <a:p>
            <a:r>
              <a:rPr lang="ru-RU" sz="2800" dirty="0" smtClean="0"/>
              <a:t>Это </a:t>
            </a:r>
            <a:r>
              <a:rPr lang="ru-RU" sz="2800" dirty="0"/>
              <a:t>может способствовать попаданию пищи или жидкости в верхние дыхательные пути при неправильном кормлении пожилого человека, что в свою очередь может привести к асфиксии или к развитию аспирационной пневмонии.</a:t>
            </a:r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4" name="Picture 2" descr="C:\Users\Нина\Pictures\Пневмо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232" y="2157100"/>
            <a:ext cx="312857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54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854" y="352926"/>
            <a:ext cx="10051792" cy="866274"/>
          </a:xfrm>
        </p:spPr>
        <p:txBody>
          <a:bodyPr/>
          <a:lstStyle/>
          <a:p>
            <a:r>
              <a:rPr lang="ru-RU" b="1" i="1" dirty="0" smtClean="0">
                <a:latin typeface="+mn-lt"/>
              </a:rPr>
              <a:t>Дыхательная система</a:t>
            </a:r>
            <a:endParaRPr lang="ru-RU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855" y="1716505"/>
            <a:ext cx="10748208" cy="452387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Из-за </a:t>
            </a:r>
            <a:r>
              <a:rPr lang="ru-RU" sz="2800" dirty="0"/>
              <a:t>уменьшения кровенаполнения легких и </a:t>
            </a:r>
            <a:r>
              <a:rPr lang="ru-RU" sz="2800" dirty="0" err="1"/>
              <a:t>склерозирования</a:t>
            </a:r>
            <a:r>
              <a:rPr lang="ru-RU" sz="2800" dirty="0"/>
              <a:t> стенок альвеол нарушается нормальный газообмен, в результате чего кислород воздуха плохо проникает через альвеолы в кровь, а углекислота - из крови. </a:t>
            </a:r>
            <a:endParaRPr lang="ru-RU" sz="2800" dirty="0" smtClean="0"/>
          </a:p>
          <a:p>
            <a:r>
              <a:rPr lang="ru-RU" sz="2800" dirty="0"/>
              <a:t>Развивается гипоксия - состояние, сопровождающееся пониженным содержанием кислорода в крови, что приводит к быстрой утомляемости, сонливости. Гипоксия вызывает нарушения сна. </a:t>
            </a:r>
          </a:p>
          <a:p>
            <a:r>
              <a:rPr lang="ru-RU" sz="2800" dirty="0"/>
              <a:t>Поэтому пожилым необходимо чаще находиться на свежем воздухе, заниматься дыхательной гимнастикой, особенно тем, кто вынужден много времени проводить в постели или кресле.</a:t>
            </a:r>
          </a:p>
          <a:p>
            <a:endParaRPr lang="ru-RU" sz="2800" dirty="0"/>
          </a:p>
          <a:p>
            <a:pPr marL="68580" indent="0">
              <a:buNone/>
            </a:pP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2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471893"/>
              </p:ext>
            </p:extLst>
          </p:nvPr>
        </p:nvGraphicFramePr>
        <p:xfrm>
          <a:off x="697374" y="2629933"/>
          <a:ext cx="10366866" cy="3762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1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5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Группы факторов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Наиболее частые заболевания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514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Табакокурение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Хронические </a:t>
                      </a:r>
                      <a:r>
                        <a:rPr lang="ru-RU" sz="1800" dirty="0" err="1" smtClean="0"/>
                        <a:t>обструктивные</a:t>
                      </a:r>
                      <a:r>
                        <a:rPr lang="ru-RU" sz="1800" dirty="0" smtClean="0"/>
                        <a:t> заболевания легких,</a:t>
                      </a:r>
                      <a:r>
                        <a:rPr lang="ru-RU" sz="1800" baseline="0" dirty="0" smtClean="0"/>
                        <a:t> рак легкого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51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Загрязнение окружающей среды</a:t>
                      </a:r>
                      <a:endParaRPr lang="ru-RU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51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Инфекции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Хронический бронхит, пневмония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23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Лекарства, пищевые добавки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Аллергия, хронические </a:t>
                      </a:r>
                      <a:r>
                        <a:rPr lang="ru-RU" sz="1800" dirty="0" err="1" smtClean="0"/>
                        <a:t>обструктивные</a:t>
                      </a:r>
                      <a:r>
                        <a:rPr lang="ru-RU" sz="1800" dirty="0" smtClean="0"/>
                        <a:t> заболевания легких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26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Стрессы, малоподвижный образ жизни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Все заболевания, метаболический синдром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1768" y="490451"/>
            <a:ext cx="5619404" cy="1504605"/>
          </a:xfrm>
        </p:spPr>
        <p:txBody>
          <a:bodyPr>
            <a:no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факторов риска на состояние органов дыхания пожилых</a:t>
            </a:r>
          </a:p>
        </p:txBody>
      </p:sp>
      <p:sp>
        <p:nvSpPr>
          <p:cNvPr id="23554" name="AutoShape 2" descr="http://%D0%B3%D0%BE%D1%80%D0%BB%D0%BE%D0%BD%D0%BE%D1%81.%D1%80%D1%84/wp-content/uploads/2015/02/2-4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://%D0%B3%D0%BE%D1%80%D0%BB%D0%BE%D0%BD%D0%BE%D1%81.%D1%80%D1%84/wp-content/uploads/2015/02/2-4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://%D0%B3%D0%BE%D1%80%D0%BB%D0%BE%D0%BD%D0%BE%D1%81.%D1%80%D1%84/wp-content/uploads/2015/02/2-4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://%D0%B3%D0%BE%D1%80%D0%BB%D0%BE%D0%BD%D0%BE%D1%81.%D1%80%D1%84/wp-content/uploads/2015/02/2-4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http://%D0%B3%D0%BE%D1%80%D0%BB%D0%BE%D0%BD%D0%BE%D1%81.%D1%80%D1%84/wp-content/uploads/2015/02/2-4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 descr="http://%D0%B3%D0%BE%D1%80%D0%BB%D0%BE%D0%BD%D0%BE%D1%81.%D1%80%D1%84/wp-content/uploads/2015/02/2-4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6" name="AutoShape 14" descr="http://&amp;gcy;&amp;ocy;&amp;rcy;&amp;lcy;&amp;ocy;&amp;ncy;&amp;ocy;&amp;scy;.&amp;rcy;&amp;fcy;/wp-content/uploads/2015/02/2-4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8" name="Picture 16" descr="http://media.emirates247.com/images/2011/02/Cough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781" y="557544"/>
            <a:ext cx="3459063" cy="219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05111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1263" y="274637"/>
            <a:ext cx="9729537" cy="994123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14400" y="1700463"/>
            <a:ext cx="8758989" cy="463616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Включение аэробных физических нагрузок</a:t>
            </a:r>
          </a:p>
          <a:p>
            <a:r>
              <a:rPr lang="ru-RU" sz="2800" dirty="0" smtClean="0"/>
              <a:t>Дыхательная гимнастика, тренировка диафрагмального дыхания, при кашле – упражнения кашлевой дисциплины</a:t>
            </a:r>
          </a:p>
          <a:p>
            <a:r>
              <a:rPr lang="ru-RU" sz="2800" dirty="0" smtClean="0"/>
              <a:t>У пациентов при постельном режиме частая смена положения тела, вибрационный массаж грудной клетки</a:t>
            </a:r>
          </a:p>
          <a:p>
            <a:r>
              <a:rPr lang="ru-RU" sz="2800" dirty="0" smtClean="0"/>
              <a:t>Проветривание помещения, при одышке – возвышенное положение грудной клетки, оксигенотерапия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www.zygote.com/assets/img/products/poly-models/3d-male-respiratory-system-5.jpg"/>
          <p:cNvPicPr/>
          <p:nvPr/>
        </p:nvPicPr>
        <p:blipFill>
          <a:blip r:embed="rId2" cstate="print"/>
          <a:srcRect l="9803" t="4005" r="13738" b="7876"/>
          <a:stretch>
            <a:fillRect/>
          </a:stretch>
        </p:blipFill>
        <p:spPr bwMode="auto">
          <a:xfrm>
            <a:off x="9031705" y="4015047"/>
            <a:ext cx="2598821" cy="2465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92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63352" y="692151"/>
            <a:ext cx="11737304" cy="45243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Уход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больными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людьми определяется человеческими отношениями.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Есть опыт, который можно перенять из книг, но трудность ухода и  чувство удовлетворения испытываемое от ухода за больными обусловлены необходимостью  полной самоотдачи по отношению к людям, находящимся в беде.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дает жизни смысл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73163"/>
      </p:ext>
    </p:extLst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447928" y="404664"/>
            <a:ext cx="4077072" cy="360039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lIns="69056" tIns="34529" rIns="69056" bIns="34529" rtlCol="0" anchor="ctr">
            <a:noAutofit/>
          </a:bodyPr>
          <a:lstStyle/>
          <a:p>
            <a:pPr algn="just">
              <a:defRPr/>
            </a:pPr>
            <a:r>
              <a:rPr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                      P.S….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4068368" y="399335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1800" b="1">
              <a:latin typeface="Pragmatica" pitchFamily="2" charset="0"/>
            </a:endParaRPr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 flipV="1">
            <a:off x="911424" y="1556792"/>
            <a:ext cx="10369152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2" name="Прямоугольник 1"/>
          <p:cNvSpPr/>
          <p:nvPr/>
        </p:nvSpPr>
        <p:spPr>
          <a:xfrm>
            <a:off x="1847530" y="1701405"/>
            <a:ext cx="8352927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Людьми придумано множество             лекарственных препаратов,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забывайте,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лучшее лекарство-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внимание и доброе слово.</a:t>
            </a:r>
          </a:p>
          <a:p>
            <a:pPr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Будьте добрее, будьте здоровы!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300" dirty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754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2DDABB1-5E6B-4365-AD9E-DDCE7E972742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141317" y="881149"/>
            <a:ext cx="4754881" cy="2535156"/>
          </a:xfrm>
        </p:spPr>
        <p:txBody>
          <a:bodyPr rtlCol="0"/>
          <a:lstStyle/>
          <a:p>
            <a:pPr rtl="0"/>
            <a:r>
              <a:rPr lang="ru-RU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</a:t>
            </a:r>
            <a:br>
              <a:rPr lang="ru-RU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</a:t>
            </a:r>
            <a:r>
              <a:rPr lang="ru-RU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236" y="399011"/>
            <a:ext cx="5644342" cy="57357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133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58" y="497306"/>
            <a:ext cx="10164087" cy="705852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+mn-lt"/>
              </a:rPr>
              <a:t>Индивидуальные особенности старения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558" y="1331495"/>
            <a:ext cx="11020925" cy="5110869"/>
          </a:xfrm>
        </p:spPr>
        <p:txBody>
          <a:bodyPr>
            <a:noAutofit/>
          </a:bodyPr>
          <a:lstStyle/>
          <a:p>
            <a:r>
              <a:rPr lang="ru-RU" sz="3200" dirty="0"/>
              <a:t>Изучение возрастных изменений, происходящих в организме, показывает, что одновременно протекающие взаимосвязанные процессы угасания и сопротивления организма, создают своеобразные защитные механизмы, помогающие по-новому приспосабливаться к изменяющимся внутренним и внешним условиям жизнедеятельности. </a:t>
            </a:r>
            <a:endParaRPr lang="ru-RU" sz="3200" dirty="0" smtClean="0"/>
          </a:p>
          <a:p>
            <a:r>
              <a:rPr lang="ru-RU" sz="3200" dirty="0" smtClean="0"/>
              <a:t>Благодаря </a:t>
            </a:r>
            <a:r>
              <a:rPr lang="ru-RU" sz="3200" dirty="0"/>
              <a:t>этому многие люди сохраняют до глубокой старости удовлетворительное самочувствие и работоспособность.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095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025" y="872836"/>
            <a:ext cx="10465724" cy="5378335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3200" b="1" i="1" dirty="0"/>
              <a:t>Естественное старение</a:t>
            </a:r>
            <a:r>
              <a:rPr lang="ru-RU" sz="3200" dirty="0"/>
              <a:t>  характеризуется определенным темпом и последовательностью возрастных изменений, соответствующих биологическим адаптационно-регуляторным возможностям данной человеческой популяции.</a:t>
            </a:r>
          </a:p>
          <a:p>
            <a:r>
              <a:rPr lang="ru-RU" sz="3200" i="1" dirty="0"/>
              <a:t>   </a:t>
            </a:r>
            <a:r>
              <a:rPr lang="ru-RU" sz="3200" b="1" i="1" dirty="0"/>
              <a:t>Замедленное старение</a:t>
            </a:r>
            <a:r>
              <a:rPr lang="ru-RU" sz="3200" dirty="0"/>
              <a:t> характеризуется замедленным проявлением возрастных изменений или их наименьшей  выраженностью, способствует увеличению продолжительности жизни и долголетию.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71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Contoso Them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50617_TF66873322" id="{AF6186CF-F192-4357-B811-9A03DD72D700}" vid="{07180BE0-C0F2-492A-A18D-B5A57871FCBE}"/>
    </a:ext>
  </a:extLst>
</a:theme>
</file>

<file path=ppt/theme/theme2.xml><?xml version="1.0" encoding="utf-8"?>
<a:theme xmlns:a="http://schemas.openxmlformats.org/drawingml/2006/main" name="Презентация обзора продукта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rial/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650_TF03460543.potx" id="{F3C17406-FD97-480C-83F2-59E1FA3DEB81}" vid="{242FFB70-59ED-4020-877A-8632F1F2F418}"/>
    </a:ext>
  </a:extLst>
</a:theme>
</file>

<file path=ppt/theme/theme3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33E771-E022-4C55-86B2-92F4B446C69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B3A9A4-3B1F-4ADC-9D4B-3B70E586C5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F3C09B-154E-4A52-A906-C3F4A2C7E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2950</Words>
  <Application>Microsoft Office PowerPoint</Application>
  <PresentationFormat>Широкоэкранный</PresentationFormat>
  <Paragraphs>306</Paragraphs>
  <Slides>76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76</vt:i4>
      </vt:variant>
    </vt:vector>
  </HeadingPairs>
  <TitlesOfParts>
    <vt:vector size="89" baseType="lpstr">
      <vt:lpstr>Arial</vt:lpstr>
      <vt:lpstr>Calibri</vt:lpstr>
      <vt:lpstr>Calibri Light</vt:lpstr>
      <vt:lpstr>Corbel</vt:lpstr>
      <vt:lpstr>Mistral</vt:lpstr>
      <vt:lpstr>Pragmatica</vt:lpstr>
      <vt:lpstr>Tahoma</vt:lpstr>
      <vt:lpstr>Times New Roman</vt:lpstr>
      <vt:lpstr>Wingdings</vt:lpstr>
      <vt:lpstr>Wingdings 2</vt:lpstr>
      <vt:lpstr>Тема Office</vt:lpstr>
      <vt:lpstr>Презентация обзора продукта</vt:lpstr>
      <vt:lpstr>Ретро</vt:lpstr>
      <vt:lpstr>ЗДОРОВЬЕ ЛИЦ ПОЖИЛОГО И СТАРЧЕСКОГО ВОЗРАСТА </vt:lpstr>
      <vt:lpstr>Понятие о старости и старении </vt:lpstr>
      <vt:lpstr>Презентация PowerPoint</vt:lpstr>
      <vt:lpstr>Презентация PowerPoint</vt:lpstr>
      <vt:lpstr>Понятие о старости и старении </vt:lpstr>
      <vt:lpstr>Презентация PowerPoint</vt:lpstr>
      <vt:lpstr>Биологический возраст</vt:lpstr>
      <vt:lpstr>Индивидуальные особенности старения</vt:lpstr>
      <vt:lpstr>Презентация PowerPoint</vt:lpstr>
      <vt:lpstr>Презентация PowerPoint</vt:lpstr>
      <vt:lpstr>Прогерия </vt:lpstr>
      <vt:lpstr>Симптомы преждевременного старения:  </vt:lpstr>
      <vt:lpstr>Виды старости </vt:lpstr>
      <vt:lpstr>ГЕРОНТОЛОГИЯ</vt:lpstr>
      <vt:lpstr>Гериатрия</vt:lpstr>
      <vt:lpstr>Геронтология имеет три основных раздела: </vt:lpstr>
      <vt:lpstr>Основной задачей геронтологии </vt:lpstr>
      <vt:lpstr>Возрастная периодизация</vt:lpstr>
      <vt:lpstr>Признаки старения организма</vt:lpstr>
      <vt:lpstr>Презентация PowerPoint</vt:lpstr>
      <vt:lpstr>Презентация PowerPoint</vt:lpstr>
      <vt:lpstr>Анатомо-физиологические особенности лиц пожилого и старческого возраста</vt:lpstr>
      <vt:lpstr>Презентация PowerPoint</vt:lpstr>
      <vt:lpstr>Особенности нервной системы  стареющего организма:</vt:lpstr>
      <vt:lpstr>Изменения психики.  </vt:lpstr>
      <vt:lpstr>Изменения психики.  </vt:lpstr>
      <vt:lpstr>Изменения системы анализаторов.  </vt:lpstr>
      <vt:lpstr>Изменения органов зрения:</vt:lpstr>
      <vt:lpstr>Изменения органов зрения:</vt:lpstr>
      <vt:lpstr>Презентация PowerPoint</vt:lpstr>
      <vt:lpstr>изменения в органе слуха:</vt:lpstr>
      <vt:lpstr>изменения в органе слуха:</vt:lpstr>
      <vt:lpstr>Вкус </vt:lpstr>
      <vt:lpstr>Вкус </vt:lpstr>
      <vt:lpstr>Обоняние </vt:lpstr>
      <vt:lpstr>Тактильная (осязательная) чувствительность </vt:lpstr>
      <vt:lpstr>Болевая чувствительность </vt:lpstr>
      <vt:lpstr>Изменения сердечно-сосудистой системы </vt:lpstr>
      <vt:lpstr>Изменения сердечно-сосудистой системы </vt:lpstr>
      <vt:lpstr>Изменения сердечно-сосудистой системы </vt:lpstr>
      <vt:lpstr>Изменения сердечно-сосудистой системы </vt:lpstr>
      <vt:lpstr>Презентация PowerPoint</vt:lpstr>
      <vt:lpstr>Предупреждение старения сердца, ИБС</vt:lpstr>
      <vt:lpstr>Кожа и подкожная клетчатка </vt:lpstr>
      <vt:lpstr>Кожа и подкожная клетчатка </vt:lpstr>
      <vt:lpstr>Кожа и подкожная клетчатка </vt:lpstr>
      <vt:lpstr>Кожа и подкожная клетчатка </vt:lpstr>
      <vt:lpstr>Презентация PowerPoint</vt:lpstr>
      <vt:lpstr>Возрастные изменения волос </vt:lpstr>
      <vt:lpstr>Возрастные изменения волос </vt:lpstr>
      <vt:lpstr>Пищеварительная система </vt:lpstr>
      <vt:lpstr>Пищеварительная система </vt:lpstr>
      <vt:lpstr>Пищеварительная система </vt:lpstr>
      <vt:lpstr>Пищеварительная система </vt:lpstr>
      <vt:lpstr>Пищеварительная система </vt:lpstr>
      <vt:lpstr>Пищеварительная система </vt:lpstr>
      <vt:lpstr>Изменения поджелудочной железы, печени, желчного пузыря</vt:lpstr>
      <vt:lpstr>Питание пожилых людей</vt:lpstr>
      <vt:lpstr>Питание пожилых людей</vt:lpstr>
      <vt:lpstr>Система мочеотделения</vt:lpstr>
      <vt:lpstr>Система мочеотделения</vt:lpstr>
      <vt:lpstr>Презентация PowerPoint</vt:lpstr>
      <vt:lpstr>Профилактические мероприятия</vt:lpstr>
      <vt:lpstr>Эндокринная  система </vt:lpstr>
      <vt:lpstr>Костно-мышечная система </vt:lpstr>
      <vt:lpstr>Осложнения остеопороза – низкотравматичные переломы, особенно часто – позвоночника и шейки бедра</vt:lpstr>
      <vt:lpstr>Костно-мышечная система </vt:lpstr>
      <vt:lpstr>Костно-мышечная система </vt:lpstr>
      <vt:lpstr>Дыхательная система</vt:lpstr>
      <vt:lpstr>Дыхательная система</vt:lpstr>
      <vt:lpstr>Дыхательная система</vt:lpstr>
      <vt:lpstr>Влияние факторов риска на состояние органов дыхания пожилых</vt:lpstr>
      <vt:lpstr>Профилактические мероприятия</vt:lpstr>
      <vt:lpstr>Презентация PowerPoint</vt:lpstr>
      <vt:lpstr>                                               P.S….</vt:lpstr>
      <vt:lpstr>Спасибо за  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2019-05-11T10:26:15Z</dcterms:created>
  <dcterms:modified xsi:type="dcterms:W3CDTF">2021-11-03T08:18:12Z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