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0" r:id="rId35"/>
    <p:sldId id="289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учреждение высшего профессионального образования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«Красноярский государственный медицинский университет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имени профессора В. Ф.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Войно-Ясенецкого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травматологии, ортопедии и нейрохирургии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курсом ПО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Зав. кафедры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ДМН,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Шнякин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Павел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Геннадьевич</a:t>
            </a:r>
          </a:p>
          <a:p>
            <a:pPr marL="0" indent="0" algn="r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Кафедральный руководитель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ДМН, Профессор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Гатиатулин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Равиль Рафаилович </a:t>
            </a:r>
          </a:p>
          <a:p>
            <a:pPr marL="0" indent="0" algn="ctr">
              <a:buNone/>
            </a:pP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Гонартроз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Кл. ординатор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года обучения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Жулин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Даниил Николаевич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55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стадия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сужение рентгенологической суставной щели в 2–3 раза превышает норму,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субхондральный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склероз становится более выражен, по краям суставной щели и/или в зоне межмыщелкового возвышения появляются костные разрастания (остеофиты). Клинически – умеренный болевой синдром, развивается ограничение движений в суставе, гипотрофия мышц, хромота, определяется лёгкая фронтальная деформация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оси конечности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130985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III стадия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клиническая картина характеризуется стойкими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сгибательно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–разгибательными контрактурами, резко выраженными болями и хромотой, умеренной и выраженной вальгусной или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варусной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деформацией конечности, нестабильностью сустава и атрофией мышц бедра и голени. При рентгенографии выявляется значительная деформация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склерозирование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суставных поверхностей эпифизов с зонами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субхондрального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некроза и локального остеопороза, суставная щель почти полностью отсутствует, определяются обширные костные разрастания и свободные суставные тела.</a:t>
            </a:r>
          </a:p>
        </p:txBody>
      </p:sp>
    </p:spTree>
    <p:extLst>
      <p:ext uri="{BB962C8B-B14F-4D97-AF65-F5344CB8AC3E}">
        <p14:creationId xmlns:p14="http://schemas.microsoft.com/office/powerpoint/2010/main" val="4022623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Классификация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Kellgren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&amp; Lawrence 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рентгенологическая)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0 – отсутствие изменений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I – сомнительная: незначительные остеофиты;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II – минимальная: чётко выраженные единичные остеофиты и минимальное сужение суставной щели;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умеренная: умеренное сужение суставной щели и множественные остеофиты;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IV – тяжёлая: выраженное сужение суставной щели 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субхондральным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склерозом, грубые остеофиты.</a:t>
            </a:r>
          </a:p>
        </p:txBody>
      </p:sp>
    </p:spTree>
    <p:extLst>
      <p:ext uri="{BB962C8B-B14F-4D97-AF65-F5344CB8AC3E}">
        <p14:creationId xmlns:p14="http://schemas.microsoft.com/office/powerpoint/2010/main" val="1076638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Гонартроз или артроз коленного сустава (деформирующий артроз коленного  сустава, остеоартроз, остеоартрит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88840"/>
            <a:ext cx="7620000" cy="2981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1148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Клиническая картина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Ведущим клиническим симптомом деформирующего артроза коленного сустава является боль, усиливающаяся при движениях или нагрузке на сустав, к концу дня, при охлаждении и в сырую погоду. На ранних стадиях боль проходит после периода покоя. Интенсивность болевого синдрома прямо не коррелирует со стадией заболевания и степенью морфологических изменений в суставе. С развитием заболевания боль приобретает постоянный характер. С болью связаны жалобы на хромоту, необходимость в дополнительной опоре при ходьбе на трость, затруднения при подъёме или спуске по лестнице, а также при подъёме со стула или кресла. По мере прогрессирования патологического процесса появляется ограничение амплитуды движений (контрактура): в начале сгибания, а затем и разгибания, крепитация, деформация сустава и увеличение его в размерах, периодические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синовиты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53450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Диагностика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Рекомендовано всем пациентам с ОА выполнить рентгенографию коленного сустава в 2-х проекциях как наиболее простой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скрининговый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метод обследования больных с ГА для оценки стадии развития заболевания и определения его этиологического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типа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Рентгенологические признаки ОА: </a:t>
            </a:r>
          </a:p>
          <a:p>
            <a:pPr marL="0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- сужение суставной щели;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субхондральный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склероз;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- остеофиты по краям суставных поверхностей и в местах прикрепления связок;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- кисты в эпифизах;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- изменение формы эпифизов.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52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Гонартроз коленного сустава 1 степени: факты о болезни, возможность лече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1"/>
            <a:ext cx="8856984" cy="660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4065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диагностика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Рекомендуется проводить дифференциальную диагностику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гонартроза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начальных стадиях, когда клинико-рентгенологические проявления заболевания выражены минимально, со следующей патологией: ревматоидный артрит, кристаллические артриты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спондилоартропатии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593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Ревматоидный артрит: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25% случаев заболевание начинается 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моноартрита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крупного сустава. 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Диагностические критерии: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более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ранний дебют заболевания (возраст 30–50 лет);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продолжительная утренняя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скованность (более 30 минут);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усиливается в покое и уменьшается при движениях;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увеличение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объёма сустава;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артрит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поражением другого сустава не более, чем за три месяца;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симметричное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поражение коленных суставов;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ревматоидные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узелки на коже;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поражение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внутренних органов (синдром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Шегрена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экссудативный плеврит,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фиброзирующий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альвеолит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амилоидоз почек, пери– и миокардит,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спленомегалия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увеличение лимфоузлов,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васкулиты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синдром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Рейно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периферическая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нейропатия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симптомы (субфебрилитет, снижение веса, потливость);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ревматоидный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фактор (РФ) в сыворотке крови;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антитела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циклическому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цитруллиновому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пептиду;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увеличение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СОЭ; C-реактивного белка, анемия; 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рентгенологическая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картина неспецифична: остеопороз эпифизов, краевые эрозии суставных поверхностей, сужение суставной щели, кисты, на поздних стадиях 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разрушение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эпифизов, подвывихи, анкилозы. </a:t>
            </a:r>
          </a:p>
        </p:txBody>
      </p:sp>
    </p:spTree>
    <p:extLst>
      <p:ext uri="{BB962C8B-B14F-4D97-AF65-F5344CB8AC3E}">
        <p14:creationId xmlns:p14="http://schemas.microsoft.com/office/powerpoint/2010/main" val="5040722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Кристаллические артриты: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подагра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(отложения кристаллов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урата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натрия);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псевдоподагра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(отложения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пирофосфата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кальция);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апатитная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болезнь (отложения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гидроксиаппатита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Диагностические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критерии: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резкая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боль, как правило, утром;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горячая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красная блестящая кожа над поражённым суставом;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преднадколенниковый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бурсит;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кристаллы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синовиальной жидкости при поляризационной микроскопии;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уровня мочевой кислоты (при подагре);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 рентгенографии иногда определяются эрозии с зоной остеосклероза. </a:t>
            </a:r>
          </a:p>
        </p:txBody>
      </p:sp>
    </p:spTree>
    <p:extLst>
      <p:ext uri="{BB962C8B-B14F-4D97-AF65-F5344CB8AC3E}">
        <p14:creationId xmlns:p14="http://schemas.microsoft.com/office/powerpoint/2010/main" val="3320382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Этиология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Патогенез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Эпидемиология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Классификация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Клиническая картина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Диагностика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диагностика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Консервативное лечение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Хирургическое лечение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Источники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5523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Спондилоартропатии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анкилозирующий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спондилоартрит (болезнь Бехтерева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реактивные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артриты и синдром Рейтера (острые негнойные артриты на фоне инфекции мочеполовой системы (хламидиоз) или кишечника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артриты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 воспалительных заболеваниях кишечника (неспецифический язвенный колит, болезнь Крона и болезнь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Уиппла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FontTx/>
              <a:buChar char="-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псориатический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артрит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Диагностические критерии:</a:t>
            </a:r>
          </a:p>
          <a:p>
            <a:pPr>
              <a:buFontTx/>
              <a:buChar char="-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сакроилеит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 спондилитом;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ртриты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коленных, тазобедренных и грудинно-рёберных суставов;</a:t>
            </a:r>
          </a:p>
          <a:p>
            <a:pPr>
              <a:buFontTx/>
              <a:buChar char="-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энтесопатии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подошвенный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фасциит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тендиниты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ирит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поражения кожи, ногтей и слизистых.</a:t>
            </a:r>
          </a:p>
        </p:txBody>
      </p:sp>
    </p:spTree>
    <p:extLst>
      <p:ext uri="{BB962C8B-B14F-4D97-AF65-F5344CB8AC3E}">
        <p14:creationId xmlns:p14="http://schemas.microsoft.com/office/powerpoint/2010/main" val="40947052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Лечение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Консервативное (неоперативное) лечение рекомендовано при начальных стадиях ГА (I–II стадия по классификации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Н.С.Косинской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I–II стадиях по классификации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Kellgren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Lawrence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в то время как хирургическое, наряду с продолжением консервативной терапии – при II-III стадии по классификации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Н.С.Косинской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III–IV стадиях по классификации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Kellgren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Lawrence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128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Немедикаментозная терапия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Всем пациентам с ОА рекомендована модификация спортивных/физических нагрузок и разгрузка поражённого сустава: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избегание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воздействия динамических и статических факторов, повышающих осевую нагрузку на коленный сустав (бег, длительная ходьба, прыжки, подъём тяжестей, пребывание в однообразной рабочей позе и т.п.);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ношение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обуви с хорошо амортизирующей подошвой;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дополнительная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опора на трость или костыль в руке, противоположной поражённому суставу при обострении</a:t>
            </a:r>
          </a:p>
        </p:txBody>
      </p:sp>
    </p:spTree>
    <p:extLst>
      <p:ext uri="{BB962C8B-B14F-4D97-AF65-F5344CB8AC3E}">
        <p14:creationId xmlns:p14="http://schemas.microsoft.com/office/powerpoint/2010/main" val="7525451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Всем пациентам с ОА рекомендована лечебная физкультура, направленная на укрепление мышц бедра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голени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Рекомендовано снижение веса при наличии избыточной массы тела (ИМТ ≥ 25 кг/м2) на 10-12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Рекомендовано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ортезирование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короткими курсами при обострении и преимущественной локализации артроза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бедренно-надколенниковом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сочленении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Рекомендован подводный душ-массаж лечебный, общий массаж медицинский, массаж нижней конечности медицинский, массаж коленного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сустава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Рекомендованы физиотерапевтические процедуры</a:t>
            </a:r>
          </a:p>
        </p:txBody>
      </p:sp>
    </p:spTree>
    <p:extLst>
      <p:ext uri="{BB962C8B-B14F-4D97-AF65-F5344CB8AC3E}">
        <p14:creationId xmlns:p14="http://schemas.microsoft.com/office/powerpoint/2010/main" val="38423853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Медикаментозная терапия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уменьшения болей в суставах рекомендовано назначение нестероидных противовоспалительных и противоревматических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препаратов (НПВП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с учетом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коморбидности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пациентов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Для купирования боли при ОА коленных суставов до назначения пероральных НПВП рекомендуются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трансдермальные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(топические) формы НПВП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начальных стадиях заболевания и при множественном поражении суставов рекомендовано назначение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хондроитина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сульфат, глюкозамина, 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комбинации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6732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Внутрисуставные инъекции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Рекомендуется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внутрисуставное введение протеза синовиальной жидкости на основе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гиалуроната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натрия для уменьшения боли и улучшения функции сустава при наличии инициативы со стороны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пациента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Рекомендуется внутрисуставное введение глюкокортикоидов по соответствующим строгим показаниям (Внутрисуставное введение глюкокортикоидов оказывает сильный противовоспалительный эффект, однако сопряжено с высоким риском развития вторичного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остеонекроза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с усугублением деградации суставного хряща. Поэтому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их применение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возможно в ситуациях, когда не удаётся купировать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синовит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адекватными дозами НПВП, но не чаще 1 раза в 3 месяца. Курсовое применение глюкокортикоидов 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гонартрозе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рекомендуется)</a:t>
            </a:r>
          </a:p>
        </p:txBody>
      </p:sp>
    </p:spTree>
    <p:extLst>
      <p:ext uri="{BB962C8B-B14F-4D97-AF65-F5344CB8AC3E}">
        <p14:creationId xmlns:p14="http://schemas.microsoft.com/office/powerpoint/2010/main" val="36054103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Хирургическое лечение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Хирургическое лечение рекомендовано больным деформирующим артрозом коленного сустава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гонартрозом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I–II стадий (по классификации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Н.С.Косинской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и III–IV стадиях по классификации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Kellgren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Lawrence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 неудовлетворительном эффекте комплексной консервативной терапии (болевой синдром не купируется комплексным немедикаментозным и фармакологическим лечением) или в ситуации, когда при первичном обращении за медицинской помощью определяются выраженные дегенеративно-дистрофические изменения в суставе, сопровождающиеся стойкими функциональными нарушениями</a:t>
            </a:r>
          </a:p>
        </p:txBody>
      </p:sp>
    </p:spTree>
    <p:extLst>
      <p:ext uri="{BB962C8B-B14F-4D97-AF65-F5344CB8AC3E}">
        <p14:creationId xmlns:p14="http://schemas.microsoft.com/office/powerpoint/2010/main" val="11939129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7606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Рекомендованы корригирующие околосуставные остеотомии бедренной и/или большеберцовой костей при деформирующем артрозе I-II ст. (по классификации Н.С.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Косинской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1961) с преимущественным поражением внутреннего отдела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варусной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деформацией или наружного отдела и вальгусной деформацией коленного сустава при неэффективности неоперативного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лечения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Рекомендована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остеотомия бугристости большеберцовой кости для её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вентрализации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вентромедиализации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 изолированном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гонартрозе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I-II ст. (по классификации Н.С.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Косинской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1961) с преимущественным поражением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бедренно-надколенникового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сочленения</a:t>
            </a:r>
          </a:p>
        </p:txBody>
      </p:sp>
    </p:spTree>
    <p:extLst>
      <p:ext uri="{BB962C8B-B14F-4D97-AF65-F5344CB8AC3E}">
        <p14:creationId xmlns:p14="http://schemas.microsoft.com/office/powerpoint/2010/main" val="4027696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Эндопротезирование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коленного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Хирургическое лечение в объеме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эндопротезирования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коленного сустава рекомендовано пациентам с первичным или вторичным ГА III стадии по классификации Н.С.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Косинской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также, в редких случаях, при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неэффективности других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вариантов лечения на более ранних стадиях заболевания</a:t>
            </a:r>
          </a:p>
        </p:txBody>
      </p:sp>
    </p:spTree>
    <p:extLst>
      <p:ext uri="{BB962C8B-B14F-4D97-AF65-F5344CB8AC3E}">
        <p14:creationId xmlns:p14="http://schemas.microsoft.com/office/powerpoint/2010/main" val="37207908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Эндопротезирование коленного сустава в Москве — стоимость операции в  «Центре Спортивной Травмы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76672"/>
            <a:ext cx="5976664" cy="5300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566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Гонартроз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(ГА) (артроз коленного сустава,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остеоартроз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остеоартрит) – гетерогенная группа заболеваний различной этиологии со сходными биологическими, морфологическими и клиническими проявлениями и исходом, в основе которых лежит поражение всех компонентов коленного сустава: хряща,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субхондральной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кости, менисков, синовиальной оболочки, связок, капсулы, а также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периартикулярных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мышц</a:t>
            </a:r>
          </a:p>
        </p:txBody>
      </p:sp>
      <p:pic>
        <p:nvPicPr>
          <p:cNvPr id="1026" name="Picture 2" descr="Артроз коленного сустава: причины, симптомы, лечение в ФНКЦ ФМБ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293096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13172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Реабилитация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Предоперационный период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электромиостимуляция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(ЭМС) ягодичных мышц, мышц обоих бедер, голеней; массаж обоих нижних конечностей; ЛФК (изометрические упражнения)</a:t>
            </a:r>
          </a:p>
        </p:txBody>
      </p:sp>
    </p:spTree>
    <p:extLst>
      <p:ext uri="{BB962C8B-B14F-4D97-AF65-F5344CB8AC3E}">
        <p14:creationId xmlns:p14="http://schemas.microsoft.com/office/powerpoint/2010/main" val="204420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Ранний послеоперационный период: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упражнения для грудного и диафрагмального дыхания; ФТЛ (воздействие электрическим полем ультравысокой частоты (ЭП УВЧ) или УФО на рану, ЭМС на здоровой ноге №5, после снятия швов - на оперированную, массаж с 2-3 недели после операции); ЛФК с 1-2 дня (изометрические движения, движения в суставах верхних конечностей и здоровой ноги), с 1 дня под руководством инструктора ЛФК больного обучают присаживаться в кровати с помощью рук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надкроватной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рамы; вставать и ходить без нагрузки на оперированную конечность с дополнительной опорой на костыли разрешается через несколько часов после операции. После удаления дренажей рекомендуют ходьбу с дополнительной опорой на костыли и дозированной нагрузкой на оперированную конечность. </a:t>
            </a:r>
          </a:p>
        </p:txBody>
      </p:sp>
    </p:spTree>
    <p:extLst>
      <p:ext uri="{BB962C8B-B14F-4D97-AF65-F5344CB8AC3E}">
        <p14:creationId xmlns:p14="http://schemas.microsoft.com/office/powerpoint/2010/main" val="11655460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Поздний послеоперационный период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(с 3 недели): Разрешается частичная нагрузка на ногу (ходьба по лестнице при помощи костылей), использование трости в течение 3-4 недель; ЛФК; ФТЛ (электрофорез обезболивающих средств).</a:t>
            </a:r>
          </a:p>
        </p:txBody>
      </p:sp>
    </p:spTree>
    <p:extLst>
      <p:ext uri="{BB962C8B-B14F-4D97-AF65-F5344CB8AC3E}">
        <p14:creationId xmlns:p14="http://schemas.microsoft.com/office/powerpoint/2010/main" val="20694500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Рекомендовано полную нагрузку больным разрешать, в среднем, через 1,5-3 месяца после корригирующих околосуставных остеотомий бедренной или большеберцовой костей и через 1-3 месяца после операции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эндопротезирования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 зависимости от степени поражения сустава, методики и особенностей хирургического вмешательства. Основу лечебных мероприятий этого периода восстановительного лечения составляют ЛФК (в том числе в бассейне), занятия на тренажёрах и бальнеотерапевтические процедуры, которые рекомендовано проводить в специализированных центрах или санаторно-курортных учреждениях</a:t>
            </a:r>
          </a:p>
        </p:txBody>
      </p:sp>
    </p:spTree>
    <p:extLst>
      <p:ext uri="{BB962C8B-B14F-4D97-AF65-F5344CB8AC3E}">
        <p14:creationId xmlns:p14="http://schemas.microsoft.com/office/powerpoint/2010/main" val="22867086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Источники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Гонартроз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Клинические рекомендации, утвержденные МЗ РФ 2021г.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А.В.Каплан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«Повреждения костей и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суставов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» 2019г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Бриггс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Майлс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Астон: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«Оперативная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ортопедия.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Стенморское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руководство»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4689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6531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Тренировки бегуна: 5 самых частых ошибок | Бег, Тренировочные советы,  Новичкам, , Train For G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76672"/>
            <a:ext cx="7239000" cy="482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0439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Этиология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Фундаментальная причина развития заболевания заключается в несоответствии между механической осевой нагрузкой на нижнюю конечность и способностью структурных элементов коленного сустава противостоять этой нагрузке. Биологические свойства тканей, образующих коленный сустав, могут быть скомпрометированы генетически или изменяться под воздействием экзогенных и эндогенных приобретённых неблагоприятных факторов.</a:t>
            </a:r>
          </a:p>
        </p:txBody>
      </p:sp>
    </p:spTree>
    <p:extLst>
      <p:ext uri="{BB962C8B-B14F-4D97-AF65-F5344CB8AC3E}">
        <p14:creationId xmlns:p14="http://schemas.microsoft.com/office/powerpoint/2010/main" val="1470426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Проведённые в последние десятилетия популяционные исследования позволили установить факторы, ассоциированные с развитием и прогрессированием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гонартроза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среди которых выделяют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следующие: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Возраст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Ожирение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(при ИМТ&gt; 30 риск раннего ОА увеличивается втрое)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оси нижней конечности (в любой из трёх плоскостей) или дисплазия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бедренно-надколенникового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сочленения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Уменьшение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объёма и силы мышц нижней конечности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Любое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нарушение нормальной биомеханики сустава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Травматическое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повреждение хряща, связок и менисков, внутрисуставные переломы мыщелков бедренной и большеберцовой костей, а также надколенника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Воспаление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синовиальной оболочке любой этиологии, включая гемартроз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Полиморфизм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отдельных генов (как структурных, так и регуляторных). 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Опрос: россияне назвали возраст наступления старости - Газета.R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25144"/>
            <a:ext cx="2813169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Травмы коленного сустава: виды и симптомы | Главна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718152"/>
            <a:ext cx="259401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Ожирение — проблема 21 века. Чем опасен лишний вес?. Сеть медицинских  центров и МЦ «Здоровье» в Москве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433" y="4922180"/>
            <a:ext cx="2913842" cy="1524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8729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Патогенез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основе патогенеза лежит преобладание катаболических процессов над анаболическими, в частности, из-за неадекватности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репаративного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ответа, включая активацию провоспалительных путей иммунной системы. Патологические процессы на молекулярном уровне протекают одновременно в хрящевой ткани,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субхондральной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кости, менисках и синовиальной оболочке, приводя к структурным изменениям и потере биологических свойств всех тканей сустава: деградация хряща,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ремоделирование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кости, образование остеофитов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хондрофитов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воспаление, отёк. В последующем в патологический процесс вовлекаются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капсульно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-связочные структуры и мышцы, окружающие сустав.</a:t>
            </a:r>
          </a:p>
        </p:txBody>
      </p:sp>
    </p:spTree>
    <p:extLst>
      <p:ext uri="{BB962C8B-B14F-4D97-AF65-F5344CB8AC3E}">
        <p14:creationId xmlns:p14="http://schemas.microsoft.com/office/powerpoint/2010/main" val="2047675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Эпидемиология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Согласно данным эпидемиологических исследований последних лет частота артроза коленного сустава среди взрослого населения мира варьирует в широких пределах: от 2,0 до 42,4% при учёте только клинических критериев, от 16,3 до 33,0% - рентгенологических и от 1,5 до 15,9% - комбинации клинических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рентгенологических.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81 млн. больных зарегистрированы в пяти развитых странах (Германия, Италия, Франция, Великобритания, Испания) и более 380 млн. больных – в России, Бразилии, Индии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Китае.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данным официальной статистики, с 2000 по 2010 гг. в Российской Федерации число больных ОА увеличилось почти 2,5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раза.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недавно проведённом эпидемиологическом исследовании было показано, что в России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гонартрозом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(или)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коксартрозом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страдает 13% населения старше 18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Физическая карта мира 2023 крупно со странами и границам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941168"/>
            <a:ext cx="2899429" cy="1771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9394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Классификация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 этиологии: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Первичный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гонартроз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(идиопатический) – возникает без каких-либо явных внешних причин.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Вторичный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гонартроз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в анамнезе имеются указания на один или несколько факторов, приводящих к развитию заболевания. Наиболее часто это факторы травматического генеза, например, внутрисуставные переломы мыщелков бедренной и большеберцовой костей, а также надколенника, переломы диафизов бедренной или большеберцовой костей, сросшиеся с остаточной деформацией, повреждения хряща, менисков, связок коленного сустава, а также любые хирургические вмешательства на суставе, приводящие к посттравматическому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гонартрозу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Реже встречаются воспалительные факторы – например, острые и хронические артриты любой этиологии, гемартрозы и другие патологические состояния, нарушающие нормальный гомеостаз синовиальной среды сустава (другой вторичный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гонартроз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 Поражаться может как один, так и оба коленных сустава.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597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Классификация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Н.С.Косинской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(клинико-рентгенологическая)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I стадия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при рентгенографии определяется незначительное сужение суставной щели по сравнению со здоровым суставом и лёгкий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субхондральный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остеосклероз. Клинически заболевание проявляется болью, возникающей после или при ходьбе, особенно, при спуске и подъёме по лестнице, которая проходит в состоянии покоя, иногда боль может появляться после долгого пребывания на ногах, движения в суставе, как правило, не ограничены;</a:t>
            </a:r>
          </a:p>
        </p:txBody>
      </p:sp>
    </p:spTree>
    <p:extLst>
      <p:ext uri="{BB962C8B-B14F-4D97-AF65-F5344CB8AC3E}">
        <p14:creationId xmlns:p14="http://schemas.microsoft.com/office/powerpoint/2010/main" val="9244017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2221</Words>
  <Application>Microsoft Office PowerPoint</Application>
  <PresentationFormat>Экран (4:3)</PresentationFormat>
  <Paragraphs>140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 Федеральное государственное бюджетное образовательное                 учреждение высшего профессионального образования        «Красноярский государственный медицинский университет                       имени профессора В. Ф. Войно-Ясенецкого»</vt:lpstr>
      <vt:lpstr>План</vt:lpstr>
      <vt:lpstr>Презентация PowerPoint</vt:lpstr>
      <vt:lpstr>Этиология</vt:lpstr>
      <vt:lpstr>Презентация PowerPoint</vt:lpstr>
      <vt:lpstr>Патогенез</vt:lpstr>
      <vt:lpstr>Эпидемиология</vt:lpstr>
      <vt:lpstr>Классификация</vt:lpstr>
      <vt:lpstr>Классификация Н.С.Косинской (клинико-рентгенологическая)</vt:lpstr>
      <vt:lpstr>Презентация PowerPoint</vt:lpstr>
      <vt:lpstr>Презентация PowerPoint</vt:lpstr>
      <vt:lpstr>Классификация Kellgren &amp; Lawrence (рентгенологическая)</vt:lpstr>
      <vt:lpstr>Презентация PowerPoint</vt:lpstr>
      <vt:lpstr>Клиническая картина</vt:lpstr>
      <vt:lpstr>Диагностика</vt:lpstr>
      <vt:lpstr>Презентация PowerPoint</vt:lpstr>
      <vt:lpstr>Диф диагностика</vt:lpstr>
      <vt:lpstr>Презентация PowerPoint</vt:lpstr>
      <vt:lpstr>Презентация PowerPoint</vt:lpstr>
      <vt:lpstr>Презентация PowerPoint</vt:lpstr>
      <vt:lpstr>Лечение</vt:lpstr>
      <vt:lpstr>Немедикаментозная терапия</vt:lpstr>
      <vt:lpstr>Презентация PowerPoint</vt:lpstr>
      <vt:lpstr>Медикаментозная терапия</vt:lpstr>
      <vt:lpstr>Внутрисуставные инъекции</vt:lpstr>
      <vt:lpstr>Хирургическое лечение</vt:lpstr>
      <vt:lpstr>Презентация PowerPoint</vt:lpstr>
      <vt:lpstr>Эндопротезирование коленного суства</vt:lpstr>
      <vt:lpstr>Презентация PowerPoint</vt:lpstr>
      <vt:lpstr>Реабилитация</vt:lpstr>
      <vt:lpstr>Презентация PowerPoint</vt:lpstr>
      <vt:lpstr>Презентация PowerPoint</vt:lpstr>
      <vt:lpstr>Презентация PowerPoint</vt:lpstr>
      <vt:lpstr>Источники</vt:lpstr>
      <vt:lpstr>        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Федеральное государственное бюджетное образовательное                 учреждение высшего профессионального образования        «Красноярский государственный медицинский университет                       имени профессора В. Ф. Войно-Ясенецкого»</dc:title>
  <dc:creator>Мед Сестра</dc:creator>
  <cp:lastModifiedBy>Мед Сестра</cp:lastModifiedBy>
  <cp:revision>34</cp:revision>
  <dcterms:created xsi:type="dcterms:W3CDTF">2023-06-18T07:25:07Z</dcterms:created>
  <dcterms:modified xsi:type="dcterms:W3CDTF">2023-06-24T01:37:09Z</dcterms:modified>
</cp:coreProperties>
</file>