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C039F-50A4-45A5-B94D-716118945A8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50F99-4F30-45D2-B195-B6E35E1F1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04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0F99-4F30-45D2-B195-B6E35E1F17C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34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0F99-4F30-45D2-B195-B6E35E1F17C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472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4%D0%B0%D1%80%D0%BC%D0%B0%D1%86%D0%B5%D0%B2%D1%82" TargetMode="External"/><Relationship Id="rId2" Type="http://schemas.openxmlformats.org/officeDocument/2006/relationships/hyperlink" Target="https://ru.wikipedia.org/wiki/%D0%92%D1%80%D0%B0%D1%8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ru.wikipedia.org/wiki/%D0%9B%D0%B5%D0%BA%D0%B0%D1%80%D1%81%D1%82%D0%B2%D0%BE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470025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 Ф.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Войно-Ясенецкого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Министерства здравоохранения Российской Федерации 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Фармацевтический колледж 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492897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Тема: Оформление рецептурных бланков при отпуске по ним лекарственных препаратов.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21790" y="3759716"/>
            <a:ext cx="1926673" cy="2599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студентка 2 курса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Отделения «Фармация» 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  группы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Шорникова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А.Г.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Казакова Е.Н.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7784" y="60212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331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9036496" cy="572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991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848872" cy="614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920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88640"/>
            <a:ext cx="8225048" cy="547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43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оформления рецептурного бланка N 148-1/у-04 (л).</a:t>
            </a:r>
            <a:r>
              <a:rPr lang="ru-RU" sz="4000" dirty="0">
                <a:solidFill>
                  <a:prstClr val="black"/>
                </a:solidFill>
                <a:latin typeface="Calibri Light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Calibri Light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назначении лекарственных препаратов гражданам, имеющим право на бесплатное получение лекарственных препаратов или получение лекарственных препаратов со скидкой оформляется рецептурный бланк формы N 148-1/у-04 (л).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Разрешается изготавливать рецептурные бланки формы N 148-1/у-04(л) с помощью компьютерных технологий.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рецептурном бланке формы N 148-1/у-04(л) рецепт выписывается медицинским работником в двух экземплярах, с одним экземпляром которого пациент обращается в аптечную организацию. Второй экземпляр рецепта остается в медицинской документации пациента.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Льготные рецепты на наркотические и психотропные вещества Списка II Перечня выписываются на бланке N 148-1/у-04(л) с приложением бланка 107-у/НП.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Льготные рецепты на наркотические вещества Списка II Перечня в виде ТТС, психотропные лекарственные препараты списка III Перечня, иные лекарственные средства, подлежащие предметно-количественному учету, лекарственные препараты, обладающие анаболической активностью, комбинированные лекарственные препараты, указанные в п. 5 выписываются на рецептурном бланке N 148-1/у-04 (л) с приложением бланка N 148-1/у-88.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075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352928" cy="5400600"/>
          </a:xfrm>
        </p:spPr>
        <p:txBody>
          <a:bodyPr>
            <a:normAutofit fontScale="70000" lnSpcReduction="20000"/>
          </a:bodyPr>
          <a:lstStyle/>
          <a:p>
            <a:pPr marL="0" algn="ctr" fontAlgn="t">
              <a:spcBef>
                <a:spcPts val="0"/>
              </a:spcBef>
            </a:pPr>
            <a:r>
              <a:rPr lang="ru-RU" b="1" dirty="0">
                <a:solidFill>
                  <a:srgbClr val="000000"/>
                </a:solidFill>
                <a:latin typeface="Times New Roman"/>
                <a:cs typeface="Times New Roman"/>
              </a:rPr>
              <a:t>Сроки действия рецептурного бланка 148-1/у-04(л)</a:t>
            </a:r>
            <a:endParaRPr lang="ru-RU" sz="3600" dirty="0">
              <a:latin typeface="Arial"/>
            </a:endParaRPr>
          </a:p>
          <a:p>
            <a:pPr marL="0" fontAlgn="t"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15 </a:t>
            </a: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</a:rPr>
              <a:t>дней</a:t>
            </a:r>
            <a:endParaRPr lang="ru-RU" sz="3600" dirty="0">
              <a:latin typeface="Arial"/>
            </a:endParaRPr>
          </a:p>
          <a:p>
            <a:pPr marL="0" algn="just" fontAlgn="t">
              <a:spcBef>
                <a:spcPts val="0"/>
              </a:spcBef>
            </a:pP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</a:rPr>
              <a:t>Для рецептов на лекарственные препараты, подлежащие ПКУ</a:t>
            </a:r>
            <a:endParaRPr lang="ru-RU" sz="3600" dirty="0">
              <a:latin typeface="Arial"/>
            </a:endParaRPr>
          </a:p>
          <a:p>
            <a:pPr marL="0" fontAlgn="t">
              <a:spcBef>
                <a:spcPts val="0"/>
              </a:spcBef>
            </a:pP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</a:rPr>
              <a:t>30 дней</a:t>
            </a:r>
            <a:endParaRPr lang="ru-RU" sz="3600" dirty="0">
              <a:latin typeface="Arial"/>
            </a:endParaRPr>
          </a:p>
          <a:p>
            <a:pPr marL="0" algn="just" fontAlgn="t">
              <a:spcBef>
                <a:spcPts val="0"/>
              </a:spcBef>
            </a:pP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</a:rPr>
              <a:t>Для рецептов на все лекарственные препараты, за исключением лекарственных препаратов, подлежащих ПКУ</a:t>
            </a:r>
            <a:endParaRPr lang="ru-RU" sz="3600" dirty="0">
              <a:latin typeface="Arial"/>
            </a:endParaRPr>
          </a:p>
          <a:p>
            <a:pPr marL="0" fontAlgn="t">
              <a:spcBef>
                <a:spcPts val="0"/>
              </a:spcBef>
            </a:pP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</a:rPr>
              <a:t>90 дней </a:t>
            </a:r>
            <a:endParaRPr lang="ru-RU" sz="3600" dirty="0">
              <a:latin typeface="Arial"/>
            </a:endParaRPr>
          </a:p>
          <a:p>
            <a:pPr marL="0" algn="just" fontAlgn="t">
              <a:spcBef>
                <a:spcPts val="0"/>
              </a:spcBef>
            </a:pP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</a:rPr>
              <a:t>Для рецептов на все лекарственные препараты, за исключением лекарственных препаратов, подлежащих ПКУ для </a:t>
            </a:r>
            <a:r>
              <a:rPr lang="ru-RU" b="1" dirty="0">
                <a:solidFill>
                  <a:srgbClr val="000000"/>
                </a:solidFill>
                <a:latin typeface="Times New Roman"/>
                <a:cs typeface="Times New Roman"/>
              </a:rPr>
              <a:t>граждан достигших пенсионного возраста, инвалидов I группы, детей-инвалидов, граждан страдающих хроническими заболеваниями, требующими длительного курсового лечения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</a:p>
          <a:p>
            <a:pPr marL="0" algn="just" fontAlgn="t">
              <a:spcBef>
                <a:spcPts val="0"/>
              </a:spcBef>
            </a:pPr>
            <a:endParaRPr lang="ru-RU" sz="36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лечения хронических заболеваний указанным категориям граждан лекарственные препараты с оформлением рецептов на бумажном носителе или рецептов в форме электронного документа могут назначаться на курс лечения до 180 дней.</a:t>
            </a:r>
          </a:p>
          <a:p>
            <a:pPr marL="0" algn="just" fontAlgn="t">
              <a:spcBef>
                <a:spcPts val="0"/>
              </a:spcBef>
            </a:pPr>
            <a:endParaRPr lang="ru-RU" sz="3600" b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algn="just" fontAlgn="t">
              <a:spcBef>
                <a:spcPts val="0"/>
              </a:spcBef>
            </a:pPr>
            <a:endParaRPr lang="ru-RU" sz="3600" dirty="0">
              <a:latin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3660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692696"/>
            <a:ext cx="8301868" cy="557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21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27" y="404664"/>
            <a:ext cx="8256917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404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3528" y="404664"/>
            <a:ext cx="8363272" cy="5721499"/>
          </a:xfrm>
        </p:spPr>
        <p:txBody>
          <a:bodyPr/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Реце́пт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письменное обращение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tooltip="Врач"/>
              </a:rPr>
              <a:t>врача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фармацевту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приготовлении и отпуске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Фармацевт"/>
              </a:rPr>
              <a:t>лекарств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которое также содержит указания, как ими пользоваться. Рецепт составляют по определённой форме и правилам.</a:t>
            </a: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60848"/>
            <a:ext cx="3528392" cy="452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883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>
                <a:solidFill>
                  <a:prstClr val="black"/>
                </a:solidFill>
                <a:latin typeface="Calibri Light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Calibri Light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637112"/>
          </a:xfrm>
        </p:spPr>
        <p:txBody>
          <a:bodyPr>
            <a:normAutofit fontScale="92500" lnSpcReduction="20000"/>
          </a:bodyPr>
          <a:lstStyle/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Минздрава России от 24.11.2021 N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1094н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"Об утверждении Порядка назначения лекарственных препаратов, форм рецептурных бланков на лекарственные препараты, Порядка оформления указанных бланков, их учета и хранения, форм бланков рецептов, содержащих назначение наркотических средств или психотропных веществ, Порядка их изготовления, распределения, регистрации, учета и хранения, а также Правил оформления бланков рецептов, в том числе в форме электронных документов" (Зарегистрировано в Минюсте России 30.11.2021 N 66124)</a:t>
            </a:r>
          </a:p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здравоохранения РФ от 24 ноября 2021 г. N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1093н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“Об утверждении Правил отпуска лекарственных препаратов для медицинского применения аптечными организациями, индивидуальными предпринимателями, имеющими лицензию на осуществление фармацевтической деятельности, медицинскими организациями, имеющими лицензию на осуществление фармацевтической деятельности, и их обособленными подразделениями (амбулаториями, фельдшерскими и фельдшерско-акушерскими пунктами, центрами (отделениями) общей врачебной (семейной) практики), расположенными в сельских поселениях, в которых отсутствуют аптечные организации, а также Правил отпуска наркотических средств и психотропных веществ, зарегистрированных в...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95736" y="620688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НД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342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правила оформления рецептов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2" y="1439886"/>
            <a:ext cx="3511600" cy="145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238" y="1617708"/>
            <a:ext cx="7493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6" y="1439886"/>
            <a:ext cx="492601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538" y="1967753"/>
            <a:ext cx="492601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362" y="2832100"/>
            <a:ext cx="4932363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9" y="4265902"/>
            <a:ext cx="351155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201" y="4418301"/>
            <a:ext cx="7493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852" y="4226213"/>
            <a:ext cx="52587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28" y="4610388"/>
            <a:ext cx="4878328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501" y="5202525"/>
            <a:ext cx="474669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862927"/>
            <a:ext cx="4935252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179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272" y="404664"/>
            <a:ext cx="8617527" cy="5721499"/>
          </a:xfrm>
        </p:spPr>
        <p:txBody>
          <a:bodyPr/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Запрещается выписывать рецепты на ЛП: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При отсутствии медицинских показаний.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ЛП, не зарегистрированные в РФ.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Если ЛП используют только в МО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(наркозные препараты: эфир, хлорэтил,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калипсол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сомбревин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фентанил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кетамин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др. Их выписывают на требованиях от МО).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На НС и ПВ для лечения наркомании.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Индивидуальным предпринимателям на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ЛП, содержащие НС и ПВ списков II и III  перечня.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33056"/>
            <a:ext cx="474980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144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правила выписывания рецептов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Рецептурные бланки заполняются медицинским работником разборчиво, четко, чернилами или шариковой ручкой.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комбинированного ЛП, обозначение ЛФ и обращение мед. работника к фарм. Работнику об изготовлении и отпуске ЛП выписываются на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латинском языке.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готового ЛП указывается по МНН (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группировочному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либо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торговому) с обозначением дозировки.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Применяются только допустимые к использованию рецептурные сокращения. Не допускается сокращение близких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понаименованиям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ингредиентов, составляющих ЛП, не позволяющих установить, какой именно ЛП выписан.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0382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оформления рецептурных бланков 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44" y="1600200"/>
            <a:ext cx="645711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44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551871"/>
            <a:ext cx="8496944" cy="557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890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8044169" cy="630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8808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532</Words>
  <Application>Microsoft Office PowerPoint</Application>
  <PresentationFormat>Экран (4:3)</PresentationFormat>
  <Paragraphs>41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 Ф. Войно-Ясенецкого»  Министерства здравоохранения Российской Федерации  Фармацевтический колледж  </vt:lpstr>
      <vt:lpstr>Презентация PowerPoint</vt:lpstr>
      <vt:lpstr> </vt:lpstr>
      <vt:lpstr>Общие правила оформления рецептов</vt:lpstr>
      <vt:lpstr>Презентация PowerPoint</vt:lpstr>
      <vt:lpstr>Общие правила выписывания рецептов</vt:lpstr>
      <vt:lpstr>Правила оформления рецептурных бланков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оформления рецептурного бланка N 148-1/у-04 (л).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</cp:revision>
  <dcterms:created xsi:type="dcterms:W3CDTF">2023-07-03T16:54:17Z</dcterms:created>
  <dcterms:modified xsi:type="dcterms:W3CDTF">2023-07-06T14:00:56Z</dcterms:modified>
</cp:coreProperties>
</file>