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56" r:id="rId3"/>
    <p:sldId id="497" r:id="rId4"/>
    <p:sldId id="425" r:id="rId5"/>
    <p:sldId id="467" r:id="rId6"/>
    <p:sldId id="420" r:id="rId7"/>
    <p:sldId id="499" r:id="rId8"/>
    <p:sldId id="500" r:id="rId9"/>
    <p:sldId id="501" r:id="rId10"/>
    <p:sldId id="502" r:id="rId11"/>
    <p:sldId id="498" r:id="rId12"/>
    <p:sldId id="416" r:id="rId13"/>
    <p:sldId id="456" r:id="rId14"/>
    <p:sldId id="419" r:id="rId15"/>
    <p:sldId id="441" r:id="rId16"/>
    <p:sldId id="490" r:id="rId17"/>
    <p:sldId id="504" r:id="rId18"/>
    <p:sldId id="503" r:id="rId19"/>
    <p:sldId id="474" r:id="rId20"/>
    <p:sldId id="509" r:id="rId21"/>
    <p:sldId id="505" r:id="rId22"/>
    <p:sldId id="506" r:id="rId23"/>
    <p:sldId id="489" r:id="rId24"/>
    <p:sldId id="507" r:id="rId25"/>
    <p:sldId id="508" r:id="rId26"/>
    <p:sldId id="510" r:id="rId27"/>
    <p:sldId id="511" r:id="rId28"/>
    <p:sldId id="484" r:id="rId29"/>
    <p:sldId id="491" r:id="rId30"/>
    <p:sldId id="492" r:id="rId31"/>
    <p:sldId id="430" r:id="rId32"/>
    <p:sldId id="473" r:id="rId33"/>
    <p:sldId id="429" r:id="rId34"/>
  </p:sldIdLst>
  <p:sldSz cx="9144000" cy="6858000" type="screen4x3"/>
  <p:notesSz cx="6797675" cy="9872663"/>
  <p:custDataLst>
    <p:tags r:id="rId36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0" autoAdjust="0"/>
  </p:normalViewPr>
  <p:slideViewPr>
    <p:cSldViewPr>
      <p:cViewPr>
        <p:scale>
          <a:sx n="78" d="100"/>
          <a:sy n="78" d="100"/>
        </p:scale>
        <p:origin x="-1146" y="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1022311</c:v>
                </c:pt>
              </c:strCache>
            </c:strRef>
          </c:tx>
          <c:invertIfNegative val="0"/>
          <c:dLbls>
            <c:spPr>
              <a:noFill/>
              <a:ln w="262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1048867</c:v>
                </c:pt>
                <c:pt idx="1">
                  <c:v>988304</c:v>
                </c:pt>
                <c:pt idx="2">
                  <c:v>957228</c:v>
                </c:pt>
                <c:pt idx="3">
                  <c:v>967675</c:v>
                </c:pt>
                <c:pt idx="4">
                  <c:v>956226</c:v>
                </c:pt>
                <c:pt idx="5">
                  <c:v>926860</c:v>
                </c:pt>
                <c:pt idx="6">
                  <c:v>923145</c:v>
                </c:pt>
                <c:pt idx="7">
                  <c:v>910522</c:v>
                </c:pt>
                <c:pt idx="8">
                  <c:v>915170</c:v>
                </c:pt>
                <c:pt idx="9">
                  <c:v>927231</c:v>
                </c:pt>
                <c:pt idx="10">
                  <c:v>868042</c:v>
                </c:pt>
                <c:pt idx="11">
                  <c:v>830046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D7-482E-BBEE-09BBAC8C6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73184"/>
        <c:axId val="58974976"/>
        <c:axId val="0"/>
      </c:bar3DChart>
      <c:catAx>
        <c:axId val="589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974976"/>
        <c:crosses val="autoZero"/>
        <c:auto val="1"/>
        <c:lblAlgn val="ctr"/>
        <c:lblOffset val="100"/>
        <c:noMultiLvlLbl val="0"/>
      </c:catAx>
      <c:valAx>
        <c:axId val="5897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6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973184"/>
        <c:crosses val="autoZero"/>
        <c:crossBetween val="between"/>
      </c:valAx>
      <c:spPr>
        <a:noFill/>
        <a:ln w="26273">
          <a:noFill/>
        </a:ln>
      </c:spPr>
    </c:plotArea>
    <c:plotVisOnly val="1"/>
    <c:dispBlanksAs val="gap"/>
    <c:showDLblsOverMax val="0"/>
  </c:chart>
  <c:txPr>
    <a:bodyPr/>
    <a:lstStyle/>
    <a:p>
      <a:pPr>
        <a:defRPr sz="186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333.6</c:v>
                </c:pt>
                <c:pt idx="1">
                  <c:v>322.39999999999998</c:v>
                </c:pt>
                <c:pt idx="2">
                  <c:v>320.89999999999998</c:v>
                </c:pt>
                <c:pt idx="3">
                  <c:v>316.8</c:v>
                </c:pt>
                <c:pt idx="4">
                  <c:v>333.6</c:v>
                </c:pt>
                <c:pt idx="5">
                  <c:v>325.7</c:v>
                </c:pt>
                <c:pt idx="6">
                  <c:v>304.8</c:v>
                </c:pt>
                <c:pt idx="7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27-444C-A55B-DEB6448C5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38560"/>
        <c:axId val="62340096"/>
      </c:barChart>
      <c:catAx>
        <c:axId val="62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0096"/>
        <c:crosses val="autoZero"/>
        <c:auto val="1"/>
        <c:lblAlgn val="ctr"/>
        <c:lblOffset val="100"/>
        <c:noMultiLvlLbl val="0"/>
      </c:catAx>
      <c:valAx>
        <c:axId val="623400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3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30118393770076E-2"/>
          <c:y val="5.5751209804080937E-2"/>
          <c:w val="0.61841726483483439"/>
          <c:h val="0.818059030531215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б-х с оказанной помощью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  <c:pt idx="0">
                  <c:v>1013540</c:v>
                </c:pt>
                <c:pt idx="1">
                  <c:v>1022311</c:v>
                </c:pt>
                <c:pt idx="2">
                  <c:v>1048867</c:v>
                </c:pt>
                <c:pt idx="3">
                  <c:v>988304</c:v>
                </c:pt>
                <c:pt idx="4">
                  <c:v>957228</c:v>
                </c:pt>
                <c:pt idx="5">
                  <c:v>967675</c:v>
                </c:pt>
                <c:pt idx="6">
                  <c:v>956226</c:v>
                </c:pt>
                <c:pt idx="7">
                  <c:v>926860</c:v>
                </c:pt>
                <c:pt idx="8">
                  <c:v>923498</c:v>
                </c:pt>
                <c:pt idx="9">
                  <c:v>864101</c:v>
                </c:pt>
                <c:pt idx="10">
                  <c:v>871224</c:v>
                </c:pt>
                <c:pt idx="11">
                  <c:v>883285</c:v>
                </c:pt>
                <c:pt idx="12">
                  <c:v>868042</c:v>
                </c:pt>
                <c:pt idx="13">
                  <c:v>830046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3D-4BF6-A088-C9C61D8192D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Безрезультатные вызова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Лист1!$B$1:$O$1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  <c:pt idx="0">
                  <c:v>29040</c:v>
                </c:pt>
                <c:pt idx="1">
                  <c:v>29436</c:v>
                </c:pt>
                <c:pt idx="2">
                  <c:v>35058</c:v>
                </c:pt>
                <c:pt idx="3">
                  <c:v>35947</c:v>
                </c:pt>
                <c:pt idx="4">
                  <c:v>37567</c:v>
                </c:pt>
                <c:pt idx="5">
                  <c:v>37263</c:v>
                </c:pt>
                <c:pt idx="6">
                  <c:v>37265</c:v>
                </c:pt>
                <c:pt idx="7">
                  <c:v>37861</c:v>
                </c:pt>
                <c:pt idx="8">
                  <c:v>44488</c:v>
                </c:pt>
                <c:pt idx="9">
                  <c:v>46421</c:v>
                </c:pt>
                <c:pt idx="10">
                  <c:v>43946</c:v>
                </c:pt>
                <c:pt idx="11">
                  <c:v>43946</c:v>
                </c:pt>
                <c:pt idx="12">
                  <c:v>41789</c:v>
                </c:pt>
                <c:pt idx="13">
                  <c:v>36071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3D-4BF6-A088-C9C61D819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53952"/>
        <c:axId val="59055488"/>
      </c:barChart>
      <c:catAx>
        <c:axId val="59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19"/>
            </a:pPr>
            <a:endParaRPr lang="ru-RU"/>
          </a:p>
        </c:txPr>
        <c:crossAx val="59055488"/>
        <c:crosses val="autoZero"/>
        <c:auto val="1"/>
        <c:lblAlgn val="ctr"/>
        <c:lblOffset val="100"/>
        <c:noMultiLvlLbl val="0"/>
      </c:catAx>
      <c:valAx>
        <c:axId val="59055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9053952"/>
        <c:crosses val="autoZero"/>
        <c:crossBetween val="between"/>
      </c:valAx>
      <c:spPr>
        <a:noFill/>
        <a:ln w="27566">
          <a:noFill/>
        </a:ln>
      </c:spPr>
    </c:plotArea>
    <c:legend>
      <c:legendPos val="r"/>
      <c:layout>
        <c:manualLayout>
          <c:xMode val="edge"/>
          <c:yMode val="edge"/>
          <c:x val="0.72241992393495313"/>
          <c:y val="0.27586211726240195"/>
          <c:w val="0.26571768178764099"/>
          <c:h val="0.663129847159871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5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14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3-47BF-90AA-D97DF33DE5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444096"/>
        <c:axId val="63451136"/>
        <c:axId val="0"/>
      </c:bar3DChart>
      <c:catAx>
        <c:axId val="63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51136"/>
        <c:crosses val="autoZero"/>
        <c:auto val="1"/>
        <c:lblAlgn val="ctr"/>
        <c:lblOffset val="100"/>
        <c:noMultiLvlLbl val="0"/>
      </c:catAx>
      <c:valAx>
        <c:axId val="634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28663"/>
            <a:ext cx="4954587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0A2CB9ED-5F21-47E6-B764-6CCCDE81E9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4013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937577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533917E-D2CA-4F45-B229-BF5395A569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7363"/>
            <a:ext cx="2941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7DA01D0-A1B0-4B86-BF02-37A82F8E2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73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3F5653-1F2F-4EDA-99EC-FEA73D8FBC9F}" type="slidenum">
              <a:rPr lang="ru-RU" altLang="ru-RU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33475" y="731838"/>
            <a:ext cx="4530725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DA01D0-A1B0-4B86-BF02-37A82F8E2AD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04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83,8%</a:t>
            </a: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8,6%</a:t>
            </a: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3,1%</a:t>
            </a:r>
          </a:p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4,5%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DA01D0-A1B0-4B86-BF02-37A82F8E2AD9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61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DA01D0-A1B0-4B86-BF02-37A82F8E2AD9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9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95929-7920-4D0C-BFB3-43C593C0A7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92195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17616-1924-4E3C-914B-E6C2C6121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002104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425450"/>
            <a:ext cx="2055813" cy="5437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6625" cy="5437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0728-0BB0-40CD-B6D9-2F2A7EC58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23461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278AE-8645-44B0-B167-23644E848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60261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CC072-077A-4B62-AB24-21270CCE99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315237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A58CE-52D8-4749-9576-E0E3B77767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624421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5425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4037013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BB195-7713-40CF-907B-F02887F20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102024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7D0D8-5A25-41F1-99C6-C3295A42DD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853221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D883D-C827-4D72-B25B-23CAE389E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114045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BAF4D-F3F1-4AEC-A6BC-A613C589E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359467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2A81B-35C9-4193-9603-964054D5E0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65655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B14E-C487-4C54-9C43-A5C70D91FF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833963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0F3C8-38A3-49D8-9D6E-66A3B66F75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761738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6CDEF-8A7D-4458-A02C-A31C665C7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095008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425450"/>
            <a:ext cx="2055813" cy="5437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6625" cy="5437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1FDE8-E77C-4D8C-ADC5-C713E2C05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78474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B2137-E68E-4738-A2F2-81F291F50F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76506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5425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4037013" cy="388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12EAA-2B66-4C50-9BE5-FBD2088BD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918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49933-0E2D-4766-8D43-E3C73017A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94907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08C13-FCF5-4AF2-AFE2-C91898DBB4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30030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69536-111C-4A2E-A1B7-CABEA1B43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43643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2CE6A-0BF6-4435-8200-EC34095CF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96024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3F2F-1C3C-4AE3-8628-86777E02C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69734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DBC9056-D8FA-492C-9CE1-A95CC8984C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7A31E57-67F8-4FCB-B390-0D3088D442BC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48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483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3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4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5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48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483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xmlns="" id="{B75694D2-6493-4542-9167-3C9ADEE526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AF5330F2-6498-4131-8E96-5F460DBFD6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843213" y="1828800"/>
            <a:ext cx="61483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000" dirty="0">
                <a:solidFill>
                  <a:srgbClr val="FFFFFF"/>
                </a:solidFill>
              </a:rPr>
              <a:t>Состояние службы СМП Красноярского края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63712" y="4724400"/>
            <a:ext cx="64086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SzPct val="75000"/>
              <a:buFontTx/>
              <a:buNone/>
            </a:pPr>
            <a:r>
              <a:rPr lang="ru-RU" altLang="ru-RU" sz="2000" dirty="0"/>
              <a:t>гл. внештатный специалист по СМП, д.м.н., доцент </a:t>
            </a:r>
            <a:r>
              <a:rPr lang="ru-RU" altLang="ru-RU" sz="2400" dirty="0"/>
              <a:t>Штегман Олег </a:t>
            </a:r>
            <a:r>
              <a:rPr lang="ru-RU" altLang="ru-RU" sz="2400" dirty="0" smtClean="0"/>
              <a:t>Анатольевич</a:t>
            </a:r>
            <a:endParaRPr lang="ru-RU" altLang="ru-RU" sz="2000" dirty="0"/>
          </a:p>
          <a:p>
            <a:pPr eaLnBrk="1" hangingPunct="1">
              <a:spcBef>
                <a:spcPts val="450"/>
              </a:spcBef>
              <a:buClrTx/>
              <a:buSzPct val="75000"/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ts val="450"/>
              </a:spcBef>
              <a:buClrTx/>
              <a:buSzPct val="75000"/>
              <a:buFontTx/>
              <a:buNone/>
            </a:pPr>
            <a:r>
              <a:rPr lang="ru-RU" altLang="ru-RU" sz="1800" dirty="0" smtClean="0"/>
              <a:t>25 апреля 2024</a:t>
            </a:r>
            <a:endParaRPr lang="ru-RU" altLang="ru-R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6748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663328" y="-11013"/>
            <a:ext cx="7380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2"/>
                </a:solidFill>
              </a:rPr>
              <a:t>Красноярский государственный медицинский университет им. проф. </a:t>
            </a:r>
            <a:r>
              <a:rPr lang="ru-RU" altLang="ru-RU" dirty="0" err="1">
                <a:solidFill>
                  <a:schemeClr val="tx2"/>
                </a:solidFill>
              </a:rPr>
              <a:t>В.Ф.Войно-Ясенецкого</a:t>
            </a:r>
            <a:endParaRPr lang="ru-RU" altLang="ru-RU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356" y="548679"/>
            <a:ext cx="4395644" cy="113724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25450"/>
            <a:ext cx="6198270" cy="14335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кадры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1628800"/>
            <a:ext cx="6216691" cy="4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4812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388" y="422275"/>
            <a:ext cx="8945562" cy="1350963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</a:rPr>
              <a:t>Динамика количества бригад СМП в крае за 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8 лет</a:t>
            </a:r>
            <a:endParaRPr lang="ru-RU" alt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11179"/>
              </p:ext>
            </p:extLst>
          </p:nvPr>
        </p:nvGraphicFramePr>
        <p:xfrm>
          <a:off x="268435" y="1700808"/>
          <a:ext cx="8568947" cy="305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3111549648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77680956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628075068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3997411362"/>
                    </a:ext>
                  </a:extLst>
                </a:gridCol>
                <a:gridCol w="7735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2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Бригады СМП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Фельдшерские</a:t>
                      </a:r>
                      <a:endParaRPr lang="ru-RU"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678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688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690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Общеврачебные</a:t>
                      </a:r>
                      <a:endParaRPr lang="ru-RU"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Специализированные</a:t>
                      </a:r>
                      <a:endParaRPr lang="ru-RU"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1062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1082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1086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1081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1086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269 круглосуточных бригад (расчётная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потребность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326), каждая третья бригада выходит на смену в неполном составе.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оля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фельдшерских бригад за 5 лет возросла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68% до 74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%.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10 лет количество врачей СМП сократилось более чем в 2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72335" y="339303"/>
            <a:ext cx="8507288" cy="1433513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Вакантные должности сотрудников СМП в крае (2023)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207" y="1772816"/>
            <a:ext cx="8928992" cy="508518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Врачей</a:t>
            </a:r>
            <a:r>
              <a:rPr lang="ru-RU" sz="2800" dirty="0" smtClean="0"/>
              <a:t> – </a:t>
            </a:r>
            <a:r>
              <a:rPr lang="ru-RU" sz="2800" dirty="0"/>
              <a:t>67,75</a:t>
            </a:r>
            <a:r>
              <a:rPr lang="ru-RU" sz="2800" dirty="0" smtClean="0"/>
              <a:t> ст.</a:t>
            </a:r>
          </a:p>
          <a:p>
            <a:r>
              <a:rPr lang="ru-RU" sz="2800" dirty="0"/>
              <a:t>60 врачей имеют врачебную категорию (29</a:t>
            </a:r>
            <a:r>
              <a:rPr lang="ru-RU" sz="2800" dirty="0" smtClean="0"/>
              <a:t>%)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Фельдшеров</a:t>
            </a:r>
            <a:r>
              <a:rPr lang="ru-RU" sz="2800" dirty="0" smtClean="0"/>
              <a:t> СМП – 94 </a:t>
            </a:r>
            <a:r>
              <a:rPr lang="ru-RU" sz="2800" dirty="0"/>
              <a:t>ст</a:t>
            </a:r>
            <a:r>
              <a:rPr lang="ru-RU" sz="2800" dirty="0" smtClean="0"/>
              <a:t>. </a:t>
            </a:r>
            <a:r>
              <a:rPr lang="ru-RU" sz="2400" dirty="0"/>
              <a:t>(в </a:t>
            </a:r>
            <a:r>
              <a:rPr lang="ru-RU" sz="2400" dirty="0" smtClean="0"/>
              <a:t>2022 </a:t>
            </a:r>
            <a:r>
              <a:rPr lang="ru-RU" sz="2400" dirty="0"/>
              <a:t>г. было </a:t>
            </a:r>
            <a:r>
              <a:rPr lang="ru-RU" sz="2400" dirty="0" smtClean="0"/>
              <a:t>276,25, в 2021 г. - 357,5) </a:t>
            </a:r>
            <a:r>
              <a:rPr lang="ru-RU" sz="2800" dirty="0" smtClean="0"/>
              <a:t>М/с или фельдшер по приёму вызовов – 49,25 ст.</a:t>
            </a:r>
          </a:p>
          <a:p>
            <a:r>
              <a:rPr lang="ru-RU" sz="2800" dirty="0" smtClean="0"/>
              <a:t>М/с – 27 ст.</a:t>
            </a:r>
          </a:p>
          <a:p>
            <a:r>
              <a:rPr lang="ru-RU" sz="2800" dirty="0" smtClean="0"/>
              <a:t>Санитары – 7,25 ст.</a:t>
            </a:r>
          </a:p>
          <a:p>
            <a:r>
              <a:rPr lang="ru-RU" sz="2800" dirty="0" smtClean="0"/>
              <a:t>Водители  - 43,25 ст.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52393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425450"/>
            <a:ext cx="8686800" cy="1433513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Динамика коэффициента совместительства врачей СМП</a:t>
            </a:r>
          </a:p>
        </p:txBody>
      </p:sp>
      <p:graphicFrame>
        <p:nvGraphicFramePr>
          <p:cNvPr id="2253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43380"/>
              </p:ext>
            </p:extLst>
          </p:nvPr>
        </p:nvGraphicFramePr>
        <p:xfrm>
          <a:off x="628650" y="2054225"/>
          <a:ext cx="788511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Лист" r:id="rId3" imgW="7905758" imgH="3695661" progId="Excel.Sheet.8">
                  <p:embed/>
                </p:oleObj>
              </mc:Choice>
              <mc:Fallback>
                <p:oleObj name="Лист" r:id="rId3" imgW="7905758" imgH="3695661" progId="Excel.Shee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054225"/>
                        <a:ext cx="7885113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510088" y="5940425"/>
            <a:ext cx="3990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254</a:t>
            </a:r>
            <a:r>
              <a:rPr lang="ru-RU" altLang="ru-RU" dirty="0" smtClean="0">
                <a:solidFill>
                  <a:schemeClr val="accent2"/>
                </a:solidFill>
              </a:rPr>
              <a:t> врача </a:t>
            </a:r>
            <a:r>
              <a:rPr lang="ru-RU" altLang="ru-RU" dirty="0">
                <a:solidFill>
                  <a:schemeClr val="accent2"/>
                </a:solidFill>
              </a:rPr>
              <a:t>занимает </a:t>
            </a:r>
            <a:r>
              <a:rPr lang="ru-RU" dirty="0" smtClean="0">
                <a:solidFill>
                  <a:schemeClr val="accent2"/>
                </a:solidFill>
              </a:rPr>
              <a:t>452</a:t>
            </a:r>
            <a:r>
              <a:rPr lang="ru-RU" altLang="ru-RU" dirty="0" smtClean="0">
                <a:solidFill>
                  <a:schemeClr val="accent2"/>
                </a:solidFill>
              </a:rPr>
              <a:t> </a:t>
            </a:r>
            <a:r>
              <a:rPr lang="ru-RU" altLang="ru-RU" dirty="0">
                <a:solidFill>
                  <a:schemeClr val="accent2"/>
                </a:solidFill>
              </a:rPr>
              <a:t>должности</a:t>
            </a:r>
          </a:p>
          <a:p>
            <a:r>
              <a:rPr lang="ru-RU" altLang="ru-RU" dirty="0" smtClean="0">
                <a:solidFill>
                  <a:schemeClr val="accent2"/>
                </a:solidFill>
              </a:rPr>
              <a:t>Укомплектованность 86,9%</a:t>
            </a:r>
            <a:endParaRPr lang="ru-RU" alt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08049" y="260648"/>
            <a:ext cx="8507413" cy="1433513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Обеспеченность СМП фельдшерами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266" y="1772816"/>
            <a:ext cx="8991734" cy="3881438"/>
          </a:xfrm>
        </p:spPr>
        <p:txBody>
          <a:bodyPr/>
          <a:lstStyle/>
          <a:p>
            <a:r>
              <a:rPr lang="ru-RU" dirty="0" smtClean="0"/>
              <a:t>Предусмотрено </a:t>
            </a:r>
            <a:r>
              <a:rPr lang="ru-RU" dirty="0"/>
              <a:t>1990,75</a:t>
            </a:r>
            <a:r>
              <a:rPr lang="ru-RU" dirty="0" smtClean="0"/>
              <a:t> должности </a:t>
            </a:r>
            <a:r>
              <a:rPr lang="ru-RU" dirty="0"/>
              <a:t>фельдшера </a:t>
            </a:r>
            <a:r>
              <a:rPr lang="ru-RU" dirty="0" smtClean="0"/>
              <a:t>СМП</a:t>
            </a:r>
          </a:p>
          <a:p>
            <a:r>
              <a:rPr lang="ru-RU" dirty="0" smtClean="0"/>
              <a:t>Занято </a:t>
            </a:r>
            <a:r>
              <a:rPr lang="ru-RU" dirty="0"/>
              <a:t>1896,75</a:t>
            </a:r>
            <a:r>
              <a:rPr lang="ru-RU" dirty="0" smtClean="0"/>
              <a:t> </a:t>
            </a:r>
            <a:r>
              <a:rPr lang="ru-RU" dirty="0"/>
              <a:t>ставки </a:t>
            </a:r>
            <a:endParaRPr lang="ru-RU" dirty="0" smtClean="0"/>
          </a:p>
          <a:p>
            <a:r>
              <a:rPr lang="ru-RU" dirty="0" smtClean="0"/>
              <a:t>Работает </a:t>
            </a:r>
            <a:r>
              <a:rPr lang="ru-RU" dirty="0"/>
              <a:t>1540</a:t>
            </a:r>
            <a:r>
              <a:rPr lang="ru-RU" dirty="0" smtClean="0"/>
              <a:t> физических лиц</a:t>
            </a:r>
          </a:p>
          <a:p>
            <a:r>
              <a:rPr lang="ru-RU" dirty="0" smtClean="0"/>
              <a:t>Укомплектованность 95,3% </a:t>
            </a:r>
            <a:r>
              <a:rPr lang="ru-RU" sz="2400" dirty="0" smtClean="0"/>
              <a:t>(было в 2022- 86,2%)</a:t>
            </a:r>
          </a:p>
          <a:p>
            <a:r>
              <a:rPr lang="ru-RU" dirty="0" smtClean="0"/>
              <a:t>Коэффициент совместительства – 1,23 (было в 2022 – 1,1)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1"/>
            <a:ext cx="8686800" cy="1203350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Динамика количества клинических ординаторов по специальности СМП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07358"/>
              </p:ext>
            </p:extLst>
          </p:nvPr>
        </p:nvGraphicFramePr>
        <p:xfrm>
          <a:off x="179512" y="2420888"/>
          <a:ext cx="8224838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21256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Лучший врач СМП - 2024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(победитель краевого уровня)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636912"/>
            <a:ext cx="3456384" cy="3672408"/>
          </a:xfrm>
        </p:spPr>
        <p:txBody>
          <a:bodyPr/>
          <a:lstStyle/>
          <a:p>
            <a:r>
              <a:rPr lang="ru-RU" dirty="0" smtClean="0"/>
              <a:t>Лаптева</a:t>
            </a:r>
          </a:p>
          <a:p>
            <a:r>
              <a:rPr lang="ru-RU" dirty="0" smtClean="0"/>
              <a:t>Людмила </a:t>
            </a:r>
          </a:p>
          <a:p>
            <a:r>
              <a:rPr lang="ru-RU" dirty="0" smtClean="0"/>
              <a:t>Владимировна</a:t>
            </a:r>
          </a:p>
          <a:p>
            <a:endParaRPr lang="ru-RU" dirty="0" smtClean="0"/>
          </a:p>
          <a:p>
            <a:r>
              <a:rPr lang="ru-RU" dirty="0" smtClean="0"/>
              <a:t>74 балла из 75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7562"/>
          <a:stretch/>
        </p:blipFill>
        <p:spPr>
          <a:xfrm>
            <a:off x="755576" y="1848657"/>
            <a:ext cx="3600400" cy="48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0867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198270" cy="14335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перспективы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752" y="1556792"/>
            <a:ext cx="40481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4074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9" y="476672"/>
            <a:ext cx="8229080" cy="108012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Общая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концепция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цифровизации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СМП края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Объект 2"/>
          <p:cNvSpPr>
            <a:spLocks noGrp="1" noChangeArrowheads="1"/>
          </p:cNvSpPr>
          <p:nvPr>
            <p:ph idx="1"/>
          </p:nvPr>
        </p:nvSpPr>
        <p:spPr>
          <a:xfrm>
            <a:off x="422275" y="1628775"/>
            <a:ext cx="8614221" cy="4392613"/>
          </a:xfrm>
        </p:spPr>
        <p:txBody>
          <a:bodyPr/>
          <a:lstStyle/>
          <a:p>
            <a:r>
              <a:rPr lang="ru-RU" altLang="ru-RU" sz="2800" dirty="0" smtClean="0"/>
              <a:t>Интеграция СМП края всех уровней с ТЦМК и санитарной авиацией на платформе программы АДИС для увеличение маневренности силами, рациональности использования сил, увеличение доступности экстренной помощи, повышения эффективности контроля и управление целевыми индикаторами и показателями.</a:t>
            </a:r>
          </a:p>
          <a:p>
            <a:r>
              <a:rPr lang="ru-RU" altLang="ru-RU" sz="2800" dirty="0" smtClean="0"/>
              <a:t>На конец 2023 года программа АДИС была установлена на 92% станций и отделений СМП</a:t>
            </a:r>
          </a:p>
        </p:txBody>
      </p:sp>
    </p:spTree>
    <p:extLst>
      <p:ext uri="{BB962C8B-B14F-4D97-AF65-F5344CB8AC3E}">
        <p14:creationId xmlns:p14="http://schemas.microsoft.com/office/powerpoint/2010/main" val="37759575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72808" cy="6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3030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25450"/>
            <a:ext cx="6198270" cy="14335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Наша работа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973" b="15350"/>
          <a:stretch/>
        </p:blipFill>
        <p:spPr>
          <a:xfrm>
            <a:off x="1134970" y="2348880"/>
            <a:ext cx="6965422" cy="36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3598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77" y="908720"/>
            <a:ext cx="8686800" cy="143351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Ординаторов группы специальностей Клиническая медицина можно допускать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 практике на должностях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врачей-стажёров*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733256"/>
            <a:ext cx="8568952" cy="1124744"/>
          </a:xfrm>
        </p:spPr>
        <p:txBody>
          <a:bodyPr/>
          <a:lstStyle/>
          <a:p>
            <a:r>
              <a:rPr lang="ru-RU" dirty="0" smtClean="0"/>
              <a:t>Федеральный закон </a:t>
            </a:r>
            <a:r>
              <a:rPr lang="ru-RU" dirty="0"/>
              <a:t>№ </a:t>
            </a:r>
            <a:r>
              <a:rPr lang="ru-RU" dirty="0" smtClean="0"/>
              <a:t>462-ФЗ</a:t>
            </a:r>
          </a:p>
          <a:p>
            <a:r>
              <a:rPr lang="ru-RU" dirty="0" smtClean="0"/>
              <a:t>Вступил в силу 1 апреля 2024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170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* - после </a:t>
            </a:r>
            <a:r>
              <a:rPr lang="ru-RU" sz="2400" dirty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промежуточной аттестации по итогам первого года обучения и при условии успешно пройденной первичной аккредитации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3246099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76" y="548680"/>
            <a:ext cx="8686800" cy="143351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Поправки в 323-ФЗ вступят в силу с 1 сентября 2024 г.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2342233"/>
            <a:ext cx="8808849" cy="2433638"/>
          </a:xfrm>
        </p:spPr>
        <p:txBody>
          <a:bodyPr/>
          <a:lstStyle/>
          <a:p>
            <a:r>
              <a:rPr lang="ru-RU" dirty="0"/>
              <a:t>«Первая помощь – комплекс мероприятий, направленных на сохранение и поддержание жизни и здоровья пострадавших и проводимых при несчастных случаях, травмах, ранениях, поражениях, отравлениях, других состояниях и заболеваниях, угрожающих жизни и здоровью пострадавших, до оказания медицинской помощи»</a:t>
            </a:r>
          </a:p>
        </p:txBody>
      </p:sp>
    </p:spTree>
    <p:extLst>
      <p:ext uri="{BB962C8B-B14F-4D97-AF65-F5344CB8AC3E}">
        <p14:creationId xmlns:p14="http://schemas.microsoft.com/office/powerpoint/2010/main" val="1550280264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964488" cy="3881438"/>
          </a:xfrm>
        </p:spPr>
        <p:txBody>
          <a:bodyPr/>
          <a:lstStyle/>
          <a:p>
            <a:r>
              <a:rPr lang="ru-RU" sz="2000" dirty="0"/>
              <a:t>Укладка </a:t>
            </a:r>
            <a:r>
              <a:rPr lang="ru-RU" sz="2000" dirty="0" err="1"/>
              <a:t>общепрофильная</a:t>
            </a:r>
            <a:r>
              <a:rPr lang="ru-RU" sz="2000" dirty="0"/>
              <a:t> и укладка реанимационная пополнились антидотом от отравления углекислым газом – </a:t>
            </a:r>
            <a:r>
              <a:rPr lang="ru-RU" sz="2000" b="1" dirty="0"/>
              <a:t>цинком </a:t>
            </a:r>
            <a:r>
              <a:rPr lang="ru-RU" sz="2000" b="1" dirty="0" err="1"/>
              <a:t>бисвинилимидазола</a:t>
            </a:r>
            <a:r>
              <a:rPr lang="ru-RU" sz="2000" b="1" dirty="0"/>
              <a:t> </a:t>
            </a:r>
            <a:r>
              <a:rPr lang="ru-RU" sz="2000" b="1" dirty="0" err="1"/>
              <a:t>диацетатом</a:t>
            </a:r>
            <a:r>
              <a:rPr lang="ru-RU" sz="2000" dirty="0"/>
              <a:t> – и кровоостанавливающим жгутом типа «</a:t>
            </a:r>
            <a:r>
              <a:rPr lang="ru-RU" sz="2000" b="1" dirty="0"/>
              <a:t>турникет-закрутка</a:t>
            </a:r>
            <a:r>
              <a:rPr lang="ru-RU" sz="2000" dirty="0"/>
              <a:t>» для остановки артериального кровотечения (если нет возможности включить в укладку жгут типа «турникет-закрутка», то в ней обязательно должен быть обычный кровоостанавливающий жгут для остановки артериального кровотечения.). Жгуты можно комбинировать, т. е. в укладку можно положить многоразовый с одноразовым, либо только многоразовый, либо только одноразовый. </a:t>
            </a:r>
            <a:endParaRPr lang="ru-RU" sz="2000" dirty="0" smtClean="0"/>
          </a:p>
          <a:p>
            <a:r>
              <a:rPr lang="ru-RU" sz="2000" dirty="0" smtClean="0"/>
              <a:t>Главное</a:t>
            </a:r>
            <a:r>
              <a:rPr lang="ru-RU" sz="2000" dirty="0"/>
              <a:t>, чтобы в укладке было минимум </a:t>
            </a:r>
            <a:r>
              <a:rPr lang="ru-RU" sz="2000" b="1" dirty="0"/>
              <a:t>два жгута</a:t>
            </a:r>
            <a:r>
              <a:rPr lang="ru-RU" sz="20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474" y="908720"/>
            <a:ext cx="8609526" cy="1433513"/>
          </a:xfrm>
        </p:spPr>
        <p:txBody>
          <a:bodyPr/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 1 сентября 2023 года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поменялось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наполнение укладок и наборов для оказания скорой медпомощи. Изменения внесены приказом Минздрава России от 13.04.2023 №160н.</a:t>
            </a:r>
          </a:p>
        </p:txBody>
      </p:sp>
    </p:spTree>
    <p:extLst>
      <p:ext uri="{BB962C8B-B14F-4D97-AF65-F5344CB8AC3E}">
        <p14:creationId xmlns:p14="http://schemas.microsoft.com/office/powerpoint/2010/main" val="594497658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0" y="1196752"/>
            <a:ext cx="9141969" cy="3888432"/>
          </a:xfrm>
        </p:spPr>
        <p:txBody>
          <a:bodyPr/>
          <a:lstStyle/>
          <a:p>
            <a:r>
              <a:rPr lang="ru-RU" sz="2000" dirty="0"/>
              <a:t>В составе перевязочного пакета бандаж заменен </a:t>
            </a:r>
            <a:r>
              <a:rPr lang="ru-RU" sz="2000" b="1" dirty="0"/>
              <a:t>абсорбирующим бинтом</a:t>
            </a:r>
            <a:r>
              <a:rPr lang="ru-RU" sz="2000" dirty="0"/>
              <a:t>. В обеих укладках размер минимально допустимых малых стерильных салфеток уменьшен с 40×60 см до 45×29 см. Также введено требование о размере спасательного покрывала – должно быть не менее 150×200 см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Клонидин</a:t>
            </a:r>
            <a:r>
              <a:rPr lang="ru-RU" sz="2000" dirty="0" smtClean="0"/>
              <a:t> </a:t>
            </a:r>
            <a:r>
              <a:rPr lang="ru-RU" sz="2800" b="1" dirty="0" smtClean="0"/>
              <a:t>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Урапидил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Исключены:</a:t>
            </a:r>
          </a:p>
          <a:p>
            <a:r>
              <a:rPr lang="ru-RU" sz="2000" dirty="0" smtClean="0"/>
              <a:t>губка </a:t>
            </a:r>
            <a:r>
              <a:rPr lang="ru-RU" sz="2000" dirty="0" err="1"/>
              <a:t>гемостатическая</a:t>
            </a:r>
            <a:r>
              <a:rPr lang="ru-RU" sz="2000" dirty="0"/>
              <a:t> компрессионная для наружного применения. </a:t>
            </a:r>
            <a:endParaRPr lang="ru-RU" sz="2000" dirty="0" smtClean="0"/>
          </a:p>
          <a:p>
            <a:r>
              <a:rPr lang="ru-RU" sz="2000" dirty="0" smtClean="0"/>
              <a:t>гидрокортизон </a:t>
            </a:r>
            <a:r>
              <a:rPr lang="ru-RU" sz="2000" dirty="0"/>
              <a:t>в виде суспензии для внутрисуставного и внутримышечного </a:t>
            </a:r>
            <a:r>
              <a:rPr lang="ru-RU" sz="2000" dirty="0" smtClean="0"/>
              <a:t>введения (должен </a:t>
            </a:r>
            <a:r>
              <a:rPr lang="ru-RU" sz="2000" dirty="0"/>
              <a:t>быть </a:t>
            </a:r>
            <a:r>
              <a:rPr lang="ru-RU" sz="2000" dirty="0" err="1" smtClean="0"/>
              <a:t>лиофилизат</a:t>
            </a:r>
            <a:r>
              <a:rPr lang="ru-RU" sz="2000" dirty="0" smtClean="0"/>
              <a:t> </a:t>
            </a:r>
            <a:r>
              <a:rPr lang="ru-RU" sz="2000" dirty="0"/>
              <a:t>для приготовления раствора для внутривенного и внутримышечного </a:t>
            </a:r>
            <a:r>
              <a:rPr lang="ru-RU" sz="2000" dirty="0" smtClean="0"/>
              <a:t>введения).</a:t>
            </a:r>
            <a:endParaRPr lang="ru-RU" sz="2000" dirty="0"/>
          </a:p>
          <a:p>
            <a:r>
              <a:rPr lang="ru-RU" sz="2000" dirty="0"/>
              <a:t>Состав реанимационной укладки пополнился </a:t>
            </a:r>
            <a:r>
              <a:rPr lang="ru-RU" sz="2000" dirty="0" err="1"/>
              <a:t>миорелаксантом</a:t>
            </a:r>
            <a:r>
              <a:rPr lang="ru-RU" sz="2000" dirty="0"/>
              <a:t> периферического действия </a:t>
            </a:r>
            <a:r>
              <a:rPr lang="ru-RU" sz="2000" b="1" dirty="0" err="1"/>
              <a:t>рокурония</a:t>
            </a:r>
            <a:r>
              <a:rPr lang="ru-RU" sz="2000" b="1" dirty="0"/>
              <a:t> бромидом </a:t>
            </a:r>
            <a:r>
              <a:rPr lang="ru-RU" sz="2000" dirty="0"/>
              <a:t>в форме для внутривенного введения.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993" y="620688"/>
            <a:ext cx="8609526" cy="43204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Изменения укладки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2499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1969" cy="3888432"/>
          </a:xfrm>
        </p:spPr>
        <p:txBody>
          <a:bodyPr/>
          <a:lstStyle/>
          <a:p>
            <a:r>
              <a:rPr lang="ru-RU" sz="2000" dirty="0"/>
              <a:t>В акушерском наборе </a:t>
            </a:r>
            <a:r>
              <a:rPr lang="ru-RU" sz="2000" dirty="0" smtClean="0"/>
              <a:t>исключена глазная стерильная повязка. </a:t>
            </a:r>
          </a:p>
          <a:p>
            <a:r>
              <a:rPr lang="ru-RU" sz="2000" dirty="0" smtClean="0"/>
              <a:t>Комплектов</a:t>
            </a:r>
            <a:r>
              <a:rPr lang="ru-RU" sz="2000" dirty="0"/>
              <a:t> акушерского белья для роженицы и новорожденного </a:t>
            </a:r>
            <a:r>
              <a:rPr lang="ru-RU" sz="2000" dirty="0" smtClean="0"/>
              <a:t>минимум два. </a:t>
            </a:r>
          </a:p>
          <a:p>
            <a:r>
              <a:rPr lang="ru-RU" sz="2000" dirty="0" smtClean="0"/>
              <a:t>Исключен </a:t>
            </a:r>
            <a:r>
              <a:rPr lang="ru-RU" sz="2000" dirty="0"/>
              <a:t>набор белья для осмотра / хирургических </a:t>
            </a:r>
            <a:r>
              <a:rPr lang="ru-RU" sz="2000" dirty="0" smtClean="0"/>
              <a:t>процедур</a:t>
            </a:r>
          </a:p>
          <a:p>
            <a:r>
              <a:rPr lang="ru-RU" sz="2000" dirty="0"/>
              <a:t>Из реанимационного набора исключили взрослый комплект дыхательный для ручной искусственной вентиляции легких, а также нестерильный тепло-/</a:t>
            </a:r>
            <a:r>
              <a:rPr lang="ru-RU" sz="2000" dirty="0" err="1"/>
              <a:t>влагообменник</a:t>
            </a:r>
            <a:r>
              <a:rPr lang="ru-RU" sz="2000" dirty="0"/>
              <a:t> / бактериальный фильтр. </a:t>
            </a:r>
            <a:endParaRPr lang="ru-RU" sz="2000" dirty="0" smtClean="0"/>
          </a:p>
          <a:p>
            <a:r>
              <a:rPr lang="ru-RU" sz="2000" dirty="0" smtClean="0"/>
              <a:t>Увеличилось </a:t>
            </a:r>
            <a:r>
              <a:rPr lang="ru-RU" sz="2000" dirty="0"/>
              <a:t>количество изделий для ларингоскопа для взрослых. Также в реанимационный набор включили одноразовый регулируемый роторасширитель и стилет для </a:t>
            </a:r>
            <a:r>
              <a:rPr lang="ru-RU" sz="2000" dirty="0" err="1"/>
              <a:t>воздухоотвода</a:t>
            </a:r>
            <a:r>
              <a:rPr lang="ru-RU" sz="2000" dirty="0"/>
              <a:t> 14 размера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реанимационном неонатальном и реанимационном педиатрическом наборах тоже увеличили количество изделий для ларингоскопа для новорожденных и детей. В реанимационном педиатрическом наборе к дыхательным </a:t>
            </a:r>
            <a:r>
              <a:rPr lang="ru-RU" sz="2000" dirty="0" err="1"/>
              <a:t>бактериовирусным</a:t>
            </a:r>
            <a:r>
              <a:rPr lang="ru-RU" sz="2000" dirty="0"/>
              <a:t> фильтрам отнесли фильтры бактериальные для медицинских газов одноразового и многоразового использования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09526" cy="43204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Изменения наборов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02394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8464" cy="1433513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Проспективное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многоцентровое исследование диагностического экспресс-теста натрийуретического пептида (МЕЧТА)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036496" cy="3024336"/>
          </a:xfrm>
        </p:spPr>
        <p:txBody>
          <a:bodyPr/>
          <a:lstStyle/>
          <a:p>
            <a:r>
              <a:rPr lang="ru-RU" dirty="0"/>
              <a:t>79 пациентов с хронической сердечной недостаточностью и 24 здоровых </a:t>
            </a:r>
            <a:r>
              <a:rPr lang="ru-RU" dirty="0" smtClean="0"/>
              <a:t>лиц</a:t>
            </a:r>
          </a:p>
          <a:p>
            <a:r>
              <a:rPr lang="ru-RU" dirty="0"/>
              <a:t>Чувствительность, специфичность, положительная и отрицательная прогностическая ценность результата </a:t>
            </a:r>
            <a:r>
              <a:rPr lang="ru-RU" dirty="0" smtClean="0"/>
              <a:t>теста </a:t>
            </a:r>
            <a:r>
              <a:rPr lang="en-US" dirty="0" smtClean="0"/>
              <a:t>NT-</a:t>
            </a:r>
            <a:r>
              <a:rPr lang="en-US" dirty="0" err="1" smtClean="0"/>
              <a:t>proBNP</a:t>
            </a:r>
            <a:r>
              <a:rPr lang="ru-RU" dirty="0" smtClean="0"/>
              <a:t> </a:t>
            </a:r>
            <a:r>
              <a:rPr lang="ru-RU" dirty="0"/>
              <a:t>относительно количественной оценки натрийуретического пептида составили  97, 78, 91 и 93%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205534150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43608" y="0"/>
            <a:ext cx="7056784" cy="68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1820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2526" cy="143351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Библиотека аккредитации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https://library.mededtech.ru/docs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" y="4089500"/>
            <a:ext cx="9143999" cy="27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" y="1611317"/>
            <a:ext cx="9139716" cy="32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48644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348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2024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40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5450"/>
            <a:ext cx="9144000" cy="127535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Клинические рекомендации вступают в полные права с 1.01.2025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60585"/>
            <a:ext cx="9144000" cy="5112568"/>
          </a:xfrm>
        </p:spPr>
        <p:txBody>
          <a:bodyPr/>
          <a:lstStyle/>
          <a:p>
            <a:r>
              <a:rPr lang="ru-RU" sz="2800" dirty="0" smtClean="0"/>
              <a:t>Планировалось разработать 393, сейчас на сайте </a:t>
            </a:r>
            <a:r>
              <a:rPr lang="ru-RU" sz="2800" smtClean="0"/>
              <a:t>их 807 </a:t>
            </a:r>
            <a:r>
              <a:rPr lang="ru-RU" sz="2800" dirty="0" smtClean="0"/>
              <a:t>и этом большая их часть старше 3 лет</a:t>
            </a:r>
          </a:p>
          <a:p>
            <a:r>
              <a:rPr lang="ru-RU" sz="2800" dirty="0" smtClean="0"/>
              <a:t>Законодательством </a:t>
            </a:r>
            <a:r>
              <a:rPr lang="ru-RU" sz="2800" dirty="0"/>
              <a:t>допускается отступление от клинических рекомендаций в случае наличия медицинских показаний (индивидуальной непереносимости, по жизненным показаниям), при этом решение необходимо принять врачебной </a:t>
            </a:r>
            <a:r>
              <a:rPr lang="ru-RU" sz="2800" dirty="0" smtClean="0"/>
              <a:t>комиссией</a:t>
            </a:r>
          </a:p>
          <a:p>
            <a:r>
              <a:rPr lang="ru-RU" sz="2800" dirty="0"/>
              <a:t>Типовая структура клинических </a:t>
            </a:r>
            <a:r>
              <a:rPr lang="ru-RU" sz="2800" dirty="0" smtClean="0"/>
              <a:t>рекомендаций не предусматривает выделение этапа СМП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9079966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746"/>
            <a:ext cx="8686800" cy="14335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обязательно к исполнению?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5016" cy="4377854"/>
          </a:xfrm>
        </p:spPr>
        <p:txBody>
          <a:bodyPr/>
          <a:lstStyle/>
          <a:p>
            <a:r>
              <a:rPr lang="ru-RU" dirty="0" smtClean="0"/>
              <a:t>Уровень убедительности </a:t>
            </a:r>
            <a:r>
              <a:rPr lang="ru-RU" dirty="0"/>
              <a:t>рекомендаций (УУР) </a:t>
            </a:r>
            <a:endParaRPr lang="ru-RU" dirty="0" smtClean="0"/>
          </a:p>
          <a:p>
            <a:r>
              <a:rPr lang="ru-RU" b="1" dirty="0"/>
              <a:t>А — Сильная рекомендация</a:t>
            </a:r>
            <a:r>
              <a:rPr lang="ru-RU" dirty="0"/>
              <a:t> (все рассматриваемые критерии эффективности (исходы) являются важными, все исследования имеют высокое или удовлетворительное методологическое качество, их выводы по интересующим исходам являются согласованными).</a:t>
            </a:r>
          </a:p>
        </p:txBody>
      </p:sp>
    </p:spTree>
    <p:extLst>
      <p:ext uri="{BB962C8B-B14F-4D97-AF65-F5344CB8AC3E}">
        <p14:creationId xmlns:p14="http://schemas.microsoft.com/office/powerpoint/2010/main" val="195067546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425451"/>
            <a:ext cx="8686800" cy="1059334"/>
          </a:xfrm>
        </p:spPr>
        <p:txBody>
          <a:bodyPr/>
          <a:lstStyle/>
          <a:p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Абсолютное число выполненных вызовов СМП в динамике за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лет в Красноярском крае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23746"/>
              </p:ext>
            </p:extLst>
          </p:nvPr>
        </p:nvGraphicFramePr>
        <p:xfrm>
          <a:off x="50800" y="1606550"/>
          <a:ext cx="8736013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74047A-2AAF-4B11-8DD8-9EDF6A162221}"/>
              </a:ext>
            </a:extLst>
          </p:cNvPr>
          <p:cNvSpPr txBox="1"/>
          <p:nvPr/>
        </p:nvSpPr>
        <p:spPr>
          <a:xfrm>
            <a:off x="2411760" y="1507739"/>
            <a:ext cx="6192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Доля госпитализаций 27,5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 (2020г.)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Доля доставленных в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мед.организации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33,2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%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16570" y="332656"/>
            <a:ext cx="8748712" cy="1151855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</a:rPr>
              <a:t>Предложения по совершенствованию оказания 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СМП</a:t>
            </a:r>
            <a:endParaRPr lang="ru-RU" alt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39" name="Объект 2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Создать методический центр на базе ССМП </a:t>
            </a:r>
            <a:r>
              <a:rPr lang="ru-RU" sz="2000" b="1" dirty="0" err="1"/>
              <a:t>г.Красноярска</a:t>
            </a:r>
            <a:r>
              <a:rPr lang="ru-RU" sz="2000" b="1" dirty="0"/>
              <a:t> для анализа клинических рекомендаций и составления алгоритма действий специалистов СМП по каждому поводу вызова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Открыть стационарное отделение </a:t>
            </a:r>
            <a:r>
              <a:rPr lang="ru-RU" sz="2000" b="1" dirty="0"/>
              <a:t>скорой медицинской помощи в КГБУЗ </a:t>
            </a:r>
            <a:r>
              <a:rPr lang="ru-RU" sz="2000" b="1" dirty="0" smtClean="0"/>
              <a:t>«Красноярская </a:t>
            </a:r>
            <a:r>
              <a:rPr lang="ru-RU" sz="2000" b="1" dirty="0"/>
              <a:t>межрайонная клиническая больница скорой медицинской помощи им. Н.С. </a:t>
            </a:r>
            <a:r>
              <a:rPr lang="ru-RU" sz="2000" b="1" dirty="0" err="1" smtClean="0"/>
              <a:t>Карповича</a:t>
            </a:r>
            <a:r>
              <a:rPr lang="ru-RU" sz="2000" b="1" dirty="0" smtClean="0"/>
              <a:t>».</a:t>
            </a:r>
            <a:endParaRPr lang="ru-R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>Продолжить </a:t>
            </a:r>
            <a:r>
              <a:rPr lang="ru-RU" sz="2000" b="1" dirty="0"/>
              <a:t>замену всех автомобилей старше 5 лет </a:t>
            </a:r>
            <a:r>
              <a:rPr lang="ru-RU" sz="2000" b="1" dirty="0" smtClean="0"/>
              <a:t>не менее 100 </a:t>
            </a:r>
            <a:r>
              <a:rPr lang="ru-RU" sz="2000" b="1" dirty="0"/>
              <a:t>изношенных </a:t>
            </a:r>
            <a:r>
              <a:rPr lang="ru-RU" sz="2000" b="1" dirty="0" smtClean="0"/>
              <a:t>автомобилей в год. Предпочтительно закупать  </a:t>
            </a:r>
            <a:r>
              <a:rPr lang="ru-RU" sz="2000" b="1" dirty="0"/>
              <a:t>автомобили класса «В</a:t>
            </a:r>
            <a:r>
              <a:rPr lang="ru-RU" sz="2000" b="1" dirty="0" smtClean="0"/>
              <a:t>», а не «А»</a:t>
            </a:r>
            <a:r>
              <a:rPr lang="ru-RU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/>
              <a:t>Необходимо продолжить интеграцию программы АДИС в медицинское информационное пространство, обеспечить чёткую </a:t>
            </a:r>
            <a:r>
              <a:rPr lang="ru-RU" sz="2000" b="1" dirty="0" err="1"/>
              <a:t>геолокацию</a:t>
            </a:r>
            <a:r>
              <a:rPr lang="ru-RU" sz="2000" b="1" dirty="0"/>
              <a:t> автомобилей СМП, на первом этапе в пределах населённых пунктов</a:t>
            </a:r>
            <a:r>
              <a:rPr lang="ru-RU" sz="2000" b="1" dirty="0" smtClean="0"/>
              <a:t>. Из-за плохого покрытия сетью интернет многие функции программы и АРМ остаются не реализованными.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16570" y="332656"/>
            <a:ext cx="8748712" cy="1151855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</a:rPr>
              <a:t>Предложения по совершенствованию оказания 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СМП</a:t>
            </a:r>
            <a:endParaRPr lang="ru-RU" alt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39" name="Объект 2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врачей, работающих на СМП, непрерывно сокращается. Необходимо способствовать подготовке врачебных кадров для СМП.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000" b="1" dirty="0" smtClean="0"/>
              <a:t>Учитывая</a:t>
            </a:r>
            <a:r>
              <a:rPr lang="ru-RU" sz="2000" b="1" dirty="0"/>
              <a:t>, </a:t>
            </a:r>
            <a:r>
              <a:rPr lang="ru-RU" sz="2000" b="1" dirty="0" smtClean="0"/>
              <a:t>что более </a:t>
            </a:r>
            <a:r>
              <a:rPr lang="ru-RU" sz="2000" b="1" dirty="0"/>
              <a:t>2/3 вызовов СМП в крае обусловлено возникновением неотложных состояний необходимо продолжить и развить практику передачи данных вызовов в амбулаторную </a:t>
            </a:r>
            <a:r>
              <a:rPr lang="ru-RU" sz="2000" b="1" dirty="0" smtClean="0"/>
              <a:t>сеть, начиная с самых безопасных неотложных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24014369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5500" y="260350"/>
            <a:ext cx="7926388" cy="1058863"/>
          </a:xfrm>
        </p:spPr>
        <p:txBody>
          <a:bodyPr/>
          <a:lstStyle/>
          <a:p>
            <a:r>
              <a:rPr lang="ru-RU" altLang="ru-RU" smtClean="0"/>
              <a:t>Благодарю за внимание!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1654"/>
            <a:ext cx="8424863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4838" cy="143351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Динамика числа вызовов на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1000 населения в год населения за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лет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2321877"/>
              </p:ext>
            </p:extLst>
          </p:nvPr>
        </p:nvGraphicFramePr>
        <p:xfrm>
          <a:off x="971600" y="1828800"/>
          <a:ext cx="7560840" cy="40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93478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3528" y="425450"/>
            <a:ext cx="8820472" cy="1433513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Доля безрезультатных вызовов в структуре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вызовов в динамике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965"/>
              </p:ext>
            </p:extLst>
          </p:nvPr>
        </p:nvGraphicFramePr>
        <p:xfrm>
          <a:off x="255588" y="1897063"/>
          <a:ext cx="8685212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59492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4,3%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4838" cy="1433512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Время </a:t>
            </a:r>
            <a:r>
              <a:rPr lang="ru-RU" altLang="ru-RU" dirty="0" err="1">
                <a:solidFill>
                  <a:schemeClr val="accent2">
                    <a:lumMod val="75000"/>
                  </a:schemeClr>
                </a:solidFill>
              </a:rPr>
              <a:t>доезда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 бригады СМП</a:t>
            </a:r>
          </a:p>
        </p:txBody>
      </p:sp>
      <p:graphicFrame>
        <p:nvGraphicFramePr>
          <p:cNvPr id="26627" name="Объект 12"/>
          <p:cNvGraphicFramePr>
            <a:graphicFrameLocks noGrp="1"/>
          </p:cNvGraphicFramePr>
          <p:nvPr>
            <p:ph idx="1"/>
            <p:extLst/>
          </p:nvPr>
        </p:nvGraphicFramePr>
        <p:xfrm>
          <a:off x="5783903" y="2140259"/>
          <a:ext cx="3243263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Лист" r:id="rId4" imgW="7200943" imgH="5114971" progId="Excel.Sheet.8">
                  <p:embed/>
                </p:oleObj>
              </mc:Choice>
              <mc:Fallback>
                <p:oleObj name="Лист" r:id="rId4" imgW="7200943" imgH="5114971" progId="Excel.Sheet.8">
                  <p:embed/>
                  <p:pic>
                    <p:nvPicPr>
                      <p:cNvPr id="26627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903" y="2140259"/>
                        <a:ext cx="3243263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Прямоугольник 13"/>
          <p:cNvSpPr>
            <a:spLocks noChangeArrowheads="1"/>
          </p:cNvSpPr>
          <p:nvPr/>
        </p:nvSpPr>
        <p:spPr bwMode="auto">
          <a:xfrm>
            <a:off x="0" y="6093296"/>
            <a:ext cx="898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dirty="0">
                <a:solidFill>
                  <a:schemeClr val="accent2"/>
                </a:solidFill>
              </a:rPr>
              <a:t>Приказ Минздрава России от 22.01.2016 №</a:t>
            </a:r>
            <a:r>
              <a:rPr lang="ru-RU" altLang="ru-RU" sz="1200" dirty="0" smtClean="0">
                <a:solidFill>
                  <a:schemeClr val="accent2"/>
                </a:solidFill>
              </a:rPr>
              <a:t>33н: </a:t>
            </a:r>
            <a:r>
              <a:rPr lang="ru-RU" altLang="ru-RU" sz="1200" dirty="0">
                <a:solidFill>
                  <a:schemeClr val="accent2"/>
                </a:solidFill>
              </a:rPr>
              <a:t>«</a:t>
            </a:r>
            <a:r>
              <a:rPr lang="ru-RU" altLang="ru-RU" sz="1200" b="1" i="1" dirty="0">
                <a:solidFill>
                  <a:schemeClr val="accent2"/>
                </a:solidFill>
              </a:rPr>
              <a:t>время </a:t>
            </a:r>
            <a:r>
              <a:rPr lang="ru-RU" altLang="ru-RU" sz="1200" b="1" i="1" dirty="0" err="1">
                <a:solidFill>
                  <a:schemeClr val="accent2"/>
                </a:solidFill>
              </a:rPr>
              <a:t>доезда</a:t>
            </a:r>
            <a:r>
              <a:rPr lang="ru-RU" altLang="ru-RU" sz="1200" b="1" i="1" dirty="0">
                <a:solidFill>
                  <a:schemeClr val="accent2"/>
                </a:solidFill>
              </a:rPr>
              <a:t> </a:t>
            </a:r>
            <a:r>
              <a:rPr lang="ru-RU" altLang="ru-RU" sz="1200" i="1" dirty="0">
                <a:solidFill>
                  <a:schemeClr val="accent2"/>
                </a:solidFill>
              </a:rPr>
              <a:t>до пациента бригады скорой помощи – </a:t>
            </a:r>
            <a:r>
              <a:rPr lang="ru-RU" altLang="ru-RU" sz="1200" b="1" i="1" dirty="0">
                <a:solidFill>
                  <a:schemeClr val="accent2"/>
                </a:solidFill>
              </a:rPr>
              <a:t>при оказании помощи в экстренной форме оно не должно превышать 20 минут</a:t>
            </a:r>
            <a:r>
              <a:rPr lang="ru-RU" altLang="ru-RU" sz="1200" i="1" dirty="0">
                <a:solidFill>
                  <a:schemeClr val="accent2"/>
                </a:solidFill>
              </a:rPr>
              <a:t> с момента вызова в  территориальных программах время </a:t>
            </a:r>
            <a:r>
              <a:rPr lang="ru-RU" altLang="ru-RU" sz="1200" i="1" dirty="0" err="1">
                <a:solidFill>
                  <a:schemeClr val="accent2"/>
                </a:solidFill>
              </a:rPr>
              <a:t>доезда</a:t>
            </a:r>
            <a:r>
              <a:rPr lang="ru-RU" altLang="ru-RU" sz="1200" i="1" dirty="0">
                <a:solidFill>
                  <a:schemeClr val="accent2"/>
                </a:solidFill>
              </a:rPr>
              <a:t> бригад СМП может быть обоснованно скорректировано с учетом особенностей регионов».</a:t>
            </a:r>
          </a:p>
        </p:txBody>
      </p:sp>
      <p:graphicFrame>
        <p:nvGraphicFramePr>
          <p:cNvPr id="5" name="Объект 12"/>
          <p:cNvGraphicFramePr>
            <a:graphicFrameLocks/>
          </p:cNvGraphicFramePr>
          <p:nvPr>
            <p:extLst/>
          </p:nvPr>
        </p:nvGraphicFramePr>
        <p:xfrm>
          <a:off x="112868" y="2142395"/>
          <a:ext cx="3312368" cy="316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Лист" r:id="rId6" imgW="7372328" imgH="4762593" progId="Excel.Sheet.8">
                  <p:embed/>
                </p:oleObj>
              </mc:Choice>
              <mc:Fallback>
                <p:oleObj name="Лист" r:id="rId6" imgW="7372328" imgH="4762593" progId="Excel.Sheet.8">
                  <p:embed/>
                  <p:pic>
                    <p:nvPicPr>
                      <p:cNvPr id="5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68" y="2142395"/>
                        <a:ext cx="3312368" cy="3160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77443" y="169930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2023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264" y="16785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2021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68930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2022 год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12"/>
          <p:cNvGraphicFramePr>
            <a:graphicFrameLocks/>
          </p:cNvGraphicFramePr>
          <p:nvPr>
            <p:extLst/>
          </p:nvPr>
        </p:nvGraphicFramePr>
        <p:xfrm>
          <a:off x="2834481" y="2106433"/>
          <a:ext cx="331628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Лист" r:id="rId8" imgW="7382028" imgH="4695692" progId="Excel.Sheet.8">
                  <p:embed/>
                </p:oleObj>
              </mc:Choice>
              <mc:Fallback>
                <p:oleObj name="Лист" r:id="rId8" imgW="7382028" imgH="4695692" progId="Excel.Sheet.8">
                  <p:embed/>
                  <p:pic>
                    <p:nvPicPr>
                      <p:cNvPr id="9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481" y="2106433"/>
                        <a:ext cx="3316287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1764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425450"/>
            <a:ext cx="9036050" cy="987425"/>
          </a:xfrm>
        </p:spPr>
        <p:txBody>
          <a:bodyPr/>
          <a:lstStyle/>
          <a:p>
            <a:r>
              <a:rPr lang="ru-RU" altLang="ru-RU" sz="4800" dirty="0">
                <a:solidFill>
                  <a:schemeClr val="accent2">
                    <a:lumMod val="75000"/>
                  </a:schemeClr>
                </a:solidFill>
              </a:rPr>
              <a:t>Изношенность автопарка 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СМП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(в сравнении с 2022 и 2021 годами)</a:t>
            </a:r>
            <a:endParaRPr lang="ru-RU" alt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16F26F9-6FBC-4060-9F7A-B633D2499B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846" y="1484389"/>
          <a:ext cx="9036050" cy="4908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9344">
                  <a:extLst>
                    <a:ext uri="{9D8B030D-6E8A-4147-A177-3AD203B41FA5}">
                      <a16:colId xmlns:a16="http://schemas.microsoft.com/office/drawing/2014/main" xmlns="" val="3126915018"/>
                    </a:ext>
                  </a:extLst>
                </a:gridCol>
                <a:gridCol w="1253903">
                  <a:extLst>
                    <a:ext uri="{9D8B030D-6E8A-4147-A177-3AD203B41FA5}">
                      <a16:colId xmlns:a16="http://schemas.microsoft.com/office/drawing/2014/main" xmlns="" val="3729340198"/>
                    </a:ext>
                  </a:extLst>
                </a:gridCol>
                <a:gridCol w="1273679">
                  <a:extLst>
                    <a:ext uri="{9D8B030D-6E8A-4147-A177-3AD203B41FA5}">
                      <a16:colId xmlns:a16="http://schemas.microsoft.com/office/drawing/2014/main" xmlns="" val="4275259570"/>
                    </a:ext>
                  </a:extLst>
                </a:gridCol>
                <a:gridCol w="1244562">
                  <a:extLst>
                    <a:ext uri="{9D8B030D-6E8A-4147-A177-3AD203B41FA5}">
                      <a16:colId xmlns:a16="http://schemas.microsoft.com/office/drawing/2014/main" xmlns="" val="955844327"/>
                    </a:ext>
                  </a:extLst>
                </a:gridCol>
                <a:gridCol w="1244562">
                  <a:extLst>
                    <a:ext uri="{9D8B030D-6E8A-4147-A177-3AD203B41FA5}">
                      <a16:colId xmlns:a16="http://schemas.microsoft.com/office/drawing/2014/main" xmlns="" val="2515531153"/>
                    </a:ext>
                  </a:extLst>
                </a:gridCol>
              </a:tblGrid>
              <a:tr h="5741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том числе со сроком эксплуатации: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485492"/>
                  </a:ext>
                </a:extLst>
              </a:tr>
              <a:tr h="574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3 лет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3 до 5 лет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свыше 5 лет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754262"/>
                  </a:ext>
                </a:extLst>
              </a:tr>
              <a:tr h="7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автомобилей скорой медицинской помощи – всего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524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504;  507)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151; 159)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129; 141)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(224; 207)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9713209"/>
                  </a:ext>
                </a:extLst>
              </a:tr>
              <a:tr h="806538">
                <a:tc>
                  <a:txBody>
                    <a:bodyPr/>
                    <a:lstStyle/>
                    <a:p>
                      <a:pPr marL="187960" indent="81026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 них:</a:t>
                      </a:r>
                      <a:endParaRPr lang="ru-RU" sz="2800" dirty="0">
                        <a:effectLst/>
                      </a:endParaRPr>
                    </a:p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автомобили класса «А»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183; 203)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30; 32)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(30; 41)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(123; 130)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6610956"/>
                  </a:ext>
                </a:extLst>
              </a:tr>
              <a:tr h="76801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автомобили класса «В»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287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281; 264)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99; 100)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(82; 87)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(100; 77)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8546700"/>
                  </a:ext>
                </a:extLst>
              </a:tr>
              <a:tr h="701502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автомобили класса «С»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40; 40)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22; 27)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(17; 13)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1; 0)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8611273"/>
                  </a:ext>
                </a:extLst>
              </a:tr>
              <a:tr h="701502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автомобили </a:t>
                      </a:r>
                      <a:r>
                        <a:rPr lang="ru-RU" sz="1800" dirty="0" err="1" smtClean="0">
                          <a:effectLst/>
                        </a:rPr>
                        <a:t>повыш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прох-ти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2; 2)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(0; 2)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2; 0)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0; 0)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49488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6790" y="6393033"/>
            <a:ext cx="696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49% автомобилей требует замены (</a:t>
            </a:r>
            <a:r>
              <a:rPr lang="ru-RU" sz="2400" dirty="0">
                <a:solidFill>
                  <a:schemeClr val="tx1"/>
                </a:solidFill>
              </a:rPr>
              <a:t>было </a:t>
            </a:r>
            <a:r>
              <a:rPr lang="ru-RU" sz="2400" dirty="0" smtClean="0">
                <a:solidFill>
                  <a:schemeClr val="tx1"/>
                </a:solidFill>
              </a:rPr>
              <a:t>44%)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12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00" y="548680"/>
            <a:ext cx="8224838" cy="113134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Динамика травм, полученных в результате ДТП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24600" y="2060848"/>
          <a:ext cx="8224841" cy="432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764">
                  <a:extLst>
                    <a:ext uri="{9D8B030D-6E8A-4147-A177-3AD203B41FA5}">
                      <a16:colId xmlns:a16="http://schemas.microsoft.com/office/drawing/2014/main" xmlns="" val="1659484497"/>
                    </a:ext>
                  </a:extLst>
                </a:gridCol>
                <a:gridCol w="1150843">
                  <a:extLst>
                    <a:ext uri="{9D8B030D-6E8A-4147-A177-3AD203B41FA5}">
                      <a16:colId xmlns:a16="http://schemas.microsoft.com/office/drawing/2014/main" xmlns="" val="2617213836"/>
                    </a:ext>
                  </a:extLst>
                </a:gridCol>
                <a:gridCol w="1150843">
                  <a:extLst>
                    <a:ext uri="{9D8B030D-6E8A-4147-A177-3AD203B41FA5}">
                      <a16:colId xmlns:a16="http://schemas.microsoft.com/office/drawing/2014/main" xmlns="" val="245378246"/>
                    </a:ext>
                  </a:extLst>
                </a:gridCol>
                <a:gridCol w="1254797">
                  <a:extLst>
                    <a:ext uri="{9D8B030D-6E8A-4147-A177-3AD203B41FA5}">
                      <a16:colId xmlns:a16="http://schemas.microsoft.com/office/drawing/2014/main" xmlns="" val="1886957663"/>
                    </a:ext>
                  </a:extLst>
                </a:gridCol>
                <a:gridCol w="1254797">
                  <a:extLst>
                    <a:ext uri="{9D8B030D-6E8A-4147-A177-3AD203B41FA5}">
                      <a16:colId xmlns:a16="http://schemas.microsoft.com/office/drawing/2014/main" xmlns="" val="615082210"/>
                    </a:ext>
                  </a:extLst>
                </a:gridCol>
                <a:gridCol w="1254797">
                  <a:extLst>
                    <a:ext uri="{9D8B030D-6E8A-4147-A177-3AD203B41FA5}">
                      <a16:colId xmlns:a16="http://schemas.microsoft.com/office/drawing/2014/main" xmlns="" val="2273192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916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Вызовов СМП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290988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Доезд</a:t>
                      </a:r>
                      <a:r>
                        <a:rPr lang="ru-RU" dirty="0" smtClean="0"/>
                        <a:t> менее 20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95,1%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95,1%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1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Смерть на месте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56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Смерть при транспортировке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856673"/>
                  </a:ext>
                </a:extLst>
              </a:tr>
              <a:tr h="925656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Госпитализировано в </a:t>
                      </a:r>
                      <a:r>
                        <a:rPr lang="ru-RU" dirty="0" err="1" smtClean="0"/>
                        <a:t>травмоцентры</a:t>
                      </a:r>
                      <a:r>
                        <a:rPr lang="ru-RU" dirty="0" smtClean="0"/>
                        <a:t> 1 и 2 уровня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6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Смерть в стационаре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3,93%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24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3926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5450"/>
            <a:ext cx="9169152" cy="1433513"/>
          </a:xfrm>
        </p:spPr>
        <p:txBody>
          <a:bodyPr/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Алгоритмы диагностики и оказания неотложной помощи при ДТП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" y="2105472"/>
            <a:ext cx="9157768" cy="475252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 bwMode="auto">
          <a:xfrm>
            <a:off x="1763688" y="5157192"/>
            <a:ext cx="1656184" cy="43204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79512" y="3893740"/>
            <a:ext cx="1656184" cy="43204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830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a12984420c2e84eb0549fc7fa6af624963187e6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1256</Words>
  <Application>Microsoft Office PowerPoint</Application>
  <PresentationFormat>Экран (4:3)</PresentationFormat>
  <Paragraphs>252</Paragraphs>
  <Slides>32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1_Тема Office</vt:lpstr>
      <vt:lpstr>Лист</vt:lpstr>
      <vt:lpstr>Презентация PowerPoint</vt:lpstr>
      <vt:lpstr>Наша работа</vt:lpstr>
      <vt:lpstr>Абсолютное число выполненных вызовов СМП в динамике за 12 лет в Красноярском крае</vt:lpstr>
      <vt:lpstr>Динамика числа вызовов на 1000 населения в год населения за 8 лет</vt:lpstr>
      <vt:lpstr>Доля безрезультатных вызовов в структуре вызовов в динамике</vt:lpstr>
      <vt:lpstr>Время доезда бригады СМП</vt:lpstr>
      <vt:lpstr>Изношенность автопарка СМП (в сравнении с 2022 и 2021 годами)</vt:lpstr>
      <vt:lpstr>Динамика травм, полученных в результате ДТП</vt:lpstr>
      <vt:lpstr>Алгоритмы диагностики и оказания неотложной помощи при ДТП</vt:lpstr>
      <vt:lpstr>Наши кадры</vt:lpstr>
      <vt:lpstr>Динамика количества бригад СМП в крае за 8 лет</vt:lpstr>
      <vt:lpstr>Вакантные должности сотрудников СМП в крае (2023)</vt:lpstr>
      <vt:lpstr>Динамика коэффициента совместительства врачей СМП</vt:lpstr>
      <vt:lpstr>Обеспеченность СМП фельдшерами</vt:lpstr>
      <vt:lpstr>Динамика количества клинических ординаторов по специальности СМП</vt:lpstr>
      <vt:lpstr>Лучший врач СМП - 2024 (победитель краевого уровня)</vt:lpstr>
      <vt:lpstr>Наши перспективы</vt:lpstr>
      <vt:lpstr>Общая концепция цифровизации СМП края</vt:lpstr>
      <vt:lpstr>Презентация PowerPoint</vt:lpstr>
      <vt:lpstr>Ординаторов группы специальностей Клиническая медицина можно допускать к практике на должностях врачей-стажёров* </vt:lpstr>
      <vt:lpstr>Поправки в 323-ФЗ вступят в силу с 1 сентября 2024 г.</vt:lpstr>
      <vt:lpstr>С 1 сентября 2023 года поменялось наполнение укладок и наборов для оказания скорой медпомощи. Изменения внесены приказом Минздрава России от 13.04.2023 №160н.</vt:lpstr>
      <vt:lpstr>Изменения укладки</vt:lpstr>
      <vt:lpstr>Изменения наборов</vt:lpstr>
      <vt:lpstr>Проспективное многоцентровое исследование диагностического экспресс-теста натрийуретического пептида (МЕЧТА) </vt:lpstr>
      <vt:lpstr>Презентация PowerPoint</vt:lpstr>
      <vt:lpstr>Библиотека аккредитации https://library.mededtech.ru/docs</vt:lpstr>
      <vt:lpstr>Клинические рекомендации вступают в полные права с 1.01.2025</vt:lpstr>
      <vt:lpstr>Что обязательно к исполнению?</vt:lpstr>
      <vt:lpstr>Предложения по совершенствованию оказания СМП</vt:lpstr>
      <vt:lpstr>Предложения по совершенствованию оказания СМП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Олег Штегман</cp:lastModifiedBy>
  <cp:revision>559</cp:revision>
  <cp:lastPrinted>2016-05-16T16:33:36Z</cp:lastPrinted>
  <dcterms:created xsi:type="dcterms:W3CDTF">1601-01-01T00:00:00Z</dcterms:created>
  <dcterms:modified xsi:type="dcterms:W3CDTF">2024-04-27T01:53:42Z</dcterms:modified>
</cp:coreProperties>
</file>