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9" r:id="rId3"/>
    <p:sldId id="257" r:id="rId4"/>
    <p:sldId id="301" r:id="rId5"/>
    <p:sldId id="302" r:id="rId6"/>
    <p:sldId id="298" r:id="rId7"/>
    <p:sldId id="263" r:id="rId8"/>
    <p:sldId id="264" r:id="rId9"/>
    <p:sldId id="295" r:id="rId10"/>
    <p:sldId id="266" r:id="rId11"/>
    <p:sldId id="315" r:id="rId12"/>
    <p:sldId id="268" r:id="rId13"/>
    <p:sldId id="269" r:id="rId14"/>
    <p:sldId id="314" r:id="rId15"/>
    <p:sldId id="270" r:id="rId16"/>
    <p:sldId id="271" r:id="rId17"/>
    <p:sldId id="273" r:id="rId18"/>
    <p:sldId id="274" r:id="rId19"/>
    <p:sldId id="261" r:id="rId20"/>
    <p:sldId id="275" r:id="rId21"/>
    <p:sldId id="276" r:id="rId22"/>
    <p:sldId id="277" r:id="rId23"/>
    <p:sldId id="308" r:id="rId24"/>
    <p:sldId id="278" r:id="rId25"/>
    <p:sldId id="309" r:id="rId26"/>
    <p:sldId id="313" r:id="rId27"/>
    <p:sldId id="282" r:id="rId28"/>
    <p:sldId id="310" r:id="rId29"/>
    <p:sldId id="311" r:id="rId30"/>
    <p:sldId id="312" r:id="rId31"/>
    <p:sldId id="290" r:id="rId32"/>
    <p:sldId id="291" r:id="rId33"/>
    <p:sldId id="292" r:id="rId34"/>
    <p:sldId id="294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2" autoAdjust="0"/>
    <p:restoredTop sz="94660"/>
  </p:normalViewPr>
  <p:slideViewPr>
    <p:cSldViewPr snapToGrid="0">
      <p:cViewPr varScale="1">
        <p:scale>
          <a:sx n="90" d="100"/>
          <a:sy n="90" d="100"/>
        </p:scale>
        <p:origin x="52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78675B-A5F3-44BD-BAC7-7035A1D898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90D6339-0F94-4E1F-93FB-1EE262C78F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9C5160-5587-4D28-94A8-FDA57126A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319F4-2483-45E6-A616-8A4EC40C7ED8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B5B991-56E1-4735-8C91-3FC3CB46F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F16358-DD6E-4C08-A59C-63D16D12A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32CA1-A251-40E8-8E8B-42B16B47A5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610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D16CC0-3AA9-452C-B842-341BEE456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1E586CD-6AE3-482D-80DD-25F4A4E3D2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A4DDDB-1E53-4BEB-83BB-3B77EF82E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319F4-2483-45E6-A616-8A4EC40C7ED8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E5CB0F-79C8-4E80-AA46-7F37C8E3B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F823C0-6831-485B-8AEE-802278651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32CA1-A251-40E8-8E8B-42B16B47A5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167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672A082-611C-45E7-9EFD-0743A6517F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D1FE1A-9212-40D8-A02F-CB85D2637B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460D07-2AB2-4B01-A31E-996BB6245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319F4-2483-45E6-A616-8A4EC40C7ED8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589B41-F4A7-4B36-904C-646B53415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93E12B-C016-4D7E-B7BC-77AC8C8F9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32CA1-A251-40E8-8E8B-42B16B47A5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774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443D8F-5DE6-4BE3-B841-C34D479D0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C4D1E5-36E1-4B6A-91C5-10499E03A8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3A157C-396D-4F92-9DF3-1138832C0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319F4-2483-45E6-A616-8A4EC40C7ED8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33B8D6-0930-4B6B-841C-AB330B00C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94B8B3-9297-44BD-A990-76E46A2CE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32CA1-A251-40E8-8E8B-42B16B47A5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021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DD34F8-B3AC-44EE-82FC-9B54D9B12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0D8720-5D31-42C8-98F3-735283A2E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7DAA6C-35A0-416A-BEB1-F3B7CACCB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319F4-2483-45E6-A616-8A4EC40C7ED8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CE742E-0575-4E95-9BA4-79CA62FFA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2BAB79-AB78-46FF-88D0-BC5A0D279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32CA1-A251-40E8-8E8B-42B16B47A5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797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EF9BD8-3417-40B9-AE42-DD1105570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D3CD51-3240-47B7-B29F-CF0D178CDC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589F096-7969-435E-B6E0-EAE93B678F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C87AAC-ABF6-48FA-96E2-88C7A0190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319F4-2483-45E6-A616-8A4EC40C7ED8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A5E7DD-06C7-4521-995A-5C780A520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FA1F05-E3F1-4596-AD14-4CB152642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32CA1-A251-40E8-8E8B-42B16B47A5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437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C029E5-F3F3-40D9-8251-D68361AF3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6ADD81-6D92-4A49-9ACE-AB107EDFF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4D3A51-B2A0-4505-A537-AE024E389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D2E23A4-1AF6-4F1B-A907-46E6C6185F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4861D54-88C7-404D-8BC3-CFD17F11B3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CFA40A6-84D0-4B73-9378-DF8728C06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319F4-2483-45E6-A616-8A4EC40C7ED8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72624C5-587D-48CD-B5CC-3A231A1B0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443F22B-0DDE-4116-B844-84F791CDE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32CA1-A251-40E8-8E8B-42B16B47A5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82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125E60-D9C9-4C69-A590-C852D399E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C6083C2-2E87-41E1-BB43-658BF445E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319F4-2483-45E6-A616-8A4EC40C7ED8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64970FA-7468-4408-BF99-97EB06CB4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47FB09-E190-42E3-9288-D80B6F5BA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32CA1-A251-40E8-8E8B-42B16B47A5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338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4E3AC8C-357B-4FDA-9881-EEB56ADE4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319F4-2483-45E6-A616-8A4EC40C7ED8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9D2BD8F-8DD6-444D-8F6D-AE8329716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1D2D129-8001-41BB-8E0E-797A75115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32CA1-A251-40E8-8E8B-42B16B47A5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331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E87109-8078-48CA-88A9-87FA134C9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1FF8E9-5E84-4907-9DE2-2464EA756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A0A92D-981B-41D2-BAFA-D08A03102B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D80F29-5816-4C8D-AA7F-2F203C4E6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319F4-2483-45E6-A616-8A4EC40C7ED8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D91101-DB70-4B13-B861-355B10D51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55A916-D869-4074-848A-02D0D09AD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32CA1-A251-40E8-8E8B-42B16B47A5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17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2C6AE5-8EEC-4C46-853E-72E4FA0BB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7D5A75-796E-48FF-B80D-761C793074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D23A26-910F-44FE-947E-5230B32482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EB7436E-9E03-41FA-9FD3-A395A2E6C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319F4-2483-45E6-A616-8A4EC40C7ED8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96C85F5-4A0E-415A-866C-B9FFB0F79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A2C27A-6A98-4698-BA28-A16B02311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32CA1-A251-40E8-8E8B-42B16B47A5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270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61C6CD-920C-46D7-8A32-6E30A7E90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02F5D2-31CE-40A9-B801-14BB24F38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DB917C-C6A1-4ACC-A970-F606C2CD5A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319F4-2483-45E6-A616-8A4EC40C7ED8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88B00E-272C-43BE-9224-A01F5E393C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3D91CC-E21E-4D22-BE3E-E7F4944C43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32CA1-A251-40E8-8E8B-42B16B47A5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557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442FF8-8534-47E4-849A-D5F9C85482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1749" y="1122363"/>
            <a:ext cx="9966251" cy="1323125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пищевых отравлений.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130138-37CC-4A09-B03D-9763B0DD4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65" y="3429000"/>
            <a:ext cx="5546812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41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1D1286-3B29-4279-A195-4AEACE337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447" y="365125"/>
            <a:ext cx="10515600" cy="6662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Merriweather" panose="020B0604020202020204" pitchFamily="2" charset="-52"/>
              </a:rPr>
              <a:t>I</a:t>
            </a:r>
            <a:r>
              <a:rPr lang="ru-RU" sz="3600" b="1" i="0" dirty="0">
                <a:solidFill>
                  <a:srgbClr val="FF0000"/>
                </a:solidFill>
                <a:effectLst/>
                <a:latin typeface="Merriweather" panose="020B0604020202020204" pitchFamily="2" charset="-52"/>
              </a:rPr>
              <a:t>.</a:t>
            </a:r>
            <a:r>
              <a:rPr lang="ru-RU" sz="3600" b="0" i="0" dirty="0">
                <a:solidFill>
                  <a:srgbClr val="020202"/>
                </a:solidFill>
                <a:effectLst/>
                <a:latin typeface="Merriweather" panose="020B0604020202020204" pitchFamily="2" charset="-52"/>
              </a:rPr>
              <a:t> </a:t>
            </a:r>
            <a:r>
              <a:rPr lang="ru-RU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Микробные пищевые отравления</a:t>
            </a:r>
            <a:br>
              <a:rPr lang="ru-RU" b="1" i="0" dirty="0">
                <a:solidFill>
                  <a:srgbClr val="333333"/>
                </a:solidFill>
                <a:effectLst/>
                <a:latin typeface="Helvetica Neue"/>
              </a:rPr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61DE69-6FD3-4CA7-BF40-907DED01DE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03" t="17671"/>
          <a:stretch/>
        </p:blipFill>
        <p:spPr>
          <a:xfrm>
            <a:off x="6996223" y="3428999"/>
            <a:ext cx="4954771" cy="3063875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5B0D0FC0-3384-4898-BEC9-083AA79DC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67" y="1031358"/>
            <a:ext cx="11334307" cy="51456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2) Пищевые интоксикации</a:t>
            </a:r>
            <a:endParaRPr lang="ru-RU" sz="2400" b="1" i="0" dirty="0">
              <a:solidFill>
                <a:srgbClr val="FF0000"/>
              </a:solidFill>
              <a:effectLst/>
              <a:latin typeface="Helvetica Neue"/>
            </a:endParaRPr>
          </a:p>
          <a:p>
            <a:pPr marL="0" indent="0">
              <a:buNone/>
            </a:pPr>
            <a:r>
              <a:rPr lang="ru-RU" sz="2400" b="1" i="0" dirty="0">
                <a:solidFill>
                  <a:srgbClr val="333333"/>
                </a:solidFill>
                <a:effectLst/>
                <a:latin typeface="Helvetica Neue"/>
              </a:rPr>
              <a:t>Ботулизм</a:t>
            </a:r>
            <a:endParaRPr lang="ru-RU" sz="24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Свойство возбудителя: споры </a:t>
            </a:r>
            <a:r>
              <a:rPr lang="ru-RU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Botulinum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Выдерживают кипячение 5-6 часов;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Сохраняют жизнеспособность при – 16 град. С до 1 года;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Устойчивы к консервированию 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(соление до 8-11%, копчение, маринование, засахаривание);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Погибают в кислой среде при рН 4,5 и ниже.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 </a:t>
            </a:r>
            <a:r>
              <a:rPr lang="ru-RU" sz="24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ботулотоксина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Смертельная доза 0,035 мг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Устойчив к действию протеолитических ферментов;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Устойчив к кислотам (в т. ч. к желудочному соку);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Быстро инактивируется щелочами;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Устойчив к нагреванию (до 15 мин. кипячения);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Устойчив к низким температурам (2 мес. при -80 град).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738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2E5444-D520-4E66-977E-87CF2F2EE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1173"/>
          </a:xfrm>
        </p:spPr>
        <p:txBody>
          <a:bodyPr>
            <a:normAutofit/>
          </a:bodyPr>
          <a:lstStyle/>
          <a:p>
            <a:pPr algn="ctr"/>
            <a:r>
              <a:rPr lang="en-US" sz="2800" b="1" i="0" dirty="0">
                <a:solidFill>
                  <a:srgbClr val="FF0000"/>
                </a:solidFill>
                <a:effectLst/>
                <a:latin typeface="Merriweather" panose="020B0604020202020204" pitchFamily="2" charset="-52"/>
              </a:rPr>
              <a:t>I</a:t>
            </a:r>
            <a:r>
              <a:rPr lang="ru-RU" sz="2800" b="1" i="0" dirty="0">
                <a:solidFill>
                  <a:srgbClr val="FF0000"/>
                </a:solidFill>
                <a:effectLst/>
                <a:latin typeface="Merriweather" panose="020B0604020202020204" pitchFamily="2" charset="-52"/>
              </a:rPr>
              <a:t>.</a:t>
            </a:r>
            <a:r>
              <a:rPr lang="ru-RU" sz="2800" b="0" i="0" dirty="0">
                <a:solidFill>
                  <a:srgbClr val="020202"/>
                </a:solidFill>
                <a:effectLst/>
                <a:latin typeface="Merriweather" panose="020B0604020202020204" pitchFamily="2" charset="-52"/>
              </a:rPr>
              <a:t> </a:t>
            </a:r>
            <a:r>
              <a:rPr lang="ru-RU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Микробные пищевые отравления</a:t>
            </a: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78AD8B-0078-4E96-AA70-7B3F12B51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роявления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ботулизма: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паралич глазных мышц (расширение зрачков, отсутствие реакции на свет);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паралич глазодвигательных мышц;;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параличи мышц мягкого неба, гортани, языка, глотки;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паралич голосовых связок (до полной афонии);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отдельные нарушения функций мышц скелета;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паралич межреберных мышц (остановка дыхания);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паралич мышц сердца;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продолжительность болезни 4-8 дней;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летальность без лечения 70 %, при лечении 13 %.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834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5913F3-9EA4-4AAC-936E-CBC875F36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344" y="681037"/>
            <a:ext cx="10515600" cy="2546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i="0" dirty="0">
                <a:solidFill>
                  <a:srgbClr val="FF0000"/>
                </a:solidFill>
                <a:effectLst/>
                <a:latin typeface="Merriweather" panose="020B0604020202020204" pitchFamily="2" charset="-52"/>
              </a:rPr>
              <a:t>I</a:t>
            </a:r>
            <a:r>
              <a:rPr lang="ru-RU" sz="4400" b="1" i="0" dirty="0">
                <a:solidFill>
                  <a:srgbClr val="FF0000"/>
                </a:solidFill>
                <a:effectLst/>
                <a:latin typeface="Merriweather" panose="020B0604020202020204" pitchFamily="2" charset="-52"/>
              </a:rPr>
              <a:t>.</a:t>
            </a:r>
            <a:r>
              <a:rPr lang="ru-RU" sz="4400" b="0" i="0" dirty="0">
                <a:solidFill>
                  <a:srgbClr val="020202"/>
                </a:solidFill>
                <a:effectLst/>
                <a:latin typeface="Merriweather" panose="020B0604020202020204" pitchFamily="2" charset="-52"/>
              </a:rPr>
              <a:t> </a:t>
            </a:r>
            <a:r>
              <a:rPr lang="ru-RU" sz="4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Микробные пищевые отравления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826831-A77F-4138-A28F-328B59D105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94" t="19225" r="3178" b="9931"/>
          <a:stretch/>
        </p:blipFill>
        <p:spPr>
          <a:xfrm>
            <a:off x="5656521" y="3540642"/>
            <a:ext cx="5890436" cy="3317357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5FEBEA67-AC6D-4A8D-8831-CAE3AA14F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772" y="1201479"/>
            <a:ext cx="10971028" cy="49754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опасные продукты</a:t>
            </a:r>
            <a:endParaRPr lang="ru-RU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botulinum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широко распространены в природе (почве, воде, иле водоемов), возможно заражение любого продукта (грибов, овощей, рыбы, мяса).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 выработка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ботулотоксина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происходит только в анаэробных условиях: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либо в герметично закупоренных банках при консервировании овощей, грибов, соков;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либо в толще мяса или рыбы, </a:t>
            </a:r>
          </a:p>
          <a:p>
            <a:pPr marL="0" indent="0">
              <a:buNone/>
            </a:pP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подвергнутых консервированию</a:t>
            </a:r>
          </a:p>
          <a:p>
            <a:pPr marL="0" indent="0">
              <a:buNone/>
            </a:pP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(посол, копчение, вяление).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208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00E792-D8F7-4943-A36B-02ACCAD25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772" y="500063"/>
            <a:ext cx="10971028" cy="786478"/>
          </a:xfrm>
        </p:spPr>
        <p:txBody>
          <a:bodyPr>
            <a:normAutofit/>
          </a:bodyPr>
          <a:lstStyle/>
          <a:p>
            <a:pPr algn="ctr"/>
            <a:r>
              <a:rPr lang="en-US" sz="4400" b="1" i="0" dirty="0">
                <a:solidFill>
                  <a:srgbClr val="FF0000"/>
                </a:solidFill>
                <a:effectLst/>
                <a:latin typeface="Merriweather" panose="020B0604020202020204" pitchFamily="2" charset="-52"/>
              </a:rPr>
              <a:t>I</a:t>
            </a:r>
            <a:r>
              <a:rPr lang="ru-RU" sz="4400" b="1" i="0" dirty="0">
                <a:solidFill>
                  <a:srgbClr val="FF0000"/>
                </a:solidFill>
                <a:effectLst/>
                <a:latin typeface="Merriweather" panose="020B0604020202020204" pitchFamily="2" charset="-52"/>
              </a:rPr>
              <a:t>.</a:t>
            </a:r>
            <a:r>
              <a:rPr lang="ru-RU" sz="4400" b="0" i="0" dirty="0">
                <a:solidFill>
                  <a:srgbClr val="020202"/>
                </a:solidFill>
                <a:effectLst/>
                <a:latin typeface="Merriweather" panose="020B0604020202020204" pitchFamily="2" charset="-52"/>
              </a:rPr>
              <a:t> </a:t>
            </a:r>
            <a:r>
              <a:rPr lang="ru-RU" sz="4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Микробные пищевые отравления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CD1785-424C-4C4F-B295-2943D2431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772" y="1286541"/>
            <a:ext cx="11546958" cy="489042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32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пищевых отравлений микробной этиологии</a:t>
            </a:r>
            <a:endParaRPr lang="ru-RU" sz="3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1.Мероприятия по предупреждению загрязнения пищи микробами;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Мероприятия по предупреждению размножения микроорганизмов и накопления токсинов в пище;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Уничтожение микробов, накопившихся в пищевых продуктах.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806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6A4D3E-F83F-4D3E-AF12-D8CEC71E4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548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Merriweather" panose="020B0604020202020204" pitchFamily="2" charset="-52"/>
              </a:rPr>
              <a:t>I</a:t>
            </a:r>
            <a:r>
              <a:rPr lang="ru-RU" sz="3200" b="1" i="0" dirty="0">
                <a:solidFill>
                  <a:srgbClr val="FF0000"/>
                </a:solidFill>
                <a:effectLst/>
                <a:latin typeface="Merriweather" panose="020B0604020202020204" pitchFamily="2" charset="-52"/>
              </a:rPr>
              <a:t>.</a:t>
            </a:r>
            <a:r>
              <a:rPr lang="ru-RU" sz="3200" b="0" i="0" dirty="0">
                <a:solidFill>
                  <a:srgbClr val="020202"/>
                </a:solidFill>
                <a:effectLst/>
                <a:latin typeface="Merriweather" panose="020B0604020202020204" pitchFamily="2" charset="-52"/>
              </a:rPr>
              <a:t> </a:t>
            </a:r>
            <a:r>
              <a:rPr lang="ru-RU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Микробные пищевые отравления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CB2007-78D6-4A71-B946-509C35A6D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50606"/>
            <a:ext cx="10515600" cy="5326357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пищевых отравлений микробной этиологии</a:t>
            </a:r>
            <a:endParaRPr lang="ru-RU" sz="2800" b="1" i="0" u="sng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i="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Мероприятия по предупреждению инфицирования продуктов питания и готовых блюд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1) Санитарно-противоэпидемические: маркировка цехов, оборудования, посуды и инвентаря, спецодежда, соблюдение правил уборки и дезинфекции помещений, мытья посуды, обследование персонала на бациллоносительство.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2) Технологические: поточность производства, поточность движения персонала в производственных цехах, товарное соседство;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рофилактики ботулизма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правильная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эвентрация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рыбы и туш животных после убоя; мытье фруктов, овощей, грибов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перед консервированием.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0893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EFE01-32D2-4D34-A793-093953F42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465" y="365125"/>
            <a:ext cx="10875335" cy="698131"/>
          </a:xfrm>
        </p:spPr>
        <p:txBody>
          <a:bodyPr>
            <a:noAutofit/>
          </a:bodyPr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Merriweather" panose="020B0604020202020204" pitchFamily="2" charset="-52"/>
              </a:rPr>
              <a:t>I</a:t>
            </a:r>
            <a:r>
              <a:rPr lang="ru-RU" sz="3200" b="1" i="0" dirty="0">
                <a:solidFill>
                  <a:srgbClr val="FF0000"/>
                </a:solidFill>
                <a:effectLst/>
                <a:latin typeface="Merriweather" panose="020B0604020202020204" pitchFamily="2" charset="-52"/>
              </a:rPr>
              <a:t>.</a:t>
            </a:r>
            <a:r>
              <a:rPr lang="ru-RU" sz="3200" b="0" i="0" dirty="0">
                <a:solidFill>
                  <a:srgbClr val="020202"/>
                </a:solidFill>
                <a:effectLst/>
                <a:latin typeface="Merriweather" panose="020B0604020202020204" pitchFamily="2" charset="-52"/>
              </a:rPr>
              <a:t> </a:t>
            </a:r>
            <a:r>
              <a:rPr lang="ru-RU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Микробные пищевые отравления</a:t>
            </a:r>
            <a:endParaRPr lang="ru-RU" sz="32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6F73A4-DFCA-4B2E-81BC-17F84931B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3256"/>
            <a:ext cx="10515600" cy="51137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пищевых отравлений микробной этиологии</a:t>
            </a:r>
            <a:endParaRPr lang="ru-RU" sz="2400" b="1" i="0" u="sng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i="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Мероприятия по предупреждению размножения микроорганизмов и накопления токсинов в пище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Температурный режим хранения продуктов и блюд (высокая, более 60 град. С или низкая (от 0 до 4 град. С) температура;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Соблюдение сроков хранения продуктов.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При профилактике ботулизма актуально соблюдение технологических регламентов (подкисление продуктов при консервировании); желательно не создавать анаэробных условий;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 осторожностью относиться к продуктам, купленным у неизвестных лиц.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3) Мероприятия по уничтожению микроорганизмов (только при токсико-инфекциях): -своевременная интенсивная тепловая обработка приводит к гибели живых микробов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539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33DE52-92BA-46C5-9CB1-7C622A4F3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6"/>
            <a:ext cx="10515600" cy="60550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0" dirty="0">
                <a:solidFill>
                  <a:srgbClr val="FF0000"/>
                </a:solidFill>
                <a:effectLst/>
                <a:latin typeface="Merriweather" panose="020B0604020202020204" pitchFamily="2" charset="-52"/>
              </a:rPr>
              <a:t>I</a:t>
            </a:r>
            <a:r>
              <a:rPr lang="ru-RU" b="1" i="0" dirty="0">
                <a:solidFill>
                  <a:srgbClr val="FF0000"/>
                </a:solidFill>
                <a:effectLst/>
                <a:latin typeface="Merriweather" panose="020B0604020202020204" pitchFamily="2" charset="-52"/>
              </a:rPr>
              <a:t>.</a:t>
            </a:r>
            <a:r>
              <a:rPr lang="ru-RU" b="0" i="0" dirty="0">
                <a:solidFill>
                  <a:srgbClr val="020202"/>
                </a:solidFill>
                <a:effectLst/>
                <a:latin typeface="Merriweather" panose="020B0604020202020204" pitchFamily="2" charset="-52"/>
              </a:rPr>
              <a:t> </a:t>
            </a:r>
            <a:r>
              <a:rPr kumimoji="0" lang="ru-RU" sz="44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Микробные пищевые отравления</a:t>
            </a:r>
            <a:br>
              <a:rPr kumimoji="0" lang="ru-RU" sz="4400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lang="ru-RU" b="1" i="0" dirty="0">
                <a:solidFill>
                  <a:srgbClr val="333333"/>
                </a:solidFill>
                <a:effectLst/>
                <a:latin typeface="Helvetica Neue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DF0DC8-C017-486F-8DCB-A4202B5C5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037" y="871870"/>
            <a:ext cx="10949763" cy="53050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sz="2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Пищевые </a:t>
            </a:r>
            <a:r>
              <a:rPr lang="ru-RU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микотоксикозы</a:t>
            </a:r>
            <a:r>
              <a:rPr lang="ru-RU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</a:t>
            </a:r>
            <a:r>
              <a:rPr lang="ru-RU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Эрготизм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Возбудители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токсические формы микроскопических грибов.</a:t>
            </a:r>
          </a:p>
          <a:p>
            <a:pPr marL="0" indent="0">
              <a:buNone/>
            </a:pPr>
            <a:r>
              <a:rPr lang="ru-RU" i="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Эрготизм</a:t>
            </a:r>
            <a:r>
              <a:rPr lang="ru-RU" b="1" i="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возникает при употреблении в пищу изделий из зерна, содержащих примесь спорыньи.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ГН – не более 0,05% в муке.</a:t>
            </a:r>
          </a:p>
          <a:p>
            <a:pPr marL="0" indent="0">
              <a:buNone/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Проявления: </a:t>
            </a:r>
            <a:r>
              <a:rPr lang="ru-RU" sz="26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алюцинации</a:t>
            </a:r>
            <a:r>
              <a:rPr lang="ru-RU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расстройства сознания, </a:t>
            </a:r>
            <a:r>
              <a:rPr lang="ru-RU" sz="2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ошнота, рвота, боли в животе, колики, </a:t>
            </a:r>
            <a:r>
              <a:rPr lang="ru-RU" sz="2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ианоз </a:t>
            </a:r>
            <a:r>
              <a:rPr lang="ru-RU" sz="2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конечностей</a:t>
            </a:r>
            <a:r>
              <a:rPr lang="ru-RU" sz="26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,с</a:t>
            </a:r>
            <a:r>
              <a:rPr lang="ru-RU" sz="2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ильные</a:t>
            </a:r>
            <a:r>
              <a:rPr lang="ru-RU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боли, </a:t>
            </a:r>
            <a:r>
              <a:rPr lang="ru-RU" sz="2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ангрена, некроз.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7AAD0A-30EC-4178-A329-5D5B41EF8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37" y="4401879"/>
            <a:ext cx="4997304" cy="21989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F1BE68-30AD-49A6-9C30-6836EB1E4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505" y="4401879"/>
            <a:ext cx="5381844" cy="219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297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6C46D-796B-4E5B-BDA2-E3247198A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674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0" dirty="0">
                <a:solidFill>
                  <a:srgbClr val="FF0000"/>
                </a:solidFill>
                <a:effectLst/>
                <a:latin typeface="Merriweather" panose="020B0604020202020204" pitchFamily="2" charset="-52"/>
              </a:rPr>
              <a:t>I</a:t>
            </a:r>
            <a:r>
              <a:rPr lang="ru-RU" b="1" i="0" dirty="0">
                <a:solidFill>
                  <a:srgbClr val="FF0000"/>
                </a:solidFill>
                <a:effectLst/>
                <a:latin typeface="Merriweather" panose="020B0604020202020204" pitchFamily="2" charset="-52"/>
              </a:rPr>
              <a:t>.</a:t>
            </a:r>
            <a:r>
              <a:rPr lang="ru-RU" b="0" i="0" dirty="0">
                <a:solidFill>
                  <a:srgbClr val="020202"/>
                </a:solidFill>
                <a:effectLst/>
                <a:latin typeface="Merriweather" panose="020B0604020202020204" pitchFamily="2" charset="-52"/>
              </a:rPr>
              <a:t> </a:t>
            </a:r>
            <a:r>
              <a:rPr kumimoji="0" lang="ru-RU" sz="44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Микробные пищевые отравления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1854EA-F707-45CE-B195-FBD873DC0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9089" y="4359349"/>
            <a:ext cx="3391786" cy="23243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1441ED-EEC4-4EA4-8165-C5385B54B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555" y="871870"/>
            <a:ext cx="3501320" cy="255713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3A676325-8CBA-4A81-8F93-0A63841D6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71870"/>
            <a:ext cx="10515600" cy="53050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sz="2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Пищевые </a:t>
            </a:r>
            <a:r>
              <a:rPr lang="ru-RU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микотоксикозы</a:t>
            </a:r>
            <a:r>
              <a:rPr lang="ru-RU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i="0" u="sng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б) </a:t>
            </a:r>
            <a:r>
              <a:rPr lang="ru-RU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Фузариотоксикозы</a:t>
            </a:r>
            <a:r>
              <a:rPr lang="ru-RU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Алиментарно-токсическая </a:t>
            </a:r>
            <a:r>
              <a:rPr lang="ru-RU" u="sng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алейкия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Возбудитель: гриб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Fuzarium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sporotrichella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Проявления: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Лейкопения (депрессия гемопоэза)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Некротические процессы миндалин, неба, глотки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Кожные кровоизлияния, геморрагическая сыпь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Буллезные пузыри с серозной жидкостью</a:t>
            </a:r>
          </a:p>
          <a:p>
            <a:r>
              <a:rPr lang="ru-RU" i="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Отравление «пьяным хлебом»</a:t>
            </a:r>
            <a:b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Возбудитель: гриб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Fuzarium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graminearum</a:t>
            </a:r>
            <a:endParaRPr lang="ru-RU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Проявления: симптомы тяжелого алкогольного опьянения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785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BF8831-29E7-4563-ADCD-D45926211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316" y="109944"/>
            <a:ext cx="10515600" cy="571093"/>
          </a:xfrm>
        </p:spPr>
        <p:txBody>
          <a:bodyPr>
            <a:noAutofit/>
          </a:bodyPr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Merriweather" panose="020B0604020202020204" pitchFamily="2" charset="-52"/>
              </a:rPr>
              <a:t>I</a:t>
            </a:r>
            <a:r>
              <a:rPr lang="ru-RU" sz="3600" b="1" i="0" dirty="0">
                <a:solidFill>
                  <a:srgbClr val="FF0000"/>
                </a:solidFill>
                <a:effectLst/>
                <a:latin typeface="Merriweather" panose="020B0604020202020204" pitchFamily="2" charset="-52"/>
              </a:rPr>
              <a:t>.</a:t>
            </a:r>
            <a:r>
              <a:rPr lang="ru-RU" sz="3600" b="0" i="0" dirty="0">
                <a:solidFill>
                  <a:srgbClr val="020202"/>
                </a:solidFill>
                <a:effectLst/>
                <a:latin typeface="Merriweather" panose="020B0604020202020204" pitchFamily="2" charset="-52"/>
              </a:rPr>
              <a:t> </a:t>
            </a:r>
            <a:r>
              <a:rPr kumimoji="0" lang="ru-RU" sz="36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Микробные пищевые отравления</a:t>
            </a:r>
            <a:endParaRPr lang="ru-RU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748919-0E4B-4281-9CC6-4F447C302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344" y="861237"/>
            <a:ext cx="11536326" cy="531572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sz="2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Пищевые </a:t>
            </a:r>
            <a:r>
              <a:rPr lang="ru-RU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микотоксикозы</a:t>
            </a:r>
            <a:r>
              <a:rPr lang="ru-RU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Афлотоксикоз</a:t>
            </a:r>
            <a:endParaRPr lang="ru-RU" b="1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b="0" i="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Возбудитель</a:t>
            </a:r>
            <a:r>
              <a:rPr lang="ru-RU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гриб </a:t>
            </a:r>
            <a:r>
              <a:rPr lang="ru-RU" sz="2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Aspergillus</a:t>
            </a:r>
            <a:r>
              <a:rPr lang="ru-RU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flavus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Возбудитель: широко распространен в природе, обнаруживается в пищевых продуктах, кормах животных.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0" i="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 </a:t>
            </a:r>
            <a:r>
              <a:rPr lang="ru-RU" sz="2600" b="0" i="0" u="sng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афлотоксина</a:t>
            </a:r>
            <a:r>
              <a:rPr lang="ru-RU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канцерогенное, </a:t>
            </a:r>
            <a:r>
              <a:rPr lang="ru-RU" sz="2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гепатотропное</a:t>
            </a:r>
            <a:r>
              <a:rPr lang="ru-RU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мутагенное, цитотоксическое, нейротоксическое, </a:t>
            </a:r>
            <a:r>
              <a:rPr lang="ru-RU" sz="2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иммунотоксическое</a:t>
            </a:r>
            <a:r>
              <a:rPr lang="ru-RU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тератогенное, </a:t>
            </a:r>
            <a:r>
              <a:rPr lang="ru-RU" sz="2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эмбриотоксическое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кормами животных </a:t>
            </a:r>
            <a:r>
              <a:rPr lang="ru-RU" sz="2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микотоксины</a:t>
            </a:r>
            <a:r>
              <a:rPr lang="ru-RU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проникают в молоко и мясо животных. </a:t>
            </a:r>
          </a:p>
          <a:p>
            <a:pPr marL="0" indent="0">
              <a:buNone/>
            </a:pPr>
            <a:r>
              <a:rPr lang="ru-RU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Так источниками </a:t>
            </a:r>
            <a:r>
              <a:rPr lang="ru-RU" sz="2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микотоксинов</a:t>
            </a:r>
            <a:r>
              <a:rPr lang="ru-RU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становятся продукты животного происхождения.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</a:t>
            </a:r>
            <a:r>
              <a:rPr lang="ru-RU" sz="2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микотоксикоз</a:t>
            </a:r>
            <a:r>
              <a:rPr lang="ru-RU" sz="2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Гигиенический мониторинг содержания в продуктах питания.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Борьба с болезнями сельскохозяйственных растений.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Запрещение использования в пищу зерна, орехов (особенно арахиса), кукурузы, семян хлопчатника, покрытых плесенью.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254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2E598F-D303-4C28-9117-3E33682C3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319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пищевых отравлений</a:t>
            </a:r>
            <a:br>
              <a:rPr lang="ru-RU" b="1" i="0" dirty="0">
                <a:solidFill>
                  <a:srgbClr val="FF0000"/>
                </a:solidFill>
                <a:effectLst/>
                <a:latin typeface="Helvetica Neue"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19EA7B-2B47-4DAD-97E8-3436696E4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71870"/>
            <a:ext cx="10515600" cy="530509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b="0" i="0" dirty="0">
                <a:solidFill>
                  <a:srgbClr val="FF0000"/>
                </a:solidFill>
                <a:effectLst/>
                <a:latin typeface="Merriweather" panose="00000500000000000000" pitchFamily="2" charset="-52"/>
              </a:rPr>
              <a:t>II</a:t>
            </a:r>
            <a:r>
              <a:rPr lang="ru-RU" sz="2800" b="0" i="0" dirty="0">
                <a:solidFill>
                  <a:srgbClr val="FF0000"/>
                </a:solidFill>
                <a:effectLst/>
                <a:latin typeface="Merriweather" panose="00000500000000000000" pitchFamily="2" charset="-52"/>
              </a:rPr>
              <a:t>. </a:t>
            </a:r>
            <a:r>
              <a:rPr lang="ru-RU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Пищевые отравления немикробной природы</a:t>
            </a:r>
            <a:endParaRPr lang="ru-RU" sz="26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1) Отравления продуктами, ядовитыми по своей природе: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грибы (строчки, бледная поганка, мухомор);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растения, содержащие атропин (болиголов, белена, красавка);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прочие дикорастущие (багульник, жабрей, волчья ягода)</a:t>
            </a:r>
          </a:p>
          <a:p>
            <a:pPr marL="0" indent="0">
              <a:buNone/>
            </a:pPr>
            <a:r>
              <a:rPr lang="ru-RU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2) Отравления продуктами, ядовитыми при определенных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условиях: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проросший на свету картофель (соланин);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бобы сырой фасоли (</a:t>
            </a:r>
            <a:r>
              <a:rPr lang="ru-RU" sz="2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фазин</a:t>
            </a:r>
            <a:r>
              <a:rPr lang="ru-RU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ядра косточковых плодов (амигдалин).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3) Отравления примесями к пищевым продуктам: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соли тяжелых металлов (медь, цинка, свинца), мышьяк;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ядохимикаты (пестициды);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удобрения (нитраты);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пищевые добавки в концентрациях выше ПДК (нитриты).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4) Пищевые отравления неустановленной этиологии: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Гаффская</a:t>
            </a:r>
            <a:r>
              <a:rPr lang="ru-RU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болезнь (</a:t>
            </a:r>
            <a:r>
              <a:rPr lang="ru-RU" sz="2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параксизмально</a:t>
            </a:r>
            <a:r>
              <a:rPr lang="ru-RU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-токсическая </a:t>
            </a:r>
            <a:r>
              <a:rPr lang="ru-RU" sz="2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миоглобинурия</a:t>
            </a:r>
            <a:r>
              <a:rPr lang="ru-RU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br>
              <a:rPr lang="ru-RU" dirty="0"/>
            </a:br>
            <a:r>
              <a:rPr lang="ru-RU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Уровская</a:t>
            </a:r>
            <a:r>
              <a:rPr lang="ru-RU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болезнь (Кашина-Бека).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713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70F2965-A9C6-45D9-A74F-B37FF8DBD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лекции</a:t>
            </a:r>
          </a:p>
          <a:p>
            <a:pPr marL="514350" indent="-514350">
              <a:buAutoNum type="arabicPeriod"/>
            </a:pPr>
            <a:r>
              <a:rPr lang="ru-RU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пищевых отравлений. </a:t>
            </a:r>
          </a:p>
          <a:p>
            <a:pPr marL="514350" indent="-514350">
              <a:buAutoNum type="arabicPeriod"/>
            </a:pPr>
            <a:r>
              <a:rPr lang="ru-RU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пищевых отравлений. </a:t>
            </a:r>
          </a:p>
          <a:p>
            <a:pPr marL="514350" indent="-514350">
              <a:buAutoNum type="arabicPeriod"/>
            </a:pPr>
            <a:r>
              <a:rPr lang="ru-RU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методы профилактики.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6389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90B788-D4B9-45A9-AE8A-1F98A257B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6447"/>
            <a:ext cx="10898188" cy="127590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b="0" i="0" dirty="0">
                <a:solidFill>
                  <a:srgbClr val="FF0000"/>
                </a:solidFill>
                <a:effectLst/>
                <a:latin typeface="Merriweather" panose="00000500000000000000" pitchFamily="2" charset="-52"/>
              </a:rPr>
              <a:t>II</a:t>
            </a:r>
            <a:r>
              <a:rPr lang="ru-RU" sz="3100" b="0" i="0" dirty="0">
                <a:solidFill>
                  <a:srgbClr val="FF0000"/>
                </a:solidFill>
                <a:effectLst/>
                <a:latin typeface="Merriweather" panose="00000500000000000000" pitchFamily="2" charset="-52"/>
              </a:rPr>
              <a:t>. </a:t>
            </a:r>
            <a:r>
              <a:rPr lang="ru-RU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Пищевые отравления немикробной природы </a:t>
            </a:r>
            <a:br>
              <a:rPr lang="ru-RU" sz="36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i="0" dirty="0">
                <a:solidFill>
                  <a:srgbClr val="333333"/>
                </a:solidFill>
                <a:effectLst/>
                <a:latin typeface="Helvetica Neue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E411B0-3489-4CB7-90D2-8765143161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6447" y="808074"/>
            <a:ext cx="8089198" cy="577347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u="sng" dirty="0">
                <a:solidFill>
                  <a:srgbClr val="FF0000"/>
                </a:solidFill>
                <a:latin typeface="Merriweather" panose="00000500000000000000" pitchFamily="2" charset="-52"/>
                <a:cs typeface="Times New Roman" panose="02020603050405020304" pitchFamily="18" charset="0"/>
              </a:rPr>
              <a:t>1</a:t>
            </a:r>
            <a:r>
              <a:rPr lang="ru-RU" b="1" dirty="0">
                <a:solidFill>
                  <a:srgbClr val="FF0000"/>
                </a:solidFill>
                <a:latin typeface="Merriweather" panose="00000500000000000000" pitchFamily="2" charset="-52"/>
                <a:cs typeface="Times New Roman" panose="02020603050405020304" pitchFamily="18" charset="0"/>
              </a:rPr>
              <a:t>.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Отравления продуктами, ядовитыми по своей природе</a:t>
            </a:r>
          </a:p>
          <a:p>
            <a:pPr marL="0" indent="0">
              <a:buNone/>
            </a:pP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Грибами</a:t>
            </a:r>
            <a:endParaRPr lang="ru-RU" b="1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-Строчки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(яд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нейротропного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действия) </a:t>
            </a:r>
          </a:p>
          <a:p>
            <a:pPr marL="0" indent="0">
              <a:buNone/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Проявления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рвота, боли в животе, желтуха.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-Бледная поганка 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(яд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гепатотропного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нейротропного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действия). </a:t>
            </a:r>
          </a:p>
          <a:p>
            <a:pPr marL="0" indent="0">
              <a:buNone/>
            </a:pPr>
            <a:r>
              <a:rPr lang="ru-RU" u="sng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Проявления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холероподобный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гастроэнтерит, увеличение печени, желтуха, анурия, кома.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-Мухомор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(яд – мускарин, мушиный яд). </a:t>
            </a:r>
            <a:r>
              <a:rPr lang="ru-RU" u="sng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Проявления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слюнотечение, рвота, сужение зрачков, бред,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галюцинации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судороги.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4CB3F0-F903-41C9-99E0-3F0BC8BC9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7729" y="4883746"/>
            <a:ext cx="4125431" cy="1818167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C6ACFBE8-1795-4B00-A425-FAEE4CAED3AC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730" y="1160241"/>
            <a:ext cx="4125432" cy="181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8563A687-5091-4392-9BAE-A923A417F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731" y="3038991"/>
            <a:ext cx="4125432" cy="196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241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6D3CD6-86B8-46AE-9196-61239A820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676866"/>
          </a:xfrm>
        </p:spPr>
        <p:txBody>
          <a:bodyPr>
            <a:noAutofit/>
          </a:bodyPr>
          <a:lstStyle/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Merriweather" panose="00000500000000000000" pitchFamily="2" charset="-52"/>
              </a:rPr>
              <a:t>II</a:t>
            </a:r>
            <a:r>
              <a:rPr lang="ru-RU" sz="3200" b="0" i="0" dirty="0">
                <a:solidFill>
                  <a:srgbClr val="FF0000"/>
                </a:solidFill>
                <a:effectLst/>
                <a:latin typeface="Merriweather" panose="00000500000000000000" pitchFamily="2" charset="-52"/>
              </a:rPr>
              <a:t>. </a:t>
            </a:r>
            <a:r>
              <a:rPr lang="ru-RU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Пищевые отравления немикробной природы </a:t>
            </a:r>
            <a:br>
              <a:rPr lang="ru-RU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A45C29-5730-453C-8843-ABFF9CC302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871870"/>
            <a:ext cx="5805561" cy="562100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</a:t>
            </a:r>
            <a:r>
              <a:rPr lang="ru-RU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астениями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Поражения нервной системы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Белена, белладонна (красавка), болиголов, вех ядовитый, дурман, конопля, чистотел.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Поражение ЖКТ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Волчье лыко, клещевина, крушина,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молочай, паслен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Поражение сердца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Ландыш, наперстянка, чемерица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Поражение печени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Гелиотроп, горчак розовый, Крестовник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16ABEF4-FC10-48EF-BF3C-48B27D641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799" y="1435396"/>
            <a:ext cx="4579272" cy="455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8">
            <a:extLst>
              <a:ext uri="{FF2B5EF4-FFF2-40B4-BE49-F238E27FC236}">
                <a16:creationId xmlns:a16="http://schemas.microsoft.com/office/drawing/2014/main" id="{364EDFE6-844C-4A68-9307-E2B2ABACB9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357730" y="6189663"/>
            <a:ext cx="3921457" cy="56352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рис. ГЕЛИОТРОП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63995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>
            <a:extLst>
              <a:ext uri="{FF2B5EF4-FFF2-40B4-BE49-F238E27FC236}">
                <a16:creationId xmlns:a16="http://schemas.microsoft.com/office/drawing/2014/main" id="{1D82DAB7-B451-4410-A872-7060485D8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81" y="74021"/>
            <a:ext cx="5285193" cy="309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ED571E96-F475-4E43-9118-CC4711A1E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2382" y="3173412"/>
            <a:ext cx="5055984" cy="399127"/>
          </a:xfrm>
        </p:spPr>
        <p:txBody>
          <a:bodyPr>
            <a:normAutofit/>
          </a:bodyPr>
          <a:lstStyle/>
          <a:p>
            <a:pPr algn="ctr"/>
            <a:r>
              <a:rPr lang="ru-RU" sz="1800" i="0" dirty="0">
                <a:solidFill>
                  <a:srgbClr val="002060"/>
                </a:solidFill>
                <a:effectLst/>
                <a:latin typeface="Helvetica Neue"/>
              </a:rPr>
              <a:t>Болиголов пятнистый</a:t>
            </a: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81F65C-977C-4BC1-8A32-B39E96B14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4221125"/>
            <a:ext cx="5157787" cy="19685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40EE60C-EB30-462C-AEB1-2A24E63663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0261" y="1681163"/>
            <a:ext cx="3265007" cy="1042541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2724B67-621D-419D-BE26-07ECF4DC2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81" y="3684588"/>
            <a:ext cx="5285193" cy="284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18506628-AA84-4C81-8F71-AC9E09C74B1C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314" y="260092"/>
            <a:ext cx="5494374" cy="546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7">
            <a:extLst>
              <a:ext uri="{FF2B5EF4-FFF2-40B4-BE49-F238E27FC236}">
                <a16:creationId xmlns:a16="http://schemas.microsoft.com/office/drawing/2014/main" id="{CD9E4303-D623-44F8-B65E-72B56E31A9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41042" y="5676691"/>
            <a:ext cx="4614346" cy="5129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елладонна (красавка)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1383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AB04A0-88ED-422B-BF51-9DB867637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4335"/>
          </a:xfrm>
        </p:spPr>
        <p:txBody>
          <a:bodyPr>
            <a:normAutofit/>
          </a:bodyPr>
          <a:lstStyle/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Merriweather" panose="00000500000000000000" pitchFamily="2" charset="-52"/>
              </a:rPr>
              <a:t>II</a:t>
            </a:r>
            <a:r>
              <a:rPr lang="ru-RU" sz="3200" b="0" i="0" dirty="0">
                <a:solidFill>
                  <a:srgbClr val="FF0000"/>
                </a:solidFill>
                <a:effectLst/>
                <a:latin typeface="Merriweather" panose="00000500000000000000" pitchFamily="2" charset="-52"/>
              </a:rPr>
              <a:t>. </a:t>
            </a:r>
            <a:r>
              <a:rPr lang="ru-RU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Пищевые отравления немикробной природы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60400F-E58E-4885-8089-DBE676219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7684"/>
            <a:ext cx="10515600" cy="5039279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Острые отравления продуктами, ядовитыми при определенных условиях.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Продуктами животного происхождения.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Печень, икра и молоки некоторых видов рыб в период нереста, мед собранных с ядовитых растений.</a:t>
            </a:r>
            <a:endParaRPr lang="ru-RU" sz="280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9707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D5B133-18DE-4666-BCC9-0E1C348E5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635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Merriweather" panose="00000500000000000000" pitchFamily="2" charset="-52"/>
              </a:rPr>
              <a:t>II</a:t>
            </a:r>
            <a:r>
              <a:rPr lang="ru-RU" sz="3600" b="0" i="0" dirty="0">
                <a:solidFill>
                  <a:srgbClr val="FF0000"/>
                </a:solidFill>
                <a:effectLst/>
                <a:latin typeface="Merriweather" panose="00000500000000000000" pitchFamily="2" charset="-52"/>
              </a:rPr>
              <a:t>. </a:t>
            </a:r>
            <a:r>
              <a:rPr lang="ru-RU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Пищевые отравления немикробной природы</a:t>
            </a:r>
            <a:br>
              <a:rPr lang="ru-RU" b="1" i="0" dirty="0">
                <a:solidFill>
                  <a:srgbClr val="333333"/>
                </a:solidFill>
                <a:effectLst/>
                <a:latin typeface="Helvetica Neue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E6566E-7676-40F9-B0D3-468CC69F6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609" y="999460"/>
            <a:ext cx="11024191" cy="51775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Острые отравления продуктами, ядовитыми при определенных условиях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Продуктами растительного происхождения.</a:t>
            </a:r>
          </a:p>
          <a:p>
            <a:pPr>
              <a:buFontTx/>
              <a:buChar char="-"/>
            </a:pPr>
            <a:r>
              <a:rPr lang="ru-RU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Проросший на свету картофель</a:t>
            </a:r>
            <a:r>
              <a:rPr lang="ru-RU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Яд (соланин) гемолитического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ействия. Накапливается в кожуре и в ростках картофеля.</a:t>
            </a:r>
          </a:p>
          <a:p>
            <a:pPr marL="0" indent="0">
              <a:buNone/>
            </a:pP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Сырая фасоль.</a:t>
            </a:r>
            <a:r>
              <a:rPr lang="ru-RU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Яд (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фазин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гемагглютинирующего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действия.</a:t>
            </a:r>
          </a:p>
          <a:p>
            <a:pPr marL="0" indent="0">
              <a:buNone/>
            </a:pP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Ядра косточковых плодов. 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Яд (амигдалин – при гидролизе отщепляет синильную кислоту)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0646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7B6EF9-444A-4DE3-BA86-F896FAA54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3702"/>
          </a:xfrm>
        </p:spPr>
        <p:txBody>
          <a:bodyPr>
            <a:normAutofit/>
          </a:bodyPr>
          <a:lstStyle/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Merriweather" panose="00000500000000000000" pitchFamily="2" charset="-52"/>
              </a:rPr>
              <a:t>II</a:t>
            </a:r>
            <a:r>
              <a:rPr lang="ru-RU" sz="3200" b="0" i="0" dirty="0">
                <a:solidFill>
                  <a:srgbClr val="FF0000"/>
                </a:solidFill>
                <a:effectLst/>
                <a:latin typeface="Merriweather" panose="00000500000000000000" pitchFamily="2" charset="-52"/>
              </a:rPr>
              <a:t>. </a:t>
            </a:r>
            <a:r>
              <a:rPr lang="ru-RU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Пищевые отравления немикробной природы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722623-862D-4E90-8057-F772606BE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3256"/>
            <a:ext cx="10515600" cy="511370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3.Отравления примесями химических веществ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ru-RU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Соли тяжелых металлов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Свинец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(эмали, краски, металлические покрытия посуды)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Медь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(медная посуда, медная аппаратура)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Цинк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(цинковая посуда, аппаратура)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Олово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(оловянная посуда)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Мышьяк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(пищевые красители, органические кислоты , пищевой желатин)</a:t>
            </a:r>
          </a:p>
          <a:p>
            <a:pPr marL="0" indent="0" algn="l">
              <a:buNone/>
            </a:pPr>
            <a:r>
              <a:rPr lang="ru-RU" i="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Опасность солей тяжелых металлов для окружающей среды и здоровья человека заключается в том, что они способны:</a:t>
            </a:r>
          </a:p>
          <a:p>
            <a:pPr marL="0" indent="0">
              <a:buNone/>
            </a:pP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1) Накапливаться в организме человека (кумулятивное действие)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2) Включаться в метаболический цикл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3) Быстро изменять свою химическую форму при переходе из одной среды в другую, не подвергаясь биохимическому разложению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4) Вступать в многочисленные химические реакции друг с другом и с биологически значимыми неметалла</a:t>
            </a:r>
            <a: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  <a:t>ми</a:t>
            </a:r>
            <a:endParaRPr lang="ru-RU" dirty="0"/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7055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CB9D35-26FA-4EC0-8034-588B1522D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6421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Merriweather" panose="00000500000000000000" pitchFamily="2" charset="-52"/>
              </a:rPr>
              <a:t>II</a:t>
            </a:r>
            <a:r>
              <a:rPr lang="ru-RU" sz="3200" b="0" i="0" dirty="0">
                <a:solidFill>
                  <a:srgbClr val="FF0000"/>
                </a:solidFill>
                <a:effectLst/>
                <a:latin typeface="Merriweather" panose="00000500000000000000" pitchFamily="2" charset="-52"/>
              </a:rPr>
              <a:t>. </a:t>
            </a:r>
            <a:r>
              <a:rPr lang="ru-RU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Пищевые отравления немикробной природы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B6FEC6-D0E9-48A6-9C35-41AB89AED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2623"/>
            <a:ext cx="10515600" cy="512434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3.Отравления примесями химических веществ</a:t>
            </a:r>
          </a:p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8DF619F-7A80-401C-A00E-B01DF5247B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0" t="5616" r="2105" b="4118"/>
          <a:stretch/>
        </p:blipFill>
        <p:spPr>
          <a:xfrm>
            <a:off x="604284" y="1531088"/>
            <a:ext cx="11049000" cy="512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177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45DD84-F46F-42EB-A224-66F372A04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5842"/>
          </a:xfrm>
        </p:spPr>
        <p:txBody>
          <a:bodyPr>
            <a:noAutofit/>
          </a:bodyPr>
          <a:lstStyle/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Merriweather" panose="00000500000000000000" pitchFamily="2" charset="-52"/>
              </a:rPr>
              <a:t>II</a:t>
            </a:r>
            <a:r>
              <a:rPr lang="ru-RU" sz="3200" b="0" i="0" dirty="0">
                <a:solidFill>
                  <a:srgbClr val="FF0000"/>
                </a:solidFill>
                <a:effectLst/>
                <a:latin typeface="Merriweather" panose="00000500000000000000" pitchFamily="2" charset="-52"/>
              </a:rPr>
              <a:t>. </a:t>
            </a:r>
            <a:r>
              <a:rPr lang="ru-RU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Пищевые отравления немикробной природы</a:t>
            </a:r>
            <a:br>
              <a:rPr lang="ru-RU" sz="3200" b="1" i="0" dirty="0">
                <a:solidFill>
                  <a:srgbClr val="333333"/>
                </a:solidFill>
                <a:effectLst/>
                <a:latin typeface="Helvetica Neue"/>
              </a:rPr>
            </a:br>
            <a:br>
              <a:rPr lang="ru-RU" sz="3200" b="1" i="0" dirty="0">
                <a:solidFill>
                  <a:srgbClr val="333333"/>
                </a:solidFill>
                <a:effectLst/>
                <a:latin typeface="Helvetica Neue"/>
              </a:rPr>
            </a:b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D48A34-C52D-4082-B419-7A3D2AA5D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651" y="754912"/>
            <a:ext cx="11802140" cy="573796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3.Отравления примесями химических веществ</a:t>
            </a:r>
            <a:endParaRPr lang="ru-RU" sz="24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Отравления нитратами</a:t>
            </a:r>
          </a:p>
          <a:p>
            <a:pPr marL="0" indent="0">
              <a:buNone/>
            </a:pP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Нитраты оказывают на человека общетоксическое действие.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Вследствие биологических превращений нитратов в нитриты возникает </a:t>
            </a:r>
            <a:r>
              <a:rPr lang="ru-RU" sz="2400" b="0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алиментарная нитратная метгемоглобинемия или (токсический цианоз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роисходит образование метгемоглобина, инактивация оксигемоглобина, гипоксемия, тканевая гипоксия.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Острые отравления нитратами 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редки и носят случайный характер (использование вместо соли или соды).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Хроническая алиментарная нитратная 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метгемоглобинемия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бусловлена </a:t>
            </a:r>
            <a:r>
              <a:rPr lang="ru-RU" sz="2400" b="0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потреблением колбасных изделий 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(более 200 гр./сутки) или </a:t>
            </a:r>
            <a:r>
              <a:rPr lang="ru-RU" sz="2400" b="0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продуктов растениеводства 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повышенным содержанием нитратов.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Присутствие нитритов и нитратов в колбасных изделиях обусловлено введением этих препаратов в качестве пищевых добавок, улучшающих цвет колбасных изделий и оказывающих консервирующее действие.</a:t>
            </a:r>
          </a:p>
          <a:p>
            <a:pPr marL="0" indent="0">
              <a:buNone/>
            </a:pP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Присутствие нитратов в продукции растениеводства обусловлено внесением в почву стимуляторов роста при выращивании сельскохозяйственной продукции.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buNone/>
            </a:pP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-Ограничение введения нитратов в колбасные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изделия, соблюдение технологии введения нитратов изготовлении колбас.</a:t>
            </a:r>
          </a:p>
          <a:p>
            <a:pPr marL="0" indent="0">
              <a:buNone/>
            </a:pP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-Контроль за внесением удобрений и содержанием нитратов в сельскохозяйственной продукции.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7294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299A97-072A-44E8-A15F-7E4C73A42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674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Merriweather" panose="00000500000000000000" pitchFamily="2" charset="-52"/>
              </a:rPr>
              <a:t>II</a:t>
            </a:r>
            <a:r>
              <a:rPr lang="ru-RU" sz="3200" b="0" i="0" dirty="0">
                <a:solidFill>
                  <a:srgbClr val="FF0000"/>
                </a:solidFill>
                <a:effectLst/>
                <a:latin typeface="Merriweather" panose="00000500000000000000" pitchFamily="2" charset="-52"/>
              </a:rPr>
              <a:t>. </a:t>
            </a:r>
            <a:r>
              <a:rPr lang="ru-RU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Пищевые отравления немикробной природы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0D56BA-F85D-475E-80B9-51AEA2D1C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9460"/>
            <a:ext cx="10515600" cy="5177503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3.Отравления примесями химических веществ</a:t>
            </a:r>
            <a:endParaRPr lang="ru-RU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 отравления </a:t>
            </a:r>
            <a:r>
              <a:rPr lang="ru-RU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итрозаминами</a:t>
            </a:r>
            <a:endParaRPr lang="ru-RU" b="1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i="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Могут образоваться: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В почве и воде из азотных удобрений.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В колбасных изделиях из НИТРИТОВ, которые вступая в связь с ферментами мяса, образуют НИТРОЗОГЕМОГЛОБИН.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В организме человека при взаимодействии НИТРАТОВ с алифатическими и ароматическими аминами.</a:t>
            </a:r>
          </a:p>
          <a:p>
            <a:pPr marL="0" indent="0">
              <a:buNone/>
            </a:pP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НИТРОЗАМИНЫ в отличие от нитратов обладают активным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канцерогенным эффектом.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26863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F6C13F-38E0-45E4-8D71-F18A69C3D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0122"/>
            <a:ext cx="10515600" cy="51091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Merriweather" panose="00000500000000000000" pitchFamily="2" charset="-52"/>
              </a:rPr>
              <a:t>II</a:t>
            </a:r>
            <a:r>
              <a:rPr lang="ru-RU" sz="3200" b="0" i="0" dirty="0">
                <a:solidFill>
                  <a:srgbClr val="FF0000"/>
                </a:solidFill>
                <a:effectLst/>
                <a:latin typeface="Merriweather" panose="00000500000000000000" pitchFamily="2" charset="-52"/>
              </a:rPr>
              <a:t>. </a:t>
            </a:r>
            <a:r>
              <a:rPr lang="ru-RU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Пищевые отравления немикробной природы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34591B-9527-4A0D-A0F3-18FD87F77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67" y="574158"/>
            <a:ext cx="11387470" cy="6283842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3.Отравления примесями химических веществ</a:t>
            </a:r>
            <a:endParaRPr lang="ru-RU" sz="3200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г)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отравления </a:t>
            </a:r>
            <a:r>
              <a:rPr lang="ru-RU" sz="3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пестицидами</a:t>
            </a:r>
          </a:p>
          <a:p>
            <a:pPr marL="0" indent="0">
              <a:buNone/>
            </a:pPr>
            <a:r>
              <a:rPr lang="ru-RU" sz="3200" i="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 пестицидов</a:t>
            </a:r>
            <a:r>
              <a:rPr lang="ru-RU" sz="32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Высокая токсичность, в т.ч. продуктов распада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Высокая устойчивость во внешней среде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Выраженные кумулятивные свойства (до 5 мг/кг в жировой ткани).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Длительная </a:t>
            </a:r>
            <a:r>
              <a:rPr lang="ru-RU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задерживаемость</a:t>
            </a:r>
            <a:r>
              <a:rPr lang="ru-RU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организме.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 Способность выделяться с молоком матери.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Отравления острые и хронические.</a:t>
            </a:r>
          </a:p>
          <a:p>
            <a:pPr marL="0" indent="0">
              <a:buNone/>
            </a:pPr>
            <a:r>
              <a:rPr lang="ru-RU" sz="3200" i="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 пестицидов на организм человека</a:t>
            </a:r>
          </a:p>
          <a:p>
            <a:pPr marL="0" indent="0">
              <a:buNone/>
            </a:pPr>
            <a:r>
              <a:rPr lang="ru-RU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Подавляют иммунную систему;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Обладают мутагенными и канцерогенными свойствами;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Обладают кумулятивными свойствами;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Поражаются нервная и кроветворная системы;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 Поражаются органы – печень и почки.</a:t>
            </a:r>
          </a:p>
          <a:p>
            <a:pPr marL="0" indent="0">
              <a:buNone/>
            </a:pPr>
            <a:r>
              <a:rPr lang="ru-RU" sz="3200" b="1" i="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</a:t>
            </a:r>
            <a:r>
              <a:rPr lang="ru-RU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Контроль за остаточным содержанием пестицидов в продуктах животного и растительного происхождения.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Соблюдение сроков обработки посевов и животных против болезней и насекомых.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Замена препаратов, устойчивых в природе, на малоустойчивые с коротким периодом полураспада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8571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1836C011-BEDD-4BDB-BD36-150E616F2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912" y="765543"/>
            <a:ext cx="10431435" cy="5571461"/>
          </a:xfrm>
        </p:spPr>
        <p:txBody>
          <a:bodyPr>
            <a:normAutofit/>
          </a:bodyPr>
          <a:lstStyle/>
          <a:p>
            <a:r>
              <a:rPr lang="ru-RU" b="1" i="0" dirty="0">
                <a:solidFill>
                  <a:srgbClr val="333333"/>
                </a:solidFill>
                <a:effectLst/>
                <a:latin typeface="Helvetica Neue"/>
              </a:rPr>
              <a:t>Пищевые отравления </a:t>
            </a:r>
            <a: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  <a:t>— это не контагиозные, острые, реже хронические заболевания, возникающие в результате</a:t>
            </a:r>
            <a:br>
              <a:rPr lang="ru-RU" dirty="0"/>
            </a:br>
            <a: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  <a:t>употребления пищи, массивно обсемененной</a:t>
            </a:r>
            <a:br>
              <a:rPr lang="ru-RU" dirty="0"/>
            </a:br>
            <a: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  <a:t>живыми микроорганизмами или содержащей</a:t>
            </a:r>
            <a:br>
              <a:rPr lang="ru-RU" dirty="0"/>
            </a:br>
            <a: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  <a:t>токсичные для организма вещества микробной</a:t>
            </a:r>
            <a:br>
              <a:rPr lang="ru-RU" dirty="0"/>
            </a:br>
            <a: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  <a:t>или немикробной природы, прекращающиеся</a:t>
            </a:r>
            <a:br>
              <a:rPr lang="ru-RU" dirty="0"/>
            </a:br>
            <a: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  <a:t>после изъятия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Helvetica Neue"/>
              </a:rPr>
              <a:t>контаминированого</a:t>
            </a:r>
            <a: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  <a:t> продукта.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2A64CA7-45B7-4A93-8FB3-34F1176DC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949" y="3742660"/>
            <a:ext cx="5571459" cy="280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708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40453A-B85C-445D-863E-F41FD53E5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3703"/>
          </a:xfrm>
        </p:spPr>
        <p:txBody>
          <a:bodyPr>
            <a:normAutofit/>
          </a:bodyPr>
          <a:lstStyle/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Merriweather" panose="00000500000000000000" pitchFamily="2" charset="-52"/>
              </a:rPr>
              <a:t>II</a:t>
            </a:r>
            <a:r>
              <a:rPr lang="ru-RU" sz="3200" b="0" i="0" dirty="0">
                <a:solidFill>
                  <a:srgbClr val="FF0000"/>
                </a:solidFill>
                <a:effectLst/>
                <a:latin typeface="Merriweather" panose="00000500000000000000" pitchFamily="2" charset="-52"/>
              </a:rPr>
              <a:t>. </a:t>
            </a:r>
            <a:r>
              <a:rPr lang="ru-RU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Пищевые отравления немикробной природы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E97A83-E1A3-4F9F-A9D3-B373EBE46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772" y="1169581"/>
            <a:ext cx="10971028" cy="500738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3.Отравления примесями химических веществ</a:t>
            </a:r>
            <a:endParaRPr lang="ru-RU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г)</a:t>
            </a:r>
            <a:r>
              <a:rPr lang="ru-RU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Отравления диоксинами</a:t>
            </a:r>
          </a:p>
          <a:p>
            <a:pPr marL="0" indent="0">
              <a:buNone/>
            </a:pPr>
            <a:r>
              <a:rPr lang="ru-RU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Диоксины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синтетические органические вещества из класса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хлоруглеводородов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, являются самым токсичными из всех полученных человеком веществ.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Диоксины образуются при сжигании промышленного и городского мусора, бензина, как побочные продукты в химической, электротехнической промышленности, при производстве пестицидов.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Диоксины образуются при обеззараживании воды хлорированием, в местах хлорного производства.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Обладают мутагенным, канцерогенным,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эмбриотоксическим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действием, подавляют иммунную систему («диоксиновый СПИД»).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Способны накапливаться в крови, костной, жировой ткани, выделяться с молоком матери.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9759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B4130E3-0337-4F7A-AC61-47B3D5CD5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037" y="648586"/>
            <a:ext cx="11621385" cy="5528377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b="1" i="0" dirty="0">
                <a:solidFill>
                  <a:srgbClr val="FF0000"/>
                </a:solidFill>
                <a:effectLst/>
                <a:latin typeface="Helvetica Neue"/>
              </a:rPr>
              <a:t>В целях предотвращения негативного воздействия на здоровье населения солей тяжелых металлов, пестицидов, диоксинов, соединений азота</a:t>
            </a:r>
          </a:p>
          <a:p>
            <a:pPr marL="0" indent="0">
              <a:buNone/>
            </a:pPr>
            <a:r>
              <a:rPr lang="ru-RU" b="0" u="sng" dirty="0">
                <a:solidFill>
                  <a:srgbClr val="333333"/>
                </a:solidFill>
                <a:effectLst/>
                <a:latin typeface="Helvetica Neue"/>
              </a:rPr>
              <a:t>ГД РФ приняты Федеральные Законы, устанавливающие порядок безопасного обращения с пестицидами, агрохимикатами и другими</a:t>
            </a:r>
            <a:br>
              <a:rPr lang="ru-RU" u="sng" dirty="0"/>
            </a:br>
            <a:r>
              <a:rPr lang="ru-RU" b="0" u="sng" dirty="0">
                <a:solidFill>
                  <a:srgbClr val="333333"/>
                </a:solidFill>
                <a:effectLst/>
                <a:latin typeface="Helvetica Neue"/>
              </a:rPr>
              <a:t>ядовитыми веществами</a:t>
            </a:r>
            <a: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  <a:t>:</a:t>
            </a:r>
            <a:br>
              <a:rPr lang="ru-RU" dirty="0"/>
            </a:br>
            <a: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  <a:t>1. О санитарно-эпидемиологическом благополучии</a:t>
            </a:r>
            <a:br>
              <a:rPr lang="ru-RU" dirty="0"/>
            </a:br>
            <a: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  <a:t>населения от 30.03.1999 N 52-ФЗ;</a:t>
            </a:r>
            <a:br>
              <a:rPr lang="ru-RU" dirty="0"/>
            </a:br>
            <a: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  <a:t>2. Об охране окружающей среды от 10.01.2002 № 7-ФЗ</a:t>
            </a:r>
            <a:br>
              <a:rPr lang="ru-RU" dirty="0"/>
            </a:br>
            <a: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  <a:t>3. О безопасном обращении с пестицидами и</a:t>
            </a:r>
            <a:br>
              <a:rPr lang="ru-RU" dirty="0"/>
            </a:br>
            <a: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  <a:t>агрохимикатами от 19.07.1997 N 109-ФЗ.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78121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57078C-F56E-4D2C-85C2-D6C30C623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893" y="681038"/>
            <a:ext cx="11313042" cy="371586"/>
          </a:xfrm>
        </p:spPr>
        <p:txBody>
          <a:bodyPr>
            <a:noAutofit/>
          </a:bodyPr>
          <a:lstStyle/>
          <a:p>
            <a:pPr algn="ctr"/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Классификация пищевых отравлений</a:t>
            </a:r>
            <a:br>
              <a:rPr lang="ru-RU" sz="3600" b="1" i="0" dirty="0">
                <a:solidFill>
                  <a:srgbClr val="FF0000"/>
                </a:solidFill>
                <a:effectLst/>
                <a:latin typeface="Helvetica Neue"/>
              </a:rPr>
            </a:b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5F1401-4EE4-42EF-9450-78735E225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2624"/>
            <a:ext cx="10515600" cy="5124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0" dirty="0">
                <a:solidFill>
                  <a:srgbClr val="FF0000"/>
                </a:solidFill>
                <a:effectLst/>
                <a:latin typeface="Merriweather" panose="00000500000000000000" pitchFamily="2" charset="-52"/>
              </a:rPr>
              <a:t>III</a:t>
            </a:r>
            <a:r>
              <a:rPr lang="ru-RU" b="1" i="0" dirty="0">
                <a:solidFill>
                  <a:srgbClr val="FF0000"/>
                </a:solidFill>
                <a:effectLst/>
                <a:latin typeface="Merriweather" panose="00000500000000000000" pitchFamily="2" charset="-52"/>
              </a:rPr>
              <a:t>. </a:t>
            </a:r>
            <a:r>
              <a:rPr lang="ru-RU" sz="2800" b="1" i="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Пищевые отравления не установленной  этиологии</a:t>
            </a:r>
            <a:endParaRPr lang="ru-RU" b="0" i="0" u="sng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1.Гаффская болезнь (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Юксовская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Сартландская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–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алиментарная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пароксизмальнотоксическая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миоглобинурия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Уровская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болезнь (Болезнь Кашина-Бека, Стронциевый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рахит). Эндемическое заболевание, возникает у детей и подростков в период активного роста. Нарушение костеобразования, задержка роста костей бедра и голени, укорочение конечностей и деформация скелета</a:t>
            </a:r>
            <a: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06385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7E8D4-DF4A-4CF1-897A-2D9B2EE80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424" y="500062"/>
            <a:ext cx="10515600" cy="70141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Лабораторная диагностика пищевых отравлений</a:t>
            </a:r>
            <a:br>
              <a:rPr lang="ru-RU" b="1" i="0" dirty="0">
                <a:solidFill>
                  <a:srgbClr val="333333"/>
                </a:solidFill>
                <a:effectLst/>
                <a:latin typeface="Helvetica Neue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AAE6F5-7134-4307-B0E7-92E8CB24F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2623"/>
            <a:ext cx="11049000" cy="51243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u="sng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b="0" i="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атериалы для лабораторного исследования при отравлениях</a:t>
            </a:r>
          </a:p>
          <a:p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Рвотные и фекальные массы 50-100 мл.</a:t>
            </a:r>
          </a:p>
          <a:p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Промывные воды 100-200 мл.</a:t>
            </a:r>
          </a:p>
          <a:p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Кровь для посева и серологических исследований 8-10 мл.</a:t>
            </a:r>
          </a:p>
          <a:p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Подозреваемые продукты.</a:t>
            </a:r>
          </a:p>
          <a:p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Смывы с инвентаря, рук и прочего (для общепита</a:t>
            </a:r>
            <a: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83259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E78BF7E6-CE79-49DC-B12E-D8EEEFA7DC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3498" y="797442"/>
            <a:ext cx="9569302" cy="537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743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6A7C3C9-6B9B-4349-8F7B-9BE4BA1DF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5153"/>
            <a:ext cx="10515600" cy="508181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b="1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ru-RU" b="1" dirty="0">
                <a:solidFill>
                  <a:srgbClr val="333333"/>
                </a:solidFill>
                <a:latin typeface="Helvetica Neue"/>
              </a:rPr>
              <a:t>П</a:t>
            </a:r>
            <a:r>
              <a:rPr lang="ru-RU" b="1" i="0" dirty="0">
                <a:solidFill>
                  <a:srgbClr val="333333"/>
                </a:solidFill>
                <a:effectLst/>
                <a:latin typeface="Helvetica Neue"/>
              </a:rPr>
              <a:t>ризнаки </a:t>
            </a:r>
            <a:r>
              <a:rPr lang="ru-RU" b="1">
                <a:solidFill>
                  <a:srgbClr val="333333"/>
                </a:solidFill>
                <a:latin typeface="Helvetica Neue"/>
              </a:rPr>
              <a:t>пищевых </a:t>
            </a:r>
            <a:r>
              <a:rPr lang="ru-RU" b="1" i="0">
                <a:solidFill>
                  <a:srgbClr val="333333"/>
                </a:solidFill>
                <a:effectLst/>
                <a:latin typeface="Helvetica Neue"/>
              </a:rPr>
              <a:t>отравлений:</a:t>
            </a:r>
            <a:endParaRPr lang="ru-RU" b="1" i="0" dirty="0">
              <a:solidFill>
                <a:srgbClr val="333333"/>
              </a:solidFill>
              <a:effectLst/>
              <a:latin typeface="Helvetica Neue"/>
            </a:endParaRPr>
          </a:p>
          <a:p>
            <a:pPr marL="0" indent="0" algn="l">
              <a:buNone/>
            </a:pPr>
            <a: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  <a:t>1) возбудители пищевых отравлений условно патогенные</a:t>
            </a:r>
            <a:br>
              <a:rPr lang="ru-RU" dirty="0"/>
            </a:br>
            <a: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  <a:t>микроорганизмы</a:t>
            </a:r>
            <a:endParaRPr lang="ru-RU" b="1" i="0" dirty="0">
              <a:solidFill>
                <a:srgbClr val="333333"/>
              </a:solidFill>
              <a:effectLst/>
              <a:latin typeface="Helvetica Neue"/>
            </a:endParaRPr>
          </a:p>
          <a:p>
            <a:pPr marL="0" indent="0">
              <a:buNone/>
            </a:pPr>
            <a: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  <a:t>2) для пищевых отравлений характерно внезапное начало</a:t>
            </a:r>
            <a:br>
              <a:rPr lang="ru-RU" dirty="0"/>
            </a:br>
            <a: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  <a:t>3) массовость вспышек пищевых отравлений, что объясняется употреблением одной и той же пищи</a:t>
            </a:r>
            <a:br>
              <a:rPr lang="ru-RU" dirty="0"/>
            </a:br>
            <a: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  <a:t>4) быстрое прекращение вспышки после изъятия пищи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4533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5BF388-24B8-4470-92E3-2CF0660CF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8131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пищевых отравлений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265BAB-D53B-4ED5-A5A8-2E18D51BC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5274"/>
            <a:ext cx="10515600" cy="4911689"/>
          </a:xfrm>
        </p:spPr>
        <p:txBody>
          <a:bodyPr/>
          <a:lstStyle/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romanUcPeriod"/>
              <a:tabLst/>
              <a:defRPr/>
            </a:pPr>
            <a:endParaRPr kumimoji="0" lang="ru-RU" sz="3600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romanUcPeriod"/>
              <a:tabLst/>
              <a:defRPr/>
            </a:pPr>
            <a:r>
              <a:rPr kumimoji="0" lang="ru-RU" sz="3600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Микробные пищевые отравления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romanUcPeriod"/>
              <a:tabLst/>
              <a:defRPr/>
            </a:pPr>
            <a:r>
              <a:rPr kumimoji="0" lang="ru-RU" sz="3600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Немикробные пищевые отравления</a:t>
            </a:r>
          </a:p>
          <a:p>
            <a:pPr marL="571500" indent="-571500">
              <a:buFont typeface="Arial" panose="020B0604020202020204" pitchFamily="34" charset="0"/>
              <a:buAutoNum type="romanUcPeriod"/>
              <a:defRPr/>
            </a:pP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Пищевые отравления не установленной  этиологии</a:t>
            </a:r>
            <a:endParaRPr lang="ru-RU" sz="360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romanUcPeriod"/>
              <a:tabLst/>
              <a:defRPr/>
            </a:pPr>
            <a:endParaRPr kumimoji="0" lang="ru-RU" sz="2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1872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4CF368-D955-45CD-9043-1DB021BDF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192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пищевых отравлений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D4B9B0-B4F5-4D5D-B74F-45C51B824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7172"/>
            <a:ext cx="10515600" cy="48797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0" dirty="0">
                <a:solidFill>
                  <a:srgbClr val="FF0000"/>
                </a:solidFill>
                <a:effectLst/>
                <a:latin typeface="Merriweather" panose="020B0604020202020204" pitchFamily="2" charset="-52"/>
              </a:rPr>
              <a:t>I</a:t>
            </a:r>
            <a:r>
              <a:rPr lang="ru-RU" b="1" i="0" dirty="0">
                <a:solidFill>
                  <a:srgbClr val="FF0000"/>
                </a:solidFill>
                <a:effectLst/>
                <a:latin typeface="Merriweather" panose="020B0604020202020204" pitchFamily="2" charset="-52"/>
              </a:rPr>
              <a:t>.</a:t>
            </a:r>
            <a:r>
              <a:rPr lang="ru-RU" b="0" i="0" dirty="0">
                <a:solidFill>
                  <a:srgbClr val="020202"/>
                </a:solidFill>
                <a:effectLst/>
                <a:latin typeface="Merriweather" panose="020B0604020202020204" pitchFamily="2" charset="-52"/>
              </a:rPr>
              <a:t> </a:t>
            </a:r>
            <a:r>
              <a:rPr lang="ru-RU" sz="2800" b="1" i="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Микробные пищевые отравления</a:t>
            </a:r>
          </a:p>
          <a:p>
            <a:pPr marL="0" indent="0">
              <a:buNone/>
            </a:pPr>
            <a:r>
              <a:rPr lang="ru-RU" sz="2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1) Пищевые токсикоинфекции </a:t>
            </a:r>
            <a:r>
              <a:rPr lang="ru-RU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(Р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roteus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vulgaris, B. cereus, </a:t>
            </a:r>
            <a:r>
              <a:rPr lang="ru-RU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perfringens, S. faecalis, P. mirabilis; </a:t>
            </a:r>
            <a:r>
              <a:rPr lang="ru-RU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бактерии родов 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Hafnia,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Klebsiella, Pseudomonas, Vibrio (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parahaemolytics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2) Пищевые интоксикации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Ботулизм (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Cl. botulinum);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Стафилококковый токсикоз (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St. aureus).</a:t>
            </a:r>
            <a:endParaRPr lang="ru-RU" sz="28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3) Пищевые </a:t>
            </a:r>
            <a:r>
              <a:rPr lang="ru-RU" sz="28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микотоксикозы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Фузариотоксикозы</a:t>
            </a:r>
            <a:r>
              <a:rPr lang="ru-RU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(грибы рода 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Fusarium);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Эрготизм (гриб 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Claviceps purpurea);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Афлатоксикоз</a:t>
            </a:r>
            <a:r>
              <a:rPr lang="ru-RU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(гриб 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Aspergillus flavus).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8265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514F0F-E7A3-4847-86E7-7A7665C00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1173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пищевых отравлений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50AB70-A5C8-4D25-B2D5-916C49D58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46298"/>
            <a:ext cx="10515600" cy="500738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i="0" dirty="0">
                <a:solidFill>
                  <a:srgbClr val="FF0000"/>
                </a:solidFill>
                <a:effectLst/>
                <a:latin typeface="Merriweather" panose="020B0604020202020204" pitchFamily="2" charset="-52"/>
              </a:rPr>
              <a:t>I</a:t>
            </a:r>
            <a:r>
              <a:rPr lang="ru-RU" b="1" i="0" dirty="0">
                <a:solidFill>
                  <a:srgbClr val="FF0000"/>
                </a:solidFill>
                <a:effectLst/>
                <a:latin typeface="Merriweather" panose="020B0604020202020204" pitchFamily="2" charset="-52"/>
              </a:rPr>
              <a:t>.</a:t>
            </a:r>
            <a:r>
              <a:rPr lang="ru-RU" b="0" i="0" dirty="0">
                <a:solidFill>
                  <a:srgbClr val="020202"/>
                </a:solidFill>
                <a:effectLst/>
                <a:latin typeface="Merriweather" panose="020B0604020202020204" pitchFamily="2" charset="-52"/>
              </a:rPr>
              <a:t> </a:t>
            </a:r>
            <a:r>
              <a:rPr lang="ru-RU" sz="2800" b="1" i="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Микробные пищевые отравления</a:t>
            </a:r>
            <a:endParaRPr lang="ru-RU" sz="2800" b="1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1) Пищевые токсикоинфекции</a:t>
            </a:r>
            <a:endParaRPr lang="ru-RU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Возбудители – условно-патогенная микрофлора (при массовой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гибели возбудителей в организме человека высвобождается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эндотоксин, который вызывает острый гастроэнтерит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тяжелой (1-2 %), средней тяжести (20 %) и легкой (80 %) форм.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Инкубационный период 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6-12 часов, короткое течение (1-3 дня);</a:t>
            </a:r>
          </a:p>
          <a:p>
            <a:pPr marL="0" indent="0">
              <a:buNone/>
            </a:pPr>
            <a:r>
              <a:rPr lang="ru-RU" b="0" i="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Клиническая картина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1) Местные процессы в ЖКТ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спазмы и боли в животе, тошнота , диарея , рвота;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отвращение к пище ; летальный исход.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2) Общетоксические проявления (головная боль, температура тела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37,5 – 38 град. С (редко 39 и более); нарушение деятельности ССС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ЦНС (потеря работоспособности).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629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EB9587-2464-47DB-906F-E5B2DDE78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ru-RU" b="1" i="0" dirty="0">
                <a:solidFill>
                  <a:srgbClr val="333333"/>
                </a:solidFill>
                <a:effectLst/>
                <a:latin typeface="Helvetica Neue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E94A7D-F085-4B43-8CB8-97CF08D6D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8828"/>
            <a:ext cx="10515600" cy="5188135"/>
          </a:xfrm>
        </p:spPr>
        <p:txBody>
          <a:bodyPr>
            <a:normAutofit lnSpcReduction="10000"/>
          </a:bodyPr>
          <a:lstStyle/>
          <a:p>
            <a:pPr marL="571500" indent="-571500" algn="ctr">
              <a:buAutoNum type="romanUcPeriod"/>
            </a:pPr>
            <a:r>
              <a:rPr lang="ru-RU" sz="2800" b="1" i="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Микробные пищевые отравления</a:t>
            </a:r>
            <a:endParaRPr lang="ru-RU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2) Пищевые интоксикации</a:t>
            </a:r>
          </a:p>
          <a:p>
            <a:pPr marL="0" indent="0">
              <a:buNone/>
            </a:pPr>
            <a:r>
              <a:rPr lang="ru-RU" sz="2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Стафилококковый токсикоз</a:t>
            </a:r>
            <a:endParaRPr lang="ru-RU" dirty="0"/>
          </a:p>
          <a:p>
            <a:pPr marL="0" indent="0">
              <a:buNone/>
            </a:pP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Золотистый стафилококк (St.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aureus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продуцирует энтеротоксин,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обладающий гемолитическими свойствами.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 возбудителя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- широко распространен в природе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(гноеродный микроорганизм).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ru-RU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aureus</a:t>
            </a:r>
            <a:r>
              <a:rPr lang="ru-RU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а) устойчив к соли и сахару (до 5-10%).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 чувствителен к повышению кислотности и температуры.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 энтеротоксина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а) термоустойчив (не разрушается при кипячении 1,5-2 часа);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б) устойчив к дезинфицирующим средствам, к формалину, к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желудочной и кишечной секреции.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992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CEA0F9-42D1-4B14-A70E-70863A110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Merriweather" panose="020B0604020202020204" pitchFamily="2" charset="-52"/>
              </a:rPr>
              <a:t>I</a:t>
            </a:r>
            <a:r>
              <a:rPr lang="ru-RU" sz="3200" b="1" i="0" dirty="0">
                <a:solidFill>
                  <a:srgbClr val="FF0000"/>
                </a:solidFill>
                <a:effectLst/>
                <a:latin typeface="Merriweather" panose="020B0604020202020204" pitchFamily="2" charset="-52"/>
              </a:rPr>
              <a:t>.</a:t>
            </a:r>
            <a:r>
              <a:rPr lang="ru-RU" sz="3200" b="0" i="0" dirty="0">
                <a:solidFill>
                  <a:srgbClr val="020202"/>
                </a:solidFill>
                <a:effectLst/>
                <a:latin typeface="Merriweather" panose="020B0604020202020204" pitchFamily="2" charset="-52"/>
              </a:rPr>
              <a:t> </a:t>
            </a:r>
            <a:r>
              <a:rPr lang="ru-RU" sz="3200" b="1" i="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Микробные пищевые отравления</a:t>
            </a:r>
            <a:endParaRPr lang="ru-RU"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4E0687-5B86-4728-849C-C69D23F22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5752" y="1374774"/>
            <a:ext cx="4093978" cy="2054225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A7EBCBEC-FCE4-48B1-8BB0-32176F64E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0335"/>
            <a:ext cx="10515600" cy="482662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2) Пищевые интоксикации</a:t>
            </a:r>
            <a:endParaRPr lang="ru-RU" sz="2800" b="1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Стафилококковый токсикоз</a:t>
            </a:r>
            <a:endParaRPr lang="ru-RU" b="0" i="0" u="sng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0" i="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Продукты, вызывающие отравления:</a:t>
            </a:r>
            <a:b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Пирожные и торты с масляным и белковым </a:t>
            </a:r>
          </a:p>
          <a:p>
            <a:pPr marL="0" indent="0">
              <a:buNone/>
            </a:pP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кремом, молоко , творог, мороженое, сыр; </a:t>
            </a:r>
          </a:p>
          <a:p>
            <a:pPr marL="0" indent="0">
              <a:buNone/>
            </a:pP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готовые блюда и холодные закуски из мяса и рыбы, </a:t>
            </a:r>
          </a:p>
          <a:p>
            <a:pPr marL="0" indent="0">
              <a:buNone/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собенно измельченных (макароны по-флотски,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фаршированные блинчики, холодец, рыбные салаты, заливные).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0" i="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Лабораторная диагностика:</a:t>
            </a:r>
            <a:b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рвотные массы, промывные воды, контаминированные продукты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исследуются на наличие токсина (биологические пробы).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 пищеблока – на носительство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aureus</a:t>
            </a:r>
            <a: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  <a:t>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57869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2664</Words>
  <Application>Microsoft Office PowerPoint</Application>
  <PresentationFormat>Широкоэкранный</PresentationFormat>
  <Paragraphs>147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Light</vt:lpstr>
      <vt:lpstr>Helvetica Neue</vt:lpstr>
      <vt:lpstr>Merriweather</vt:lpstr>
      <vt:lpstr>Times New Roman</vt:lpstr>
      <vt:lpstr>Тема Office</vt:lpstr>
      <vt:lpstr>Профилактика пищевых отравлений.</vt:lpstr>
      <vt:lpstr>Презентация PowerPoint</vt:lpstr>
      <vt:lpstr>Презентация PowerPoint</vt:lpstr>
      <vt:lpstr>Презентация PowerPoint</vt:lpstr>
      <vt:lpstr>Классификация пищевых отравлений</vt:lpstr>
      <vt:lpstr>Классификация пищевых отравлений</vt:lpstr>
      <vt:lpstr>Классификация пищевых отравлений</vt:lpstr>
      <vt:lpstr> </vt:lpstr>
      <vt:lpstr>I. Микробные пищевые отравления</vt:lpstr>
      <vt:lpstr>I. Микробные пищевые отравления </vt:lpstr>
      <vt:lpstr>I. Микробные пищевые отравления</vt:lpstr>
      <vt:lpstr>I. Микробные пищевые отравления</vt:lpstr>
      <vt:lpstr>I. Микробные пищевые отравления</vt:lpstr>
      <vt:lpstr>I. Микробные пищевые отравления</vt:lpstr>
      <vt:lpstr>I. Микробные пищевые отравления</vt:lpstr>
      <vt:lpstr>I. Микробные пищевые отравления  </vt:lpstr>
      <vt:lpstr>I. Микробные пищевые отравления</vt:lpstr>
      <vt:lpstr>I. Микробные пищевые отравления</vt:lpstr>
      <vt:lpstr>Классификация пищевых отравлений </vt:lpstr>
      <vt:lpstr>II. Пищевые отравления немикробной природы   </vt:lpstr>
      <vt:lpstr>II. Пищевые отравления немикробной природы  </vt:lpstr>
      <vt:lpstr>Презентация PowerPoint</vt:lpstr>
      <vt:lpstr>II. Пищевые отравления немикробной природы</vt:lpstr>
      <vt:lpstr>II. Пищевые отравления немикробной природы </vt:lpstr>
      <vt:lpstr>II. Пищевые отравления немикробной природы</vt:lpstr>
      <vt:lpstr>II. Пищевые отравления немикробной природы</vt:lpstr>
      <vt:lpstr>II. Пищевые отравления немикробной природы  </vt:lpstr>
      <vt:lpstr>II. Пищевые отравления немикробной природы</vt:lpstr>
      <vt:lpstr>II. Пищевые отравления немикробной природы</vt:lpstr>
      <vt:lpstr>II. Пищевые отравления немикробной природы</vt:lpstr>
      <vt:lpstr>Презентация PowerPoint</vt:lpstr>
      <vt:lpstr>Классификация пищевых отравлений </vt:lpstr>
      <vt:lpstr>Лабораторная диагностика пищевых отравлений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пользователь</dc:creator>
  <cp:lastModifiedBy>пользователь пользователь</cp:lastModifiedBy>
  <cp:revision>63</cp:revision>
  <dcterms:created xsi:type="dcterms:W3CDTF">2020-10-18T01:44:16Z</dcterms:created>
  <dcterms:modified xsi:type="dcterms:W3CDTF">2021-09-30T16:59:46Z</dcterms:modified>
</cp:coreProperties>
</file>