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1" r:id="rId8"/>
    <p:sldId id="263" r:id="rId9"/>
    <p:sldId id="262" r:id="rId10"/>
    <p:sldId id="266" r:id="rId11"/>
    <p:sldId id="269" r:id="rId12"/>
    <p:sldId id="271" r:id="rId13"/>
    <p:sldId id="272" r:id="rId14"/>
    <p:sldId id="273" r:id="rId15"/>
    <p:sldId id="274" r:id="rId16"/>
    <p:sldId id="285" r:id="rId17"/>
    <p:sldId id="275" r:id="rId18"/>
    <p:sldId id="276" r:id="rId19"/>
    <p:sldId id="277" r:id="rId20"/>
    <p:sldId id="286" r:id="rId21"/>
    <p:sldId id="270" r:id="rId22"/>
    <p:sldId id="264" r:id="rId23"/>
    <p:sldId id="267" r:id="rId24"/>
    <p:sldId id="279" r:id="rId25"/>
    <p:sldId id="278" r:id="rId26"/>
    <p:sldId id="268" r:id="rId27"/>
    <p:sldId id="280" r:id="rId28"/>
    <p:sldId id="282" r:id="rId29"/>
    <p:sldId id="281" r:id="rId30"/>
    <p:sldId id="287" r:id="rId31"/>
    <p:sldId id="283" r:id="rId32"/>
    <p:sldId id="284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6" d="100"/>
          <a:sy n="56" d="100"/>
        </p:scale>
        <p:origin x="-115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1059;&#1055;.doc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grafik-rf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62;&#1077;&#1083;&#1080;%20&#1052;&#1055;&#1055;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857628"/>
            <a:ext cx="6557986" cy="240032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Дисциплина: Методика преподавания психологии в высшей школе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Специальность 030401.65 – Клиническая психология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Тема: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Методика преподавания психологии как научно-практическая дисциплина. Цели преподавании психологии.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Организация учебного процесса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Преподаватель:  Артюхова Т.Ю.,  канд.психол.наук,  доц.</a:t>
            </a:r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858180" cy="264320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Государственное бюджетное образовательное учреждение высшего профессионального образования "Красноярский государственный медицинский университет</a:t>
            </a:r>
            <a:b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имени профессора В.Ф.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Войно-Ясенецкого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</a:t>
            </a:r>
            <a:b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Министерства здравоохранения Российской Федерации</a:t>
            </a:r>
            <a:b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Факультет клинической психологии</a:t>
            </a:r>
            <a:b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Кафедра педагогики и психологии  с курсом ПО</a:t>
            </a:r>
            <a:b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Цели преподавании психологии  в высшей школе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714488"/>
            <a:ext cx="7772400" cy="4305312"/>
          </a:xfrm>
        </p:spPr>
        <p:txBody>
          <a:bodyPr/>
          <a:lstStyle/>
          <a:p>
            <a:r>
              <a:rPr lang="ru-RU" dirty="0" smtClean="0"/>
              <a:t>ФОРМИРОВАНИЕ КОМПЕТЕНЦИЙ в</a:t>
            </a:r>
          </a:p>
          <a:p>
            <a:pPr>
              <a:buFontTx/>
              <a:buChar char="-"/>
            </a:pPr>
            <a:r>
              <a:rPr lang="ru-RU" dirty="0" smtClean="0"/>
              <a:t>психодиагностике,</a:t>
            </a:r>
          </a:p>
          <a:p>
            <a:pPr>
              <a:buFontTx/>
              <a:buChar char="-"/>
            </a:pPr>
            <a:r>
              <a:rPr lang="ru-RU" dirty="0" smtClean="0"/>
              <a:t>психол. просвещении,</a:t>
            </a:r>
          </a:p>
          <a:p>
            <a:pPr>
              <a:buFontTx/>
              <a:buChar char="-"/>
            </a:pPr>
            <a:r>
              <a:rPr lang="ru-RU" dirty="0" smtClean="0"/>
              <a:t>психол.консультировании,</a:t>
            </a:r>
          </a:p>
          <a:p>
            <a:pPr>
              <a:buFontTx/>
              <a:buChar char="-"/>
            </a:pPr>
            <a:r>
              <a:rPr lang="ru-RU" dirty="0" smtClean="0"/>
              <a:t> психол. обучения и развития,</a:t>
            </a:r>
          </a:p>
          <a:p>
            <a:pPr>
              <a:buFontTx/>
              <a:buChar char="-"/>
            </a:pPr>
            <a:r>
              <a:rPr lang="ru-RU" dirty="0" err="1" smtClean="0"/>
              <a:t>психокоррекции</a:t>
            </a:r>
            <a:r>
              <a:rPr lang="ru-RU" dirty="0" smtClean="0"/>
              <a:t>,</a:t>
            </a:r>
          </a:p>
          <a:p>
            <a:pPr>
              <a:buFontTx/>
              <a:buChar char="-"/>
            </a:pPr>
            <a:r>
              <a:rPr lang="ru-RU" dirty="0" err="1" smtClean="0"/>
              <a:t>психореабилитации</a:t>
            </a:r>
            <a:r>
              <a:rPr lang="ru-RU" dirty="0" smtClean="0"/>
              <a:t>,</a:t>
            </a:r>
          </a:p>
          <a:p>
            <a:pPr>
              <a:buFontTx/>
              <a:buChar char="-"/>
            </a:pPr>
            <a:r>
              <a:rPr lang="ru-RU" dirty="0" smtClean="0"/>
              <a:t>психол.информирование.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22566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Принципы обучения – </a:t>
            </a:r>
            <a:r>
              <a:rPr lang="ru-RU" sz="3200" dirty="0" smtClean="0">
                <a:solidFill>
                  <a:schemeClr val="tx1"/>
                </a:solidFill>
              </a:rPr>
              <a:t>р</a:t>
            </a:r>
            <a:r>
              <a:rPr lang="ru-RU" sz="3200" dirty="0" smtClean="0"/>
              <a:t>уководящие </a:t>
            </a:r>
            <a:r>
              <a:rPr lang="ru-RU" sz="3200" dirty="0" smtClean="0"/>
              <a:t>идеи, научно обоснованные правила, нормы, регулирующие процесс обучения.</a:t>
            </a:r>
            <a:br>
              <a:rPr lang="ru-RU" sz="3200" dirty="0" smtClean="0"/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3286124"/>
            <a:ext cx="7686700" cy="928694"/>
          </a:xfrm>
          <a:ln>
            <a:solidFill>
              <a:srgbClr val="00B050"/>
            </a:solidFill>
          </a:ln>
        </p:spPr>
        <p:txBody>
          <a:bodyPr/>
          <a:lstStyle/>
          <a:p>
            <a:pPr algn="ctr">
              <a:buNone/>
            </a:pPr>
            <a:r>
              <a:rPr lang="ru-RU" b="1" dirty="0" err="1" smtClean="0"/>
              <a:t>общедидактические</a:t>
            </a:r>
            <a:r>
              <a:rPr lang="ru-RU" b="1" dirty="0" smtClean="0"/>
              <a:t> принципы обучения</a:t>
            </a:r>
            <a:endParaRPr lang="ru-RU" b="1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4357686" y="2214554"/>
            <a:ext cx="617223" cy="10001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Принципы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Научности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Системности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Единства рационального и эмоционального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Единства предметно-пространственного и личностно-ориентированного обучения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Единства теоретического и эмпирического знания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Доступности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Наглядности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Развивающего характера обучения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Связи изучения психологии с жизнью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14398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ial" pitchFamily="34" charset="0"/>
                <a:cs typeface="Arial" pitchFamily="34" charset="0"/>
              </a:rPr>
              <a:t>Высшее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образование  это подготовка специалистов высшей квалификации для отраслей экономики, науки, техники и культуры.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714488"/>
            <a:ext cx="7772400" cy="43053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Высшее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образование в России осуществляется высшими учебными заведениями в рамках системы высшего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(профессионального)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образования Российской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Федерации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состав системы ВПО РФ включаются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федеральные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государственные образовательные стандарты,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 вузы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имеющие государственные лицензии,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научные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проектные, производственные и др. учреждения и организации, ведущие научные исследования,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органы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осуществляющие управление в сфере образования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общественные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государственно-общественные объединения (творческие союзы, методические советы).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Федеральные государственные образовательные стандарты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– документы, предназначенные для обеспечения единства образовательного пространства РФ, качества </a:t>
            </a:r>
            <a:r>
              <a:rPr lang="ru-RU" dirty="0" smtClean="0"/>
              <a:t>ВО</a:t>
            </a:r>
            <a:r>
              <a:rPr lang="ru-RU" dirty="0" smtClean="0"/>
              <a:t>, признания и установления эквивалентности документов иностранных государств о высшем образовании.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требования </a:t>
            </a:r>
            <a:r>
              <a:rPr lang="ru-RU" dirty="0" smtClean="0"/>
              <a:t>к структуре основных </a:t>
            </a:r>
            <a:r>
              <a:rPr lang="ru-RU" dirty="0" smtClean="0"/>
              <a:t> ОП; </a:t>
            </a:r>
            <a:r>
              <a:rPr lang="ru-RU" dirty="0" smtClean="0"/>
              <a:t>требования к условиям реализации </a:t>
            </a:r>
            <a:r>
              <a:rPr lang="ru-RU" dirty="0" smtClean="0"/>
              <a:t>ОП, </a:t>
            </a:r>
            <a:r>
              <a:rPr lang="ru-RU" dirty="0" smtClean="0"/>
              <a:t>в том числе к кадровым, финансовым, материально-техническим и иным условиям; к результатам освоения студентами </a:t>
            </a:r>
            <a:r>
              <a:rPr lang="ru-RU" dirty="0" smtClean="0"/>
              <a:t>ОП.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Уровни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ВО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России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бакалавриат</a:t>
            </a:r>
            <a:r>
              <a:rPr lang="ru-RU" dirty="0" smtClean="0"/>
              <a:t> </a:t>
            </a:r>
            <a:r>
              <a:rPr lang="ru-RU" dirty="0" smtClean="0"/>
              <a:t>(степень «бакалавр», нормативный срок обучения 4 года);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специалитет</a:t>
            </a:r>
            <a:r>
              <a:rPr lang="ru-RU" dirty="0" smtClean="0"/>
              <a:t> </a:t>
            </a:r>
            <a:r>
              <a:rPr lang="ru-RU" dirty="0" smtClean="0"/>
              <a:t>(квалификация «специалист», нормативный срок не менее 5 лет);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магистратура </a:t>
            </a:r>
            <a:r>
              <a:rPr lang="ru-RU" dirty="0" smtClean="0"/>
              <a:t>(квалификация «магистр», нормативный срок 2 года – как продолжение на конкурсной основе обучения после получения степени «бакалавр»).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714356"/>
            <a:ext cx="7772400" cy="4572000"/>
          </a:xfrm>
        </p:spPr>
        <p:txBody>
          <a:bodyPr/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Высшее учебное заведение (ВУЗ)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– это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образовательная организация, учрежденная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действующая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 основании законодательства РФ,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имеющая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статус юридического лица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реализующая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соответствии с лицензией образовательные программы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/>
          </a:p>
        </p:txBody>
      </p:sp>
      <p:pic>
        <p:nvPicPr>
          <p:cNvPr id="5122" name="Picture 2" descr="C:\Users\Алексей\Desktop\krasgm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714752"/>
            <a:ext cx="6976979" cy="2762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71480"/>
            <a:ext cx="8358246" cy="59293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Ключевые задачи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удовлетворение потребностей личности в интеллектуальном, культурном и нравственном развитии посредством получения высшего образования;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наук и искусств путем научных исследований и творческой деятельности научно-педагогических работников и студентов, использование полученных результатов в образовательном процессе;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подготовка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переподготовка и повышение квалификации работников с высшим образованием и научно-педагогических работников;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 студентов гражданской позиции, способности к труду и жизни в условиях современной цивилизации и демократии;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сохранение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преумножение нравственных, культурных и научных ценностей общества;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распространение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знаний среди населения, повышение его образовательного и культурного уровня.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Формы обучения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очная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err="1" smtClean="0"/>
              <a:t>очно-заочная</a:t>
            </a:r>
            <a:r>
              <a:rPr lang="ru-RU" dirty="0" smtClean="0"/>
              <a:t> </a:t>
            </a:r>
            <a:r>
              <a:rPr lang="ru-RU" dirty="0" smtClean="0"/>
              <a:t>(вечерняя), </a:t>
            </a:r>
            <a:endParaRPr lang="ru-RU" dirty="0" smtClean="0"/>
          </a:p>
          <a:p>
            <a:r>
              <a:rPr lang="ru-RU" dirty="0" smtClean="0"/>
              <a:t>заочная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экстернат </a:t>
            </a:r>
            <a:r>
              <a:rPr lang="ru-RU" dirty="0" smtClean="0"/>
              <a:t>(самостоятельное изучение дисциплин). </a:t>
            </a:r>
            <a:endParaRPr lang="ru-RU" dirty="0" smtClean="0"/>
          </a:p>
          <a:p>
            <a:r>
              <a:rPr lang="ru-RU" dirty="0" smtClean="0"/>
              <a:t>с применением дистанционных технологий </a:t>
            </a:r>
            <a:r>
              <a:rPr lang="ru-RU" dirty="0" smtClean="0"/>
              <a:t>обучения </a:t>
            </a:r>
            <a:r>
              <a:rPr lang="ru-RU" dirty="0" smtClean="0"/>
              <a:t>студентов</a:t>
            </a:r>
            <a:r>
              <a:rPr lang="ru-RU" dirty="0" smtClean="0"/>
              <a:t> </a:t>
            </a:r>
            <a:r>
              <a:rPr lang="ru-RU" dirty="0" smtClean="0"/>
              <a:t>(ДОТ).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77724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Под </a:t>
            </a:r>
            <a:r>
              <a:rPr lang="ru-RU" i="1" dirty="0" smtClean="0"/>
              <a:t>дистанционными образовательными технологиями</a:t>
            </a:r>
            <a:r>
              <a:rPr lang="ru-RU" dirty="0" smtClean="0"/>
              <a:t> (далее ДОТ) понимаются образовательные технологии, реализуемые в основном с применением информационных и телекоммуникационных технологий при опосредованном (на расстоянии) или не полностью опосредованном взаимодействии обучающегося и педагогического </a:t>
            </a:r>
            <a:r>
              <a:rPr lang="ru-RU" dirty="0" smtClean="0"/>
              <a:t>работника. </a:t>
            </a:r>
            <a:endParaRPr lang="ru-RU" dirty="0"/>
          </a:p>
        </p:txBody>
      </p:sp>
      <p:pic>
        <p:nvPicPr>
          <p:cNvPr id="1026" name="Picture 2" descr="C:\Users\Алексей\Desktop\anime-komputeri-1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6" y="3531861"/>
            <a:ext cx="2571778" cy="2468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Объем учебной дисциплины (модуля) и виды учебной работы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71472" y="928670"/>
          <a:ext cx="8229600" cy="514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5130"/>
                <a:gridCol w="857256"/>
                <a:gridCol w="75721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Вид учебной работы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latin typeface="Arial" pitchFamily="34" charset="0"/>
                          <a:cs typeface="Arial" pitchFamily="34" charset="0"/>
                        </a:rPr>
                        <a:t>Всего часов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Сем.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Аудиторные занятия (всего), в том числе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Лекции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latin typeface="Arial" pitchFamily="34" charset="0"/>
                          <a:cs typeface="Arial" pitchFamily="34" charset="0"/>
                        </a:rPr>
                        <a:t>Практические (клинические практические) занятия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Самостоятельная работа студента (СРС), в том числе: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Подготовка презентаций, рефератов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Конспектирование источников и другой учебной литературы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Проработка учебного материала (по конспектам лекций, учебной и научной литературе) и подготовка докладов на семинарах и практических занятиях к участию в тематических дискуссиях и деловых играх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Выполнение упражнений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latin typeface="Arial" pitchFamily="34" charset="0"/>
                          <a:cs typeface="Arial" pitchFamily="34" charset="0"/>
                        </a:rPr>
                        <a:t>Вид промежуточной аттестации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Зачет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latin typeface="Arial" pitchFamily="34" charset="0"/>
                          <a:cs typeface="Arial" pitchFamily="34" charset="0"/>
                        </a:rPr>
                        <a:t>Общая трудоемкость час.</a:t>
                      </a:r>
                      <a:br>
                        <a:rPr lang="ru-RU" sz="1600" b="1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>
                          <a:latin typeface="Arial" pitchFamily="34" charset="0"/>
                          <a:cs typeface="Arial" pitchFamily="34" charset="0"/>
                        </a:rPr>
                        <a:t>зач.ед.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br>
                        <a:rPr lang="ru-RU" sz="1600" b="1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b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использования ДОТ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предоставление </a:t>
            </a:r>
            <a:r>
              <a:rPr lang="ru-RU" dirty="0" smtClean="0"/>
              <a:t>обучающимся возможности освоения </a:t>
            </a:r>
            <a:r>
              <a:rPr lang="ru-RU" dirty="0" smtClean="0"/>
              <a:t>ОП непосредственно </a:t>
            </a:r>
            <a:r>
              <a:rPr lang="ru-RU" dirty="0" smtClean="0"/>
              <a:t>по месту жительства обучающегося или его временного пребывания (нахождения). </a:t>
            </a:r>
            <a:endParaRPr lang="ru-RU" dirty="0" smtClean="0"/>
          </a:p>
          <a:p>
            <a:r>
              <a:rPr lang="ru-RU" dirty="0" smtClean="0"/>
              <a:t>ДОТ </a:t>
            </a:r>
            <a:r>
              <a:rPr lang="ru-RU" dirty="0" smtClean="0"/>
              <a:t>при всех </a:t>
            </a:r>
            <a:r>
              <a:rPr lang="ru-RU" dirty="0" smtClean="0"/>
              <a:t>формах </a:t>
            </a:r>
            <a:r>
              <a:rPr lang="ru-RU" dirty="0" smtClean="0"/>
              <a:t>получения образования или при их сочетании, при проведении различных видов учебных, лабораторных и практических занятий, практик (за исключением производственной практики), текущего контроля, промежуточной аттестации обучающихся.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Учебный процесс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федеральное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местное законодательство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Федеральный государственный образовательный стандарт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Закон об образовании в Российской Федерации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Образовательные программы.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Учебные </a:t>
            </a:r>
            <a:r>
              <a:rPr lang="ru-RU" sz="2400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планы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Организация учебного процесса</a:t>
            </a:r>
            <a:endParaRPr lang="ru-RU" sz="2800" dirty="0"/>
          </a:p>
        </p:txBody>
      </p:sp>
      <p:pic>
        <p:nvPicPr>
          <p:cNvPr id="4" name="Содержимое 3" descr="http://files.studfiles.ru/2706/215/html_5tbdNBEqYE.sfDU/htmlconvd-MgapUv_html_md1924a2.gif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433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5143512"/>
            <a:ext cx="69294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1 Иерархия элементов системы обучения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358246" cy="471490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Образовательный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процесс в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вузе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предполагает освоение студентом системы общих и научных, практических знаний об окружающей действительности, получение знаний и навыков применения методов исследовательской работы, научного познания, приобретение и закрепление нравственных качеств, эстетического вкуса, ценностного отношения к учебной деятельности, профессии, труду и к миру в целом.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Алексей\Desktop\11940026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57166"/>
            <a:ext cx="2371750" cy="158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25602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Учебный план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- основной документ, в соответствии с которым в вузе осуществляется организация учебного процесса по подготовке выпускников конкретной специальности в течение всего периода обучения студентов в вузе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85992"/>
            <a:ext cx="7772400" cy="37338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Учебный </a:t>
            </a:r>
            <a:r>
              <a:rPr lang="ru-RU" dirty="0" smtClean="0"/>
              <a:t>план содержит: </a:t>
            </a:r>
          </a:p>
          <a:p>
            <a:r>
              <a:rPr lang="ru-RU" dirty="0" smtClean="0"/>
              <a:t>перечень </a:t>
            </a:r>
            <a:r>
              <a:rPr lang="ru-RU" dirty="0" smtClean="0"/>
              <a:t>изучаемых дисциплин; </a:t>
            </a:r>
            <a:endParaRPr lang="ru-RU" dirty="0" smtClean="0"/>
          </a:p>
          <a:p>
            <a:r>
              <a:rPr lang="ru-RU" dirty="0" smtClean="0"/>
              <a:t>объемы </a:t>
            </a:r>
            <a:r>
              <a:rPr lang="ru-RU" dirty="0" smtClean="0"/>
              <a:t>часов, отводимых на изучение предусмотренных планом дисциплин; </a:t>
            </a:r>
            <a:endParaRPr lang="ru-RU" dirty="0" smtClean="0"/>
          </a:p>
          <a:p>
            <a:r>
              <a:rPr lang="ru-RU" dirty="0" smtClean="0"/>
              <a:t>установленные </a:t>
            </a:r>
            <a:r>
              <a:rPr lang="ru-RU" dirty="0" smtClean="0"/>
              <a:t>формы контроля.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 smtClean="0"/>
              <a:t>учебному плану ежегодно составляются </a:t>
            </a:r>
            <a:r>
              <a:rPr lang="ru-RU" i="1" dirty="0" smtClean="0"/>
              <a:t>рабочие учебные планы</a:t>
            </a:r>
            <a:r>
              <a:rPr lang="ru-RU" dirty="0" smtClean="0"/>
              <a:t>, которые учитывают требования утвержденного ректором на данный учебный </a:t>
            </a:r>
            <a:r>
              <a:rPr lang="ru-RU" dirty="0" smtClean="0"/>
              <a:t>год </a:t>
            </a:r>
            <a:r>
              <a:rPr lang="ru-RU" i="1" dirty="0" smtClean="0"/>
              <a:t>графика </a:t>
            </a:r>
            <a:r>
              <a:rPr lang="ru-RU" i="1" dirty="0" smtClean="0"/>
              <a:t>учебного процесса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Графиком</a:t>
            </a:r>
            <a:r>
              <a:rPr lang="ru-RU" dirty="0" smtClean="0"/>
              <a:t>  учебного процесса регламентируется </a:t>
            </a:r>
            <a:r>
              <a:rPr lang="ru-RU" dirty="0" smtClean="0"/>
              <a:t>количество учебных недель в каждом семестре (осеннем и весеннем), даты начала семестров, сессий, каникул, практик.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рабочем учебном плане </a:t>
            </a:r>
            <a:r>
              <a:rPr lang="ru-RU" dirty="0" smtClean="0"/>
              <a:t>указываются </a:t>
            </a:r>
            <a:r>
              <a:rPr lang="ru-RU" dirty="0" smtClean="0"/>
              <a:t>зачеты и экзамены, выносимые на сессии, а в графике учебного процесса - сроки проведения учебных аттестаций.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Учебный процесс в вузе проводится по </a:t>
            </a:r>
            <a:r>
              <a:rPr lang="ru-RU" i="1" dirty="0" smtClean="0"/>
              <a:t>расписанию учебных занятий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14818"/>
            <a:ext cx="7772400" cy="20716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285728"/>
            <a:ext cx="7772400" cy="3429024"/>
          </a:xfrm>
        </p:spPr>
        <p:txBody>
          <a:bodyPr/>
          <a:lstStyle/>
          <a:p>
            <a:r>
              <a:rPr lang="ru-RU" i="1" dirty="0" smtClean="0"/>
              <a:t>Лекция</a:t>
            </a:r>
            <a:r>
              <a:rPr lang="ru-RU" dirty="0" smtClean="0"/>
              <a:t> - это логически стройное, систематическое, последовательное и ясное изложение учебных и научных вопросов. </a:t>
            </a:r>
            <a:endParaRPr lang="ru-RU" dirty="0" smtClean="0"/>
          </a:p>
          <a:p>
            <a:r>
              <a:rPr lang="ru-RU" dirty="0" smtClean="0"/>
              <a:t>Предназначена </a:t>
            </a:r>
            <a:r>
              <a:rPr lang="ru-RU" dirty="0" smtClean="0"/>
              <a:t>для того, чтобы закладывать основы научных знаний, определять направление, основное содержание и характер всех других видов учебных занятий, а также самостоятельной работы студентов.</a:t>
            </a:r>
            <a:endParaRPr lang="ru-RU" dirty="0"/>
          </a:p>
        </p:txBody>
      </p:sp>
      <p:pic>
        <p:nvPicPr>
          <p:cNvPr id="6146" name="Picture 2" descr="C:\Users\Алексей\Desktop\лек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4308460" cy="2816656"/>
          </a:xfrm>
          <a:prstGeom prst="rect">
            <a:avLst/>
          </a:prstGeom>
          <a:noFill/>
        </p:spPr>
      </p:pic>
      <p:pic>
        <p:nvPicPr>
          <p:cNvPr id="6147" name="Picture 3" descr="C:\Users\Алексей\Desktop\лекц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43428"/>
            <a:ext cx="3857652" cy="2894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642918"/>
            <a:ext cx="8043890" cy="5376882"/>
          </a:xfrm>
        </p:spPr>
        <p:txBody>
          <a:bodyPr>
            <a:normAutofit/>
          </a:bodyPr>
          <a:lstStyle/>
          <a:p>
            <a:r>
              <a:rPr lang="ru-RU" i="1" dirty="0" smtClean="0"/>
              <a:t>Семинар</a:t>
            </a:r>
            <a:r>
              <a:rPr lang="ru-RU" dirty="0" smtClean="0"/>
              <a:t> - это практическое занятие по гуманитарной дисциплине, на котором студенты приобретают умения оформлять рефераты, учатся конспектировать первоисточники, устно излагать материал, а также защищать научные положения и выводы. </a:t>
            </a:r>
            <a:endParaRPr lang="ru-RU" dirty="0"/>
          </a:p>
        </p:txBody>
      </p:sp>
      <p:pic>
        <p:nvPicPr>
          <p:cNvPr id="8194" name="Picture 2" descr="C:\Users\Алексей\Desktop\семин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357562"/>
            <a:ext cx="5562601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357166"/>
            <a:ext cx="7772400" cy="2909894"/>
          </a:xfrm>
        </p:spPr>
        <p:txBody>
          <a:bodyPr/>
          <a:lstStyle/>
          <a:p>
            <a:r>
              <a:rPr lang="ru-RU" i="1" dirty="0" smtClean="0"/>
              <a:t>Практические занятия</a:t>
            </a:r>
            <a:r>
              <a:rPr lang="ru-RU" dirty="0" smtClean="0"/>
              <a:t> - это занятия, проводимые под руководством преподавателя в учебной аудитории, направленные на углубление научно-теоретических знаний и овладение определенными методами самостоятельной, в том числе </a:t>
            </a:r>
            <a:r>
              <a:rPr lang="ru-RU" dirty="0" smtClean="0"/>
              <a:t>исследовательской </a:t>
            </a:r>
            <a:r>
              <a:rPr lang="ru-RU" dirty="0" smtClean="0"/>
              <a:t>работы.</a:t>
            </a:r>
            <a:endParaRPr lang="ru-RU" dirty="0"/>
          </a:p>
        </p:txBody>
      </p:sp>
      <p:pic>
        <p:nvPicPr>
          <p:cNvPr id="7170" name="Picture 2" descr="C:\Users\Алексей\Desktop\практ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54643">
            <a:off x="4376617" y="2944075"/>
            <a:ext cx="4474810" cy="3207087"/>
          </a:xfrm>
          <a:prstGeom prst="rect">
            <a:avLst/>
          </a:prstGeom>
          <a:noFill/>
        </p:spPr>
      </p:pic>
      <p:pic>
        <p:nvPicPr>
          <p:cNvPr id="7171" name="Picture 3" descr="C:\Users\Алексей\Desktop\прак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3824267" cy="286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Литература</a:t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endParaRPr lang="ru-RU" sz="3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8329642" cy="5572164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Бадмаев Б.Ц. Методика преподавания психологии. – М.: ВЛАДОС, 2004. – 304 с.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Бадмаев Б.Ц. Психология и методика ускоренного обучения. – М.: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Владос-Пресс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2002. – 271 с.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Зимняя И.А. Педагогическая психология. – М.: Логос, 2004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2005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– 384с.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Карандашев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В.Н. Методика преподавания психологии. – М.: Питер, 2009. – 250 с.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Краевский В.В., Хуторской А.В.  Основы обучения. Дидактика и методика. – М.: Академия, 2007. – 349  с.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Ляудис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В.Я.Методика преподавания психологи. – М., 2000.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Панина Т.С., Вавилова Л.Н. Современные способы активизации обучения. – М.: Академия, 2006. – 176 с.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Попова М.В.,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Забродин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Ю.М. Психология как учебный предмет в школе. – М., 2002.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Технологии в изучении психологии / А.С. Чернышев, Н.Н.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Гребеньков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С.В. Сарычев и др. – М.: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Пед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о-во России, 2003. – 354 с.</a:t>
            </a:r>
          </a:p>
          <a:p>
            <a:pPr marL="457200" indent="-457200" algn="just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 </a:t>
            </a:r>
            <a:r>
              <a:rPr lang="ru-RU" i="1" dirty="0" smtClean="0"/>
              <a:t>консультациях</a:t>
            </a:r>
            <a:r>
              <a:rPr lang="ru-RU" dirty="0" smtClean="0"/>
              <a:t> рассматриваются вопросы, </a:t>
            </a:r>
            <a:r>
              <a:rPr lang="ru-RU" smtClean="0"/>
              <a:t>касающиеся </a:t>
            </a:r>
            <a:r>
              <a:rPr lang="ru-RU" smtClean="0"/>
              <a:t>организации </a:t>
            </a:r>
            <a:r>
              <a:rPr lang="ru-RU" dirty="0" smtClean="0"/>
              <a:t>и методики внеаудиторной самостоятельной работы студентов, связанные с уточнением тех или иных научных данных, новых для студента понятий, методов решения задач; даются сведения о дополнительной литературе.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85992"/>
            <a:ext cx="7729566" cy="3733808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/>
              <a:t>Аттестационные мероприятия</a:t>
            </a:r>
            <a:r>
              <a:rPr lang="ru-RU" dirty="0" smtClean="0"/>
              <a:t> связаны с осуществлением контроля </a:t>
            </a:r>
            <a:r>
              <a:rPr lang="ru-RU" dirty="0" smtClean="0"/>
              <a:t>знаний, полученных студентами. </a:t>
            </a:r>
            <a:endParaRPr lang="ru-RU" dirty="0" smtClean="0"/>
          </a:p>
          <a:p>
            <a:r>
              <a:rPr lang="ru-RU" dirty="0" smtClean="0"/>
              <a:t>Экзаменационные </a:t>
            </a:r>
            <a:r>
              <a:rPr lang="ru-RU" dirty="0" smtClean="0"/>
              <a:t>сессии проводятся дважды в течение учебного года - в конце каждого семестра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 </a:t>
            </a:r>
            <a:r>
              <a:rPr lang="ru-RU" dirty="0" smtClean="0"/>
              <a:t>сессии допускаются студенты, не имеющие академической задолженности за семестр и сдавшие все зачеты. Продолжительность сессии - три-четыре недели, количество экзаменов - обычно три – пять (в условиях реализации сокращенных основных образовательных программ их может быть больше). </a:t>
            </a:r>
            <a:endParaRPr lang="ru-RU" dirty="0"/>
          </a:p>
        </p:txBody>
      </p:sp>
      <p:pic>
        <p:nvPicPr>
          <p:cNvPr id="3074" name="Picture 2" descr="C:\Users\Алексей\Desktop\6969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3200"/>
            <a:ext cx="3018432" cy="1968977"/>
          </a:xfrm>
          <a:prstGeom prst="rect">
            <a:avLst/>
          </a:prstGeom>
          <a:noFill/>
        </p:spPr>
      </p:pic>
      <p:pic>
        <p:nvPicPr>
          <p:cNvPr id="3075" name="Picture 3" descr="C:\Users\Алексей\Desktop\1361552662_pics0032_resize_yapfiles.ru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3777"/>
            <a:ext cx="4429156" cy="2148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214290"/>
            <a:ext cx="7772400" cy="4572000"/>
          </a:xfrm>
        </p:spPr>
        <p:txBody>
          <a:bodyPr/>
          <a:lstStyle/>
          <a:p>
            <a:r>
              <a:rPr lang="ru-RU" dirty="0" smtClean="0"/>
              <a:t>Составляющие </a:t>
            </a:r>
            <a:r>
              <a:rPr lang="ru-RU" dirty="0" smtClean="0"/>
              <a:t>образовательного процесса в вузе могут быть реализованы лишь при условиях наличия у студентов таких качеств и способностей, как собранность, настойчивость, воля, высокая эмоциональная культура и навыков самовоспитания, самообучения, самоуправления, самоконтроля, самосовершенствования. </a:t>
            </a:r>
            <a:endParaRPr lang="ru-RU" dirty="0"/>
          </a:p>
        </p:txBody>
      </p:sp>
      <p:pic>
        <p:nvPicPr>
          <p:cNvPr id="9218" name="Picture 2" descr="C:\Users\Алексей\Desktop\1419587049_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7628"/>
            <a:ext cx="2484421" cy="1804434"/>
          </a:xfrm>
          <a:prstGeom prst="rect">
            <a:avLst/>
          </a:prstGeom>
          <a:noFill/>
        </p:spPr>
      </p:pic>
      <p:pic>
        <p:nvPicPr>
          <p:cNvPr id="9219" name="Picture 3" descr="C:\Users\Алексей\Desktop\gmat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627961"/>
            <a:ext cx="4000528" cy="2248540"/>
          </a:xfrm>
          <a:prstGeom prst="rect">
            <a:avLst/>
          </a:prstGeom>
          <a:noFill/>
        </p:spPr>
      </p:pic>
      <p:pic>
        <p:nvPicPr>
          <p:cNvPr id="9220" name="Picture 4" descr="C:\Users\Алексей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5143512"/>
            <a:ext cx="2962299" cy="1352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071546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098" name="Picture 2" descr="C:\Users\Алексей\Desktop\МПП\загруженное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0438"/>
            <a:ext cx="7772400" cy="2338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Задания для подготовки к практическому занятию (эссе)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   Какое общение принято называть педагогическим?</a:t>
            </a:r>
          </a:p>
          <a:p>
            <a:r>
              <a:rPr lang="ru-RU" dirty="0" smtClean="0"/>
              <a:t>2.   Каковы слагаемые педагогического мастерства в общении?</a:t>
            </a:r>
          </a:p>
          <a:p>
            <a:r>
              <a:rPr lang="ru-RU" dirty="0" smtClean="0"/>
              <a:t>3.  Каковы условия успешности педагогического общения?</a:t>
            </a:r>
          </a:p>
          <a:p>
            <a:r>
              <a:rPr lang="ru-RU" dirty="0" smtClean="0"/>
              <a:t>4.  Какие рекомендации может дать психолог преподавателям по предупреждению возникновения в педагогическом общении конфликтных ситуаций?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Методика преподавания психологии как научно-практическая дисциплина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785926"/>
            <a:ext cx="7872442" cy="4233874"/>
          </a:xfrm>
        </p:spPr>
        <p:txBody>
          <a:bodyPr>
            <a:normAutofit/>
          </a:bodyPr>
          <a:lstStyle/>
          <a:p>
            <a:r>
              <a:rPr lang="ru-RU" dirty="0" smtClean="0"/>
              <a:t>МПП – </a:t>
            </a:r>
            <a:r>
              <a:rPr lang="ru-RU" dirty="0" err="1" smtClean="0"/>
              <a:t>полидисциплинарное</a:t>
            </a:r>
            <a:r>
              <a:rPr lang="ru-RU" dirty="0" smtClean="0"/>
              <a:t> явление.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</p:txBody>
      </p:sp>
      <p:sp>
        <p:nvSpPr>
          <p:cNvPr id="5" name="Овал 4"/>
          <p:cNvSpPr/>
          <p:nvPr/>
        </p:nvSpPr>
        <p:spPr>
          <a:xfrm>
            <a:off x="4214810" y="2714620"/>
            <a:ext cx="4071966" cy="207170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Дидактика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7224" y="2857496"/>
            <a:ext cx="4214842" cy="178595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Психология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3679025" y="4464851"/>
            <a:ext cx="1571636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071802" y="5000636"/>
            <a:ext cx="2786082" cy="10001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МПП</a:t>
            </a:r>
            <a:endParaRPr lang="ru-RU" dirty="0"/>
          </a:p>
        </p:txBody>
      </p:sp>
      <p:pic>
        <p:nvPicPr>
          <p:cNvPr id="17409" name="Picture 1" descr="C:\Users\Алексей\Desktop\УЧИТ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14884"/>
            <a:ext cx="2381240" cy="19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r>
              <a:rPr lang="ru-RU" dirty="0" smtClean="0"/>
              <a:t>История развития МПП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285860"/>
          <a:ext cx="8572560" cy="5205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0"/>
              </a:tblGrid>
              <a:tr h="16478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 этап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XVIII</a:t>
                      </a: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XIX</a:t>
                      </a: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 в.</a:t>
                      </a:r>
                    </a:p>
                    <a:p>
                      <a:pPr>
                        <a:buNone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1755 – 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МГУ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1796 –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Михайлов. Наука о душе</a:t>
                      </a:r>
                    </a:p>
                    <a:p>
                      <a:pPr>
                        <a:buNone/>
                      </a:pP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1815 – </a:t>
                      </a:r>
                      <a:r>
                        <a:rPr lang="ru-RU" sz="1800" b="0" dirty="0" err="1" smtClean="0">
                          <a:latin typeface="Arial" pitchFamily="34" charset="0"/>
                          <a:cs typeface="Arial" pitchFamily="34" charset="0"/>
                        </a:rPr>
                        <a:t>Любовский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 П. Краткое руководство к опытному </a:t>
                      </a:r>
                      <a:r>
                        <a:rPr lang="ru-RU" sz="1800" b="0" dirty="0" err="1" smtClean="0">
                          <a:latin typeface="Arial" pitchFamily="34" charset="0"/>
                          <a:cs typeface="Arial" pitchFamily="34" charset="0"/>
                        </a:rPr>
                        <a:t>душесловию</a:t>
                      </a:r>
                      <a:endParaRPr lang="ru-RU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b="0" dirty="0"/>
                    </a:p>
                  </a:txBody>
                  <a:tcPr/>
                </a:tc>
              </a:tr>
              <a:tr h="11268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2 этап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первая пол.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 в.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Челпанов Введение в экспериментальную психологию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Педология</a:t>
                      </a:r>
                    </a:p>
                    <a:p>
                      <a:r>
                        <a:rPr lang="ru-RU" dirty="0" smtClean="0"/>
                        <a:t>Корнилов</a:t>
                      </a:r>
                      <a:endParaRPr lang="ru-RU" dirty="0"/>
                    </a:p>
                  </a:txBody>
                  <a:tcPr/>
                </a:tc>
              </a:tr>
              <a:tr h="13388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3 этап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вторая пол.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 в.</a:t>
                      </a:r>
                      <a:endParaRPr lang="en-US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1917-1936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, 1942 – каф психологии МГУ, 1966 – каф. </a:t>
                      </a:r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псх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Москва, Ленинград, Ярославль, Тбилиси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1997 – более 90 </a:t>
                      </a:r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факульт</a:t>
                      </a:r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.-в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псх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, подготовка педагогов-психологов</a:t>
                      </a:r>
                      <a:endParaRPr lang="ru-RU" dirty="0"/>
                    </a:p>
                  </a:txBody>
                  <a:tcPr/>
                </a:tc>
              </a:tr>
              <a:tr h="10299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4 этап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XXI</a:t>
                      </a: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 в.</a:t>
                      </a:r>
                    </a:p>
                    <a:p>
                      <a:pPr>
                        <a:buNone/>
                      </a:pPr>
                      <a:r>
                        <a:rPr lang="ru-RU" dirty="0" smtClean="0"/>
                        <a:t>Стандарт по </a:t>
                      </a:r>
                      <a:r>
                        <a:rPr lang="ru-RU" dirty="0" err="1" smtClean="0"/>
                        <a:t>псх</a:t>
                      </a:r>
                      <a:r>
                        <a:rPr lang="ru-RU" dirty="0" smtClean="0"/>
                        <a:t>, прикладной характер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r>
              <a:rPr lang="ru-RU" sz="2800" b="1" dirty="0" smtClean="0"/>
              <a:t>Предмет МПП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специфические закономерности образовательного процесса, на основе которых определяются цели, содержание обучения, воспитания, вырабатывается система эффективных средств, необходимых для реализации этих целей;</a:t>
            </a:r>
          </a:p>
          <a:p>
            <a:endParaRPr lang="ru-RU" dirty="0" smtClean="0"/>
          </a:p>
          <a:p>
            <a:r>
              <a:rPr lang="ru-RU" dirty="0" smtClean="0"/>
              <a:t>Методы, формы, средства обучения психологии, их специфика и особенности  применения в процессе учебного занятия.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Цели</a:t>
            </a:r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преподавании психологии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Главная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повышение качества преподавания психологии в разных сферах деятельности человека.</a:t>
            </a:r>
          </a:p>
          <a:p>
            <a:r>
              <a:rPr lang="ru-RU" u="sng" dirty="0" smtClean="0"/>
              <a:t>Обучающий аспект</a:t>
            </a:r>
            <a:r>
              <a:rPr lang="ru-RU" dirty="0" smtClean="0"/>
              <a:t>: овладение основами знаний по формам и методам организации учебного знания по психол. Дисциплинам.</a:t>
            </a:r>
          </a:p>
          <a:p>
            <a:r>
              <a:rPr lang="ru-RU" u="sng" dirty="0" smtClean="0"/>
              <a:t>Воспитательный аспект</a:t>
            </a:r>
            <a:r>
              <a:rPr lang="ru-RU" dirty="0" smtClean="0"/>
              <a:t>: воспитание активного интереса к психологии, формирование потребности в трансляции этих знаний.</a:t>
            </a:r>
          </a:p>
          <a:p>
            <a:r>
              <a:rPr lang="ru-RU" u="sng" dirty="0" smtClean="0"/>
              <a:t>Развивающий аспект: </a:t>
            </a:r>
            <a:r>
              <a:rPr lang="ru-RU" dirty="0" smtClean="0"/>
              <a:t>развитие представлений о себе, как субъекте деятельности, развитие ПВК </a:t>
            </a:r>
            <a:r>
              <a:rPr lang="ru-RU" b="1" dirty="0" smtClean="0">
                <a:solidFill>
                  <a:srgbClr val="00B0F0"/>
                </a:solidFill>
              </a:rPr>
              <a:t>(???)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ПВК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ЭМПАТИЯ</a:t>
            </a:r>
          </a:p>
          <a:p>
            <a:pPr>
              <a:buNone/>
            </a:pPr>
            <a:r>
              <a:rPr lang="ru-RU" dirty="0" smtClean="0"/>
              <a:t>РЕЧЬ </a:t>
            </a:r>
          </a:p>
          <a:p>
            <a:pPr>
              <a:buNone/>
            </a:pPr>
            <a:r>
              <a:rPr lang="ru-RU" dirty="0" smtClean="0"/>
              <a:t>КОММУНИКАТИВНЫЕ</a:t>
            </a:r>
          </a:p>
          <a:p>
            <a:pPr>
              <a:buNone/>
            </a:pPr>
            <a:r>
              <a:rPr lang="ru-RU" dirty="0" smtClean="0"/>
              <a:t>ПРОФЕССИОНАЛЬНОЕ МЫШЛЕНИЕ…</a:t>
            </a:r>
            <a:endParaRPr lang="ru-RU" dirty="0"/>
          </a:p>
        </p:txBody>
      </p:sp>
      <p:pic>
        <p:nvPicPr>
          <p:cNvPr id="15361" name="Picture 1" descr="C:\Users\Алексей\Desktop\СОВУШК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28"/>
            <a:ext cx="3651250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340</TotalTime>
  <Words>1275</Words>
  <PresentationFormat>Экран (4:3)</PresentationFormat>
  <Paragraphs>185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Справедливость</vt:lpstr>
      <vt:lpstr>Государственное бюджетное образовательное учреждение высшего профессионального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 Факультет клинической психологии Кафедра педагогики и психологии  с курсом ПО </vt:lpstr>
      <vt:lpstr>Объем учебной дисциплины (модуля) и виды учебной работы</vt:lpstr>
      <vt:lpstr> Литература </vt:lpstr>
      <vt:lpstr>Задания для подготовки к практическому занятию (эссе)</vt:lpstr>
      <vt:lpstr>Методика преподавания психологии как научно-практическая дисциплина</vt:lpstr>
      <vt:lpstr>История развития МПП</vt:lpstr>
      <vt:lpstr>Предмет МПП</vt:lpstr>
      <vt:lpstr>   Цели преподавании психологии</vt:lpstr>
      <vt:lpstr>Слайд 9</vt:lpstr>
      <vt:lpstr>Цели преподавании психологии  в высшей школе</vt:lpstr>
      <vt:lpstr>Принципы обучения – руководящие идеи, научно обоснованные правила, нормы, регулирующие процесс обучения. </vt:lpstr>
      <vt:lpstr>Принципы</vt:lpstr>
      <vt:lpstr>Высшее образование  это подготовка специалистов высшей квалификации для отраслей экономики, науки, техники и культуры.  </vt:lpstr>
      <vt:lpstr>Федеральные государственные образовательные стандарты</vt:lpstr>
      <vt:lpstr>Уровни ВО в России </vt:lpstr>
      <vt:lpstr>Слайд 16</vt:lpstr>
      <vt:lpstr>Слайд 17</vt:lpstr>
      <vt:lpstr>Формы обучения</vt:lpstr>
      <vt:lpstr>Слайд 19</vt:lpstr>
      <vt:lpstr>Цель использования ДОТ </vt:lpstr>
      <vt:lpstr>Учебный процесс</vt:lpstr>
      <vt:lpstr>Организация учебного процесса</vt:lpstr>
      <vt:lpstr>Слайд 23</vt:lpstr>
      <vt:lpstr>Учебный план - основной документ, в соответствии с которым в вузе осуществляется организация учебного процесса по подготовке выпускников конкретной специальности в течение всего периода обучения студентов в вузе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высшего профессионального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 Факультет клинической психологии Кафедра педагогики и психологии  с курсом ПО </dc:title>
  <dc:creator>рабочий</dc:creator>
  <cp:lastModifiedBy>Алексей</cp:lastModifiedBy>
  <cp:revision>49</cp:revision>
  <dcterms:created xsi:type="dcterms:W3CDTF">2016-09-02T02:52:30Z</dcterms:created>
  <dcterms:modified xsi:type="dcterms:W3CDTF">2016-09-02T08:45:28Z</dcterms:modified>
</cp:coreProperties>
</file>