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9" r:id="rId6"/>
    <p:sldId id="280" r:id="rId7"/>
    <p:sldId id="261" r:id="rId8"/>
    <p:sldId id="262" r:id="rId9"/>
    <p:sldId id="263" r:id="rId10"/>
    <p:sldId id="264" r:id="rId11"/>
    <p:sldId id="281" r:id="rId12"/>
    <p:sldId id="265" r:id="rId13"/>
    <p:sldId id="266" r:id="rId14"/>
    <p:sldId id="267" r:id="rId15"/>
    <p:sldId id="282" r:id="rId16"/>
    <p:sldId id="268" r:id="rId17"/>
    <p:sldId id="269" r:id="rId18"/>
    <p:sldId id="283" r:id="rId19"/>
    <p:sldId id="270" r:id="rId20"/>
    <p:sldId id="271" r:id="rId21"/>
    <p:sldId id="284" r:id="rId22"/>
    <p:sldId id="272" r:id="rId23"/>
    <p:sldId id="273" r:id="rId24"/>
    <p:sldId id="274" r:id="rId25"/>
    <p:sldId id="285" r:id="rId26"/>
    <p:sldId id="275" r:id="rId27"/>
    <p:sldId id="276" r:id="rId28"/>
    <p:sldId id="286" r:id="rId29"/>
    <p:sldId id="277" r:id="rId30"/>
    <p:sldId id="27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CBDB-AEE6-4D0C-B692-ACAD9FBAE697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33A8-7542-4F9B-AA62-87F1F640A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5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CBDB-AEE6-4D0C-B692-ACAD9FBAE697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33A8-7542-4F9B-AA62-87F1F640A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42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CBDB-AEE6-4D0C-B692-ACAD9FBAE697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33A8-7542-4F9B-AA62-87F1F640A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01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CBDB-AEE6-4D0C-B692-ACAD9FBAE697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33A8-7542-4F9B-AA62-87F1F640A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91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CBDB-AEE6-4D0C-B692-ACAD9FBAE697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33A8-7542-4F9B-AA62-87F1F640A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8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CBDB-AEE6-4D0C-B692-ACAD9FBAE697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33A8-7542-4F9B-AA62-87F1F640A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54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CBDB-AEE6-4D0C-B692-ACAD9FBAE697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33A8-7542-4F9B-AA62-87F1F640A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7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CBDB-AEE6-4D0C-B692-ACAD9FBAE697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33A8-7542-4F9B-AA62-87F1F640A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CBDB-AEE6-4D0C-B692-ACAD9FBAE697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33A8-7542-4F9B-AA62-87F1F640A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4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CBDB-AEE6-4D0C-B692-ACAD9FBAE697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33A8-7542-4F9B-AA62-87F1F640A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CBDB-AEE6-4D0C-B692-ACAD9FBAE697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33A8-7542-4F9B-AA62-87F1F640A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DCBDB-AEE6-4D0C-B692-ACAD9FBAE697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233A8-7542-4F9B-AA62-87F1F640A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90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sz="1800" dirty="0" err="1" smtClean="0"/>
              <a:t>Войно-Ясенецкого</a:t>
            </a:r>
            <a:r>
              <a:rPr lang="ru-RU" sz="1800" dirty="0" smtClean="0"/>
              <a:t>" Министерства здравоохранения Российской Федерации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Кафедра лучевой диагностики ИПО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err="1" smtClean="0"/>
              <a:t>Мультипараметрическая</a:t>
            </a:r>
            <a:r>
              <a:rPr lang="ru-RU" dirty="0" smtClean="0"/>
              <a:t> МР-томография органов малого таза после </a:t>
            </a:r>
            <a:r>
              <a:rPr lang="ru-RU" dirty="0"/>
              <a:t>лечения </a:t>
            </a:r>
            <a:r>
              <a:rPr lang="ru-RU" dirty="0" smtClean="0"/>
              <a:t>рака предстательной </a:t>
            </a:r>
            <a:r>
              <a:rPr lang="ru-RU" dirty="0"/>
              <a:t>железы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938" y="4941888"/>
            <a:ext cx="5464175" cy="1582737"/>
          </a:xfrm>
        </p:spPr>
        <p:txBody>
          <a:bodyPr rtlCol="0">
            <a:normAutofit fontScale="77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Выполнил: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ординатор 1 года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специальности Рентгенология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Аксенов В.В.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8" y="4581128"/>
            <a:ext cx="592204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5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МРТ ОМТ - аксиальное(а) Т2 –ВИ,  DCE (б) карта ИКД (c), рецидив РПЖ, после </a:t>
            </a:r>
            <a:r>
              <a:rPr lang="ru-RU" sz="3200" dirty="0" err="1" smtClean="0"/>
              <a:t>простатэктомии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885535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500" y="551723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Очаг </a:t>
            </a:r>
            <a:r>
              <a:rPr lang="ru-RU" sz="2400" b="1" dirty="0" err="1" smtClean="0"/>
              <a:t>гипоинтенсивности</a:t>
            </a:r>
            <a:r>
              <a:rPr lang="ru-RU" sz="2400" b="1" dirty="0" smtClean="0"/>
              <a:t> на Т2 ВИ, карте ИКД и </a:t>
            </a:r>
            <a:r>
              <a:rPr lang="ru-RU" sz="2400" b="1" dirty="0" err="1" smtClean="0"/>
              <a:t>гиперинтенсивности</a:t>
            </a:r>
            <a:r>
              <a:rPr lang="ru-RU" sz="2400" b="1" dirty="0" smtClean="0"/>
              <a:t> на </a:t>
            </a:r>
            <a:r>
              <a:rPr lang="en-US" sz="2400" b="1" dirty="0" smtClean="0"/>
              <a:t>DCE </a:t>
            </a:r>
            <a:r>
              <a:rPr lang="ru-RU" sz="2400" b="1" dirty="0" smtClean="0"/>
              <a:t>изображении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185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Лучевая терапия рака предстательной железы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Различают два вида лучевой терапии РПЖ -</a:t>
            </a:r>
            <a:r>
              <a:rPr lang="ru-RU" dirty="0" err="1" smtClean="0"/>
              <a:t>брахитерапию</a:t>
            </a:r>
            <a:r>
              <a:rPr lang="ru-RU" dirty="0" smtClean="0"/>
              <a:t> и наружную лучевую терапию</a:t>
            </a:r>
          </a:p>
          <a:p>
            <a:r>
              <a:rPr lang="ru-RU" dirty="0" smtClean="0"/>
              <a:t>Суть метода </a:t>
            </a:r>
            <a:r>
              <a:rPr lang="ru-RU" dirty="0" err="1" smtClean="0"/>
              <a:t>брахитерапии</a:t>
            </a:r>
            <a:r>
              <a:rPr lang="ru-RU" dirty="0" smtClean="0"/>
              <a:t> или интерстициальной лучевой терапии заключается в введении в ложе опухоли частиц радиоактивного изотопа</a:t>
            </a:r>
          </a:p>
          <a:p>
            <a:r>
              <a:rPr lang="ru-RU" dirty="0"/>
              <a:t>Внешняя лучевая терапия заключается в </a:t>
            </a:r>
            <a:r>
              <a:rPr lang="ru-RU" dirty="0" smtClean="0"/>
              <a:t>направлении лучей </a:t>
            </a:r>
            <a:r>
              <a:rPr lang="ru-RU" dirty="0"/>
              <a:t>высокой энергии, генерируемых линейным ускорителем, </a:t>
            </a:r>
            <a:r>
              <a:rPr lang="ru-RU" dirty="0" smtClean="0"/>
              <a:t>точно на область поражения</a:t>
            </a:r>
          </a:p>
        </p:txBody>
      </p:sp>
    </p:spTree>
    <p:extLst>
      <p:ext uri="{BB962C8B-B14F-4D97-AF65-F5344CB8AC3E}">
        <p14:creationId xmlns:p14="http://schemas.microsoft.com/office/powerpoint/2010/main" val="337536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МРТ предстательной железы после лучевой терапии РПЖ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Т2 </a:t>
            </a:r>
            <a:r>
              <a:rPr lang="ru-RU" dirty="0" smtClean="0"/>
              <a:t>ВИ</a:t>
            </a:r>
          </a:p>
          <a:p>
            <a:r>
              <a:rPr lang="ru-RU" dirty="0" smtClean="0"/>
              <a:t>Диффузное уменьшение предстательной железы</a:t>
            </a:r>
          </a:p>
          <a:p>
            <a:r>
              <a:rPr lang="ru-RU" dirty="0" err="1" smtClean="0"/>
              <a:t>Гипоинтенсивность</a:t>
            </a:r>
            <a:r>
              <a:rPr lang="ru-RU" dirty="0" smtClean="0"/>
              <a:t> предстательной железы</a:t>
            </a:r>
          </a:p>
        </p:txBody>
      </p:sp>
    </p:spTree>
    <p:extLst>
      <p:ext uri="{BB962C8B-B14F-4D97-AF65-F5344CB8AC3E}">
        <p14:creationId xmlns:p14="http://schemas.microsoft.com/office/powerpoint/2010/main" val="256107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МРТ ОМТ – аксиальное Т2 –ВИ, типичная картина после лучевой терапии РПЖ</a:t>
            </a:r>
            <a:endParaRPr lang="ru-RU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61861"/>
            <a:ext cx="4608512" cy="40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782" y="565551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Железа </a:t>
            </a:r>
            <a:r>
              <a:rPr lang="ru-RU" sz="2400" b="1" dirty="0" err="1" smtClean="0"/>
              <a:t>гипоинтенсивна</a:t>
            </a:r>
            <a:r>
              <a:rPr lang="ru-RU" sz="2400" b="1" dirty="0" smtClean="0"/>
              <a:t>,  диффузно увеличена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81671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МРТ ОМТ - аксиальное(а) Т2 –ВИ,  DCE (б, c), рецидив РПЖ после лучевой терапии</a:t>
            </a:r>
            <a:endParaRPr lang="ru-R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64" y="2276872"/>
            <a:ext cx="883299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15719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Картина постлучевых изменений на </a:t>
            </a:r>
            <a:r>
              <a:rPr lang="ru-RU" sz="2400" b="1" dirty="0"/>
              <a:t>Т2 </a:t>
            </a:r>
            <a:r>
              <a:rPr lang="ru-RU" sz="2400" b="1" dirty="0" smtClean="0"/>
              <a:t>ВИ,   очаг </a:t>
            </a:r>
            <a:r>
              <a:rPr lang="ru-RU" sz="2400" b="1" dirty="0" err="1" smtClean="0"/>
              <a:t>гиперинтенсивности</a:t>
            </a:r>
            <a:r>
              <a:rPr lang="ru-RU" sz="2400" b="1" dirty="0" smtClean="0"/>
              <a:t> линзовидной формы </a:t>
            </a:r>
            <a:r>
              <a:rPr lang="ru-RU" sz="2400" b="1" dirty="0"/>
              <a:t>на DCE </a:t>
            </a:r>
            <a:r>
              <a:rPr lang="ru-RU" sz="2400" b="1" dirty="0" smtClean="0"/>
              <a:t>изображении указывающий на рецидив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27548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Гормональная терапия рака предстательной железы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Суть метода заключается во введении эстрогенов </a:t>
            </a:r>
            <a:r>
              <a:rPr lang="ru-RU" dirty="0"/>
              <a:t>или аналогов </a:t>
            </a:r>
            <a:r>
              <a:rPr lang="ru-RU" dirty="0" err="1" smtClean="0"/>
              <a:t>рилизинг</a:t>
            </a:r>
            <a:r>
              <a:rPr lang="ru-RU" dirty="0" smtClean="0"/>
              <a:t> гормона </a:t>
            </a:r>
            <a:r>
              <a:rPr lang="ru-RU" dirty="0" err="1"/>
              <a:t>лютеинизирующего</a:t>
            </a:r>
            <a:r>
              <a:rPr lang="ru-RU" dirty="0"/>
              <a:t> </a:t>
            </a:r>
            <a:r>
              <a:rPr lang="ru-RU" dirty="0" smtClean="0"/>
              <a:t>гормона </a:t>
            </a:r>
            <a:r>
              <a:rPr lang="ru-RU" dirty="0"/>
              <a:t>(</a:t>
            </a:r>
            <a:r>
              <a:rPr lang="ru-RU" dirty="0" smtClean="0"/>
              <a:t>РГ-ЛГ), что  обеспечивает прерывание продукции андрогенов</a:t>
            </a:r>
          </a:p>
          <a:p>
            <a:pPr marL="0" indent="0">
              <a:buNone/>
            </a:pPr>
            <a:r>
              <a:rPr lang="ru-RU" dirty="0" smtClean="0"/>
              <a:t>Данный метод используется в лечении:</a:t>
            </a:r>
          </a:p>
          <a:p>
            <a:r>
              <a:rPr lang="ru-RU" dirty="0" smtClean="0"/>
              <a:t>Неоперабельных случаев РПЖ</a:t>
            </a:r>
          </a:p>
          <a:p>
            <a:r>
              <a:rPr lang="ru-RU" dirty="0" smtClean="0"/>
              <a:t>При наличии метастазов РПЖ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192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МРТ предстательной железы после гормонотерапии РПЖ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Т2 ВИ</a:t>
            </a:r>
          </a:p>
          <a:p>
            <a:r>
              <a:rPr lang="ru-RU" dirty="0"/>
              <a:t>Диффузное уменьшение предстательной железы</a:t>
            </a:r>
          </a:p>
          <a:p>
            <a:r>
              <a:rPr lang="ru-RU" dirty="0" err="1"/>
              <a:t>Гипоинтенсивность</a:t>
            </a:r>
            <a:r>
              <a:rPr lang="ru-RU" dirty="0"/>
              <a:t> предстательной </a:t>
            </a:r>
            <a:r>
              <a:rPr lang="ru-RU" dirty="0" smtClean="0"/>
              <a:t>железы</a:t>
            </a:r>
          </a:p>
          <a:p>
            <a:r>
              <a:rPr lang="ru-RU" dirty="0" smtClean="0"/>
              <a:t>Отсутствие признаков постлучевого фиброза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676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МРТ ОМТ – аксиальное (а) Т2 –ВИ, карта ИКД (б), </a:t>
            </a:r>
            <a:r>
              <a:rPr lang="ru-RU" sz="3200" dirty="0" smtClean="0"/>
              <a:t>т</a:t>
            </a:r>
            <a:r>
              <a:rPr lang="ru-RU" sz="3200" dirty="0" smtClean="0"/>
              <a:t>ипичная </a:t>
            </a:r>
            <a:r>
              <a:rPr lang="ru-RU" sz="3200" dirty="0"/>
              <a:t>картина </a:t>
            </a:r>
            <a:r>
              <a:rPr lang="ru-RU" sz="3200" dirty="0" smtClean="0"/>
              <a:t>после </a:t>
            </a:r>
            <a:r>
              <a:rPr lang="ru-RU" sz="3200" dirty="0" smtClean="0"/>
              <a:t>гормонотерапии РПЖ</a:t>
            </a:r>
            <a:endParaRPr lang="ru-RU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2738"/>
            <a:ext cx="7355160" cy="388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44522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Гипоинтенсивность</a:t>
            </a:r>
            <a:r>
              <a:rPr lang="ru-RU" sz="2400" b="1" dirty="0" smtClean="0"/>
              <a:t> </a:t>
            </a:r>
            <a:r>
              <a:rPr lang="ru-RU" sz="2400" b="1" dirty="0" smtClean="0"/>
              <a:t>и диффузное увеличение простаты на Т2 ВИ и карте ИКД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9511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Ультразвуковая абляция при раке предстательной железы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Ультразвуковая абляция (</a:t>
            </a:r>
            <a:r>
              <a:rPr lang="en-US" dirty="0" smtClean="0"/>
              <a:t>HIFU) </a:t>
            </a:r>
            <a:r>
              <a:rPr lang="ru-RU" dirty="0" smtClean="0"/>
              <a:t>процедура воздействия </a:t>
            </a:r>
            <a:r>
              <a:rPr lang="ru-RU" dirty="0"/>
              <a:t>на ткань предстательной железы высокоинтенсивным сфокусированным ультразвуком. </a:t>
            </a:r>
            <a:endParaRPr lang="ru-RU" dirty="0" smtClean="0"/>
          </a:p>
          <a:p>
            <a:r>
              <a:rPr lang="ru-RU" dirty="0" smtClean="0"/>
              <a:t>Высокая </a:t>
            </a:r>
            <a:r>
              <a:rPr lang="ru-RU" dirty="0"/>
              <a:t>интенсивность ультразвуковых волн вызывает нагревание тканей до 85-100℃ и, как следствие, разрушение опухоли.</a:t>
            </a:r>
          </a:p>
        </p:txBody>
      </p:sp>
    </p:spTree>
    <p:extLst>
      <p:ext uri="{BB962C8B-B14F-4D97-AF65-F5344CB8AC3E}">
        <p14:creationId xmlns:p14="http://schemas.microsoft.com/office/powerpoint/2010/main" val="2486346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МРТ предстательной железы после ультразвуковой абляции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Т2 </a:t>
            </a:r>
            <a:r>
              <a:rPr lang="ru-RU" dirty="0" smtClean="0"/>
              <a:t>ВИ</a:t>
            </a:r>
            <a:endParaRPr lang="ru-RU" dirty="0"/>
          </a:p>
          <a:p>
            <a:r>
              <a:rPr lang="ru-RU" dirty="0" err="1" smtClean="0"/>
              <a:t>гипоинтенсивный</a:t>
            </a:r>
            <a:r>
              <a:rPr lang="ru-RU" dirty="0" smtClean="0"/>
              <a:t> очаг </a:t>
            </a:r>
            <a:r>
              <a:rPr lang="ru-RU" dirty="0" smtClean="0"/>
              <a:t>с усилением сигнала по </a:t>
            </a:r>
            <a:r>
              <a:rPr lang="ru-RU" dirty="0" smtClean="0"/>
              <a:t>периферии – в норме</a:t>
            </a:r>
            <a:endParaRPr lang="ru-RU" dirty="0" smtClean="0"/>
          </a:p>
          <a:p>
            <a:r>
              <a:rPr lang="ru-RU" dirty="0" err="1" smtClean="0"/>
              <a:t>гипоинтенсивный</a:t>
            </a:r>
            <a:r>
              <a:rPr lang="ru-RU" dirty="0" smtClean="0"/>
              <a:t> </a:t>
            </a:r>
            <a:r>
              <a:rPr lang="ru-RU" dirty="0" smtClean="0"/>
              <a:t>очаг без периферического </a:t>
            </a:r>
            <a:r>
              <a:rPr lang="ru-RU" dirty="0" smtClean="0"/>
              <a:t>усиления – при рецидиве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6648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Рак предстательной железы (РПЖ) является вторым по распространенности у мужчин. </a:t>
            </a:r>
          </a:p>
          <a:p>
            <a:r>
              <a:rPr lang="ru-RU" dirty="0" smtClean="0"/>
              <a:t>Основными диагностическими исследованиями необходимыми для подтверждения диагноза РПЖ являются исследование уровня ПСА и пункционная биопсия простаты, однако специфичность данных методов низка</a:t>
            </a:r>
            <a:endParaRPr lang="ru-RU" dirty="0"/>
          </a:p>
          <a:p>
            <a:r>
              <a:rPr lang="ru-RU" dirty="0" smtClean="0"/>
              <a:t>МР-томография ОМТ позволяет обнаружить и дифференцировать поражения, не выявленные ранее, что позволяет выбрать оптимальную тактику ведения пациента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846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МРТ ОМТ – </a:t>
            </a:r>
            <a:r>
              <a:rPr lang="ru-RU" sz="3200" dirty="0" smtClean="0"/>
              <a:t>аксиальные карта </a:t>
            </a:r>
            <a:r>
              <a:rPr lang="ru-RU" sz="3200" dirty="0" smtClean="0"/>
              <a:t>ИКД (а</a:t>
            </a:r>
            <a:r>
              <a:rPr lang="ru-RU" sz="3200" dirty="0" smtClean="0"/>
              <a:t>) и </a:t>
            </a:r>
            <a:r>
              <a:rPr lang="ru-RU" sz="3200" dirty="0" smtClean="0"/>
              <a:t>DCE(б), </a:t>
            </a:r>
            <a:r>
              <a:rPr lang="ru-RU" sz="3200" dirty="0" smtClean="0"/>
              <a:t>типичная картина  после </a:t>
            </a:r>
            <a:r>
              <a:rPr lang="ru-RU" sz="3200" dirty="0" smtClean="0"/>
              <a:t>ультразвуковой абляции</a:t>
            </a:r>
            <a:endParaRPr lang="ru-RU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09506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8052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Гипоинтенсивный</a:t>
            </a:r>
            <a:r>
              <a:rPr lang="ru-RU" sz="2400" b="1" dirty="0" smtClean="0"/>
              <a:t> </a:t>
            </a:r>
            <a:r>
              <a:rPr lang="ru-RU" sz="2400" b="1" dirty="0"/>
              <a:t>очаг с усилением сигнала по периферии </a:t>
            </a:r>
          </a:p>
        </p:txBody>
      </p:sp>
    </p:spTree>
    <p:extLst>
      <p:ext uri="{BB962C8B-B14F-4D97-AF65-F5344CB8AC3E}">
        <p14:creationId xmlns:p14="http://schemas.microsoft.com/office/powerpoint/2010/main" val="1136849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Криоабляция</a:t>
            </a:r>
            <a:r>
              <a:rPr lang="ru-RU" dirty="0" smtClean="0"/>
              <a:t> при раке предстательной железы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Криоабляция</a:t>
            </a:r>
            <a:r>
              <a:rPr lang="ru-RU" dirty="0"/>
              <a:t> — это процесс локального замораживания и </a:t>
            </a:r>
            <a:r>
              <a:rPr lang="ru-RU" dirty="0" err="1"/>
              <a:t>девитализации</a:t>
            </a:r>
            <a:r>
              <a:rPr lang="ru-RU" dirty="0"/>
              <a:t> тканей, позволяющий прицельно создать зону некроза необходимой формы и размера для деструкции пораженной ткани и прилежащих по краю здоровых клеток.</a:t>
            </a:r>
          </a:p>
          <a:p>
            <a:r>
              <a:rPr lang="ru-RU" dirty="0" smtClean="0"/>
              <a:t>Сначала </a:t>
            </a:r>
            <a:r>
              <a:rPr lang="ru-RU" dirty="0"/>
              <a:t>опухолевый очаг через </a:t>
            </a:r>
            <a:r>
              <a:rPr lang="ru-RU" dirty="0" err="1" smtClean="0"/>
              <a:t>криозонды</a:t>
            </a:r>
            <a:r>
              <a:rPr lang="ru-RU" dirty="0" smtClean="0"/>
              <a:t> охлаждают аргоном </a:t>
            </a:r>
            <a:r>
              <a:rPr lang="ru-RU" dirty="0"/>
              <a:t>до -40-60 °C, затем восстанавливают естественную температуру </a:t>
            </a:r>
            <a:r>
              <a:rPr lang="ru-RU" dirty="0" smtClean="0"/>
              <a:t>гелием</a:t>
            </a:r>
            <a:r>
              <a:rPr lang="ru-RU" dirty="0"/>
              <a:t>. В результате смены температур происходит разрыв мембран раковых клеток.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00550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МРТ предстательной железы после </a:t>
            </a:r>
            <a:r>
              <a:rPr lang="ru-RU" sz="3200" dirty="0" err="1" smtClean="0"/>
              <a:t>криоабляции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DCE</a:t>
            </a:r>
            <a:r>
              <a:rPr lang="ru-RU" dirty="0" smtClean="0"/>
              <a:t> изображения </a:t>
            </a:r>
          </a:p>
          <a:p>
            <a:r>
              <a:rPr lang="ru-RU" dirty="0" err="1" smtClean="0"/>
              <a:t>Гипоинтенсивный</a:t>
            </a:r>
            <a:r>
              <a:rPr lang="ru-RU" dirty="0" smtClean="0"/>
              <a:t> очаг с усилением сигнала по периферии - </a:t>
            </a:r>
            <a:r>
              <a:rPr lang="ru-RU" dirty="0" smtClean="0"/>
              <a:t>в норме</a:t>
            </a:r>
          </a:p>
          <a:p>
            <a:r>
              <a:rPr lang="ru-RU" dirty="0" err="1" smtClean="0"/>
              <a:t>Гиперинтенсивный</a:t>
            </a:r>
            <a:r>
              <a:rPr lang="ru-RU" dirty="0" smtClean="0"/>
              <a:t> очаг без периферического усиления - рецидив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22542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МРТ ОМТ - аксиальное(а) Т2 –ВИ,  DCE (б), </a:t>
            </a:r>
            <a:r>
              <a:rPr lang="ru-RU" sz="3600" dirty="0" smtClean="0"/>
              <a:t>типичная картина  </a:t>
            </a:r>
            <a:r>
              <a:rPr lang="ru-RU" sz="3600" dirty="0" smtClean="0"/>
              <a:t>после </a:t>
            </a:r>
            <a:r>
              <a:rPr lang="ru-RU" sz="3600" dirty="0" err="1" smtClean="0"/>
              <a:t>криоабляции</a:t>
            </a:r>
            <a:endParaRPr lang="ru-RU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9" y="1700808"/>
            <a:ext cx="3984578" cy="425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628800"/>
            <a:ext cx="4106280" cy="431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609329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Гипоинтенсивный</a:t>
            </a:r>
            <a:r>
              <a:rPr lang="ru-RU" sz="2400" b="1" dirty="0"/>
              <a:t> очаг с усилением сигнала по периферии</a:t>
            </a:r>
          </a:p>
        </p:txBody>
      </p:sp>
    </p:spTree>
    <p:extLst>
      <p:ext uri="{BB962C8B-B14F-4D97-AF65-F5344CB8AC3E}">
        <p14:creationId xmlns:p14="http://schemas.microsoft.com/office/powerpoint/2010/main" val="1571820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МРТ ОМТ – аксиальное (а) Т2 –ВИ, карта ИКД (б), рецидив </a:t>
            </a:r>
            <a:r>
              <a:rPr lang="ru-RU" sz="3200" dirty="0" smtClean="0"/>
              <a:t>РПЖ после </a:t>
            </a:r>
            <a:r>
              <a:rPr lang="ru-RU" sz="3200" dirty="0" err="1" smtClean="0"/>
              <a:t>криоабляции</a:t>
            </a:r>
            <a:endParaRPr lang="ru-RU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49848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58924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9481" y="558924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Гипоинтенсивный</a:t>
            </a:r>
            <a:r>
              <a:rPr lang="ru-RU" sz="2400" b="1" dirty="0"/>
              <a:t> очаг </a:t>
            </a:r>
            <a:r>
              <a:rPr lang="ru-RU" sz="2400" b="1" dirty="0" smtClean="0"/>
              <a:t>без периферического усиления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1278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Лазерная коагуляция при раке предстательной железы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лазерной </a:t>
            </a:r>
            <a:r>
              <a:rPr lang="ru-RU" dirty="0"/>
              <a:t>коагуляции </a:t>
            </a:r>
            <a:r>
              <a:rPr lang="ru-RU" dirty="0" smtClean="0"/>
              <a:t>предстательной </a:t>
            </a:r>
            <a:r>
              <a:rPr lang="ru-RU" dirty="0"/>
              <a:t>железы происходит </a:t>
            </a:r>
            <a:r>
              <a:rPr lang="ru-RU" dirty="0" smtClean="0"/>
              <a:t>воздействие лазерного луча путем введенного </a:t>
            </a:r>
            <a:r>
              <a:rPr lang="ru-RU" dirty="0"/>
              <a:t>в ткань железы </a:t>
            </a:r>
            <a:r>
              <a:rPr lang="ru-RU" dirty="0" err="1"/>
              <a:t>световода</a:t>
            </a:r>
            <a:r>
              <a:rPr lang="ru-RU" dirty="0"/>
              <a:t> </a:t>
            </a:r>
          </a:p>
          <a:p>
            <a:r>
              <a:rPr lang="ru-RU" dirty="0" smtClean="0"/>
              <a:t>При </a:t>
            </a:r>
            <a:r>
              <a:rPr lang="ru-RU" dirty="0"/>
              <a:t>этом лазерный луч вызывает </a:t>
            </a:r>
            <a:r>
              <a:rPr lang="ru-RU" dirty="0" err="1"/>
              <a:t>коагуляционный</a:t>
            </a:r>
            <a:r>
              <a:rPr lang="ru-RU" dirty="0"/>
              <a:t> некроз с последующей атрофией </a:t>
            </a:r>
            <a:r>
              <a:rPr lang="ru-RU" dirty="0" smtClean="0"/>
              <a:t>ткани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278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МРТ предстательной железы после лазерной абляции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DCE  и Т2 ВИ </a:t>
            </a:r>
          </a:p>
          <a:p>
            <a:r>
              <a:rPr lang="ru-RU" dirty="0" err="1"/>
              <a:t>Гипоинтенсивный</a:t>
            </a:r>
            <a:r>
              <a:rPr lang="ru-RU" dirty="0"/>
              <a:t> очаг с усилением сигнала по периферии - в </a:t>
            </a:r>
            <a:r>
              <a:rPr lang="ru-RU" dirty="0" smtClean="0"/>
              <a:t>норме</a:t>
            </a:r>
          </a:p>
          <a:p>
            <a:r>
              <a:rPr lang="ru-RU" dirty="0" err="1" smtClean="0"/>
              <a:t>Гиперинтенсивный</a:t>
            </a:r>
            <a:r>
              <a:rPr lang="ru-RU" dirty="0" smtClean="0"/>
              <a:t> очаг без периферического усиления – при рецидиве</a:t>
            </a:r>
          </a:p>
        </p:txBody>
      </p:sp>
    </p:spTree>
    <p:extLst>
      <p:ext uri="{BB962C8B-B14F-4D97-AF65-F5344CB8AC3E}">
        <p14:creationId xmlns:p14="http://schemas.microsoft.com/office/powerpoint/2010/main" val="4137752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210146"/>
          </a:xfrm>
        </p:spPr>
        <p:txBody>
          <a:bodyPr>
            <a:noAutofit/>
          </a:bodyPr>
          <a:lstStyle/>
          <a:p>
            <a:r>
              <a:rPr lang="ru-RU" sz="3200" dirty="0" smtClean="0"/>
              <a:t>МРТ ОМТ - аксиальное(а) Т2 –ВИ,  DCE (б), </a:t>
            </a:r>
            <a:r>
              <a:rPr lang="ru-RU" sz="3200" dirty="0" smtClean="0"/>
              <a:t>т</a:t>
            </a:r>
            <a:r>
              <a:rPr lang="ru-RU" sz="3200" dirty="0" smtClean="0"/>
              <a:t>ипичная картина после </a:t>
            </a:r>
            <a:r>
              <a:rPr lang="ru-RU" sz="3200" dirty="0" smtClean="0"/>
              <a:t>лазерной абляции</a:t>
            </a:r>
            <a:endParaRPr lang="ru-RU" sz="3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" b="51599"/>
          <a:stretch/>
        </p:blipFill>
        <p:spPr bwMode="auto">
          <a:xfrm>
            <a:off x="1187624" y="1700808"/>
            <a:ext cx="697015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44522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Гипоинтенсивный</a:t>
            </a:r>
            <a:r>
              <a:rPr lang="ru-RU" sz="2400" b="1" dirty="0"/>
              <a:t> очаг с усилением сигнала по </a:t>
            </a:r>
            <a:r>
              <a:rPr lang="ru-RU" sz="2400" b="1" dirty="0" smtClean="0"/>
              <a:t>периферии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45493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МРТ ОМТ - </a:t>
            </a:r>
            <a:r>
              <a:rPr lang="ru-RU" sz="3200" dirty="0" smtClean="0"/>
              <a:t>аксиальное </a:t>
            </a:r>
            <a:r>
              <a:rPr lang="ru-RU" sz="3200" dirty="0"/>
              <a:t>(с) и корональное (d) Т2 ВИ, типичная картина после лазерной абляции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8225" r="-793"/>
          <a:stretch/>
        </p:blipFill>
        <p:spPr bwMode="auto">
          <a:xfrm>
            <a:off x="1403648" y="1844824"/>
            <a:ext cx="632200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589240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Гипоинтенсивный</a:t>
            </a:r>
            <a:r>
              <a:rPr lang="ru-RU" sz="2400" b="1" dirty="0"/>
              <a:t> очаг с усилением сигнала по периферии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9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МРТ ОМТ - аксиальное(а) Т2 –ВИ,  DCE (б) карта ИКД (c), рецидив РПЖ после лазерной абляции</a:t>
            </a:r>
            <a:endParaRPr lang="ru-RU" sz="32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663580" cy="287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30120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Гипоинтенсивный</a:t>
            </a:r>
            <a:r>
              <a:rPr lang="ru-RU" sz="2400" b="1" dirty="0"/>
              <a:t> </a:t>
            </a:r>
            <a:r>
              <a:rPr lang="ru-RU" sz="2400" b="1" dirty="0" smtClean="0"/>
              <a:t>очаг на Т2 ВИ и карте ИКД, </a:t>
            </a:r>
            <a:r>
              <a:rPr lang="ru-RU" sz="2400" b="1" dirty="0" err="1" smtClean="0"/>
              <a:t>гиперинтенсивный</a:t>
            </a:r>
            <a:r>
              <a:rPr lang="ru-RU" sz="2400" b="1" dirty="0" smtClean="0"/>
              <a:t> очаг на </a:t>
            </a:r>
            <a:r>
              <a:rPr lang="en-US" sz="2400" b="1" dirty="0" smtClean="0"/>
              <a:t>DCE</a:t>
            </a:r>
            <a:r>
              <a:rPr lang="ru-RU" sz="2400" b="1" dirty="0" smtClean="0"/>
              <a:t> изображении 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808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МРТ-картина рака предстательной железы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Т2 ВИ</a:t>
            </a:r>
          </a:p>
          <a:p>
            <a:r>
              <a:rPr lang="ru-RU" dirty="0" err="1" smtClean="0"/>
              <a:t>Гипоинтенсивный</a:t>
            </a:r>
            <a:r>
              <a:rPr lang="ru-RU" dirty="0" smtClean="0"/>
              <a:t> очаг  с нечеткими контурами </a:t>
            </a:r>
          </a:p>
          <a:p>
            <a:r>
              <a:rPr lang="ru-RU" dirty="0"/>
              <a:t>И</a:t>
            </a:r>
            <a:r>
              <a:rPr lang="ru-RU" dirty="0" smtClean="0"/>
              <a:t>ногда - инвазия  в окружающие органы и ткани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758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Мультипараметрическая</a:t>
            </a:r>
            <a:r>
              <a:rPr lang="ru-RU" dirty="0" smtClean="0"/>
              <a:t> </a:t>
            </a:r>
            <a:r>
              <a:rPr lang="ru-RU" dirty="0" smtClean="0"/>
              <a:t>МР-визуализация позволяет выявить начальные проявления рецидива рака предстательной железы, </a:t>
            </a:r>
            <a:r>
              <a:rPr lang="ru-RU" dirty="0" smtClean="0"/>
              <a:t>в том числе на </a:t>
            </a:r>
            <a:r>
              <a:rPr lang="ru-RU" dirty="0" smtClean="0"/>
              <a:t>фоне проведенного ранее хирургического и консервативного </a:t>
            </a:r>
            <a:r>
              <a:rPr lang="ru-RU" dirty="0" smtClean="0"/>
              <a:t>лечения</a:t>
            </a:r>
            <a:endParaRPr lang="ru-RU" dirty="0" smtClean="0"/>
          </a:p>
          <a:p>
            <a:r>
              <a:rPr lang="ru-RU" dirty="0"/>
              <a:t>З</a:t>
            </a:r>
            <a:r>
              <a:rPr lang="ru-RU" dirty="0" smtClean="0"/>
              <a:t>нание МРТ картины рецидива и </a:t>
            </a:r>
            <a:r>
              <a:rPr lang="ru-RU" dirty="0" err="1" smtClean="0"/>
              <a:t>постпроцедурных</a:t>
            </a:r>
            <a:r>
              <a:rPr lang="ru-RU" dirty="0" smtClean="0"/>
              <a:t> состояний имеет большое значение для ранней </a:t>
            </a:r>
            <a:r>
              <a:rPr lang="ru-RU" dirty="0" smtClean="0"/>
              <a:t>диагностики рецидива </a:t>
            </a:r>
            <a:r>
              <a:rPr lang="ru-RU" dirty="0" smtClean="0"/>
              <a:t>и выбора дальнейшей тактики лечения </a:t>
            </a:r>
            <a:r>
              <a:rPr lang="ru-RU" dirty="0" smtClean="0"/>
              <a:t>пациента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6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МРТ ОМТ, </a:t>
            </a:r>
            <a:r>
              <a:rPr lang="ru-RU" sz="3600" dirty="0"/>
              <a:t>аксиальные (а) и корональные (б) Т2-ВИ, </a:t>
            </a:r>
            <a:r>
              <a:rPr lang="ru-RU" sz="3600" dirty="0" smtClean="0"/>
              <a:t>типичная картина РПЖ</a:t>
            </a:r>
            <a:r>
              <a:rPr lang="ru-RU" sz="3600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639" b="50301"/>
          <a:stretch/>
        </p:blipFill>
        <p:spPr bwMode="auto">
          <a:xfrm>
            <a:off x="1403648" y="1700808"/>
            <a:ext cx="683856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30120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Гипоинтенсивный</a:t>
            </a:r>
            <a:r>
              <a:rPr lang="ru-RU" sz="2400" b="1" dirty="0" smtClean="0"/>
              <a:t> </a:t>
            </a:r>
            <a:r>
              <a:rPr lang="ru-RU" sz="2400" b="1" dirty="0" smtClean="0"/>
              <a:t>очаг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5337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МРТ ОМТ, DCE </a:t>
            </a:r>
            <a:r>
              <a:rPr lang="ru-RU" sz="3200" dirty="0"/>
              <a:t>-изображение (c), карта ИКД (d), </a:t>
            </a:r>
            <a:r>
              <a:rPr lang="ru-RU" sz="3200" dirty="0" smtClean="0"/>
              <a:t>типичная картина РПЖ</a:t>
            </a:r>
            <a:r>
              <a:rPr lang="ru-RU" sz="3200" dirty="0"/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2" r="1145"/>
          <a:stretch/>
        </p:blipFill>
        <p:spPr bwMode="auto">
          <a:xfrm>
            <a:off x="1331640" y="1412776"/>
            <a:ext cx="6696744" cy="352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085184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Гиперинтенсивность</a:t>
            </a:r>
            <a:r>
              <a:rPr lang="ru-RU" sz="2400" b="1" dirty="0" smtClean="0"/>
              <a:t> </a:t>
            </a:r>
            <a:r>
              <a:rPr lang="ru-RU" sz="2400" b="1" dirty="0" smtClean="0"/>
              <a:t>сигнала на </a:t>
            </a:r>
            <a:r>
              <a:rPr lang="ru-RU" sz="2400" b="1" dirty="0"/>
              <a:t>DCE </a:t>
            </a:r>
            <a:r>
              <a:rPr lang="ru-RU" sz="2400" b="1" dirty="0" smtClean="0"/>
              <a:t>–изображении, </a:t>
            </a:r>
            <a:r>
              <a:rPr lang="ru-RU" sz="2400" b="1" dirty="0" err="1" smtClean="0"/>
              <a:t>гипоинтенсивность</a:t>
            </a:r>
            <a:r>
              <a:rPr lang="ru-RU" sz="2400" b="1" dirty="0" smtClean="0"/>
              <a:t> сигнала на карте ИКД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7031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Активное наблюдение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Тактика ведения пациента с клинически не значимым раком предстательной железы </a:t>
            </a:r>
          </a:p>
          <a:p>
            <a:r>
              <a:rPr lang="ru-RU" dirty="0" smtClean="0"/>
              <a:t>Пациент наблюдается онкологической службой 10 -12 лет, с ежегодным скринингом ПСА и биопсией простаты</a:t>
            </a:r>
          </a:p>
          <a:p>
            <a:r>
              <a:rPr lang="ru-RU" dirty="0" smtClean="0"/>
              <a:t>Данный подход позволяет избежать побочных эффектов терапии  РПЖ, вызывающих ухудшение качества жизни пациента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17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МРТ ОМТ, </a:t>
            </a:r>
            <a:r>
              <a:rPr lang="ru-RU" sz="3600" dirty="0"/>
              <a:t>а</a:t>
            </a:r>
            <a:r>
              <a:rPr lang="ru-RU" sz="3600" dirty="0" smtClean="0"/>
              <a:t>ксиальные </a:t>
            </a:r>
            <a:r>
              <a:rPr lang="ru-RU" sz="3600" dirty="0"/>
              <a:t>Т2-ВИ (a, b</a:t>
            </a:r>
            <a:r>
              <a:rPr lang="ru-RU" sz="3600" dirty="0" smtClean="0"/>
              <a:t>), DCE(c),  РПЖ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6549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725144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Пациент находится </a:t>
            </a:r>
            <a:r>
              <a:rPr lang="ru-RU" sz="2400" b="1" dirty="0"/>
              <a:t>под активным наблюдением. </a:t>
            </a:r>
            <a:r>
              <a:rPr lang="ru-RU" sz="2400" b="1" dirty="0" smtClean="0"/>
              <a:t>В период с 2010 по 2014 год отмечался медленный подъем уровня ПСА </a:t>
            </a:r>
            <a:r>
              <a:rPr lang="ru-RU" sz="2400" b="1" dirty="0"/>
              <a:t>с </a:t>
            </a:r>
            <a:r>
              <a:rPr lang="ru-RU" sz="2400" b="1" dirty="0" smtClean="0"/>
              <a:t>8 </a:t>
            </a:r>
            <a:r>
              <a:rPr lang="ru-RU" sz="2400" b="1" dirty="0" err="1" smtClean="0"/>
              <a:t>нг</a:t>
            </a:r>
            <a:r>
              <a:rPr lang="ru-RU" sz="2400" b="1" dirty="0" smtClean="0"/>
              <a:t>/мл до 20 </a:t>
            </a:r>
            <a:r>
              <a:rPr lang="ru-RU" sz="2400" b="1" dirty="0" err="1" smtClean="0"/>
              <a:t>нг</a:t>
            </a:r>
            <a:r>
              <a:rPr lang="ru-RU" sz="2400" b="1" dirty="0" smtClean="0"/>
              <a:t>/мл. Также в течение этого периода были проведены три </a:t>
            </a:r>
            <a:r>
              <a:rPr lang="ru-RU" sz="2400" b="1" dirty="0" err="1" smtClean="0"/>
              <a:t>трансректальные</a:t>
            </a:r>
            <a:r>
              <a:rPr lang="ru-RU" sz="2400" b="1" dirty="0" smtClean="0"/>
              <a:t> биопсии с отрицательными результатами.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7284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МРТ предстательной железы после хирургического лечения РПЖ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DCE и Т2-взвешенная МРТ-визуализация являются наиболее </a:t>
            </a:r>
            <a:r>
              <a:rPr lang="ru-RU" dirty="0" smtClean="0"/>
              <a:t>информативными режимами для </a:t>
            </a:r>
            <a:r>
              <a:rPr lang="ru-RU" dirty="0"/>
              <a:t>выявления рецидива </a:t>
            </a:r>
            <a:r>
              <a:rPr lang="ru-RU" dirty="0" smtClean="0"/>
              <a:t>в области анастомозов </a:t>
            </a:r>
            <a:r>
              <a:rPr lang="ru-RU" dirty="0"/>
              <a:t>и </a:t>
            </a:r>
            <a:r>
              <a:rPr lang="ru-RU" dirty="0" smtClean="0"/>
              <a:t>послеоперационного  рубца.</a:t>
            </a:r>
            <a:endParaRPr lang="ru-RU" dirty="0"/>
          </a:p>
          <a:p>
            <a:r>
              <a:rPr lang="ru-RU" dirty="0"/>
              <a:t>Необходимо </a:t>
            </a:r>
            <a:r>
              <a:rPr lang="ru-RU" dirty="0" smtClean="0"/>
              <a:t>дифференцировать послеоперационный </a:t>
            </a:r>
            <a:r>
              <a:rPr lang="ru-RU" dirty="0"/>
              <a:t>фиброз,  проявляющийся усилением сигнала,  от повторного возникновения </a:t>
            </a:r>
            <a:r>
              <a:rPr lang="ru-RU" dirty="0" smtClean="0"/>
              <a:t>новообразования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16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МРТ ОМТ - корональные (а) и сагиттальные (б) Т2 –ВИ, </a:t>
            </a:r>
            <a:r>
              <a:rPr lang="ru-RU" sz="3200" dirty="0" smtClean="0"/>
              <a:t> типичная картина после </a:t>
            </a:r>
            <a:r>
              <a:rPr lang="ru-RU" sz="3200" dirty="0" err="1" smtClean="0"/>
              <a:t>простатэктомии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62264"/>
            <a:ext cx="7049455" cy="399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58924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Усиление </a:t>
            </a:r>
            <a:r>
              <a:rPr lang="ru-RU" sz="2400" b="1" dirty="0" smtClean="0"/>
              <a:t>сигнала в области послеоперационного рубца и пузырно-мочеточникового анастомоза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36795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961</Words>
  <Application>Microsoft Office PowerPoint</Application>
  <PresentationFormat>Экран (4:3)</PresentationFormat>
  <Paragraphs>90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  Кафедра лучевой диагностики ИПО   Мультипараметрическая МР-томография органов малого таза после лечения рака предстательной железы</vt:lpstr>
      <vt:lpstr>Введение</vt:lpstr>
      <vt:lpstr>МРТ-картина рака предстательной железы</vt:lpstr>
      <vt:lpstr>МРТ ОМТ, аксиальные (а) и корональные (б) Т2-ВИ, типичная картина РПЖ. </vt:lpstr>
      <vt:lpstr>МРТ ОМТ, DCE -изображение (c), карта ИКД (d), типичная картина РПЖ.</vt:lpstr>
      <vt:lpstr>Активное наблюдение</vt:lpstr>
      <vt:lpstr>МРТ ОМТ, аксиальные Т2-ВИ (a, b), DCE(c),  РПЖ</vt:lpstr>
      <vt:lpstr>МРТ предстательной железы после хирургического лечения РПЖ</vt:lpstr>
      <vt:lpstr>МРТ ОМТ - корональные (а) и сагиттальные (б) Т2 –ВИ,  типичная картина после простатэктомии</vt:lpstr>
      <vt:lpstr>МРТ ОМТ - аксиальное(а) Т2 –ВИ,  DCE (б) карта ИКД (c), рецидив РПЖ, после простатэктомии</vt:lpstr>
      <vt:lpstr>Лучевая терапия рака предстательной железы</vt:lpstr>
      <vt:lpstr>МРТ предстательной железы после лучевой терапии РПЖ</vt:lpstr>
      <vt:lpstr>МРТ ОМТ – аксиальное Т2 –ВИ, типичная картина после лучевой терапии РПЖ</vt:lpstr>
      <vt:lpstr>МРТ ОМТ - аксиальное(а) Т2 –ВИ,  DCE (б, c), рецидив РПЖ после лучевой терапии</vt:lpstr>
      <vt:lpstr>Гормональная терапия рака предстательной железы</vt:lpstr>
      <vt:lpstr>МРТ предстательной железы после гормонотерапии РПЖ</vt:lpstr>
      <vt:lpstr>МРТ ОМТ – аксиальное (а) Т2 –ВИ, карта ИКД (б), типичная картина после гормонотерапии РПЖ</vt:lpstr>
      <vt:lpstr>Ультразвуковая абляция при раке предстательной железы </vt:lpstr>
      <vt:lpstr>МРТ предстательной железы после ультразвуковой абляции</vt:lpstr>
      <vt:lpstr>МРТ ОМТ – аксиальные карта ИКД (а) и DCE(б), типичная картина  после ультразвуковой абляции</vt:lpstr>
      <vt:lpstr>Криоабляция при раке предстательной железы</vt:lpstr>
      <vt:lpstr>МРТ предстательной железы после криоабляции</vt:lpstr>
      <vt:lpstr>МРТ ОМТ - аксиальное(а) Т2 –ВИ,  DCE (б), типичная картина  после криоабляции</vt:lpstr>
      <vt:lpstr>МРТ ОМТ – аксиальное (а) Т2 –ВИ, карта ИКД (б), рецидив РПЖ после криоабляции</vt:lpstr>
      <vt:lpstr>Лазерная коагуляция при раке предстательной железы</vt:lpstr>
      <vt:lpstr>МРТ предстательной железы после лазерной абляции</vt:lpstr>
      <vt:lpstr>МРТ ОМТ - аксиальное(а) Т2 –ВИ,  DCE (б), типичная картина после лазерной абляции</vt:lpstr>
      <vt:lpstr>МРТ ОМТ - аксиальное (с) и корональное (d) Т2 ВИ, типичная картина после лазерной абляции</vt:lpstr>
      <vt:lpstr>МРТ ОМТ - аксиальное(а) Т2 –ВИ,  DCE (б) карта ИКД (c), рецидив РПЖ после лазерной абляции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  Кафедра лучевой диагностики ИПО   Многопараметрическая МР-томография простаты после лечения рака предстательной железы</dc:title>
  <dc:creator>Home</dc:creator>
  <cp:lastModifiedBy>Home</cp:lastModifiedBy>
  <cp:revision>31</cp:revision>
  <dcterms:created xsi:type="dcterms:W3CDTF">2021-04-29T13:23:11Z</dcterms:created>
  <dcterms:modified xsi:type="dcterms:W3CDTF">2021-05-07T05:47:04Z</dcterms:modified>
</cp:coreProperties>
</file>