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1" autoAdjust="0"/>
    <p:restoredTop sz="94660"/>
  </p:normalViewPr>
  <p:slideViewPr>
    <p:cSldViewPr>
      <p:cViewPr varScale="1">
        <p:scale>
          <a:sx n="66" d="100"/>
          <a:sy n="66" d="100"/>
        </p:scale>
        <p:origin x="-4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dirty="0" smtClean="0"/>
              <a:t>Пир</a:t>
            </a:r>
            <a:endParaRPr lang="ru-RU" sz="9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200400"/>
            <a:ext cx="8686800" cy="287972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</p:txBody>
      </p:sp>
      <p:pic>
        <p:nvPicPr>
          <p:cNvPr id="1026" name="Picture 2" descr="C:\Users\вивфф\Desktop\пи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3124200"/>
            <a:ext cx="3352800" cy="3733800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2743200"/>
          </a:xfrm>
          <a:effectLst/>
        </p:spPr>
        <p:txBody>
          <a:bodyPr>
            <a:normAutofit/>
          </a:bodyPr>
          <a:lstStyle/>
          <a:p>
            <a:pPr algn="ctr"/>
            <a:r>
              <a:rPr lang="ru-RU" sz="4000" dirty="0" err="1" smtClean="0">
                <a:effectLst/>
              </a:rPr>
              <a:t>Аполодор</a:t>
            </a:r>
            <a:r>
              <a:rPr lang="ru-RU" sz="4000" dirty="0" smtClean="0">
                <a:effectLst/>
              </a:rPr>
              <a:t> и его друг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47800" y="2286000"/>
            <a:ext cx="6705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 </a:t>
            </a:r>
            <a:r>
              <a:rPr lang="ru-RU" sz="2800" b="1" i="1" dirty="0" smtClean="0">
                <a:solidFill>
                  <a:schemeClr val="tx2"/>
                </a:solidFill>
              </a:rPr>
              <a:t>«Хорошо было бы, если бы мудрость имела свойство перетекать, как только мы прикоснемся друг к другу, из того, кто полон ею, к тому, кто пуст, как перетекает вода по шерстяной нитке из полного сосуда в пустой».</a:t>
            </a:r>
            <a:endParaRPr lang="ru-RU" sz="2800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0"/>
            <a:ext cx="8686800" cy="4525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4000" b="1" dirty="0" smtClean="0"/>
              <a:t>Речь Федра: древнейшее происхождение Эрота</a:t>
            </a:r>
          </a:p>
          <a:p>
            <a:pPr algn="ctr">
              <a:buNone/>
            </a:pPr>
            <a:endParaRPr lang="ru-RU" sz="4000" b="1" dirty="0" smtClean="0"/>
          </a:p>
          <a:p>
            <a:pPr algn="ctr">
              <a:buNone/>
            </a:pPr>
            <a:r>
              <a:rPr lang="ru-RU" sz="4000" b="1" dirty="0" smtClean="0"/>
              <a:t> </a:t>
            </a:r>
            <a:r>
              <a:rPr lang="ru-RU" sz="3300" b="1" i="1" dirty="0" smtClean="0"/>
              <a:t> </a:t>
            </a:r>
            <a:r>
              <a:rPr lang="ru-RU" sz="3300" b="1" i="1" dirty="0" smtClean="0"/>
              <a:t>«Совершив </a:t>
            </a:r>
            <a:r>
              <a:rPr lang="ru-RU" sz="3300" b="1" i="1" dirty="0" smtClean="0"/>
              <a:t>какой-нибудь</a:t>
            </a:r>
            <a:r>
              <a:rPr lang="en-US" sz="3300" b="1" i="1" dirty="0" smtClean="0"/>
              <a:t> </a:t>
            </a:r>
            <a:r>
              <a:rPr lang="en-US" sz="3300" b="1" i="1" dirty="0" smtClean="0"/>
              <a:t>“</a:t>
            </a:r>
            <a:r>
              <a:rPr lang="ru-RU" sz="3300" b="1" i="1" dirty="0" smtClean="0"/>
              <a:t>неблагочестивый поступок</a:t>
            </a:r>
            <a:r>
              <a:rPr lang="en-US" sz="3300" b="1" i="1" dirty="0" smtClean="0"/>
              <a:t>”</a:t>
            </a:r>
            <a:r>
              <a:rPr lang="ru-RU" sz="3300" b="1" i="1" dirty="0" smtClean="0"/>
              <a:t>, </a:t>
            </a:r>
            <a:r>
              <a:rPr lang="ru-RU" sz="3300" b="1" i="1" dirty="0" smtClean="0"/>
              <a:t>влюблённый более всего страдает от того и стыдится того, что его в этом может уличить его возлюбленный, и </a:t>
            </a:r>
            <a:r>
              <a:rPr lang="ru-RU" sz="3300" b="1" i="1" dirty="0" smtClean="0"/>
              <a:t>наоборот</a:t>
            </a:r>
            <a:r>
              <a:rPr lang="ru-RU" sz="3600" b="1" i="1" dirty="0" smtClean="0"/>
              <a:t>»</a:t>
            </a:r>
            <a:r>
              <a:rPr lang="ru-RU" sz="3300" b="1" i="1" dirty="0" smtClean="0"/>
              <a:t>.</a:t>
            </a:r>
            <a:endParaRPr lang="ru-RU" sz="3300" b="1" i="1" dirty="0" smtClean="0"/>
          </a:p>
          <a:p>
            <a:pPr>
              <a:buNone/>
            </a:pPr>
            <a:endParaRPr lang="ru-RU" sz="33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22098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effectLst/>
              </a:rPr>
              <a:t>Речь </a:t>
            </a:r>
            <a:r>
              <a:rPr lang="ru-RU" sz="4000" b="1" dirty="0" err="1" smtClean="0">
                <a:effectLst/>
              </a:rPr>
              <a:t>Павсания</a:t>
            </a:r>
            <a:r>
              <a:rPr lang="ru-RU" sz="4000" b="1" dirty="0" smtClean="0">
                <a:effectLst/>
              </a:rPr>
              <a:t>: </a:t>
            </a:r>
            <a:r>
              <a:rPr lang="ru-RU" sz="4000" b="1" dirty="0" smtClean="0">
                <a:effectLst/>
              </a:rPr>
              <a:t>два </a:t>
            </a:r>
            <a:r>
              <a:rPr lang="ru-RU" sz="4000" b="1" dirty="0" smtClean="0">
                <a:effectLst/>
              </a:rPr>
              <a:t>Эрота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638800"/>
          </a:xfrm>
        </p:spPr>
        <p:txBody>
          <a:bodyPr numCol="1">
            <a:normAutofit/>
          </a:bodyPr>
          <a:lstStyle/>
          <a:p>
            <a:pPr algn="ctr">
              <a:buNone/>
            </a:pPr>
            <a:r>
              <a:rPr lang="ru-RU" sz="2800" b="1" i="1" dirty="0" smtClean="0"/>
              <a:t>«Эрот Афродиты пошлой поистине пошл и способен на что угодно; это как раз та любовь, которой любят люди ничтожные».</a:t>
            </a:r>
          </a:p>
          <a:p>
            <a:pPr algn="ctr">
              <a:buNone/>
            </a:pPr>
            <a:r>
              <a:rPr lang="ru-RU" sz="2800" b="1" i="1" dirty="0" smtClean="0"/>
              <a:t>     </a:t>
            </a:r>
            <a:endParaRPr lang="en-US" sz="2800" b="1" i="1" dirty="0" smtClean="0"/>
          </a:p>
          <a:p>
            <a:pPr algn="ctr">
              <a:buNone/>
            </a:pPr>
            <a:r>
              <a:rPr lang="ru-RU" sz="2800" b="1" i="1" dirty="0" smtClean="0"/>
              <a:t>«</a:t>
            </a:r>
            <a:r>
              <a:rPr lang="ru-RU" sz="2800" b="1" i="1" dirty="0" smtClean="0"/>
              <a:t>Эрот Афродиты </a:t>
            </a:r>
            <a:r>
              <a:rPr lang="ru-RU" sz="2800" b="1" i="1" dirty="0" smtClean="0"/>
              <a:t>небесной,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божественен</a:t>
            </a:r>
            <a:r>
              <a:rPr lang="ru-RU" sz="2800" b="1" i="1" dirty="0" smtClean="0"/>
              <a:t>. Афродита небесная причастна только к мужскому началу — поэтому это любовь к юношам. Богиня чужда преступной дерзости, и именно поэтому одержимые такой любовью обращаются к мужскому </a:t>
            </a:r>
            <a:r>
              <a:rPr lang="ru-RU" sz="2800" b="1" i="1" dirty="0" smtClean="0"/>
              <a:t>полу…»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2000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"/>
            <a:ext cx="8839200" cy="32003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                                                                               </a:t>
            </a:r>
            <a:r>
              <a:rPr lang="ru-RU" b="1" dirty="0" smtClean="0"/>
              <a:t>Речь </a:t>
            </a:r>
            <a:r>
              <a:rPr lang="ru-RU" b="1" dirty="0" err="1" smtClean="0"/>
              <a:t>Эриксимаха</a:t>
            </a:r>
            <a:r>
              <a:rPr lang="ru-RU" b="1" dirty="0" smtClean="0"/>
              <a:t>: Эрот разлит по всей природе</a:t>
            </a:r>
            <a:endParaRPr lang="ru-RU" sz="4000" b="1" dirty="0" smtClean="0"/>
          </a:p>
          <a:p>
            <a:pPr algn="ctr">
              <a:buNone/>
            </a:pPr>
            <a:r>
              <a:rPr lang="ru-RU" sz="2800" b="1" dirty="0" smtClean="0"/>
              <a:t>                                                                                                                            </a:t>
            </a:r>
            <a:r>
              <a:rPr lang="ru-RU" sz="2800" b="1" i="1" dirty="0" smtClean="0"/>
              <a:t>«Эрот заключён уже в самой природе тела». 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0"/>
            <a:ext cx="8686800" cy="3657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000" b="1" dirty="0" smtClean="0"/>
              <a:t>Речь Аристофана: Эрот как стремление человека к изначальной целостности.</a:t>
            </a:r>
          </a:p>
          <a:p>
            <a:pPr algn="ctr">
              <a:buNone/>
            </a:pPr>
            <a:r>
              <a:rPr lang="ru-RU" sz="4000" b="1" dirty="0" smtClean="0"/>
              <a:t>                                                                    </a:t>
            </a:r>
            <a:r>
              <a:rPr lang="ru-RU" sz="2800" b="1" i="1" dirty="0" smtClean="0"/>
              <a:t>«любовью называется жажда целостности и стремление к ней»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4190999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4000" b="1" dirty="0" smtClean="0"/>
              <a:t>Речь </a:t>
            </a:r>
            <a:r>
              <a:rPr lang="ru-RU" sz="4000" b="1" dirty="0" err="1" smtClean="0"/>
              <a:t>Агафона</a:t>
            </a:r>
            <a:r>
              <a:rPr lang="ru-RU" sz="4000" b="1" dirty="0" smtClean="0"/>
              <a:t>: совершенства Эрота</a:t>
            </a:r>
          </a:p>
          <a:p>
            <a:pPr algn="ctr">
              <a:buNone/>
            </a:pPr>
            <a:r>
              <a:rPr lang="ru-RU" sz="3000" b="1" dirty="0" smtClean="0"/>
              <a:t>                                                                                      </a:t>
            </a:r>
            <a:endParaRPr lang="en-US" sz="3000" b="1" dirty="0" smtClean="0"/>
          </a:p>
          <a:p>
            <a:pPr algn="ctr">
              <a:buNone/>
            </a:pPr>
            <a:endParaRPr lang="en-US" sz="3000" b="1" dirty="0" smtClean="0"/>
          </a:p>
          <a:p>
            <a:pPr algn="ctr">
              <a:buNone/>
            </a:pPr>
            <a:endParaRPr lang="en-US" sz="3000" b="1" dirty="0" smtClean="0"/>
          </a:p>
          <a:p>
            <a:pPr algn="ctr">
              <a:buNone/>
            </a:pPr>
            <a:r>
              <a:rPr lang="ru-RU" sz="3000" b="1" i="1" dirty="0" smtClean="0"/>
              <a:t>«</a:t>
            </a:r>
            <a:r>
              <a:rPr lang="ru-RU" sz="3000" b="1" i="1" dirty="0" smtClean="0"/>
              <a:t>Кротости любитель, грубости гонитель, он приязнью богат, неприязнью небогат. К добрым терпимый, мудрецами чтимый, богами любимый; воздыханье незадачливых…»</a:t>
            </a:r>
            <a:endParaRPr lang="ru-RU" sz="3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000" b="1" dirty="0" smtClean="0"/>
          </a:p>
          <a:p>
            <a:pPr algn="ctr">
              <a:buNone/>
            </a:pPr>
            <a:r>
              <a:rPr lang="ru-RU" sz="4000" b="1" smtClean="0"/>
              <a:t>Спасибо </a:t>
            </a:r>
            <a:r>
              <a:rPr lang="ru-RU" sz="4000" b="1" dirty="0" smtClean="0"/>
              <a:t>за внимание!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</TotalTime>
  <Words>122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Пир</vt:lpstr>
      <vt:lpstr>Аполодор и его друг   </vt:lpstr>
      <vt:lpstr>Слайд 3</vt:lpstr>
      <vt:lpstr>Речь Павсания: два Эрота </vt:lpstr>
      <vt:lpstr> 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Пир</dc:title>
  <dc:creator>вивфф</dc:creator>
  <cp:lastModifiedBy>Костя</cp:lastModifiedBy>
  <cp:revision>8</cp:revision>
  <dcterms:created xsi:type="dcterms:W3CDTF">2014-05-16T11:27:57Z</dcterms:created>
  <dcterms:modified xsi:type="dcterms:W3CDTF">2014-05-24T17:12:51Z</dcterms:modified>
</cp:coreProperties>
</file>