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4" r:id="rId1"/>
  </p:sldMasterIdLst>
  <p:notesMasterIdLst>
    <p:notesMasterId r:id="rId32"/>
  </p:notesMasterIdLst>
  <p:handoutMasterIdLst>
    <p:handoutMasterId r:id="rId33"/>
  </p:handoutMasterIdLst>
  <p:sldIdLst>
    <p:sldId id="293" r:id="rId2"/>
    <p:sldId id="294" r:id="rId3"/>
    <p:sldId id="265" r:id="rId4"/>
    <p:sldId id="257" r:id="rId5"/>
    <p:sldId id="261" r:id="rId6"/>
    <p:sldId id="268" r:id="rId7"/>
    <p:sldId id="269" r:id="rId8"/>
    <p:sldId id="271" r:id="rId9"/>
    <p:sldId id="300" r:id="rId10"/>
    <p:sldId id="319" r:id="rId11"/>
    <p:sldId id="320" r:id="rId12"/>
    <p:sldId id="321" r:id="rId13"/>
    <p:sldId id="322" r:id="rId14"/>
    <p:sldId id="323" r:id="rId15"/>
    <p:sldId id="277" r:id="rId16"/>
    <p:sldId id="278" r:id="rId17"/>
    <p:sldId id="286" r:id="rId18"/>
    <p:sldId id="279" r:id="rId19"/>
    <p:sldId id="280" r:id="rId20"/>
    <p:sldId id="281" r:id="rId21"/>
    <p:sldId id="298" r:id="rId22"/>
    <p:sldId id="303" r:id="rId23"/>
    <p:sldId id="305" r:id="rId24"/>
    <p:sldId id="307" r:id="rId25"/>
    <p:sldId id="309" r:id="rId26"/>
    <p:sldId id="311" r:id="rId27"/>
    <p:sldId id="313" r:id="rId28"/>
    <p:sldId id="315" r:id="rId29"/>
    <p:sldId id="317" r:id="rId30"/>
    <p:sldId id="295" r:id="rId31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EAEAEA"/>
    <a:srgbClr val="969696"/>
    <a:srgbClr val="000000"/>
    <a:srgbClr val="B2B2B2"/>
    <a:srgbClr val="C0C0C0"/>
    <a:srgbClr val="00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87" autoAdjust="0"/>
    <p:restoredTop sz="94660"/>
  </p:normalViewPr>
  <p:slideViewPr>
    <p:cSldViewPr>
      <p:cViewPr>
        <p:scale>
          <a:sx n="66" d="100"/>
          <a:sy n="66" d="100"/>
        </p:scale>
        <p:origin x="-135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71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6.wmf"/><Relationship Id="rId1" Type="http://schemas.openxmlformats.org/officeDocument/2006/relationships/image" Target="../media/image15.png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6E27D3-861D-4566-856A-BFFC0A6DC4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12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7729CA8-F899-4203-AF71-3111D76681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2727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E91D6F-D6A9-4067-8857-D4B05D5A2CCE}" type="slidenum">
              <a:rPr lang="ru-RU" altLang="ru-RU" sz="1200" b="0"/>
              <a:pPr/>
              <a:t>3</a:t>
            </a:fld>
            <a:endParaRPr lang="ru-RU" altLang="ru-RU" sz="1200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23F597-C446-4220-BCD7-47AB017D08A4}" type="slidenum">
              <a:rPr lang="ru-RU" altLang="ru-RU" sz="1200" b="0"/>
              <a:pPr/>
              <a:t>18</a:t>
            </a:fld>
            <a:endParaRPr lang="ru-RU" altLang="ru-RU" sz="1200" b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881B8A-8569-4F23-A55F-A4412B1D5E9C}" type="slidenum">
              <a:rPr lang="ru-RU" altLang="ru-RU" sz="1200" b="0"/>
              <a:pPr/>
              <a:t>19</a:t>
            </a:fld>
            <a:endParaRPr lang="ru-RU" altLang="ru-RU" sz="1200" b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33B190-A9B7-45CC-94D4-20D251E1C3B5}" type="slidenum">
              <a:rPr lang="ru-RU" altLang="ru-RU" sz="1200" b="0"/>
              <a:pPr/>
              <a:t>20</a:t>
            </a:fld>
            <a:endParaRPr lang="ru-RU" altLang="ru-RU" sz="1200" b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F5F4F9-79B9-44A6-917E-4A496C9F1DD0}" type="slidenum">
              <a:rPr lang="ru-RU" altLang="ru-RU" sz="1200" b="0"/>
              <a:pPr/>
              <a:t>22</a:t>
            </a:fld>
            <a:endParaRPr lang="ru-RU" altLang="ru-RU" sz="1200" b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23C593-1C0A-4D76-A6EE-3AB231B35D10}" type="slidenum">
              <a:rPr lang="ru-RU" altLang="ru-RU" sz="1200" b="0"/>
              <a:pPr/>
              <a:t>23</a:t>
            </a:fld>
            <a:endParaRPr lang="ru-RU" altLang="ru-RU" sz="1200" b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DF8E02-7710-4875-9FAD-B58337646748}" type="slidenum">
              <a:rPr lang="ru-RU" altLang="ru-RU" sz="1200" b="0"/>
              <a:pPr/>
              <a:t>24</a:t>
            </a:fld>
            <a:endParaRPr lang="ru-RU" altLang="ru-RU" sz="1200" b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026B04-196A-48B2-8789-6BBA51047D6F}" type="slidenum">
              <a:rPr lang="ru-RU" altLang="ru-RU" sz="1200" b="0"/>
              <a:pPr/>
              <a:t>25</a:t>
            </a:fld>
            <a:endParaRPr lang="ru-RU" altLang="ru-RU" sz="1200" b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B138A36-324C-470A-8F3F-64A58F815906}" type="slidenum">
              <a:rPr lang="ru-RU" altLang="ru-RU" sz="1200" b="0"/>
              <a:pPr/>
              <a:t>26</a:t>
            </a:fld>
            <a:endParaRPr lang="ru-RU" altLang="ru-RU" sz="1200" b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6A9DDB-4610-408F-98F0-129D051B7D82}" type="slidenum">
              <a:rPr lang="ru-RU" altLang="ru-RU" sz="1200" b="0"/>
              <a:pPr/>
              <a:t>27</a:t>
            </a:fld>
            <a:endParaRPr lang="ru-RU" altLang="ru-RU" sz="1200" b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99E722-E94C-46E7-9965-39714855145E}" type="slidenum">
              <a:rPr lang="ru-RU" altLang="ru-RU" sz="1200" b="0"/>
              <a:pPr/>
              <a:t>28</a:t>
            </a:fld>
            <a:endParaRPr lang="ru-RU" altLang="ru-RU" sz="1200" b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BA7B89-109B-4876-AED4-0AA2522E446A}" type="slidenum">
              <a:rPr lang="ru-RU" altLang="ru-RU" sz="1200" b="0"/>
              <a:pPr/>
              <a:t>4</a:t>
            </a:fld>
            <a:endParaRPr lang="ru-RU" altLang="ru-RU" sz="1200" b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7CF017-F3B4-4591-939D-796220FD4B2D}" type="slidenum">
              <a:rPr lang="ru-RU" altLang="ru-RU" sz="1200" b="0"/>
              <a:pPr/>
              <a:t>29</a:t>
            </a:fld>
            <a:endParaRPr lang="ru-RU" altLang="ru-RU" sz="1200" b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519876-C941-49EC-876B-56B0BC8ECD0B}" type="slidenum">
              <a:rPr lang="ru-RU" altLang="ru-RU" sz="1200" b="0"/>
              <a:pPr/>
              <a:t>5</a:t>
            </a:fld>
            <a:endParaRPr lang="ru-RU" altLang="ru-RU" sz="1200" b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D40653-6A8E-43F3-AA14-97934D390584}" type="slidenum">
              <a:rPr lang="ru-RU" altLang="ru-RU" sz="1200" b="0"/>
              <a:pPr/>
              <a:t>6</a:t>
            </a:fld>
            <a:endParaRPr lang="ru-RU" altLang="ru-RU" sz="1200" b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75BD20-CBF1-4C2E-A069-73733AD297AF}" type="slidenum">
              <a:rPr lang="ru-RU" altLang="ru-RU" sz="1200" b="0"/>
              <a:pPr/>
              <a:t>7</a:t>
            </a:fld>
            <a:endParaRPr lang="ru-RU" altLang="ru-RU" sz="1200" b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1F14B2-E933-4D3A-9DDA-23D705AFB903}" type="slidenum">
              <a:rPr lang="ru-RU" altLang="ru-RU" sz="1200" b="0"/>
              <a:pPr/>
              <a:t>8</a:t>
            </a:fld>
            <a:endParaRPr lang="ru-RU" altLang="ru-RU" sz="1200" b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221473-8E92-4689-A095-011CD3E87663}" type="slidenum">
              <a:rPr lang="ru-RU" altLang="ru-RU" sz="1200" b="0"/>
              <a:pPr/>
              <a:t>15</a:t>
            </a:fld>
            <a:endParaRPr lang="ru-RU" altLang="ru-RU" sz="1200" b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155B57A-4D14-450D-A989-C91F32732F57}" type="slidenum">
              <a:rPr lang="ru-RU" altLang="ru-RU" sz="1200" b="0"/>
              <a:pPr/>
              <a:t>16</a:t>
            </a:fld>
            <a:endParaRPr lang="ru-RU" altLang="ru-RU" sz="1200" b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0A6B6D-5F8A-43B4-B005-4E531C44F5CB}" type="slidenum">
              <a:rPr lang="ru-RU" altLang="ru-RU" sz="1200" b="0"/>
              <a:pPr/>
              <a:t>17</a:t>
            </a:fld>
            <a:endParaRPr lang="ru-RU" altLang="ru-RU" sz="1200" b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421D-A754-4BA9-B205-0A4DE2743ADC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943CA-AD1B-4D7E-884C-9A054CAB2AC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FFD46-874E-4EDC-8BD8-29687982E6A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2A10-C72E-47CB-9D88-3447D246920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352A2-0AEC-4C66-B5AC-61C8CE0547A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4852B-C2FD-464C-BA74-AEFBA856E67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08C9-0596-47E9-B445-1F1303FD929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1F4CD-720F-4BCA-8696-6F80E3E4361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EC7D-0057-41B4-9CC0-F5AE125D308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C300-D861-4A13-9881-750CAFDECA5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DF473-A938-4A0A-A3D4-2C7C27BB395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3D41AE-7BD8-4351-AC33-31632470BFC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>
    <p:split orient="vert" dir="in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9.bin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8.png"/><Relationship Id="rId18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12.png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8.bin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9.bin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0.bin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1.bin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wmf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4.png"/><Relationship Id="rId5" Type="http://schemas.openxmlformats.org/officeDocument/2006/relationships/image" Target="../media/image23.jpeg"/><Relationship Id="rId10" Type="http://schemas.openxmlformats.org/officeDocument/2006/relationships/oleObject" Target="../embeddings/oleObject25.bin"/><Relationship Id="rId4" Type="http://schemas.openxmlformats.org/officeDocument/2006/relationships/audio" Target="../media/audio3.wav"/><Relationship Id="rId9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6.bin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04801"/>
            <a:ext cx="8785225" cy="1600200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</a:pPr>
            <a:r>
              <a:rPr lang="ru-RU" altLang="ru-RU" sz="5400" b="1" dirty="0" smtClean="0">
                <a:solidFill>
                  <a:srgbClr val="CC0000"/>
                </a:solidFill>
                <a:latin typeface="Garamond" panose="02020404030301010803" pitchFamily="18" charset="0"/>
              </a:rPr>
              <a:t>Регуляция иммунного ответа</a:t>
            </a:r>
            <a:endParaRPr lang="ru-RU" altLang="ru-RU" sz="4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505199" y="6324600"/>
            <a:ext cx="22958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8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Красноярск </a:t>
            </a:r>
            <a:r>
              <a:rPr lang="ru-RU" sz="18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2020</a:t>
            </a:r>
            <a:endParaRPr lang="ru-RU" sz="1800" b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10" name="Picture 2" descr="https://avatars.mds.yandex.net/get-pdb/1633383/4391e5c5-2023-400f-8028-01f677c6ab2a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88" y="2057399"/>
            <a:ext cx="3762643" cy="294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3618" y="573207"/>
            <a:ext cx="7679140" cy="5979993"/>
          </a:xfrm>
        </p:spPr>
        <p:txBody>
          <a:bodyPr>
            <a:normAutofit fontScale="25000" lnSpcReduction="20000"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12800" b="1" dirty="0">
                <a:solidFill>
                  <a:srgbClr val="008000"/>
                </a:solidFill>
                <a:latin typeface="Garamond" panose="02020404030301010803" pitchFamily="18" charset="0"/>
              </a:rPr>
              <a:t>Гемопоэтические ЦК </a:t>
            </a:r>
            <a:endParaRPr lang="en-US" sz="12800" b="1" dirty="0">
              <a:solidFill>
                <a:srgbClr val="008000"/>
              </a:solidFill>
              <a:latin typeface="Garamond" panose="02020404030301010803" pitchFamily="18" charset="0"/>
            </a:endParaRPr>
          </a:p>
          <a:p>
            <a:pPr marL="857250" indent="-8572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7200" b="1" dirty="0">
                <a:solidFill>
                  <a:schemeClr val="tx1"/>
                </a:solidFill>
                <a:latin typeface="Garamond" panose="02020404030301010803" pitchFamily="18" charset="0"/>
              </a:rPr>
              <a:t>Регулируют пролиферацию и дифференцировку всех </a:t>
            </a:r>
            <a:r>
              <a:rPr lang="ru-RU" sz="72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клеток кроветворной </a:t>
            </a:r>
            <a:r>
              <a:rPr lang="ru-RU" sz="7200" b="1" dirty="0">
                <a:solidFill>
                  <a:schemeClr val="tx1"/>
                </a:solidFill>
                <a:latin typeface="Garamond" panose="02020404030301010803" pitchFamily="18" charset="0"/>
              </a:rPr>
              <a:t>системы: </a:t>
            </a:r>
          </a:p>
          <a:p>
            <a:pPr marL="857250" indent="-8572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72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эриторопоэтин</a:t>
            </a:r>
            <a:r>
              <a:rPr lang="ru-RU" sz="7200" dirty="0">
                <a:latin typeface="Times New Roman"/>
                <a:ea typeface="Calibri"/>
                <a:cs typeface="Times New Roman"/>
              </a:rPr>
              <a:t>, </a:t>
            </a:r>
            <a:endParaRPr lang="ru-RU" sz="7200" dirty="0" smtClean="0">
              <a:latin typeface="Times New Roman"/>
              <a:ea typeface="Calibri"/>
              <a:cs typeface="Times New Roman"/>
            </a:endParaRPr>
          </a:p>
          <a:p>
            <a:pPr marL="857250" indent="-8572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72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тромбопоэтин</a:t>
            </a:r>
            <a:r>
              <a:rPr lang="ru-RU" sz="7200" b="1" dirty="0">
                <a:solidFill>
                  <a:schemeClr val="tx1"/>
                </a:solidFill>
                <a:latin typeface="Garamond" panose="02020404030301010803" pitchFamily="18" charset="0"/>
              </a:rPr>
              <a:t>, </a:t>
            </a:r>
          </a:p>
          <a:p>
            <a:pPr marL="857250" indent="-8572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7200" b="1" dirty="0">
                <a:solidFill>
                  <a:schemeClr val="tx1"/>
                </a:solidFill>
                <a:latin typeface="Garamond" panose="02020404030301010803" pitchFamily="18" charset="0"/>
              </a:rPr>
              <a:t>ИЛ-3 (мульти-CSF), </a:t>
            </a:r>
          </a:p>
          <a:p>
            <a:pPr marL="857250" indent="-8572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7200" b="1" dirty="0">
                <a:solidFill>
                  <a:schemeClr val="tx1"/>
                </a:solidFill>
                <a:latin typeface="Garamond" panose="02020404030301010803" pitchFamily="18" charset="0"/>
              </a:rPr>
              <a:t>ИЛ-5 (CSF для эозинофилов), </a:t>
            </a:r>
          </a:p>
          <a:p>
            <a:pPr marL="857250" indent="-8572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7200" b="1" dirty="0">
                <a:solidFill>
                  <a:schemeClr val="tx1"/>
                </a:solidFill>
                <a:latin typeface="Garamond" panose="02020404030301010803" pitchFamily="18" charset="0"/>
              </a:rPr>
              <a:t>ИЛ-7 (CSF для лимфоцитов), </a:t>
            </a:r>
          </a:p>
          <a:p>
            <a:pPr marL="857250" indent="-8572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7200" b="1" dirty="0">
                <a:solidFill>
                  <a:schemeClr val="tx1"/>
                </a:solidFill>
                <a:latin typeface="Garamond" panose="02020404030301010803" pitchFamily="18" charset="0"/>
              </a:rPr>
              <a:t>ИЛ-1 (гемопоэтин-1).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7200" b="1" dirty="0">
                <a:solidFill>
                  <a:schemeClr val="tx1"/>
                </a:solidFill>
                <a:latin typeface="Garamond" panose="02020404030301010803" pitchFamily="18" charset="0"/>
              </a:rPr>
              <a:t>Клетки-продуценты: моноциты/макрофаги, эндотелиальные клетки, фибробласты.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ru-RU" sz="7200" b="1" dirty="0">
                <a:solidFill>
                  <a:schemeClr val="tx1"/>
                </a:solidFill>
                <a:latin typeface="Garamond" panose="02020404030301010803" pitchFamily="18" charset="0"/>
              </a:rPr>
              <a:t>Негативные регуляторы </a:t>
            </a:r>
            <a:r>
              <a:rPr lang="ru-RU" sz="72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гемопоэза</a:t>
            </a:r>
            <a:r>
              <a:rPr lang="ru-RU" sz="7200" b="1" dirty="0">
                <a:solidFill>
                  <a:schemeClr val="tx1"/>
                </a:solidFill>
                <a:latin typeface="Garamond" panose="02020404030301010803" pitchFamily="18" charset="0"/>
              </a:rPr>
              <a:t>: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7200" b="1" dirty="0">
                <a:solidFill>
                  <a:schemeClr val="tx1"/>
                </a:solidFill>
                <a:latin typeface="Garamond" panose="02020404030301010803" pitchFamily="18" charset="0"/>
              </a:rPr>
              <a:t>ФНОα,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7200" b="1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Хемокин</a:t>
            </a:r>
            <a:r>
              <a:rPr lang="ru-RU" sz="72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endParaRPr lang="ru-RU" sz="72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2195"/>
      </p:ext>
    </p:extLst>
  </p:cSld>
  <p:clrMapOvr>
    <a:masterClrMapping/>
  </p:clrMapOvr>
  <p:transition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1648" y="731520"/>
            <a:ext cx="7824716" cy="3307080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ru-RU" sz="3200" b="1" dirty="0">
                <a:solidFill>
                  <a:srgbClr val="008000"/>
                </a:solidFill>
                <a:latin typeface="Garamond" panose="02020404030301010803" pitchFamily="18" charset="0"/>
              </a:rPr>
              <a:t>Первичные </a:t>
            </a:r>
            <a:r>
              <a:rPr lang="ru-RU" sz="3200" b="1" dirty="0" err="1">
                <a:solidFill>
                  <a:srgbClr val="008000"/>
                </a:solidFill>
                <a:latin typeface="Garamond" panose="02020404030301010803" pitchFamily="18" charset="0"/>
              </a:rPr>
              <a:t>провоспалительные</a:t>
            </a:r>
            <a:r>
              <a:rPr lang="ru-RU" sz="3200" b="1" dirty="0">
                <a:solidFill>
                  <a:srgbClr val="008000"/>
                </a:solidFill>
                <a:latin typeface="Garamond" panose="02020404030301010803" pitchFamily="18" charset="0"/>
              </a:rPr>
              <a:t> ЦК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ЦК врожденного иммунитета: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ИЛ-1α, ИЛ-1β, ФНОα, ИЛ-6.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Клетки-продуценты: преимущественно макрофаги и ДК.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1"/>
                </a:solidFill>
                <a:latin typeface="Garamond" panose="02020404030301010803" pitchFamily="18" charset="0"/>
              </a:rPr>
              <a:t>ИЛ-6 индуцирует синтез белков острой фазы</a:t>
            </a:r>
            <a:r>
              <a:rPr lang="ru-RU" sz="20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51966"/>
      </p:ext>
    </p:extLst>
  </p:cSld>
  <p:clrMapOvr>
    <a:masterClrMapping/>
  </p:clrMapOvr>
  <p:transition>
    <p:split orient="vert"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9355" y="731520"/>
            <a:ext cx="7497170" cy="4373880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ru-RU" sz="4000" b="1" dirty="0" err="1">
                <a:solidFill>
                  <a:srgbClr val="008000"/>
                </a:solidFill>
                <a:latin typeface="Garamond" panose="02020404030301010803" pitchFamily="18" charset="0"/>
              </a:rPr>
              <a:t>Иммунорегуляторные</a:t>
            </a:r>
            <a:r>
              <a:rPr lang="ru-RU" sz="4000" b="1" dirty="0">
                <a:solidFill>
                  <a:srgbClr val="008000"/>
                </a:solidFill>
                <a:latin typeface="Garamond" panose="02020404030301010803" pitchFamily="18" charset="0"/>
              </a:rPr>
              <a:t> ЦК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 </a:t>
            </a:r>
            <a:endParaRPr lang="ru-RU" sz="3600" b="1" dirty="0" smtClean="0">
              <a:latin typeface="Times New Roman"/>
              <a:ea typeface="Calibri"/>
              <a:cs typeface="Times New Roman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Регулируют пролиферацию и дифференцировку Т- и В-лимфоцитов и NK-клеток в периферических лимфоидных органах и тканях.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Это ИЛ-2, ИЛ-4, ИЛ-12, ИЛ-15, </a:t>
            </a:r>
            <a:r>
              <a:rPr lang="ru-RU" sz="24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ИФНγ</a:t>
            </a:r>
            <a:r>
              <a:rPr 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tx1"/>
                </a:solidFill>
                <a:latin typeface="Garamond" panose="02020404030301010803" pitchFamily="18" charset="0"/>
              </a:rPr>
              <a:t>Клетки-продуценты: в 1 очередь профессиональные АПК (макрофаги и ДК) и сами лимфоциты.</a:t>
            </a:r>
          </a:p>
        </p:txBody>
      </p:sp>
    </p:spTree>
    <p:extLst>
      <p:ext uri="{BB962C8B-B14F-4D97-AF65-F5344CB8AC3E}">
        <p14:creationId xmlns:p14="http://schemas.microsoft.com/office/powerpoint/2010/main" val="1136840982"/>
      </p:ext>
    </p:extLst>
  </p:cSld>
  <p:clrMapOvr>
    <a:masterClrMapping/>
  </p:clrMapOvr>
  <p:transition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8042" y="731520"/>
            <a:ext cx="8052558" cy="5212080"/>
          </a:xfrm>
        </p:spPr>
        <p:txBody>
          <a:bodyPr>
            <a:normAutofit fontScale="70000" lnSpcReduction="20000"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ru-RU" sz="5200" b="1" dirty="0">
                <a:solidFill>
                  <a:srgbClr val="008000"/>
                </a:solidFill>
                <a:latin typeface="Garamond" panose="02020404030301010803" pitchFamily="18" charset="0"/>
              </a:rPr>
              <a:t>Цитокины–медиаторы воспаления </a:t>
            </a:r>
          </a:p>
          <a:p>
            <a:pPr marL="742950" indent="-7429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3800" b="1" dirty="0">
                <a:solidFill>
                  <a:schemeClr val="tx1"/>
                </a:solidFill>
                <a:latin typeface="Garamond" panose="02020404030301010803" pitchFamily="18" charset="0"/>
              </a:rPr>
              <a:t>Продукты активированных Т-лимфоцитов, вызывают активацию лейкоцитов: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38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ИФНγ</a:t>
            </a:r>
            <a:r>
              <a:rPr lang="ru-RU" sz="3800" b="1" dirty="0">
                <a:solidFill>
                  <a:schemeClr val="tx1"/>
                </a:solidFill>
                <a:latin typeface="Garamond" panose="02020404030301010803" pitchFamily="18" charset="0"/>
              </a:rPr>
              <a:t> (активатор макрофаги и NK-клеток),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3800" b="1" dirty="0">
                <a:solidFill>
                  <a:schemeClr val="tx1"/>
                </a:solidFill>
                <a:latin typeface="Garamond" panose="02020404030301010803" pitchFamily="18" charset="0"/>
              </a:rPr>
              <a:t>ИЛ-5 (стимулирует пролиферацию В-лимфоцитов, индуцирует и активирует эозинофилы),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38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лимфотоксины</a:t>
            </a:r>
            <a:r>
              <a:rPr lang="ru-RU" sz="3800" b="1" dirty="0">
                <a:solidFill>
                  <a:schemeClr val="tx1"/>
                </a:solidFill>
                <a:latin typeface="Garamond" panose="02020404030301010803" pitchFamily="18" charset="0"/>
              </a:rPr>
              <a:t> (активаторы нейтрофилы) 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38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лимфотоксин</a:t>
            </a:r>
            <a:r>
              <a:rPr lang="ru-RU" sz="3800" b="1" dirty="0">
                <a:solidFill>
                  <a:schemeClr val="tx1"/>
                </a:solidFill>
                <a:latin typeface="Garamond" panose="02020404030301010803" pitchFamily="18" charset="0"/>
              </a:rPr>
              <a:t> α - обеспечивает образование воспалительных гранулем).</a:t>
            </a:r>
          </a:p>
        </p:txBody>
      </p:sp>
    </p:spTree>
    <p:extLst>
      <p:ext uri="{BB962C8B-B14F-4D97-AF65-F5344CB8AC3E}">
        <p14:creationId xmlns:p14="http://schemas.microsoft.com/office/powerpoint/2010/main" val="3291779922"/>
      </p:ext>
    </p:extLst>
  </p:cSld>
  <p:clrMapOvr>
    <a:masterClrMapping/>
  </p:clrMapOvr>
  <p:transition>
    <p:split orient="vert"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9354" y="731520"/>
            <a:ext cx="7855045" cy="5059680"/>
          </a:xfrm>
        </p:spPr>
        <p:txBody>
          <a:bodyPr>
            <a:normAutofit fontScale="92500" lnSpcReduction="20000"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100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ru-RU" sz="4300" b="1" dirty="0">
                <a:solidFill>
                  <a:srgbClr val="008000"/>
                </a:solidFill>
                <a:latin typeface="Garamond" panose="02020404030301010803" pitchFamily="18" charset="0"/>
              </a:rPr>
              <a:t>Противовоспалительные ЦК: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ИЛ-10 (продуцируется макрофагами и их ингибирует),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ТФРβ </a:t>
            </a:r>
            <a:r>
              <a:rPr lang="en-US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(</a:t>
            </a:r>
            <a:r>
              <a:rPr lang="ru-RU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трансформирующий фактор роста</a:t>
            </a:r>
            <a:r>
              <a:rPr lang="en-US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β</a:t>
            </a:r>
            <a:r>
              <a:rPr lang="en-US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) - </a:t>
            </a:r>
            <a:r>
              <a:rPr lang="ru-RU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продуцируют активированные CD4+-лимфоциты и ингибирует дальнейшую пролиферацию лимфоцитов,</a:t>
            </a:r>
            <a:endParaRPr lang="en-US" sz="28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 ИЛ-4, ИЛ-13 (ингибируют макрофаги, в некоторых процессах выступают в качестве противовоспалительных)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621076"/>
      </p:ext>
    </p:extLst>
  </p:cSld>
  <p:clrMapOvr>
    <a:masterClrMapping/>
  </p:clrMapOvr>
  <p:transition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1"/>
          </a:fgClr>
          <a:bgClr>
            <a:srgbClr val="CCE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990600" y="1219200"/>
            <a:ext cx="75438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75000"/>
              </a:lnSpc>
            </a:pPr>
            <a:r>
              <a:rPr lang="en-US" altLang="ru-RU" sz="2400">
                <a:solidFill>
                  <a:srgbClr val="FF0000"/>
                </a:solidFill>
              </a:rPr>
              <a:t>Провоспалительный профиль:</a:t>
            </a:r>
            <a:endParaRPr lang="en-US" altLang="ru-RU" sz="2400">
              <a:solidFill>
                <a:srgbClr val="FF9933"/>
              </a:solidFill>
            </a:endParaRPr>
          </a:p>
          <a:p>
            <a:pPr algn="just">
              <a:lnSpc>
                <a:spcPct val="75000"/>
              </a:lnSpc>
            </a:pPr>
            <a:r>
              <a:rPr lang="en-US" altLang="ru-RU" sz="2400"/>
              <a:t>IL1</a:t>
            </a:r>
            <a:r>
              <a:rPr lang="en-US" altLang="ru-RU" sz="2400">
                <a:sym typeface="Symbol" panose="05050102010706020507" pitchFamily="18" charset="2"/>
              </a:rPr>
              <a:t></a:t>
            </a:r>
            <a:r>
              <a:rPr lang="en-US" altLang="ru-RU" sz="2400"/>
              <a:t>/</a:t>
            </a:r>
            <a:r>
              <a:rPr lang="en-US" altLang="ru-RU" sz="2400">
                <a:sym typeface="Symbol" panose="05050102010706020507" pitchFamily="18" charset="2"/>
              </a:rPr>
              <a:t></a:t>
            </a:r>
            <a:r>
              <a:rPr lang="en-US" altLang="ru-RU" sz="2400"/>
              <a:t>, IL6, IL8, IL12, IL17, IL18, IFN</a:t>
            </a:r>
            <a:r>
              <a:rPr lang="en-US" altLang="ru-RU" sz="2400">
                <a:sym typeface="Symbol" panose="05050102010706020507" pitchFamily="18" charset="2"/>
              </a:rPr>
              <a:t></a:t>
            </a:r>
            <a:r>
              <a:rPr lang="en-US" altLang="ru-RU" sz="2400"/>
              <a:t>,                                  TNF</a:t>
            </a:r>
            <a:r>
              <a:rPr lang="en-US" altLang="ru-RU" sz="2400">
                <a:sym typeface="Symbol" panose="05050102010706020507" pitchFamily="18" charset="2"/>
              </a:rPr>
              <a:t></a:t>
            </a:r>
            <a:r>
              <a:rPr lang="en-US" altLang="ru-RU" sz="2400"/>
              <a:t>/</a:t>
            </a:r>
            <a:r>
              <a:rPr lang="en-US" altLang="ru-RU" sz="2400">
                <a:sym typeface="Symbol" panose="05050102010706020507" pitchFamily="18" charset="2"/>
              </a:rPr>
              <a:t></a:t>
            </a:r>
            <a:r>
              <a:rPr lang="en-US" altLang="ru-RU" sz="2400"/>
              <a:t>, GM-CSF</a:t>
            </a:r>
          </a:p>
          <a:p>
            <a:pPr algn="just">
              <a:lnSpc>
                <a:spcPct val="75000"/>
              </a:lnSpc>
            </a:pPr>
            <a:r>
              <a:rPr lang="en-US" altLang="ru-RU" sz="2400">
                <a:solidFill>
                  <a:srgbClr val="000066"/>
                </a:solidFill>
              </a:rPr>
              <a:t>Противовоспалительный профиль:</a:t>
            </a:r>
            <a:endParaRPr lang="en-US" altLang="ru-RU" sz="2400"/>
          </a:p>
          <a:p>
            <a:pPr algn="just">
              <a:lnSpc>
                <a:spcPct val="75000"/>
              </a:lnSpc>
            </a:pPr>
            <a:r>
              <a:rPr lang="en-US" altLang="ru-RU" sz="2400"/>
              <a:t>IL1ra, IL10, TGF</a:t>
            </a:r>
            <a:r>
              <a:rPr lang="en-US" altLang="ru-RU" sz="2400">
                <a:sym typeface="Symbol" panose="05050102010706020507" pitchFamily="18" charset="2"/>
              </a:rPr>
              <a:t></a:t>
            </a:r>
            <a:r>
              <a:rPr lang="en-US" altLang="ru-RU" sz="2400"/>
              <a:t>, IFN</a:t>
            </a:r>
            <a:r>
              <a:rPr lang="en-US" altLang="ru-RU" sz="2400">
                <a:sym typeface="Symbol" panose="05050102010706020507" pitchFamily="18" charset="2"/>
              </a:rPr>
              <a:t></a:t>
            </a:r>
            <a:r>
              <a:rPr lang="en-US" altLang="ru-RU" sz="2400"/>
              <a:t>/</a:t>
            </a:r>
            <a:r>
              <a:rPr lang="en-US" altLang="ru-RU" sz="2400">
                <a:sym typeface="Symbol" panose="05050102010706020507" pitchFamily="18" charset="2"/>
              </a:rPr>
              <a:t> </a:t>
            </a:r>
            <a:endParaRPr lang="en-US" altLang="ru-RU" sz="2400"/>
          </a:p>
          <a:p>
            <a:pPr algn="just">
              <a:lnSpc>
                <a:spcPct val="75000"/>
              </a:lnSpc>
            </a:pPr>
            <a:r>
              <a:rPr lang="en-US" altLang="ru-RU" sz="2400">
                <a:solidFill>
                  <a:srgbClr val="008000"/>
                </a:solidFill>
              </a:rPr>
              <a:t>Ростовые факторы:</a:t>
            </a:r>
            <a:endParaRPr lang="en-US" altLang="ru-RU" sz="2400">
              <a:solidFill>
                <a:srgbClr val="009900"/>
              </a:solidFill>
            </a:endParaRPr>
          </a:p>
          <a:p>
            <a:pPr algn="just">
              <a:lnSpc>
                <a:spcPct val="75000"/>
              </a:lnSpc>
            </a:pPr>
            <a:r>
              <a:rPr lang="en-US" altLang="ru-RU" sz="2400"/>
              <a:t>IL3, IL7, IL11, GM-CSF, G-CSF, M-CSF (гемопоэз);</a:t>
            </a:r>
          </a:p>
          <a:p>
            <a:pPr algn="just">
              <a:lnSpc>
                <a:spcPct val="75000"/>
              </a:lnSpc>
            </a:pPr>
            <a:r>
              <a:rPr lang="en-US" altLang="ru-RU" sz="2400"/>
              <a:t>IL2, IL7, IL9, IL12, IL15, IFN</a:t>
            </a:r>
            <a:r>
              <a:rPr lang="en-US" altLang="ru-RU" sz="2400">
                <a:sym typeface="Symbol" panose="05050102010706020507" pitchFamily="18" charset="2"/>
              </a:rPr>
              <a:t></a:t>
            </a:r>
            <a:r>
              <a:rPr lang="en-US" altLang="ru-RU" sz="2400"/>
              <a:t>, TNF</a:t>
            </a:r>
            <a:r>
              <a:rPr lang="en-US" altLang="ru-RU" sz="2400">
                <a:sym typeface="Symbol" panose="05050102010706020507" pitchFamily="18" charset="2"/>
              </a:rPr>
              <a:t></a:t>
            </a:r>
            <a:r>
              <a:rPr lang="en-US" altLang="ru-RU" sz="2400"/>
              <a:t>/</a:t>
            </a:r>
            <a:r>
              <a:rPr lang="en-US" altLang="ru-RU" sz="2400">
                <a:sym typeface="Symbol" panose="05050102010706020507" pitchFamily="18" charset="2"/>
              </a:rPr>
              <a:t> (T</a:t>
            </a:r>
            <a:r>
              <a:rPr lang="en-US" altLang="ru-RU" sz="2400"/>
              <a:t>-прайминг</a:t>
            </a:r>
            <a:r>
              <a:rPr lang="en-US" altLang="ru-RU" sz="2400">
                <a:sym typeface="Symbol" panose="05050102010706020507" pitchFamily="18" charset="2"/>
              </a:rPr>
              <a:t>);</a:t>
            </a:r>
          </a:p>
          <a:p>
            <a:pPr algn="just">
              <a:lnSpc>
                <a:spcPct val="75000"/>
              </a:lnSpc>
            </a:pPr>
            <a:r>
              <a:rPr lang="en-US" altLang="ru-RU" sz="2400"/>
              <a:t>IL2, IL5, IL6, IL10, IL13, IL14, IFN</a:t>
            </a:r>
            <a:r>
              <a:rPr lang="en-US" altLang="ru-RU" sz="2400">
                <a:sym typeface="Symbol" panose="05050102010706020507" pitchFamily="18" charset="2"/>
              </a:rPr>
              <a:t></a:t>
            </a:r>
            <a:r>
              <a:rPr lang="en-US" altLang="ru-RU" sz="2400"/>
              <a:t>, TNF</a:t>
            </a:r>
            <a:r>
              <a:rPr lang="en-US" altLang="ru-RU" sz="2400">
                <a:sym typeface="Symbol" panose="05050102010706020507" pitchFamily="18" charset="2"/>
              </a:rPr>
              <a:t></a:t>
            </a:r>
            <a:r>
              <a:rPr lang="en-US" altLang="ru-RU" sz="2400"/>
              <a:t>/</a:t>
            </a:r>
            <a:r>
              <a:rPr lang="en-US" altLang="ru-RU" sz="2400">
                <a:sym typeface="Symbol" panose="05050102010706020507" pitchFamily="18" charset="2"/>
              </a:rPr>
              <a:t>            (B</a:t>
            </a:r>
            <a:r>
              <a:rPr lang="en-US" altLang="ru-RU" sz="2400"/>
              <a:t>-прайминг</a:t>
            </a:r>
            <a:r>
              <a:rPr lang="en-US" altLang="ru-RU" sz="2400">
                <a:sym typeface="Symbol" panose="05050102010706020507" pitchFamily="18" charset="2"/>
              </a:rPr>
              <a:t>)</a:t>
            </a:r>
            <a:endParaRPr lang="en-US" altLang="ru-RU" sz="2400"/>
          </a:p>
          <a:p>
            <a:pPr algn="just">
              <a:lnSpc>
                <a:spcPct val="75000"/>
              </a:lnSpc>
            </a:pPr>
            <a:r>
              <a:rPr lang="en-US" altLang="ru-RU" sz="2400">
                <a:solidFill>
                  <a:srgbClr val="996600"/>
                </a:solidFill>
              </a:rPr>
              <a:t>Хемоаттрактанты (хемокины):</a:t>
            </a:r>
            <a:endParaRPr lang="en-US" altLang="ru-RU" sz="2400">
              <a:solidFill>
                <a:srgbClr val="339933"/>
              </a:solidFill>
            </a:endParaRPr>
          </a:p>
          <a:p>
            <a:pPr algn="l">
              <a:lnSpc>
                <a:spcPct val="75000"/>
              </a:lnSpc>
            </a:pPr>
            <a:r>
              <a:rPr lang="en-US" altLang="ru-RU" sz="2400"/>
              <a:t>IL8, IL16, MCP-1 - MCP-5, MIP-1 - MIP-3, RANTES, Eotaxin-1/2  и др.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19200" y="0"/>
            <a:ext cx="6781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accent2"/>
                </a:solidFill>
              </a:rPr>
              <a:t> </a:t>
            </a:r>
            <a:r>
              <a:rPr lang="ru-RU" altLang="ru-RU">
                <a:solidFill>
                  <a:srgbClr val="0000CC"/>
                </a:solidFill>
              </a:rPr>
              <a:t>ФУНКЦИОНАЛЬНЫЕ ПРОФИЛИ  ЦИТОКИНОВ</a:t>
            </a:r>
            <a:endParaRPr lang="ru-RU" altLang="ru-RU">
              <a:solidFill>
                <a:schemeClr val="accent2"/>
              </a:solidFill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90600" y="4953000"/>
            <a:ext cx="746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ru-RU" sz="2400" b="0"/>
              <a:t>Такие цитокины как IL2, IFN</a:t>
            </a:r>
            <a:r>
              <a:rPr lang="en-US" altLang="ru-RU" sz="2400" b="0">
                <a:sym typeface="Symbol" panose="05050102010706020507" pitchFamily="18" charset="2"/>
              </a:rPr>
              <a:t></a:t>
            </a:r>
            <a:r>
              <a:rPr lang="en-US" altLang="ru-RU" sz="2400" b="0"/>
              <a:t>  и TNF</a:t>
            </a:r>
            <a:r>
              <a:rPr lang="en-US" altLang="ru-RU" sz="2400" b="0">
                <a:sym typeface="Symbol" panose="05050102010706020507" pitchFamily="18" charset="2"/>
              </a:rPr>
              <a:t></a:t>
            </a:r>
            <a:r>
              <a:rPr lang="en-US" altLang="ru-RU" sz="2400" b="0"/>
              <a:t>/</a:t>
            </a:r>
            <a:r>
              <a:rPr lang="en-US" altLang="ru-RU" sz="2400" b="0">
                <a:sym typeface="Symbol" panose="05050102010706020507" pitchFamily="18" charset="2"/>
              </a:rPr>
              <a:t></a:t>
            </a:r>
            <a:r>
              <a:rPr lang="en-US" altLang="ru-RU" sz="2400" b="0"/>
              <a:t>  играют ключевую роль в иммунном ответе и активации клеток.</a:t>
            </a:r>
            <a:r>
              <a:rPr lang="en-US" altLang="ru-RU" sz="2400"/>
              <a:t> </a:t>
            </a:r>
            <a:endParaRPr lang="ru-RU" altLang="ru-RU"/>
          </a:p>
        </p:txBody>
      </p:sp>
      <p:graphicFrame>
        <p:nvGraphicFramePr>
          <p:cNvPr id="4098" name="Object 6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8629650" y="6372225"/>
          <a:ext cx="5143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Точечный рисунок" r:id="rId5" imgW="514422" imgH="485586" progId="Paint.Picture">
                  <p:embed/>
                </p:oleObj>
              </mc:Choice>
              <mc:Fallback>
                <p:oleObj name="Точечный рисунок" r:id="rId5" imgW="514422" imgH="485586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650" y="6372225"/>
                        <a:ext cx="5143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autoUpdateAnimBg="0"/>
      <p:bldP spid="2662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CCEC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295400" y="3733800"/>
            <a:ext cx="6781800" cy="1295400"/>
            <a:chOff x="816" y="2400"/>
            <a:chExt cx="4272" cy="816"/>
          </a:xfrm>
        </p:grpSpPr>
        <p:sp>
          <p:nvSpPr>
            <p:cNvPr id="5143" name="Line 20"/>
            <p:cNvSpPr>
              <a:spLocks noChangeShapeType="1"/>
            </p:cNvSpPr>
            <p:nvPr/>
          </p:nvSpPr>
          <p:spPr bwMode="auto">
            <a:xfrm flipH="1">
              <a:off x="816" y="2400"/>
              <a:ext cx="1872" cy="816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prstDash val="sysDot"/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4" name="Line 22"/>
            <p:cNvSpPr>
              <a:spLocks noChangeShapeType="1"/>
            </p:cNvSpPr>
            <p:nvPr/>
          </p:nvSpPr>
          <p:spPr bwMode="auto">
            <a:xfrm flipH="1">
              <a:off x="1632" y="2448"/>
              <a:ext cx="1056" cy="720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prstDash val="sysDot"/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5" name="Line 23"/>
            <p:cNvSpPr>
              <a:spLocks noChangeShapeType="1"/>
            </p:cNvSpPr>
            <p:nvPr/>
          </p:nvSpPr>
          <p:spPr bwMode="auto">
            <a:xfrm flipH="1">
              <a:off x="2304" y="2544"/>
              <a:ext cx="480" cy="576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prstDash val="sysDot"/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6" name="Line 25"/>
            <p:cNvSpPr>
              <a:spLocks noChangeShapeType="1"/>
            </p:cNvSpPr>
            <p:nvPr/>
          </p:nvSpPr>
          <p:spPr bwMode="auto">
            <a:xfrm>
              <a:off x="2880" y="2592"/>
              <a:ext cx="48" cy="480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prstDash val="sysDot"/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7" name="Line 26"/>
            <p:cNvSpPr>
              <a:spLocks noChangeShapeType="1"/>
            </p:cNvSpPr>
            <p:nvPr/>
          </p:nvSpPr>
          <p:spPr bwMode="auto">
            <a:xfrm>
              <a:off x="2976" y="2400"/>
              <a:ext cx="1200" cy="624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prstDash val="sysDot"/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8" name="Line 27"/>
            <p:cNvSpPr>
              <a:spLocks noChangeShapeType="1"/>
            </p:cNvSpPr>
            <p:nvPr/>
          </p:nvSpPr>
          <p:spPr bwMode="auto">
            <a:xfrm>
              <a:off x="3072" y="2400"/>
              <a:ext cx="2016" cy="672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prstDash val="sysDot"/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14400" y="0"/>
            <a:ext cx="74295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4300" dirty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</a:rPr>
              <a:t>ИНТЕРЛЕЙКИН-2 (IL2)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890587"/>
            <a:ext cx="79248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70000"/>
              </a:lnSpc>
              <a:spcBef>
                <a:spcPct val="50000"/>
              </a:spcBef>
            </a:pPr>
            <a:r>
              <a:rPr lang="ru-RU" altLang="ru-RU" sz="2200" b="0" dirty="0"/>
              <a:t>Этот цитокин, открытый в 1976 г., является одним из главных факторов, ответственных за активацию, рост и дифференцировку Т-клеток, В-клеток, NK-клеток, моноцитов, макрофагов и дендритных клеток. IL2, </a:t>
            </a:r>
            <a:r>
              <a:rPr lang="ru-RU" altLang="ru-RU" sz="2200" b="0" i="1" dirty="0"/>
              <a:t>мономер из 133 </a:t>
            </a:r>
            <a:r>
              <a:rPr lang="ru-RU" altLang="ru-RU" sz="2200" b="0" i="1" dirty="0" err="1"/>
              <a:t>aминокислот</a:t>
            </a:r>
            <a:r>
              <a:rPr lang="ru-RU" altLang="ru-RU" sz="2200" b="0" i="1" dirty="0"/>
              <a:t>, </a:t>
            </a:r>
            <a:r>
              <a:rPr lang="ru-RU" altLang="ru-RU" sz="2200" b="0" dirty="0"/>
              <a:t>продуцируется только Т-лимфоцитами и действует на клетки-мишени через рецептор, состоящий из трёх цепей: </a:t>
            </a:r>
            <a:r>
              <a:rPr lang="ru-RU" altLang="ru-RU" sz="2200" b="0" dirty="0">
                <a:sym typeface="Symbol" panose="05050102010706020507" pitchFamily="18" charset="2"/>
              </a:rPr>
              <a:t>(CD25) </a:t>
            </a:r>
            <a:r>
              <a:rPr lang="ru-RU" altLang="ru-RU" sz="2200" b="0" dirty="0"/>
              <a:t>и</a:t>
            </a:r>
            <a:r>
              <a:rPr lang="ru-RU" altLang="ru-RU" sz="2200" b="0" dirty="0">
                <a:sym typeface="Symbol" panose="05050102010706020507" pitchFamily="18" charset="2"/>
              </a:rPr>
              <a:t> (CD122)-(CD132). </a:t>
            </a:r>
            <a:r>
              <a:rPr lang="ru-RU" altLang="ru-RU" sz="2200" b="0" dirty="0"/>
              <a:t>-цепь связывает </a:t>
            </a:r>
            <a:r>
              <a:rPr lang="ru-RU" altLang="ru-RU" sz="2200" b="0" dirty="0">
                <a:sym typeface="Symbol" panose="05050102010706020507" pitchFamily="18" charset="2"/>
              </a:rPr>
              <a:t>IL2</a:t>
            </a:r>
            <a:r>
              <a:rPr lang="ru-RU" altLang="ru-RU" sz="2200" b="0" dirty="0"/>
              <a:t> с низкой </a:t>
            </a:r>
            <a:r>
              <a:rPr lang="ru-RU" altLang="ru-RU" sz="2200" b="0" dirty="0" err="1"/>
              <a:t>аффинностью</a:t>
            </a:r>
            <a:r>
              <a:rPr lang="ru-RU" altLang="ru-RU" sz="2200" b="0" dirty="0"/>
              <a:t> по сравнению с </a:t>
            </a:r>
            <a:r>
              <a:rPr lang="ru-RU" altLang="ru-RU" sz="2200" b="0" dirty="0">
                <a:sym typeface="Symbol" panose="05050102010706020507" pitchFamily="18" charset="2"/>
              </a:rPr>
              <a:t>-</a:t>
            </a:r>
            <a:r>
              <a:rPr lang="ru-RU" altLang="ru-RU" sz="2200" b="0" dirty="0"/>
              <a:t>-цепями, поэтому она является как бы «ловушкой» для него, что может приводить к снижению </a:t>
            </a:r>
            <a:r>
              <a:rPr lang="ru-RU" altLang="ru-RU" sz="2200" b="0" dirty="0">
                <a:sym typeface="Symbol" panose="05050102010706020507" pitchFamily="18" charset="2"/>
              </a:rPr>
              <a:t>IL2</a:t>
            </a:r>
            <a:r>
              <a:rPr lang="ru-RU" altLang="ru-RU" sz="2200" b="0" dirty="0"/>
              <a:t>-опосредованной активации клеток. </a:t>
            </a:r>
            <a:endParaRPr lang="ru-RU" altLang="ru-RU" sz="2200" b="0" dirty="0">
              <a:sym typeface="Symbol" panose="05050102010706020507" pitchFamily="18" charset="2"/>
            </a:endParaRP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4267200" y="3581400"/>
          <a:ext cx="5905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Точечный рисунок" r:id="rId5" imgW="590476" imgH="552527" progId="Paint.Picture">
                  <p:embed/>
                </p:oleObj>
              </mc:Choice>
              <mc:Fallback>
                <p:oleObj name="Точечный рисунок" r:id="rId5" imgW="590476" imgH="55252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00FFFF"/>
                          </a:clrFrom>
                          <a:clrTo>
                            <a:srgbClr val="00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581400"/>
                        <a:ext cx="5905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762000" y="5105400"/>
          <a:ext cx="5905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Точечный рисунок" r:id="rId7" imgW="590476" imgH="552527" progId="Paint.Picture">
                  <p:embed/>
                </p:oleObj>
              </mc:Choice>
              <mc:Fallback>
                <p:oleObj name="Точечный рисунок" r:id="rId7" imgW="590476" imgH="55252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00FFFF"/>
                          </a:clrFrom>
                          <a:clrTo>
                            <a:srgbClr val="00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05400"/>
                        <a:ext cx="5905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029200" y="3505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0000CC"/>
                </a:solidFill>
              </a:rPr>
              <a:t>T cell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505200" y="3505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008000"/>
                </a:solidFill>
              </a:rPr>
              <a:t>IL2</a:t>
            </a:r>
            <a:endParaRPr lang="ru-RU" altLang="ru-RU" sz="2000">
              <a:solidFill>
                <a:srgbClr val="669900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85800" y="6096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0000CC"/>
                </a:solidFill>
              </a:rPr>
              <a:t>T cell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676400" y="5791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333399"/>
                </a:solidFill>
              </a:rPr>
              <a:t>NK cell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048000" y="5791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FF5050"/>
                </a:solidFill>
              </a:rPr>
              <a:t>B cell</a:t>
            </a:r>
            <a:endParaRPr lang="ru-RU" altLang="ru-RU" sz="1600">
              <a:solidFill>
                <a:srgbClr val="FF6699"/>
              </a:solidFill>
            </a:endParaRPr>
          </a:p>
        </p:txBody>
      </p:sp>
      <p:graphicFrame>
        <p:nvGraphicFramePr>
          <p:cNvPr id="276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419939"/>
              </p:ext>
            </p:extLst>
          </p:nvPr>
        </p:nvGraphicFramePr>
        <p:xfrm>
          <a:off x="5715000" y="4800600"/>
          <a:ext cx="1501775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Точечный рисунок" r:id="rId8" imgW="1943280" imgH="1952640" progId="Paint.Picture">
                  <p:embed/>
                </p:oleObj>
              </mc:Choice>
              <mc:Fallback>
                <p:oleObj name="Точечный рисунок" r:id="rId8" imgW="1943280" imgH="1952640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00FFFF"/>
                          </a:clrFrom>
                          <a:clrTo>
                            <a:srgbClr val="00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00600"/>
                        <a:ext cx="1501775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15"/>
          <p:cNvGraphicFramePr>
            <a:graphicFrameLocks noChangeAspect="1"/>
          </p:cNvGraphicFramePr>
          <p:nvPr/>
        </p:nvGraphicFramePr>
        <p:xfrm>
          <a:off x="4343400" y="4953000"/>
          <a:ext cx="7905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Точечный рисунок" r:id="rId10" imgW="790476" imgH="847843" progId="Paint.Picture">
                  <p:embed/>
                </p:oleObj>
              </mc:Choice>
              <mc:Fallback>
                <p:oleObj name="Точечный рисунок" r:id="rId10" imgW="790476" imgH="847843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clrChange>
                          <a:clrFrom>
                            <a:srgbClr val="00FFFF"/>
                          </a:clrFrom>
                          <a:clrTo>
                            <a:srgbClr val="00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953000"/>
                        <a:ext cx="7905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038600" y="5867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CC0000"/>
                </a:solidFill>
              </a:rPr>
              <a:t>Monocyte</a:t>
            </a:r>
            <a:endParaRPr lang="ru-RU" altLang="ru-RU" sz="1600">
              <a:solidFill>
                <a:srgbClr val="FF9966"/>
              </a:solidFill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5626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CC0000"/>
                </a:solidFill>
              </a:rPr>
              <a:t>Macrophage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239000" y="6019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CC0066"/>
                </a:solidFill>
              </a:rPr>
              <a:t>Dendritic cell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3581400" y="3352800"/>
            <a:ext cx="2133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7200">
                <a:solidFill>
                  <a:srgbClr val="00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IL2</a:t>
            </a:r>
            <a:endParaRPr lang="ru-RU" sz="72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7678" name="Object 30"/>
          <p:cNvGraphicFramePr>
            <a:graphicFrameLocks noChangeAspect="1"/>
          </p:cNvGraphicFramePr>
          <p:nvPr/>
        </p:nvGraphicFramePr>
        <p:xfrm>
          <a:off x="1981200" y="5105400"/>
          <a:ext cx="6572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Точечный рисунок" r:id="rId12" imgW="657317" imgH="619211" progId="Paint.Picture">
                  <p:embed/>
                </p:oleObj>
              </mc:Choice>
              <mc:Fallback>
                <p:oleObj name="Точечный рисунок" r:id="rId12" imgW="657317" imgH="619211" progId="Paint.Picture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05400"/>
                        <a:ext cx="6572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9" name="Object 31"/>
          <p:cNvGraphicFramePr>
            <a:graphicFrameLocks noChangeAspect="1"/>
          </p:cNvGraphicFramePr>
          <p:nvPr/>
        </p:nvGraphicFramePr>
        <p:xfrm>
          <a:off x="3200400" y="5181600"/>
          <a:ext cx="5143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Точечный рисунок" r:id="rId14" imgW="514422" imgH="523810" progId="Paint.Picture">
                  <p:embed/>
                </p:oleObj>
              </mc:Choice>
              <mc:Fallback>
                <p:oleObj name="Точечный рисунок" r:id="rId14" imgW="514422" imgH="523810" progId="Paint.Picture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181600"/>
                        <a:ext cx="5143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1" name="Object 33"/>
          <p:cNvGraphicFramePr>
            <a:graphicFrameLocks noChangeAspect="1"/>
          </p:cNvGraphicFramePr>
          <p:nvPr/>
        </p:nvGraphicFramePr>
        <p:xfrm>
          <a:off x="7772400" y="4724400"/>
          <a:ext cx="100806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Точечный рисунок" r:id="rId16" imgW="1638529" imgH="2228571" progId="Paint.Picture">
                  <p:embed/>
                </p:oleObj>
              </mc:Choice>
              <mc:Fallback>
                <p:oleObj name="Точечный рисунок" r:id="rId16" imgW="1638529" imgH="2228571" progId="Paint.Picture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724400"/>
                        <a:ext cx="100806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34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8629650" y="6372225"/>
          <a:ext cx="5143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Точечный рисунок" r:id="rId18" imgW="514422" imgH="485586" progId="Paint.Picture">
                  <p:embed/>
                </p:oleObj>
              </mc:Choice>
              <mc:Fallback>
                <p:oleObj name="Точечный рисунок" r:id="rId18" imgW="514422" imgH="485586" progId="Paint.Picture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650" y="6372225"/>
                        <a:ext cx="5143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75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875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75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6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74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autoUpdateAnimBg="0"/>
      <p:bldP spid="27654" grpId="0" autoUpdateAnimBg="0"/>
      <p:bldP spid="27655" grpId="0" autoUpdateAnimBg="0"/>
      <p:bldP spid="27656" grpId="0" autoUpdateAnimBg="0"/>
      <p:bldP spid="27658" grpId="0" autoUpdateAnimBg="0"/>
      <p:bldP spid="27660" grpId="0" autoUpdateAnimBg="0"/>
      <p:bldP spid="27665" grpId="0" autoUpdateAnimBg="0"/>
      <p:bldP spid="27666" grpId="0" autoUpdateAnimBg="0"/>
      <p:bldP spid="27667" grpId="0" autoUpdateAnimBg="0"/>
      <p:bldP spid="2767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00FFCC"/>
          </a:fgClr>
          <a:bgClr>
            <a:srgbClr val="CCE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838200" y="1447800"/>
            <a:ext cx="7620000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ru-RU" sz="2800">
                <a:solidFill>
                  <a:srgbClr val="FF0000"/>
                </a:solidFill>
              </a:rPr>
              <a:t>GM (granulocyte/monocyte)</a:t>
            </a:r>
            <a:r>
              <a:rPr lang="en-US" altLang="ru-RU" sz="2800"/>
              <a:t> </a:t>
            </a:r>
            <a:r>
              <a:rPr lang="en-US" altLang="ru-RU" sz="2800">
                <a:solidFill>
                  <a:srgbClr val="FF0000"/>
                </a:solidFill>
              </a:rPr>
              <a:t>-CSF</a:t>
            </a:r>
            <a:r>
              <a:rPr lang="en-US" altLang="ru-RU" sz="2400">
                <a:solidFill>
                  <a:srgbClr val="FF0000"/>
                </a:solidFill>
              </a:rPr>
              <a:t> </a:t>
            </a:r>
            <a:r>
              <a:rPr lang="en-US" altLang="ru-RU" sz="2400"/>
              <a:t>и </a:t>
            </a:r>
            <a:r>
              <a:rPr lang="en-US" altLang="ru-RU" sz="2800">
                <a:solidFill>
                  <a:srgbClr val="FF0000"/>
                </a:solidFill>
              </a:rPr>
              <a:t>G (granu-locyte) -CSF</a:t>
            </a:r>
            <a:r>
              <a:rPr lang="en-US" altLang="ru-RU" sz="2400"/>
              <a:t> </a:t>
            </a:r>
            <a:r>
              <a:rPr lang="en-US" altLang="ru-RU" sz="2400" b="0"/>
              <a:t>секретируются CD4+T-клетками, мо-ноцитами, макрофагами и эндотелиальными клетками как факторы, стимулирующие лейкопоэз моноцитов-гранулоцитов или гранулоцитов соответственно. GM-CSF имеет также провоспалительную активность.</a:t>
            </a:r>
          </a:p>
          <a:p>
            <a:pPr algn="just"/>
            <a:r>
              <a:rPr lang="en-US" altLang="ru-RU" sz="2800">
                <a:solidFill>
                  <a:srgbClr val="FF0000"/>
                </a:solidFill>
              </a:rPr>
              <a:t>M (monocyte)</a:t>
            </a:r>
            <a:r>
              <a:rPr lang="en-US" altLang="ru-RU" sz="2800"/>
              <a:t> </a:t>
            </a:r>
            <a:r>
              <a:rPr lang="en-US" altLang="ru-RU" sz="2800">
                <a:solidFill>
                  <a:srgbClr val="FF0000"/>
                </a:solidFill>
              </a:rPr>
              <a:t>-CSF</a:t>
            </a:r>
            <a:r>
              <a:rPr lang="en-US" altLang="ru-RU" sz="2400"/>
              <a:t>, </a:t>
            </a:r>
            <a:r>
              <a:rPr lang="en-US" altLang="ru-RU" sz="2400" b="0"/>
              <a:t>высвобождаемый моноцитами, макрофагами и эндотелиальными клетками, является лейкопоэтическим фактором для моноцитов. </a:t>
            </a:r>
          </a:p>
          <a:p>
            <a:pPr algn="just"/>
            <a:r>
              <a:rPr lang="en-US" altLang="ru-RU" sz="2400" b="0"/>
              <a:t>Как лейкопоэтины </a:t>
            </a:r>
            <a:r>
              <a:rPr lang="ru-RU" altLang="ru-RU" sz="2400" b="0"/>
              <a:t>CSFs действуют в синергизме с IL3, IL7, IL11.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914400" y="247471"/>
            <a:ext cx="7696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</a:rPr>
              <a:t>КОЛОНИЕСТИМУЛИРУЮЩИЕ  ФАКТОРЫ  (</a:t>
            </a:r>
            <a:r>
              <a:rPr lang="ru-RU" altLang="ru-RU" dirty="0" err="1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</a:rPr>
              <a:t>CSFs</a:t>
            </a:r>
            <a:r>
              <a:rPr lang="ru-RU" altLang="ru-RU" dirty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6146" name="Object 5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8629650" y="6372225"/>
          <a:ext cx="5143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Точечный рисунок" r:id="rId5" imgW="514422" imgH="485586" progId="Paint.Picture">
                  <p:embed/>
                </p:oleObj>
              </mc:Choice>
              <mc:Fallback>
                <p:oleObj name="Точечный рисунок" r:id="rId5" imgW="514422" imgH="48558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650" y="6372225"/>
                        <a:ext cx="5143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</a:rPr>
              <a:t>ИНТЕРФЕРОН-</a:t>
            </a:r>
            <a:r>
              <a:rPr lang="ru-RU" altLang="ru-RU" dirty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  <a:sym typeface="Symbol" panose="05050102010706020507" pitchFamily="18" charset="2"/>
              </a:rPr>
              <a:t>  (IFN )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76200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400"/>
              <a:t>Интерферон типа II или IFN</a:t>
            </a:r>
            <a:r>
              <a:rPr lang="ru-RU" altLang="ru-RU" sz="2400">
                <a:sym typeface="Symbol" panose="05050102010706020507" pitchFamily="18" charset="2"/>
              </a:rPr>
              <a:t></a:t>
            </a:r>
            <a:r>
              <a:rPr lang="ru-RU" altLang="ru-RU" sz="2400"/>
              <a:t>, </a:t>
            </a:r>
            <a:r>
              <a:rPr lang="ru-RU" altLang="ru-RU" sz="2400" i="1"/>
              <a:t>гомодимер из 143 аминокислот, </a:t>
            </a:r>
            <a:r>
              <a:rPr lang="ru-RU" altLang="ru-RU" sz="2400" b="0"/>
              <a:t>высвобождается </a:t>
            </a:r>
            <a:r>
              <a:rPr lang="ru-RU" altLang="ru-RU" sz="2400" b="0">
                <a:sym typeface="Symbol" panose="05050102010706020507" pitchFamily="18" charset="2"/>
              </a:rPr>
              <a:t>CD4+ T-</a:t>
            </a:r>
            <a:r>
              <a:rPr lang="ru-RU" altLang="ru-RU" sz="2400" b="0"/>
              <a:t>клетками (Тh0 и Тh1), </a:t>
            </a:r>
            <a:r>
              <a:rPr lang="ru-RU" altLang="ru-RU" sz="2400" b="0">
                <a:sym typeface="Symbol" panose="05050102010706020507" pitchFamily="18" charset="2"/>
              </a:rPr>
              <a:t>CD8+T-</a:t>
            </a:r>
            <a:r>
              <a:rPr lang="ru-RU" altLang="ru-RU" sz="2400" b="0"/>
              <a:t>клетками и активированными </a:t>
            </a:r>
            <a:r>
              <a:rPr lang="ru-RU" altLang="ru-RU" sz="2400" b="0">
                <a:sym typeface="Symbol" panose="05050102010706020507" pitchFamily="18" charset="2"/>
              </a:rPr>
              <a:t>NK</a:t>
            </a:r>
            <a:r>
              <a:rPr lang="ru-RU" altLang="ru-RU" sz="2400" b="0"/>
              <a:t>-клетками. IFN</a:t>
            </a:r>
            <a:r>
              <a:rPr lang="ru-RU" altLang="ru-RU" sz="2400" b="0">
                <a:sym typeface="Symbol" panose="05050102010706020507" pitchFamily="18" charset="2"/>
              </a:rPr>
              <a:t></a:t>
            </a:r>
            <a:r>
              <a:rPr lang="ru-RU" altLang="ru-RU" sz="2400" b="0"/>
              <a:t> играет роль почти на всех стадиях иммунного ответа и воспаления:</a:t>
            </a:r>
            <a:endParaRPr lang="ru-RU" altLang="ru-RU" sz="2400" b="0">
              <a:sym typeface="Symbol" panose="05050102010706020507" pitchFamily="18" charset="2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133600" y="2743200"/>
            <a:ext cx="55626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5000"/>
              </a:lnSpc>
              <a:spcBef>
                <a:spcPct val="50000"/>
              </a:spcBef>
              <a:buClr>
                <a:srgbClr val="006600"/>
              </a:buClr>
              <a:buFont typeface="Monotype Sorts" pitchFamily="2" charset="2"/>
              <a:buNone/>
            </a:pPr>
            <a:r>
              <a:rPr lang="ru-RU" altLang="ru-RU" sz="2400"/>
              <a:t>1. Экспрессия</a:t>
            </a:r>
            <a:r>
              <a:rPr lang="ru-RU" altLang="ru-RU" sz="2400">
                <a:sym typeface="Symbol" panose="05050102010706020507" pitchFamily="18" charset="2"/>
              </a:rPr>
              <a:t> HLA I/II 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  <a:buClr>
                <a:srgbClr val="006600"/>
              </a:buClr>
              <a:buFont typeface="Monotype Sorts" pitchFamily="2" charset="2"/>
              <a:buNone/>
            </a:pPr>
            <a:r>
              <a:rPr lang="ru-RU" altLang="ru-RU" sz="2400"/>
              <a:t>2. Дифференцировка</a:t>
            </a:r>
            <a:r>
              <a:rPr lang="ru-RU" altLang="ru-RU" sz="2400">
                <a:sym typeface="Symbol" panose="05050102010706020507" pitchFamily="18" charset="2"/>
              </a:rPr>
              <a:t> Th1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  <a:buClr>
                <a:srgbClr val="006600"/>
              </a:buClr>
              <a:buFont typeface="Monotype Sorts" pitchFamily="2" charset="2"/>
              <a:buNone/>
            </a:pPr>
            <a:r>
              <a:rPr lang="ru-RU" altLang="ru-RU" sz="2400"/>
              <a:t>3. Дифференцировка</a:t>
            </a:r>
            <a:r>
              <a:rPr lang="ru-RU" altLang="ru-RU" sz="2400">
                <a:sym typeface="Symbol" panose="05050102010706020507" pitchFamily="18" charset="2"/>
              </a:rPr>
              <a:t> B- </a:t>
            </a:r>
            <a:r>
              <a:rPr lang="ru-RU" altLang="ru-RU" sz="2400"/>
              <a:t>клеток (продукция антител)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  <a:buClr>
                <a:srgbClr val="006600"/>
              </a:buClr>
              <a:buFont typeface="Monotype Sorts" pitchFamily="2" charset="2"/>
              <a:buNone/>
            </a:pPr>
            <a:r>
              <a:rPr lang="ru-RU" altLang="ru-RU" sz="2400"/>
              <a:t>4. Активация цитотоксических </a:t>
            </a:r>
            <a:r>
              <a:rPr lang="ru-RU" altLang="ru-RU" sz="2400">
                <a:sym typeface="Symbol" panose="05050102010706020507" pitchFamily="18" charset="2"/>
              </a:rPr>
              <a:t> CD8+T-</a:t>
            </a:r>
            <a:r>
              <a:rPr lang="ru-RU" altLang="ru-RU" sz="2400"/>
              <a:t>клеток</a:t>
            </a:r>
            <a:r>
              <a:rPr lang="ru-RU" altLang="ru-RU" sz="2400">
                <a:sym typeface="Symbol" panose="05050102010706020507" pitchFamily="18" charset="2"/>
              </a:rPr>
              <a:t>, NK-</a:t>
            </a:r>
            <a:r>
              <a:rPr lang="ru-RU" altLang="ru-RU" sz="2400"/>
              <a:t>клеток</a:t>
            </a:r>
            <a:r>
              <a:rPr lang="ru-RU" altLang="ru-RU" sz="2400">
                <a:sym typeface="Symbol" panose="05050102010706020507" pitchFamily="18" charset="2"/>
              </a:rPr>
              <a:t>, </a:t>
            </a:r>
            <a:r>
              <a:rPr lang="ru-RU" altLang="ru-RU" sz="2400"/>
              <a:t>макрофагов и нейтрофилов</a:t>
            </a:r>
            <a:endParaRPr lang="ru-RU" altLang="ru-RU" sz="2400">
              <a:sym typeface="Symbol" panose="05050102010706020507" pitchFamily="18" charset="2"/>
            </a:endParaRPr>
          </a:p>
          <a:p>
            <a:pPr algn="l">
              <a:lnSpc>
                <a:spcPct val="75000"/>
              </a:lnSpc>
              <a:spcBef>
                <a:spcPct val="50000"/>
              </a:spcBef>
              <a:buClr>
                <a:srgbClr val="006600"/>
              </a:buClr>
              <a:buFont typeface="Monotype Sorts" pitchFamily="2" charset="2"/>
              <a:buNone/>
            </a:pPr>
            <a:r>
              <a:rPr lang="ru-RU" altLang="ru-RU" sz="2400"/>
              <a:t>5. Противовирусная, антипролифера-тивная активность (слабее, чем у </a:t>
            </a:r>
            <a:r>
              <a:rPr lang="ru-RU" altLang="ru-RU" sz="2400">
                <a:sym typeface="Symbol" panose="05050102010706020507" pitchFamily="18" charset="2"/>
              </a:rPr>
              <a:t>IFNs</a:t>
            </a:r>
            <a:r>
              <a:rPr lang="ru-RU" altLang="ru-RU" sz="2400"/>
              <a:t> типа </a:t>
            </a:r>
            <a:r>
              <a:rPr lang="en-US" altLang="ru-RU" sz="2400"/>
              <a:t>I</a:t>
            </a:r>
            <a:r>
              <a:rPr lang="ru-RU" altLang="ru-RU" sz="2400"/>
              <a:t>)</a:t>
            </a:r>
            <a:endParaRPr lang="ru-RU" altLang="ru-RU" sz="2400">
              <a:sym typeface="Symbol" panose="05050102010706020507" pitchFamily="18" charset="2"/>
            </a:endParaRPr>
          </a:p>
        </p:txBody>
      </p:sp>
      <p:graphicFrame>
        <p:nvGraphicFramePr>
          <p:cNvPr id="7170" name="Object 9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8629650" y="6372225"/>
          <a:ext cx="5143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Точечный рисунок" r:id="rId5" imgW="514422" imgH="485586" progId="Paint.Picture">
                  <p:embed/>
                </p:oleObj>
              </mc:Choice>
              <mc:Fallback>
                <p:oleObj name="Точечный рисунок" r:id="rId5" imgW="514422" imgH="485586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650" y="6372225"/>
                        <a:ext cx="5143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autoUpdateAnimBg="0"/>
      <p:bldP spid="2867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324429" y="423930"/>
            <a:ext cx="6858000" cy="9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ru-RU" altLang="ru-RU" dirty="0" smtClean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</a:rPr>
              <a:t>ФАКТОРЫ  НЕКРОЗА  </a:t>
            </a:r>
            <a:r>
              <a:rPr lang="ru-RU" altLang="ru-RU" dirty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</a:rPr>
              <a:t>ОПУХОЛЕЙ-  </a:t>
            </a:r>
            <a:r>
              <a:rPr lang="ru-RU" altLang="ru-RU" dirty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  <a:sym typeface="Symbol" panose="05050102010706020507" pitchFamily="18" charset="2"/>
              </a:rPr>
              <a:t> </a:t>
            </a:r>
            <a:r>
              <a:rPr lang="ru-RU" altLang="ru-RU" dirty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</a:rPr>
              <a:t>и</a:t>
            </a:r>
            <a:r>
              <a:rPr lang="ru-RU" altLang="ru-RU" dirty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  <a:sym typeface="Symbol" panose="05050102010706020507" pitchFamily="18" charset="2"/>
              </a:rPr>
              <a:t>    (TNF/)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14829" y="1524000"/>
            <a:ext cx="80772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ru-RU" altLang="ru-RU" sz="2000" dirty="0"/>
              <a:t>Имеется две структурно и функционально сходных формы: </a:t>
            </a:r>
            <a:r>
              <a:rPr lang="ru-RU" altLang="ru-RU" sz="2000" dirty="0">
                <a:sym typeface="Symbol" panose="05050102010706020507" pitchFamily="18" charset="2"/>
              </a:rPr>
              <a:t>TNF </a:t>
            </a:r>
            <a:r>
              <a:rPr lang="ru-RU" altLang="ru-RU" sz="2000" dirty="0"/>
              <a:t>и</a:t>
            </a:r>
            <a:r>
              <a:rPr lang="ru-RU" altLang="ru-RU" sz="2000" dirty="0">
                <a:sym typeface="Symbol" panose="05050102010706020507" pitchFamily="18" charset="2"/>
              </a:rPr>
              <a:t> .</a:t>
            </a:r>
            <a:r>
              <a:rPr lang="ru-RU" altLang="ru-RU" sz="2000" dirty="0"/>
              <a:t> 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ru-RU" altLang="ru-RU" sz="2000" dirty="0">
                <a:sym typeface="Symbol" panose="05050102010706020507" pitchFamily="18" charset="2"/>
              </a:rPr>
              <a:t>TNF </a:t>
            </a:r>
            <a:r>
              <a:rPr lang="ru-RU" altLang="ru-RU" sz="2000" dirty="0"/>
              <a:t>(</a:t>
            </a:r>
            <a:r>
              <a:rPr lang="ru-RU" altLang="ru-RU" sz="2000" dirty="0" err="1"/>
              <a:t>кахектин</a:t>
            </a:r>
            <a:r>
              <a:rPr lang="ru-RU" altLang="ru-RU" sz="2000" dirty="0"/>
              <a:t>), </a:t>
            </a:r>
            <a:r>
              <a:rPr lang="ru-RU" altLang="ru-RU" sz="2000" b="0" i="1" dirty="0" err="1"/>
              <a:t>тример</a:t>
            </a:r>
            <a:r>
              <a:rPr lang="ru-RU" altLang="ru-RU" sz="2000" b="0" i="1" dirty="0"/>
              <a:t> из 157 аминокислот</a:t>
            </a:r>
            <a:r>
              <a:rPr lang="ru-RU" altLang="ru-RU" sz="2000" b="0" dirty="0"/>
              <a:t>, </a:t>
            </a:r>
            <a:r>
              <a:rPr lang="ru-RU" altLang="ru-RU" sz="2000" b="0" dirty="0" err="1"/>
              <a:t>секре</a:t>
            </a:r>
            <a:r>
              <a:rPr lang="ru-RU" altLang="ru-RU" sz="2000" b="0" dirty="0"/>
              <a:t>-тируется моноцитами, макрофагами и другими клетками, а </a:t>
            </a:r>
            <a:r>
              <a:rPr lang="ru-RU" altLang="ru-RU" sz="2000" dirty="0">
                <a:sym typeface="Symbol" panose="05050102010706020507" pitchFamily="18" charset="2"/>
              </a:rPr>
              <a:t>TNF </a:t>
            </a:r>
            <a:r>
              <a:rPr lang="ru-RU" altLang="ru-RU" sz="2000" dirty="0"/>
              <a:t>(</a:t>
            </a:r>
            <a:r>
              <a:rPr lang="ru-RU" altLang="ru-RU" sz="2000" dirty="0" err="1"/>
              <a:t>лимфотоксин</a:t>
            </a:r>
            <a:r>
              <a:rPr lang="ru-RU" altLang="ru-RU" sz="2000" dirty="0"/>
              <a:t>)</a:t>
            </a:r>
            <a:r>
              <a:rPr lang="en-US" altLang="ru-RU" sz="2000" dirty="0"/>
              <a:t>,</a:t>
            </a:r>
            <a:r>
              <a:rPr lang="en-US" altLang="ru-RU" sz="2000" b="0" dirty="0"/>
              <a:t> </a:t>
            </a:r>
            <a:r>
              <a:rPr lang="en-US" altLang="ru-RU" sz="2000" b="0" i="1" dirty="0" err="1"/>
              <a:t>тример</a:t>
            </a:r>
            <a:r>
              <a:rPr lang="en-US" altLang="ru-RU" sz="2000" b="0" i="1" dirty="0"/>
              <a:t> </a:t>
            </a:r>
            <a:r>
              <a:rPr lang="en-US" altLang="ru-RU" sz="2000" b="0" i="1" dirty="0" err="1"/>
              <a:t>из</a:t>
            </a:r>
            <a:r>
              <a:rPr lang="en-US" altLang="ru-RU" sz="2000" b="0" i="1" dirty="0"/>
              <a:t> 177 </a:t>
            </a:r>
            <a:r>
              <a:rPr lang="en-US" altLang="ru-RU" sz="2000" b="0" i="1" dirty="0" err="1"/>
              <a:t>аминокислот</a:t>
            </a:r>
            <a:r>
              <a:rPr lang="en-US" altLang="ru-RU" sz="2000" b="0" dirty="0"/>
              <a:t>, </a:t>
            </a:r>
            <a:r>
              <a:rPr lang="en-US" altLang="ru-RU" sz="2000" b="0" dirty="0" err="1"/>
              <a:t>высвобождается</a:t>
            </a:r>
            <a:r>
              <a:rPr lang="en-US" altLang="ru-RU" sz="2000" b="0" dirty="0"/>
              <a:t> Т- и В-</a:t>
            </a:r>
            <a:r>
              <a:rPr lang="en-US" altLang="ru-RU" sz="2000" b="0" dirty="0" err="1"/>
              <a:t>лимфоцитами</a:t>
            </a:r>
            <a:r>
              <a:rPr lang="en-US" altLang="ru-RU" sz="2000" b="0" dirty="0"/>
              <a:t>.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n-US" altLang="ru-RU" sz="2000" b="0" dirty="0" err="1"/>
              <a:t>Хотя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название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этих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цитокинов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происходит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из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ранней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экспериментальной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работы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по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лизису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опухолевых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клеток</a:t>
            </a:r>
            <a:r>
              <a:rPr lang="en-US" altLang="ru-RU" sz="2000" b="0" dirty="0"/>
              <a:t>, </a:t>
            </a:r>
            <a:r>
              <a:rPr lang="ru-RU" altLang="ru-RU" sz="2000" b="0" dirty="0">
                <a:sym typeface="Symbol" panose="05050102010706020507" pitchFamily="18" charset="2"/>
              </a:rPr>
              <a:t>TNF/ </a:t>
            </a:r>
            <a:r>
              <a:rPr lang="en-US" altLang="ru-RU" sz="2000" b="0" dirty="0" err="1"/>
              <a:t>способны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регулировать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многие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иммунные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процессы</a:t>
            </a:r>
            <a:r>
              <a:rPr lang="en-US" altLang="ru-RU" sz="2000" b="0" dirty="0"/>
              <a:t> и </a:t>
            </a:r>
            <a:r>
              <a:rPr lang="en-US" altLang="ru-RU" sz="2000" b="0" dirty="0" err="1"/>
              <a:t>опосредовать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апоптоз</a:t>
            </a:r>
            <a:r>
              <a:rPr lang="en-US" altLang="ru-RU" sz="2000" b="0" dirty="0"/>
              <a:t>. 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n-US" altLang="ru-RU" sz="2000" dirty="0" err="1">
                <a:solidFill>
                  <a:srgbClr val="000066"/>
                </a:solidFill>
              </a:rPr>
              <a:t>Локальное</a:t>
            </a:r>
            <a:r>
              <a:rPr lang="en-US" altLang="ru-RU" sz="2000" dirty="0">
                <a:solidFill>
                  <a:srgbClr val="000066"/>
                </a:solidFill>
              </a:rPr>
              <a:t> </a:t>
            </a:r>
            <a:r>
              <a:rPr lang="en-US" altLang="ru-RU" sz="2000" dirty="0" err="1">
                <a:solidFill>
                  <a:srgbClr val="000066"/>
                </a:solidFill>
              </a:rPr>
              <a:t>высвобождение</a:t>
            </a:r>
            <a:r>
              <a:rPr lang="en-US" altLang="ru-RU" sz="2000" dirty="0">
                <a:solidFill>
                  <a:srgbClr val="000066"/>
                </a:solidFill>
              </a:rPr>
              <a:t> </a:t>
            </a:r>
            <a:r>
              <a:rPr lang="ru-RU" altLang="ru-RU" sz="2000" dirty="0">
                <a:solidFill>
                  <a:srgbClr val="000066"/>
                </a:solidFill>
                <a:sym typeface="Symbol" panose="05050102010706020507" pitchFamily="18" charset="2"/>
              </a:rPr>
              <a:t>TNF</a:t>
            </a:r>
            <a:r>
              <a:rPr lang="ru-RU" altLang="ru-RU" sz="2000" dirty="0">
                <a:sym typeface="Symbol" panose="05050102010706020507" pitchFamily="18" charset="2"/>
              </a:rPr>
              <a:t> </a:t>
            </a:r>
            <a:r>
              <a:rPr lang="en-US" altLang="ru-RU" sz="2000" b="0" dirty="0" err="1"/>
              <a:t>стимулирует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клеточную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миграцию</a:t>
            </a:r>
            <a:r>
              <a:rPr lang="en-US" altLang="ru-RU" sz="2000" b="0" dirty="0"/>
              <a:t>, </a:t>
            </a:r>
            <a:r>
              <a:rPr lang="en-US" altLang="ru-RU" sz="2000" b="0" dirty="0" err="1"/>
              <a:t>фагоцитоз</a:t>
            </a:r>
            <a:r>
              <a:rPr lang="en-US" altLang="ru-RU" sz="2000" b="0" dirty="0"/>
              <a:t>, </a:t>
            </a:r>
            <a:r>
              <a:rPr lang="en-US" altLang="ru-RU" sz="2000" b="0" dirty="0" err="1"/>
              <a:t>продукцию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провоспалительных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цитокинов</a:t>
            </a:r>
            <a:r>
              <a:rPr lang="en-US" altLang="ru-RU" sz="2000" b="0" dirty="0"/>
              <a:t>, </a:t>
            </a:r>
            <a:r>
              <a:rPr lang="en-US" altLang="ru-RU" sz="2000" b="0" dirty="0" err="1"/>
              <a:t>экспрессию</a:t>
            </a:r>
            <a:r>
              <a:rPr lang="en-US" altLang="ru-RU" sz="2000" b="0" dirty="0"/>
              <a:t> HLA I/II, </a:t>
            </a:r>
            <a:r>
              <a:rPr lang="en-US" altLang="ru-RU" sz="2000" b="0" dirty="0" err="1"/>
              <a:t>дифференцировку</a:t>
            </a:r>
            <a:r>
              <a:rPr lang="en-US" altLang="ru-RU" sz="2000" b="0" dirty="0"/>
              <a:t> Тh1.</a:t>
            </a:r>
          </a:p>
          <a:p>
            <a:pPr algn="just">
              <a:lnSpc>
                <a:spcPct val="85000"/>
              </a:lnSpc>
              <a:spcBef>
                <a:spcPct val="50000"/>
              </a:spcBef>
            </a:pPr>
            <a:r>
              <a:rPr lang="en-US" altLang="ru-RU" sz="2000" dirty="0" err="1">
                <a:solidFill>
                  <a:srgbClr val="000066"/>
                </a:solidFill>
              </a:rPr>
              <a:t>Системное</a:t>
            </a:r>
            <a:r>
              <a:rPr lang="en-US" altLang="ru-RU" sz="2000" dirty="0">
                <a:solidFill>
                  <a:srgbClr val="000066"/>
                </a:solidFill>
              </a:rPr>
              <a:t> </a:t>
            </a:r>
            <a:r>
              <a:rPr lang="en-US" altLang="ru-RU" sz="2000" dirty="0" err="1">
                <a:solidFill>
                  <a:srgbClr val="000066"/>
                </a:solidFill>
              </a:rPr>
              <a:t>высвобождение</a:t>
            </a:r>
            <a:r>
              <a:rPr lang="en-US" altLang="ru-RU" sz="2000" dirty="0">
                <a:solidFill>
                  <a:srgbClr val="000066"/>
                </a:solidFill>
              </a:rPr>
              <a:t> </a:t>
            </a:r>
            <a:r>
              <a:rPr lang="ru-RU" altLang="ru-RU" sz="2000" dirty="0">
                <a:solidFill>
                  <a:srgbClr val="000066"/>
                </a:solidFill>
                <a:sym typeface="Symbol" panose="05050102010706020507" pitchFamily="18" charset="2"/>
              </a:rPr>
              <a:t>TNF</a:t>
            </a:r>
            <a:r>
              <a:rPr lang="ru-RU" altLang="ru-RU" sz="2000" dirty="0">
                <a:sym typeface="Symbol" panose="05050102010706020507" pitchFamily="18" charset="2"/>
              </a:rPr>
              <a:t>, </a:t>
            </a:r>
            <a:r>
              <a:rPr lang="en-US" altLang="ru-RU" sz="2000" b="0" dirty="0" err="1"/>
              <a:t>аналогично</a:t>
            </a:r>
            <a:r>
              <a:rPr lang="en-US" altLang="ru-RU" sz="2000" b="0" dirty="0"/>
              <a:t> IL1, </a:t>
            </a:r>
            <a:r>
              <a:rPr lang="ru-RU" altLang="ru-RU" sz="2000" b="0" dirty="0"/>
              <a:t>приводит к лихорадке, тяжёлой потере веса, гипотонии и шоку. Это происходит при избыточной активации </a:t>
            </a:r>
            <a:r>
              <a:rPr lang="en-US" altLang="ru-RU" sz="2000" b="0" dirty="0"/>
              <a:t>toll</a:t>
            </a:r>
            <a:r>
              <a:rPr lang="ru-RU" altLang="ru-RU" sz="2000" b="0" dirty="0"/>
              <a:t>-рецепторов.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6512511" cy="114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b="1" dirty="0" smtClean="0">
                <a:solidFill>
                  <a:srgbClr val="CC0000"/>
                </a:solidFill>
                <a:latin typeface="Garamond" panose="02020404030301010803" pitchFamily="18" charset="0"/>
              </a:rPr>
              <a:t>ЦЕЛЬ ЛЕКЦИИ: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43000" y="1828800"/>
            <a:ext cx="6400800" cy="347472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altLang="ru-RU" sz="4000" b="1" dirty="0" smtClean="0">
                <a:latin typeface="Garamond" panose="02020404030301010803" pitchFamily="18" charset="0"/>
              </a:rPr>
              <a:t>В ознакомлении студентов с регуляцией иммунного ответа.</a:t>
            </a:r>
          </a:p>
          <a:p>
            <a:pPr eaLnBrk="1" hangingPunct="1"/>
            <a:r>
              <a:rPr lang="ru-RU" altLang="ru-RU" sz="4000" b="1" dirty="0" smtClean="0">
                <a:latin typeface="Garamond" panose="02020404030301010803" pitchFamily="18" charset="0"/>
              </a:rPr>
              <a:t>В ознакомлении с препаратами на основе цитокинов и их клиническом применении.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9000">
              <a:srgbClr val="99CCFF"/>
            </a:gs>
            <a:gs pos="19501">
              <a:srgbClr val="CC99FF"/>
            </a:gs>
            <a:gs pos="32001">
              <a:srgbClr val="9966FF"/>
            </a:gs>
            <a:gs pos="41000">
              <a:srgbClr val="99CCFF"/>
            </a:gs>
            <a:gs pos="50000">
              <a:srgbClr val="CCCCFF"/>
            </a:gs>
            <a:gs pos="59000">
              <a:srgbClr val="99CCFF"/>
            </a:gs>
            <a:gs pos="67999">
              <a:srgbClr val="9966FF"/>
            </a:gs>
            <a:gs pos="80499">
              <a:srgbClr val="CC99FF"/>
            </a:gs>
            <a:gs pos="91000">
              <a:srgbClr val="99CCFF"/>
            </a:gs>
            <a:gs pos="100000">
              <a:srgbClr val="CC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632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 smtClean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</a:rPr>
              <a:t>TРАНСФОРМИРУЮЩИЙ </a:t>
            </a:r>
            <a:r>
              <a:rPr lang="ru-RU" altLang="ru-RU" dirty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</a:rPr>
              <a:t>ФАКТОР  РОСТА-</a:t>
            </a:r>
            <a:r>
              <a:rPr lang="ru-RU" altLang="ru-RU" dirty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  <a:sym typeface="Symbol" panose="05050102010706020507" pitchFamily="18" charset="2"/>
              </a:rPr>
              <a:t>  (TGF</a:t>
            </a:r>
            <a:r>
              <a:rPr lang="ru-RU" altLang="ru-RU" dirty="0" smtClean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  <a:sym typeface="Symbol" panose="05050102010706020507" pitchFamily="18" charset="2"/>
              </a:rPr>
              <a:t>)</a:t>
            </a:r>
            <a:endParaRPr lang="ru-RU" altLang="ru-RU" dirty="0">
              <a:solidFill>
                <a:srgbClr val="000066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762000" y="1905000"/>
            <a:ext cx="7848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400" dirty="0"/>
              <a:t>TGF</a:t>
            </a:r>
            <a:r>
              <a:rPr lang="ru-RU" altLang="ru-RU" sz="2400" dirty="0">
                <a:sym typeface="Symbol" panose="05050102010706020507" pitchFamily="18" charset="2"/>
              </a:rPr>
              <a:t></a:t>
            </a:r>
            <a:r>
              <a:rPr lang="ru-RU" altLang="ru-RU" sz="2400" dirty="0"/>
              <a:t> </a:t>
            </a:r>
            <a:r>
              <a:rPr lang="ru-RU" altLang="ru-RU" sz="2400" b="0" dirty="0"/>
              <a:t>является многофункциональным цитокином, который секретируется лимфоцитами и моноцитами и оказывает влияние на клетки иммунной системы как </a:t>
            </a:r>
            <a:r>
              <a:rPr lang="ru-RU" altLang="ru-RU" sz="2400" b="0" dirty="0">
                <a:solidFill>
                  <a:srgbClr val="990033"/>
                </a:solidFill>
              </a:rPr>
              <a:t>ключевой ингибирующий фактор</a:t>
            </a:r>
            <a:r>
              <a:rPr lang="ru-RU" altLang="ru-RU" sz="2400" b="0" dirty="0"/>
              <a:t>. Он подавляет пролиферацию Т- и В-клеток и функционирование моноцитов и гранулоцитов.</a:t>
            </a:r>
            <a:r>
              <a:rPr lang="ru-RU" altLang="ru-RU" sz="2400" dirty="0"/>
              <a:t> </a:t>
            </a:r>
            <a:endParaRPr lang="ru-RU" altLang="ru-RU" sz="2400" dirty="0">
              <a:sym typeface="Symbol" panose="05050102010706020507" pitchFamily="18" charset="2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62000" y="4495800"/>
            <a:ext cx="7848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2400" b="0" dirty="0"/>
              <a:t>Интересно, что недавно описанные</a:t>
            </a:r>
            <a:r>
              <a:rPr lang="ru-RU" altLang="ru-RU" sz="2400" dirty="0"/>
              <a:t> </a:t>
            </a:r>
            <a:r>
              <a:rPr lang="ru-RU" altLang="ru-RU" sz="2400" dirty="0" err="1">
                <a:solidFill>
                  <a:srgbClr val="008000"/>
                </a:solidFill>
              </a:rPr>
              <a:t>субпопуляции</a:t>
            </a:r>
            <a:r>
              <a:rPr lang="ru-RU" altLang="ru-RU" sz="2400" dirty="0">
                <a:solidFill>
                  <a:srgbClr val="008000"/>
                </a:solidFill>
              </a:rPr>
              <a:t> Тh3</a:t>
            </a:r>
            <a:r>
              <a:rPr lang="ru-RU" altLang="ru-RU" sz="2400" dirty="0"/>
              <a:t> и </a:t>
            </a:r>
            <a:r>
              <a:rPr lang="ru-RU" altLang="ru-RU" sz="2400" dirty="0">
                <a:solidFill>
                  <a:srgbClr val="008000"/>
                </a:solidFill>
              </a:rPr>
              <a:t>Тr1</a:t>
            </a:r>
            <a:r>
              <a:rPr lang="ru-RU" altLang="ru-RU" sz="2400" dirty="0"/>
              <a:t> </a:t>
            </a:r>
            <a:r>
              <a:rPr lang="ru-RU" altLang="ru-RU" sz="2400" b="0" dirty="0"/>
              <a:t>характеризуются</a:t>
            </a:r>
            <a:r>
              <a:rPr lang="ru-RU" altLang="ru-RU" sz="2400" dirty="0"/>
              <a:t> высоким уровнем секреции TGF</a:t>
            </a:r>
            <a:r>
              <a:rPr lang="ru-RU" altLang="ru-RU" sz="2400" dirty="0">
                <a:sym typeface="Symbol" panose="05050102010706020507" pitchFamily="18" charset="2"/>
              </a:rPr>
              <a:t></a:t>
            </a:r>
            <a:r>
              <a:rPr lang="ru-RU" altLang="ru-RU" sz="2400" dirty="0"/>
              <a:t>. </a:t>
            </a:r>
            <a:r>
              <a:rPr lang="ru-RU" altLang="ru-RU" sz="2400" b="0" dirty="0"/>
              <a:t>Наконец, TGF</a:t>
            </a:r>
            <a:r>
              <a:rPr lang="ru-RU" altLang="ru-RU" sz="2400" b="0" dirty="0">
                <a:sym typeface="Symbol" panose="05050102010706020507" pitchFamily="18" charset="2"/>
              </a:rPr>
              <a:t> </a:t>
            </a:r>
            <a:r>
              <a:rPr lang="ru-RU" altLang="ru-RU" sz="2400" b="0" dirty="0"/>
              <a:t>представляет большой интерес как потенциальный </a:t>
            </a:r>
            <a:r>
              <a:rPr lang="ru-RU" altLang="ru-RU" sz="2400" b="0" dirty="0" err="1"/>
              <a:t>иммуносупрессивный</a:t>
            </a:r>
            <a:r>
              <a:rPr lang="ru-RU" altLang="ru-RU" sz="2400" b="0" dirty="0"/>
              <a:t> фактор в терапии.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625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125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  <p:bldP spid="3072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600" dirty="0">
                <a:solidFill>
                  <a:srgbClr val="CC0000"/>
                </a:solidFill>
                <a:latin typeface="Garamond" panose="02020404030301010803" pitchFamily="18" charset="0"/>
              </a:rPr>
              <a:t>Цитокины как лечебные препараты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sz="quarter" idx="13"/>
          </p:nvPr>
        </p:nvSpPr>
        <p:spPr>
          <a:xfrm>
            <a:off x="152400" y="762000"/>
            <a:ext cx="8839200" cy="58674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altLang="ru-RU" sz="1600" dirty="0" smtClean="0"/>
              <a:t>	</a:t>
            </a:r>
            <a:r>
              <a:rPr lang="ru-RU" altLang="ru-RU" sz="1800" b="1" dirty="0" smtClean="0">
                <a:solidFill>
                  <a:schemeClr val="tx1"/>
                </a:solidFill>
              </a:rPr>
              <a:t>Техника рекомбинантных РНК и ДНК позволила получать многие цитокины в достаточном количестве и готовить на их основе лечебные препараты. При ряде заболеваний такие препараты являются незаменимыми. В лечебной практике применяются следующие препараты цитокинов:</a:t>
            </a:r>
          </a:p>
          <a:p>
            <a:r>
              <a:rPr lang="ru-RU" altLang="ru-RU" sz="1800" dirty="0" smtClean="0">
                <a:solidFill>
                  <a:schemeClr val="tx1"/>
                </a:solidFill>
              </a:rPr>
              <a:t>      - р ГМ-КСФ,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Лейкомакс</a:t>
            </a:r>
            <a:endParaRPr lang="ru-RU" altLang="ru-RU" sz="1800" dirty="0" smtClean="0">
              <a:solidFill>
                <a:schemeClr val="tx1"/>
              </a:solidFill>
            </a:endParaRPr>
          </a:p>
          <a:p>
            <a:r>
              <a:rPr lang="ru-RU" altLang="ru-RU" sz="1800" dirty="0" smtClean="0">
                <a:solidFill>
                  <a:schemeClr val="tx1"/>
                </a:solidFill>
              </a:rPr>
              <a:t>      - р Г-КСФ,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Граноцит</a:t>
            </a:r>
            <a:r>
              <a:rPr lang="ru-RU" altLang="ru-RU" sz="1800" dirty="0" smtClean="0">
                <a:solidFill>
                  <a:schemeClr val="tx1"/>
                </a:solidFill>
              </a:rPr>
              <a:t>,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Нейпоген</a:t>
            </a:r>
            <a:endParaRPr lang="ru-RU" altLang="ru-RU" sz="1800" dirty="0" smtClean="0">
              <a:solidFill>
                <a:schemeClr val="tx1"/>
              </a:solidFill>
            </a:endParaRPr>
          </a:p>
          <a:p>
            <a:r>
              <a:rPr lang="ru-RU" altLang="ru-RU" sz="1800" dirty="0" smtClean="0">
                <a:solidFill>
                  <a:schemeClr val="tx1"/>
                </a:solidFill>
              </a:rPr>
              <a:t>      - р ИЛ-3</a:t>
            </a:r>
          </a:p>
          <a:p>
            <a:r>
              <a:rPr lang="ru-RU" altLang="ru-RU" sz="1800" dirty="0" smtClean="0">
                <a:solidFill>
                  <a:schemeClr val="tx1"/>
                </a:solidFill>
              </a:rPr>
              <a:t>      - рекомбинантный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эритропоэтин</a:t>
            </a:r>
            <a:endParaRPr lang="ru-RU" altLang="ru-RU" sz="1800" dirty="0" smtClean="0">
              <a:solidFill>
                <a:schemeClr val="tx1"/>
              </a:solidFill>
            </a:endParaRPr>
          </a:p>
          <a:p>
            <a:r>
              <a:rPr lang="ru-RU" altLang="ru-RU" sz="1800" dirty="0" smtClean="0">
                <a:solidFill>
                  <a:schemeClr val="tx1"/>
                </a:solidFill>
              </a:rPr>
              <a:t>      - р ИЛ-1,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Беталейкин</a:t>
            </a:r>
            <a:endParaRPr lang="ru-RU" altLang="ru-RU" sz="1800" dirty="0" smtClean="0">
              <a:solidFill>
                <a:schemeClr val="tx1"/>
              </a:solidFill>
            </a:endParaRPr>
          </a:p>
          <a:p>
            <a:r>
              <a:rPr lang="ru-RU" altLang="ru-RU" sz="1800" dirty="0" smtClean="0">
                <a:solidFill>
                  <a:schemeClr val="tx1"/>
                </a:solidFill>
              </a:rPr>
              <a:t>      - р ИЛ-2,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Пролейкин</a:t>
            </a:r>
            <a:r>
              <a:rPr lang="ru-RU" altLang="ru-RU" sz="1800" dirty="0" smtClean="0">
                <a:solidFill>
                  <a:schemeClr val="tx1"/>
                </a:solidFill>
              </a:rPr>
              <a:t>,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Ронколейкин</a:t>
            </a:r>
            <a:endParaRPr lang="ru-RU" altLang="ru-RU" sz="1800" dirty="0" smtClean="0">
              <a:solidFill>
                <a:schemeClr val="tx1"/>
              </a:solidFill>
            </a:endParaRPr>
          </a:p>
          <a:p>
            <a:r>
              <a:rPr lang="ru-RU" altLang="ru-RU" sz="1800" dirty="0" smtClean="0">
                <a:solidFill>
                  <a:schemeClr val="tx1"/>
                </a:solidFill>
              </a:rPr>
              <a:t>      -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Лейкинферон</a:t>
            </a:r>
            <a:endParaRPr lang="ru-RU" altLang="ru-RU" sz="1800" dirty="0" smtClean="0">
              <a:solidFill>
                <a:schemeClr val="tx1"/>
              </a:solidFill>
            </a:endParaRPr>
          </a:p>
          <a:p>
            <a:r>
              <a:rPr lang="ru-RU" altLang="ru-RU" sz="1800" dirty="0" smtClean="0">
                <a:solidFill>
                  <a:schemeClr val="tx1"/>
                </a:solidFill>
              </a:rPr>
              <a:t>      Проходят клинические испытания препараты на основе ИЛ-10 и ИЛ-12.</a:t>
            </a:r>
          </a:p>
          <a:p>
            <a:r>
              <a:rPr lang="ru-RU" altLang="ru-RU" sz="1800" dirty="0" smtClean="0">
                <a:solidFill>
                  <a:schemeClr val="tx1"/>
                </a:solidFill>
              </a:rPr>
              <a:t>      Большие надежды возлагаются на клиническое применение ИЛ-4 и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ИФНγ</a:t>
            </a:r>
            <a:r>
              <a:rPr lang="ru-RU" altLang="ru-RU" sz="1800" dirty="0" smtClean="0">
                <a:solidFill>
                  <a:schemeClr val="tx1"/>
                </a:solidFill>
              </a:rPr>
              <a:t> как регуляторов баланса Т</a:t>
            </a:r>
            <a:r>
              <a:rPr lang="en-US" altLang="ru-RU" sz="1800" dirty="0" smtClean="0">
                <a:solidFill>
                  <a:schemeClr val="tx1"/>
                </a:solidFill>
              </a:rPr>
              <a:t>h</a:t>
            </a:r>
            <a:r>
              <a:rPr lang="ru-RU" altLang="ru-RU" sz="1800" dirty="0" smtClean="0">
                <a:solidFill>
                  <a:schemeClr val="tx1"/>
                </a:solidFill>
              </a:rPr>
              <a:t>1/Т</a:t>
            </a:r>
            <a:r>
              <a:rPr lang="en-US" altLang="ru-RU" sz="1800" dirty="0" smtClean="0">
                <a:solidFill>
                  <a:schemeClr val="tx1"/>
                </a:solidFill>
              </a:rPr>
              <a:t>h</a:t>
            </a:r>
            <a:r>
              <a:rPr lang="ru-RU" altLang="ru-RU" sz="1800" dirty="0" smtClean="0">
                <a:solidFill>
                  <a:schemeClr val="tx1"/>
                </a:solidFill>
              </a:rPr>
              <a:t>2- клеток.</a:t>
            </a:r>
          </a:p>
          <a:p>
            <a:r>
              <a:rPr lang="ru-RU" altLang="ru-RU" sz="1800" dirty="0" smtClean="0">
                <a:solidFill>
                  <a:schemeClr val="tx1"/>
                </a:solidFill>
              </a:rPr>
              <a:t>      В практике широко используются следующие </a:t>
            </a:r>
            <a:r>
              <a:rPr lang="ru-RU" altLang="ru-RU" sz="1800" b="1" dirty="0" smtClean="0">
                <a:solidFill>
                  <a:schemeClr val="tx1"/>
                </a:solidFill>
              </a:rPr>
              <a:t>препараты интерферонов</a:t>
            </a:r>
            <a:r>
              <a:rPr lang="ru-RU" altLang="ru-RU" sz="1800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altLang="ru-RU" sz="1800" dirty="0" smtClean="0">
                <a:solidFill>
                  <a:schemeClr val="tx1"/>
                </a:solidFill>
              </a:rPr>
              <a:t>       – α-интерферон: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Эгиферон</a:t>
            </a:r>
            <a:r>
              <a:rPr lang="ru-RU" altLang="ru-RU" sz="1800" dirty="0" smtClean="0">
                <a:solidFill>
                  <a:schemeClr val="tx1"/>
                </a:solidFill>
              </a:rPr>
              <a:t>,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Лаферон</a:t>
            </a:r>
            <a:r>
              <a:rPr lang="ru-RU" altLang="ru-RU" sz="1800" dirty="0" smtClean="0">
                <a:solidFill>
                  <a:schemeClr val="tx1"/>
                </a:solidFill>
              </a:rPr>
              <a:t>,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Веллферон</a:t>
            </a:r>
            <a:r>
              <a:rPr lang="ru-RU" altLang="ru-RU" sz="1800" dirty="0" smtClean="0">
                <a:solidFill>
                  <a:schemeClr val="tx1"/>
                </a:solidFill>
              </a:rPr>
              <a:t>,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ИнтронА</a:t>
            </a:r>
            <a:r>
              <a:rPr lang="ru-RU" altLang="ru-RU" sz="1800" dirty="0" smtClean="0">
                <a:solidFill>
                  <a:schemeClr val="tx1"/>
                </a:solidFill>
              </a:rPr>
              <a:t>,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Пегасис</a:t>
            </a:r>
            <a:r>
              <a:rPr lang="ru-RU" altLang="ru-RU" sz="1800" dirty="0" smtClean="0">
                <a:solidFill>
                  <a:schemeClr val="tx1"/>
                </a:solidFill>
              </a:rPr>
              <a:t>,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Виферон</a:t>
            </a:r>
            <a:r>
              <a:rPr lang="ru-RU" altLang="ru-RU" sz="1800" dirty="0" smtClean="0">
                <a:solidFill>
                  <a:schemeClr val="tx1"/>
                </a:solidFill>
              </a:rPr>
              <a:t>,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РоферонА</a:t>
            </a:r>
            <a:r>
              <a:rPr lang="ru-RU" altLang="ru-RU" sz="1800" dirty="0" smtClean="0">
                <a:solidFill>
                  <a:schemeClr val="tx1"/>
                </a:solidFill>
              </a:rPr>
              <a:t>,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Реаферон</a:t>
            </a:r>
            <a:endParaRPr lang="ru-RU" altLang="ru-RU" sz="1800" dirty="0" smtClean="0">
              <a:solidFill>
                <a:schemeClr val="tx1"/>
              </a:solidFill>
            </a:endParaRPr>
          </a:p>
          <a:p>
            <a:r>
              <a:rPr lang="ru-RU" altLang="ru-RU" sz="1800" dirty="0" smtClean="0">
                <a:solidFill>
                  <a:schemeClr val="tx1"/>
                </a:solidFill>
              </a:rPr>
              <a:t>       – β-интерферон: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Авонекс</a:t>
            </a:r>
            <a:r>
              <a:rPr lang="ru-RU" altLang="ru-RU" sz="1800" dirty="0" smtClean="0">
                <a:solidFill>
                  <a:schemeClr val="tx1"/>
                </a:solidFill>
              </a:rPr>
              <a:t> </a:t>
            </a:r>
            <a:r>
              <a:rPr lang="en-US" altLang="ru-RU" sz="1800" dirty="0" smtClean="0">
                <a:solidFill>
                  <a:schemeClr val="tx1"/>
                </a:solidFill>
              </a:rPr>
              <a:t>,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Ребиф</a:t>
            </a:r>
            <a:r>
              <a:rPr lang="en-US" altLang="ru-RU" sz="1800" dirty="0" smtClean="0">
                <a:solidFill>
                  <a:schemeClr val="tx1"/>
                </a:solidFill>
              </a:rPr>
              <a:t>,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Генфаксон</a:t>
            </a:r>
            <a:r>
              <a:rPr lang="ru-RU" altLang="ru-RU" sz="1800" dirty="0" smtClean="0">
                <a:solidFill>
                  <a:schemeClr val="tx1"/>
                </a:solidFill>
              </a:rPr>
              <a:t>,</a:t>
            </a:r>
            <a:r>
              <a:rPr lang="en-US" altLang="ru-RU" sz="1800" dirty="0" smtClean="0">
                <a:solidFill>
                  <a:schemeClr val="tx1"/>
                </a:solidFill>
              </a:rPr>
              <a:t>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СинноВекс</a:t>
            </a:r>
            <a:r>
              <a:rPr lang="ru-RU" altLang="ru-RU" sz="1800" dirty="0" smtClean="0">
                <a:solidFill>
                  <a:schemeClr val="tx1"/>
                </a:solidFill>
              </a:rPr>
              <a:t>,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Ферон</a:t>
            </a:r>
            <a:r>
              <a:rPr lang="ru-RU" altLang="ru-RU" sz="1800" dirty="0" smtClean="0">
                <a:solidFill>
                  <a:schemeClr val="tx1"/>
                </a:solidFill>
              </a:rPr>
              <a:t>,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Фрон</a:t>
            </a:r>
            <a:endParaRPr lang="ru-RU" altLang="ru-RU" sz="1800" dirty="0" smtClean="0">
              <a:solidFill>
                <a:schemeClr val="tx1"/>
              </a:solidFill>
            </a:endParaRPr>
          </a:p>
          <a:p>
            <a:r>
              <a:rPr lang="ru-RU" altLang="ru-RU" sz="1800" dirty="0" smtClean="0">
                <a:solidFill>
                  <a:schemeClr val="tx1"/>
                </a:solidFill>
              </a:rPr>
              <a:t>       – γ-интерферон: 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Ингарон</a:t>
            </a:r>
            <a:endParaRPr lang="ru-RU" altLang="ru-RU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705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371600" y="228600"/>
            <a:ext cx="693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</a:rPr>
              <a:t>ПЕЧЁНОЧНАЯ  РЕГУЛЯЦИЯ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20914" y="879190"/>
            <a:ext cx="8342086" cy="19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85000"/>
              </a:lnSpc>
            </a:pPr>
            <a:r>
              <a:rPr lang="en-US" altLang="ru-RU" sz="2400" dirty="0" err="1">
                <a:solidFill>
                  <a:srgbClr val="000000"/>
                </a:solidFill>
              </a:rPr>
              <a:t>Печень</a:t>
            </a:r>
            <a:r>
              <a:rPr lang="en-US" altLang="ru-RU" sz="240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является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главной</a:t>
            </a:r>
            <a:r>
              <a:rPr lang="en-US" altLang="ru-RU" sz="2400" b="0" dirty="0">
                <a:solidFill>
                  <a:srgbClr val="000000"/>
                </a:solidFill>
              </a:rPr>
              <a:t> “</a:t>
            </a:r>
            <a:r>
              <a:rPr lang="en-US" altLang="ru-RU" sz="2400" b="0" dirty="0" err="1">
                <a:solidFill>
                  <a:srgbClr val="000000"/>
                </a:solidFill>
              </a:rPr>
              <a:t>биохимической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лабораторией</a:t>
            </a:r>
            <a:r>
              <a:rPr lang="en-US" altLang="ru-RU" sz="2400" b="0" dirty="0">
                <a:solidFill>
                  <a:srgbClr val="000000"/>
                </a:solidFill>
              </a:rPr>
              <a:t>”, </a:t>
            </a:r>
            <a:r>
              <a:rPr lang="en-US" altLang="ru-RU" sz="2400" b="0" dirty="0" err="1">
                <a:solidFill>
                  <a:srgbClr val="000000"/>
                </a:solidFill>
              </a:rPr>
              <a:t>которая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обеспечивает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общую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метаболическую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регуляцию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гомеостаза</a:t>
            </a:r>
            <a:r>
              <a:rPr lang="en-US" altLang="ru-RU" sz="2400" b="0" dirty="0">
                <a:solidFill>
                  <a:srgbClr val="000000"/>
                </a:solidFill>
              </a:rPr>
              <a:t>. </a:t>
            </a:r>
            <a:r>
              <a:rPr lang="en-US" altLang="ru-RU" sz="2400" b="0" dirty="0" err="1">
                <a:solidFill>
                  <a:srgbClr val="000000"/>
                </a:solidFill>
              </a:rPr>
              <a:t>Почти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все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клеточные</a:t>
            </a:r>
            <a:r>
              <a:rPr lang="en-US" altLang="ru-RU" sz="2400" b="0" dirty="0">
                <a:solidFill>
                  <a:srgbClr val="000000"/>
                </a:solidFill>
              </a:rPr>
              <a:t> и </a:t>
            </a:r>
            <a:r>
              <a:rPr lang="en-US" altLang="ru-RU" sz="2400" b="0" dirty="0" err="1">
                <a:solidFill>
                  <a:srgbClr val="000000"/>
                </a:solidFill>
              </a:rPr>
              <a:t>субклеточные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компоненты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иммунной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системы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присутствуют</a:t>
            </a:r>
            <a:r>
              <a:rPr lang="en-US" altLang="ru-RU" sz="2400" b="0" dirty="0">
                <a:solidFill>
                  <a:srgbClr val="000000"/>
                </a:solidFill>
              </a:rPr>
              <a:t> в </a:t>
            </a:r>
            <a:r>
              <a:rPr lang="en-US" altLang="ru-RU" sz="2400" b="0" dirty="0" err="1">
                <a:solidFill>
                  <a:srgbClr val="000000"/>
                </a:solidFill>
              </a:rPr>
              <a:t>печени</a:t>
            </a:r>
            <a:r>
              <a:rPr lang="en-US" altLang="ru-RU" sz="2400" b="0" dirty="0">
                <a:solidFill>
                  <a:srgbClr val="000000"/>
                </a:solidFill>
              </a:rPr>
              <a:t>, </a:t>
            </a:r>
            <a:r>
              <a:rPr lang="en-US" altLang="ru-RU" sz="2400" b="0" dirty="0" err="1">
                <a:solidFill>
                  <a:srgbClr val="000000"/>
                </a:solidFill>
              </a:rPr>
              <a:t>поэтому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печень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можно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рассматривать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также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как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один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из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иммуно-регуляторных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органов</a:t>
            </a:r>
            <a:r>
              <a:rPr lang="en-US" altLang="ru-RU" sz="2400" b="0" dirty="0">
                <a:solidFill>
                  <a:srgbClr val="000000"/>
                </a:solidFill>
              </a:rPr>
              <a:t>:</a:t>
            </a:r>
            <a:endParaRPr lang="ru-RU" altLang="ru-RU" sz="2400" b="0" dirty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90600" y="2968625"/>
            <a:ext cx="7543800" cy="3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algn="just">
              <a:lnSpc>
                <a:spcPct val="80000"/>
              </a:lnSpc>
              <a:buClr>
                <a:srgbClr val="990033"/>
              </a:buClr>
              <a:buFont typeface="Monotype Sorts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</a:rPr>
              <a:t>1. </a:t>
            </a:r>
            <a:r>
              <a:rPr lang="en-US" altLang="ru-RU" sz="2200" dirty="0" err="1">
                <a:solidFill>
                  <a:srgbClr val="000000"/>
                </a:solidFill>
              </a:rPr>
              <a:t>Синтез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многих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структурных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компо-нентов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иммунной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системы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</a:p>
          <a:p>
            <a:pPr lvl="2" algn="just">
              <a:lnSpc>
                <a:spcPct val="80000"/>
              </a:lnSpc>
              <a:buClr>
                <a:srgbClr val="990033"/>
              </a:buClr>
              <a:buFont typeface="Monotype Sorts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</a:rPr>
              <a:t>2. </a:t>
            </a:r>
            <a:r>
              <a:rPr lang="en-US" altLang="ru-RU" sz="2200" dirty="0" err="1">
                <a:solidFill>
                  <a:srgbClr val="000000"/>
                </a:solidFill>
              </a:rPr>
              <a:t>Окисление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низкомолекулярных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ксено-биотиков</a:t>
            </a:r>
            <a:r>
              <a:rPr lang="en-US" altLang="ru-RU" sz="2200" dirty="0">
                <a:solidFill>
                  <a:srgbClr val="000000"/>
                </a:solidFill>
              </a:rPr>
              <a:t> и </a:t>
            </a:r>
            <a:r>
              <a:rPr lang="en-US" altLang="ru-RU" sz="2200" dirty="0" err="1">
                <a:solidFill>
                  <a:srgbClr val="000000"/>
                </a:solidFill>
              </a:rPr>
              <a:t>превращение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их</a:t>
            </a:r>
            <a:r>
              <a:rPr lang="en-US" altLang="ru-RU" sz="2200" dirty="0">
                <a:solidFill>
                  <a:srgbClr val="000000"/>
                </a:solidFill>
              </a:rPr>
              <a:t> в </a:t>
            </a:r>
            <a:r>
              <a:rPr lang="en-US" altLang="ru-RU" sz="2200" dirty="0" err="1">
                <a:solidFill>
                  <a:srgbClr val="000000"/>
                </a:solidFill>
              </a:rPr>
              <a:t>антигены</a:t>
            </a:r>
            <a:endParaRPr lang="ru-RU" altLang="ru-RU" sz="2200" dirty="0">
              <a:solidFill>
                <a:srgbClr val="000000"/>
              </a:solidFill>
            </a:endParaRPr>
          </a:p>
          <a:p>
            <a:pPr lvl="2" algn="just">
              <a:lnSpc>
                <a:spcPct val="80000"/>
              </a:lnSpc>
              <a:buClr>
                <a:srgbClr val="990033"/>
              </a:buClr>
              <a:buFont typeface="Monotype Sorts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</a:rPr>
              <a:t>3. </a:t>
            </a:r>
            <a:r>
              <a:rPr lang="en-US" altLang="ru-RU" sz="2200" dirty="0" err="1">
                <a:solidFill>
                  <a:srgbClr val="000000"/>
                </a:solidFill>
              </a:rPr>
              <a:t>Клиренс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иммунных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комплексов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купфе-ровскими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клетками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endParaRPr lang="ru-RU" altLang="ru-RU" sz="2200" dirty="0">
              <a:solidFill>
                <a:srgbClr val="000000"/>
              </a:solidFill>
            </a:endParaRPr>
          </a:p>
          <a:p>
            <a:pPr lvl="2" algn="just">
              <a:lnSpc>
                <a:spcPct val="80000"/>
              </a:lnSpc>
              <a:buClr>
                <a:srgbClr val="990033"/>
              </a:buClr>
              <a:buFont typeface="Monotype Sorts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</a:rPr>
              <a:t>4. </a:t>
            </a:r>
            <a:r>
              <a:rPr lang="en-US" altLang="ru-RU" sz="2200" dirty="0" err="1">
                <a:solidFill>
                  <a:srgbClr val="000000"/>
                </a:solidFill>
              </a:rPr>
              <a:t>Синтез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некоторых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иммуносупрессивных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факторов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типа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>
                <a:solidFill>
                  <a:srgbClr val="000000"/>
                </a:solidFill>
                <a:sym typeface="Symbol" panose="05050102010706020507" pitchFamily="18" charset="2"/>
              </a:rPr>
              <a:t></a:t>
            </a:r>
            <a:r>
              <a:rPr lang="en-US" altLang="ru-RU" sz="2200" dirty="0">
                <a:solidFill>
                  <a:srgbClr val="000000"/>
                </a:solidFill>
              </a:rPr>
              <a:t>-</a:t>
            </a:r>
            <a:r>
              <a:rPr lang="en-US" altLang="ru-RU" sz="2200" dirty="0" err="1">
                <a:solidFill>
                  <a:srgbClr val="000000"/>
                </a:solidFill>
              </a:rPr>
              <a:t>фетопротеина</a:t>
            </a:r>
            <a:endParaRPr lang="en-US" altLang="ru-RU" sz="2200" dirty="0">
              <a:solidFill>
                <a:srgbClr val="000000"/>
              </a:solidFill>
            </a:endParaRPr>
          </a:p>
          <a:p>
            <a:pPr lvl="2" algn="just">
              <a:lnSpc>
                <a:spcPct val="80000"/>
              </a:lnSpc>
              <a:buClr>
                <a:srgbClr val="990033"/>
              </a:buClr>
              <a:buFont typeface="Monotype Sorts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</a:rPr>
              <a:t>5. </a:t>
            </a:r>
            <a:r>
              <a:rPr lang="en-US" altLang="ru-RU" sz="2200" dirty="0" err="1">
                <a:solidFill>
                  <a:srgbClr val="000000"/>
                </a:solidFill>
              </a:rPr>
              <a:t>Участие</a:t>
            </a:r>
            <a:r>
              <a:rPr lang="en-US" altLang="ru-RU" sz="2200" dirty="0">
                <a:solidFill>
                  <a:srgbClr val="000000"/>
                </a:solidFill>
              </a:rPr>
              <a:t> в </a:t>
            </a:r>
            <a:r>
              <a:rPr lang="en-US" altLang="ru-RU" sz="2200" dirty="0" err="1">
                <a:solidFill>
                  <a:srgbClr val="000000"/>
                </a:solidFill>
              </a:rPr>
              <a:t>поддержании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толерантности</a:t>
            </a:r>
            <a:r>
              <a:rPr lang="en-US" altLang="ru-RU" sz="2200" dirty="0">
                <a:solidFill>
                  <a:srgbClr val="000000"/>
                </a:solidFill>
              </a:rPr>
              <a:t> к </a:t>
            </a:r>
            <a:r>
              <a:rPr lang="en-US" altLang="ru-RU" sz="2200" dirty="0" err="1">
                <a:solidFill>
                  <a:srgbClr val="000000"/>
                </a:solidFill>
              </a:rPr>
              <a:t>некоторым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антигенам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за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счёт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ru-RU" altLang="ru-RU" sz="2200" dirty="0"/>
              <a:t>CD16</a:t>
            </a:r>
            <a:r>
              <a:rPr lang="en-US" altLang="ru-RU" sz="2200" baseline="30000" dirty="0"/>
              <a:t>lo</a:t>
            </a:r>
            <a:r>
              <a:rPr lang="ru-RU" altLang="ru-RU" sz="2200" dirty="0"/>
              <a:t>/CD56</a:t>
            </a:r>
            <a:r>
              <a:rPr lang="ru-RU" altLang="ru-RU" sz="2200" baseline="30000" dirty="0"/>
              <a:t>hi</a:t>
            </a:r>
            <a:r>
              <a:rPr lang="ru-RU" altLang="ru-RU" sz="2200" dirty="0"/>
              <a:t> </a:t>
            </a:r>
            <a:r>
              <a:rPr lang="en-US" altLang="ru-RU" sz="2200" dirty="0"/>
              <a:t>NK- и NKT-</a:t>
            </a:r>
            <a:r>
              <a:rPr lang="ru-RU" altLang="ru-RU" sz="2200" dirty="0"/>
              <a:t>клеток</a:t>
            </a:r>
            <a:endParaRPr lang="ru-RU" altLang="ru-RU" sz="2200" dirty="0">
              <a:solidFill>
                <a:srgbClr val="000000"/>
              </a:solidFill>
            </a:endParaRPr>
          </a:p>
          <a:p>
            <a:pPr lvl="2" algn="just">
              <a:lnSpc>
                <a:spcPct val="80000"/>
              </a:lnSpc>
              <a:buClr>
                <a:srgbClr val="990033"/>
              </a:buClr>
              <a:buFont typeface="Monotype Sorts" pitchFamily="2" charset="2"/>
              <a:buNone/>
            </a:pPr>
            <a:r>
              <a:rPr lang="ru-RU" altLang="ru-RU" sz="2200" dirty="0">
                <a:solidFill>
                  <a:srgbClr val="000000"/>
                </a:solidFill>
              </a:rPr>
              <a:t>6. </a:t>
            </a:r>
            <a:r>
              <a:rPr lang="en-US" altLang="ru-RU" sz="2200" dirty="0" err="1">
                <a:solidFill>
                  <a:srgbClr val="000000"/>
                </a:solidFill>
              </a:rPr>
              <a:t>Участие</a:t>
            </a:r>
            <a:r>
              <a:rPr lang="en-US" altLang="ru-RU" sz="2200" dirty="0">
                <a:solidFill>
                  <a:srgbClr val="000000"/>
                </a:solidFill>
              </a:rPr>
              <a:t> в В-</a:t>
            </a:r>
            <a:r>
              <a:rPr lang="en-US" altLang="ru-RU" sz="2200" dirty="0" err="1">
                <a:solidFill>
                  <a:srgbClr val="000000"/>
                </a:solidFill>
              </a:rPr>
              <a:t>лимфопоэзе</a:t>
            </a:r>
            <a:r>
              <a:rPr lang="en-US" altLang="ru-RU" sz="2200" dirty="0">
                <a:solidFill>
                  <a:srgbClr val="000000"/>
                </a:solidFill>
              </a:rPr>
              <a:t> в </a:t>
            </a:r>
            <a:r>
              <a:rPr lang="en-US" altLang="ru-RU" sz="2200" dirty="0" err="1">
                <a:solidFill>
                  <a:srgbClr val="000000"/>
                </a:solidFill>
              </a:rPr>
              <a:t>эмбриональ-ном</a:t>
            </a:r>
            <a:r>
              <a:rPr lang="en-US" altLang="ru-RU" sz="2200" dirty="0">
                <a:solidFill>
                  <a:srgbClr val="000000"/>
                </a:solidFill>
              </a:rPr>
              <a:t> </a:t>
            </a:r>
            <a:r>
              <a:rPr lang="en-US" altLang="ru-RU" sz="2200" dirty="0" err="1">
                <a:solidFill>
                  <a:srgbClr val="000000"/>
                </a:solidFill>
              </a:rPr>
              <a:t>периоде</a:t>
            </a:r>
            <a:endParaRPr lang="ru-RU" altLang="ru-RU" sz="2200" dirty="0">
              <a:solidFill>
                <a:srgbClr val="000000"/>
              </a:solidFill>
            </a:endParaRPr>
          </a:p>
        </p:txBody>
      </p:sp>
      <p:graphicFrame>
        <p:nvGraphicFramePr>
          <p:cNvPr id="24581" name="Object 2" descr="Шпалера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031256"/>
              </p:ext>
            </p:extLst>
          </p:nvPr>
        </p:nvGraphicFramePr>
        <p:xfrm>
          <a:off x="420914" y="4416204"/>
          <a:ext cx="13239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Точечный рисунок" r:id="rId5" imgW="1324160" imgH="1038370" progId="Paint.Picture">
                  <p:embed/>
                </p:oleObj>
              </mc:Choice>
              <mc:Fallback>
                <p:oleObj name="Точечный рисунок" r:id="rId5" imgW="1324160" imgH="1038370" progId="Paint.Picture">
                  <p:embed/>
                  <p:pic>
                    <p:nvPicPr>
                      <p:cNvPr id="0" name="Object 2" descr="Шпалера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C0C0C0"/>
                          </a:clrFrom>
                          <a:clrTo>
                            <a:srgbClr val="C0C0C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14" y="4416204"/>
                        <a:ext cx="132397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pattFill prst="trellis">
                              <a:fgClr>
                                <a:schemeClr val="accent1"/>
                              </a:fgClr>
                              <a:bgClr>
                                <a:schemeClr val="bg1"/>
                              </a:bgClr>
                            </a:patt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autoUpdateAnimBg="0"/>
      <p:bldP spid="2458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8001000" cy="62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altLang="ru-RU" sz="4000" dirty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</a:rPr>
              <a:t>ЭНДОКРИННАЯ  РЕГУЛЯЦИЯ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51114" y="1524000"/>
            <a:ext cx="7772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en-US" altLang="ru-RU" sz="2000" b="0" dirty="0" err="1"/>
              <a:t>Гормональная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регуляция</a:t>
            </a:r>
            <a:r>
              <a:rPr lang="en-US" altLang="ru-RU" sz="2000" b="0" dirty="0"/>
              <a:t>, </a:t>
            </a:r>
            <a:r>
              <a:rPr lang="en-US" altLang="ru-RU" sz="2000" b="0" dirty="0" err="1"/>
              <a:t>взятая</a:t>
            </a:r>
            <a:r>
              <a:rPr lang="en-US" altLang="ru-RU" sz="2000" b="0" dirty="0"/>
              <a:t> в </a:t>
            </a:r>
            <a:r>
              <a:rPr lang="en-US" altLang="ru-RU" sz="2000" b="0" dirty="0" err="1"/>
              <a:t>упрощённой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интерпретации</a:t>
            </a:r>
            <a:r>
              <a:rPr lang="en-US" altLang="ru-RU" sz="2000" b="0" dirty="0"/>
              <a:t>, </a:t>
            </a:r>
            <a:r>
              <a:rPr lang="en-US" altLang="ru-RU" sz="2000" b="0" dirty="0" err="1"/>
              <a:t>включает</a:t>
            </a:r>
            <a:r>
              <a:rPr lang="en-US" altLang="ru-RU" sz="2000" b="0" dirty="0"/>
              <a:t> </a:t>
            </a:r>
            <a:r>
              <a:rPr lang="en-US" altLang="ru-RU" sz="2000" b="0" u="sng" dirty="0" err="1"/>
              <a:t>стимулирующее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влияние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на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иммунные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процессы</a:t>
            </a:r>
            <a:r>
              <a:rPr lang="en-US" altLang="ru-RU" sz="2000" dirty="0"/>
              <a:t> </a:t>
            </a:r>
            <a:r>
              <a:rPr lang="en-US" altLang="ru-RU" sz="2000" i="1" dirty="0" err="1">
                <a:solidFill>
                  <a:srgbClr val="000066"/>
                </a:solidFill>
              </a:rPr>
              <a:t>соматотропина</a:t>
            </a:r>
            <a:r>
              <a:rPr lang="en-US" altLang="ru-RU" sz="2000" i="1" dirty="0">
                <a:solidFill>
                  <a:srgbClr val="000066"/>
                </a:solidFill>
              </a:rPr>
              <a:t>, ТТГ, </a:t>
            </a:r>
            <a:r>
              <a:rPr lang="en-US" altLang="ru-RU" sz="2000" i="1" dirty="0" err="1">
                <a:solidFill>
                  <a:srgbClr val="000066"/>
                </a:solidFill>
              </a:rPr>
              <a:t>трийодтиронина</a:t>
            </a:r>
            <a:r>
              <a:rPr lang="en-US" altLang="ru-RU" sz="2000" i="1" dirty="0">
                <a:solidFill>
                  <a:srgbClr val="000066"/>
                </a:solidFill>
              </a:rPr>
              <a:t>, </a:t>
            </a:r>
            <a:r>
              <a:rPr lang="en-US" altLang="ru-RU" sz="2000" i="1" dirty="0" err="1">
                <a:solidFill>
                  <a:srgbClr val="000066"/>
                </a:solidFill>
              </a:rPr>
              <a:t>тироксина</a:t>
            </a:r>
            <a:r>
              <a:rPr lang="en-US" altLang="ru-RU" sz="2000" i="1" dirty="0">
                <a:solidFill>
                  <a:srgbClr val="000066"/>
                </a:solidFill>
              </a:rPr>
              <a:t>, </a:t>
            </a:r>
            <a:r>
              <a:rPr lang="en-US" altLang="ru-RU" sz="2000" i="1" dirty="0" err="1">
                <a:solidFill>
                  <a:srgbClr val="000066"/>
                </a:solidFill>
              </a:rPr>
              <a:t>инсулина</a:t>
            </a:r>
            <a:r>
              <a:rPr lang="en-US" altLang="ru-RU" sz="2000" i="1" dirty="0">
                <a:solidFill>
                  <a:srgbClr val="000066"/>
                </a:solidFill>
              </a:rPr>
              <a:t>, </a:t>
            </a:r>
            <a:r>
              <a:rPr lang="en-US" altLang="ru-RU" sz="2000" i="1" dirty="0" err="1">
                <a:solidFill>
                  <a:srgbClr val="000066"/>
                </a:solidFill>
              </a:rPr>
              <a:t>альдостерона</a:t>
            </a:r>
            <a:r>
              <a:rPr lang="en-US" altLang="ru-RU" sz="2000" i="1" dirty="0">
                <a:solidFill>
                  <a:schemeClr val="accent2"/>
                </a:solidFill>
              </a:rPr>
              <a:t> </a:t>
            </a:r>
            <a:r>
              <a:rPr lang="en-US" altLang="ru-RU" sz="2000" b="0" dirty="0"/>
              <a:t>и </a:t>
            </a:r>
            <a:r>
              <a:rPr lang="en-US" altLang="ru-RU" sz="2000" b="0" u="sng" dirty="0" err="1"/>
              <a:t>ингибирующее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воздействие</a:t>
            </a:r>
            <a:r>
              <a:rPr lang="en-US" altLang="ru-RU" sz="2000" dirty="0"/>
              <a:t> </a:t>
            </a:r>
            <a:r>
              <a:rPr lang="en-US" altLang="ru-RU" sz="2000" i="1" dirty="0">
                <a:solidFill>
                  <a:srgbClr val="000066"/>
                </a:solidFill>
              </a:rPr>
              <a:t>АКТГ, </a:t>
            </a:r>
            <a:r>
              <a:rPr lang="en-US" altLang="ru-RU" sz="2000" i="1" dirty="0" err="1">
                <a:solidFill>
                  <a:srgbClr val="000066"/>
                </a:solidFill>
              </a:rPr>
              <a:t>кортикостероидов</a:t>
            </a:r>
            <a:r>
              <a:rPr lang="en-US" altLang="ru-RU" sz="2000" i="1" dirty="0">
                <a:solidFill>
                  <a:srgbClr val="000066"/>
                </a:solidFill>
              </a:rPr>
              <a:t> </a:t>
            </a:r>
            <a:r>
              <a:rPr lang="en-US" altLang="ru-RU" sz="2000" b="0" dirty="0"/>
              <a:t>и</a:t>
            </a:r>
            <a:r>
              <a:rPr lang="en-US" altLang="ru-RU" sz="2000" i="1" dirty="0">
                <a:solidFill>
                  <a:srgbClr val="000066"/>
                </a:solidFill>
              </a:rPr>
              <a:t> </a:t>
            </a:r>
            <a:r>
              <a:rPr lang="en-US" altLang="ru-RU" sz="2000" i="1" dirty="0" err="1">
                <a:solidFill>
                  <a:srgbClr val="000066"/>
                </a:solidFill>
              </a:rPr>
              <a:t>катехоламинов</a:t>
            </a:r>
            <a:r>
              <a:rPr lang="en-US" altLang="ru-RU" sz="2000" i="1" dirty="0">
                <a:solidFill>
                  <a:srgbClr val="000066"/>
                </a:solidFill>
              </a:rPr>
              <a:t>. </a:t>
            </a:r>
            <a:r>
              <a:rPr lang="en-US" altLang="ru-RU" sz="2000" i="1" dirty="0" err="1">
                <a:solidFill>
                  <a:srgbClr val="000066"/>
                </a:solidFill>
              </a:rPr>
              <a:t>Андрогены</a:t>
            </a:r>
            <a:r>
              <a:rPr lang="en-US" altLang="ru-RU" sz="2000" i="1" dirty="0">
                <a:solidFill>
                  <a:srgbClr val="000066"/>
                </a:solidFill>
              </a:rPr>
              <a:t>, </a:t>
            </a:r>
            <a:r>
              <a:rPr lang="en-US" altLang="ru-RU" sz="2000" i="1" dirty="0" err="1">
                <a:solidFill>
                  <a:srgbClr val="000066"/>
                </a:solidFill>
              </a:rPr>
              <a:t>эстрогены</a:t>
            </a:r>
            <a:r>
              <a:rPr lang="en-US" altLang="ru-RU" sz="2000" dirty="0"/>
              <a:t> и</a:t>
            </a:r>
            <a:r>
              <a:rPr lang="en-US" altLang="ru-RU" sz="2000" i="1" dirty="0">
                <a:solidFill>
                  <a:schemeClr val="accent2"/>
                </a:solidFill>
              </a:rPr>
              <a:t> </a:t>
            </a:r>
            <a:r>
              <a:rPr lang="en-US" altLang="ru-RU" sz="2000" i="1" dirty="0" err="1">
                <a:solidFill>
                  <a:srgbClr val="000066"/>
                </a:solidFill>
              </a:rPr>
              <a:t>прогестерон</a:t>
            </a:r>
            <a:r>
              <a:rPr lang="en-US" altLang="ru-RU" sz="2000" i="1" dirty="0">
                <a:solidFill>
                  <a:srgbClr val="000066"/>
                </a:solidFill>
              </a:rPr>
              <a:t> </a:t>
            </a:r>
            <a:r>
              <a:rPr lang="en-US" altLang="ru-RU" sz="2000" b="0" dirty="0" err="1"/>
              <a:t>имеют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сложные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эффекты</a:t>
            </a:r>
            <a:r>
              <a:rPr lang="en-US" altLang="ru-RU" sz="2000" b="0" dirty="0"/>
              <a:t>.</a:t>
            </a:r>
            <a:r>
              <a:rPr lang="en-US" altLang="ru-RU" sz="2000" i="1" dirty="0">
                <a:solidFill>
                  <a:schemeClr val="accent2"/>
                </a:solidFill>
              </a:rPr>
              <a:t> </a:t>
            </a:r>
            <a:r>
              <a:rPr lang="en-US" altLang="ru-RU" sz="2000" b="0" dirty="0"/>
              <a:t>В </a:t>
            </a:r>
            <a:r>
              <a:rPr lang="en-US" altLang="ru-RU" sz="2000" b="0" dirty="0" err="1"/>
              <a:t>целом</a:t>
            </a:r>
            <a:r>
              <a:rPr lang="en-US" altLang="ru-RU" sz="2000" b="0" dirty="0"/>
              <a:t>, </a:t>
            </a:r>
            <a:r>
              <a:rPr lang="en-US" altLang="ru-RU" sz="2000" b="0" dirty="0" err="1"/>
              <a:t>женский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организм</a:t>
            </a:r>
            <a:r>
              <a:rPr lang="en-US" altLang="ru-RU" sz="2000" b="0" dirty="0"/>
              <a:t> в </a:t>
            </a:r>
            <a:r>
              <a:rPr lang="en-US" altLang="ru-RU" sz="2000" b="0" dirty="0" err="1"/>
              <a:t>репродуктивном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возрасте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имеет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лучшую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защиту</a:t>
            </a:r>
            <a:r>
              <a:rPr lang="en-US" altLang="ru-RU" sz="2000" b="0" dirty="0"/>
              <a:t>, </a:t>
            </a:r>
            <a:r>
              <a:rPr lang="en-US" altLang="ru-RU" sz="2000" b="0" dirty="0" err="1"/>
              <a:t>чем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мужской</a:t>
            </a:r>
            <a:r>
              <a:rPr lang="en-US" altLang="ru-RU" sz="2000" b="0" dirty="0"/>
              <a:t>. </a:t>
            </a:r>
            <a:r>
              <a:rPr lang="en-US" altLang="ru-RU" sz="2000" dirty="0" err="1"/>
              <a:t>Tимус</a:t>
            </a:r>
            <a:r>
              <a:rPr lang="en-US" altLang="ru-RU" sz="2000" dirty="0"/>
              <a:t> </a:t>
            </a:r>
            <a:r>
              <a:rPr lang="en-US" altLang="ru-RU" sz="2000" b="0" dirty="0" err="1"/>
              <a:t>как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эндокринный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орган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также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участвует</a:t>
            </a:r>
            <a:r>
              <a:rPr lang="en-US" altLang="ru-RU" sz="2000" b="0" dirty="0"/>
              <a:t> в </a:t>
            </a:r>
            <a:r>
              <a:rPr lang="en-US" altLang="ru-RU" sz="2000" b="0" dirty="0" err="1"/>
              <a:t>эндокринной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регуляции</a:t>
            </a:r>
            <a:r>
              <a:rPr lang="en-US" altLang="ru-RU" sz="2000" b="0" dirty="0"/>
              <a:t>.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2000" y="4038600"/>
            <a:ext cx="7772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000" dirty="0" smtClean="0"/>
              <a:t>МЕЛОТОНИН </a:t>
            </a:r>
            <a:r>
              <a:rPr lang="en-US" sz="2000" b="0" dirty="0" err="1" smtClean="0"/>
              <a:t>гормон</a:t>
            </a:r>
            <a:r>
              <a:rPr lang="en-US" sz="2000" b="0" dirty="0" smtClean="0"/>
              <a:t> </a:t>
            </a:r>
            <a:r>
              <a:rPr lang="en-US" sz="2000" b="0" dirty="0" err="1"/>
              <a:t>шишковидной</a:t>
            </a:r>
            <a:r>
              <a:rPr lang="en-US" sz="2000" b="0" dirty="0"/>
              <a:t> </a:t>
            </a:r>
            <a:r>
              <a:rPr lang="en-US" sz="2000" b="0" dirty="0" err="1"/>
              <a:t>железы</a:t>
            </a:r>
            <a:r>
              <a:rPr lang="en-US" sz="2000" b="0" dirty="0"/>
              <a:t> (</a:t>
            </a:r>
            <a:r>
              <a:rPr lang="en-US" sz="2000" b="0" dirty="0" err="1"/>
              <a:t>эпифиза</a:t>
            </a:r>
            <a:r>
              <a:rPr lang="en-US" sz="2000" b="0" dirty="0"/>
              <a:t>), в </a:t>
            </a:r>
            <a:r>
              <a:rPr lang="en-US" sz="2000" b="0" dirty="0" err="1"/>
              <a:t>последние</a:t>
            </a:r>
            <a:r>
              <a:rPr lang="en-US" sz="2000" b="0" dirty="0"/>
              <a:t> </a:t>
            </a:r>
            <a:r>
              <a:rPr lang="en-US" sz="2000" b="0" dirty="0" err="1"/>
              <a:t>годы</a:t>
            </a:r>
            <a:r>
              <a:rPr lang="en-US" sz="2000" b="0" dirty="0"/>
              <a:t> </a:t>
            </a:r>
            <a:r>
              <a:rPr lang="en-US" sz="2000" b="0" dirty="0" err="1"/>
              <a:t>оказался</a:t>
            </a:r>
            <a:r>
              <a:rPr lang="en-US" sz="2000" b="0" dirty="0"/>
              <a:t> в </a:t>
            </a:r>
            <a:r>
              <a:rPr lang="en-US" sz="2000" b="0" dirty="0" err="1"/>
              <a:t>фокусе</a:t>
            </a:r>
            <a:r>
              <a:rPr lang="en-US" sz="2000" b="0" dirty="0"/>
              <a:t> </a:t>
            </a:r>
            <a:r>
              <a:rPr lang="en-US" sz="2000" b="0" dirty="0" err="1"/>
              <a:t>исследований</a:t>
            </a:r>
            <a:r>
              <a:rPr lang="en-US" sz="2000" b="0" dirty="0"/>
              <a:t> </a:t>
            </a:r>
            <a:r>
              <a:rPr lang="en-US" sz="2000" b="0" dirty="0" err="1"/>
              <a:t>как</a:t>
            </a:r>
            <a:r>
              <a:rPr lang="en-US" sz="2000" b="0" dirty="0"/>
              <a:t> </a:t>
            </a:r>
            <a:r>
              <a:rPr lang="en-US" sz="2000" b="0" dirty="0" err="1"/>
              <a:t>фактор</a:t>
            </a:r>
            <a:r>
              <a:rPr lang="en-US" sz="2000" b="0" dirty="0"/>
              <a:t>, </a:t>
            </a:r>
            <a:r>
              <a:rPr lang="en-US" sz="2000" b="0" dirty="0" err="1"/>
              <a:t>который</a:t>
            </a:r>
            <a:r>
              <a:rPr lang="en-US" sz="2000" b="0" dirty="0"/>
              <a:t> </a:t>
            </a:r>
            <a:r>
              <a:rPr lang="en-US" sz="2000" b="0" dirty="0" err="1"/>
              <a:t>регулирует</a:t>
            </a:r>
            <a:r>
              <a:rPr lang="en-US" sz="2000" b="0" dirty="0"/>
              <a:t> </a:t>
            </a:r>
            <a:r>
              <a:rPr lang="en-US" sz="2000" b="0" dirty="0" err="1"/>
              <a:t>многие</a:t>
            </a:r>
            <a:r>
              <a:rPr lang="en-US" sz="2000" b="0" dirty="0"/>
              <a:t> </a:t>
            </a:r>
            <a:r>
              <a:rPr lang="en-US" sz="2000" b="0" dirty="0" err="1"/>
              <a:t>иммунные</a:t>
            </a:r>
            <a:r>
              <a:rPr lang="en-US" sz="2000" b="0" dirty="0"/>
              <a:t> </a:t>
            </a:r>
            <a:r>
              <a:rPr lang="en-US" sz="2000" b="0" dirty="0" err="1"/>
              <a:t>процессы</a:t>
            </a:r>
            <a:r>
              <a:rPr lang="en-US" sz="2000" b="0" dirty="0"/>
              <a:t>, </a:t>
            </a:r>
            <a:r>
              <a:rPr lang="en-US" sz="2000" b="0" dirty="0" err="1"/>
              <a:t>особенно</a:t>
            </a:r>
            <a:r>
              <a:rPr lang="en-US" sz="2000" b="0" dirty="0"/>
              <a:t> в </a:t>
            </a:r>
            <a:r>
              <a:rPr lang="en-US" sz="2000" b="0" dirty="0" err="1"/>
              <a:t>связи</a:t>
            </a:r>
            <a:r>
              <a:rPr lang="en-US" sz="2000" b="0" dirty="0"/>
              <a:t> </a:t>
            </a:r>
            <a:r>
              <a:rPr lang="en-US" sz="2000" b="0" dirty="0" err="1"/>
              <a:t>со</a:t>
            </a:r>
            <a:r>
              <a:rPr lang="en-US" sz="2000" b="0" dirty="0"/>
              <a:t> </a:t>
            </a:r>
            <a:r>
              <a:rPr lang="en-US" sz="2000" b="0" dirty="0" err="1"/>
              <a:t>стрессовыми</a:t>
            </a:r>
            <a:r>
              <a:rPr lang="en-US" sz="2000" b="0" dirty="0"/>
              <a:t> </a:t>
            </a:r>
            <a:r>
              <a:rPr lang="en-US" sz="2000" b="0" dirty="0" err="1"/>
              <a:t>ситуациями</a:t>
            </a:r>
            <a:r>
              <a:rPr lang="en-US" sz="2000" b="0" dirty="0"/>
              <a:t>. </a:t>
            </a:r>
            <a:r>
              <a:rPr lang="en-US" sz="2000" b="0" dirty="0" err="1"/>
              <a:t>Интересно</a:t>
            </a:r>
            <a:r>
              <a:rPr lang="en-US" sz="2000" b="0" dirty="0"/>
              <a:t>, </a:t>
            </a:r>
            <a:r>
              <a:rPr lang="en-US" sz="2000" b="0" dirty="0" err="1"/>
              <a:t>что</a:t>
            </a:r>
            <a:r>
              <a:rPr lang="en-US" sz="2000" b="0" dirty="0"/>
              <a:t> </a:t>
            </a:r>
            <a:r>
              <a:rPr lang="en-US" sz="2000" b="0" dirty="0" err="1"/>
              <a:t>мелатонин</a:t>
            </a:r>
            <a:r>
              <a:rPr lang="en-US" sz="2000" b="0" dirty="0"/>
              <a:t> </a:t>
            </a:r>
            <a:r>
              <a:rPr lang="en-US" sz="2000" b="0" dirty="0" err="1"/>
              <a:t>как</a:t>
            </a:r>
            <a:r>
              <a:rPr lang="en-US" sz="2000" b="0" dirty="0"/>
              <a:t> </a:t>
            </a:r>
            <a:r>
              <a:rPr lang="en-US" sz="2000" b="0" dirty="0" err="1"/>
              <a:t>регулятор</a:t>
            </a:r>
            <a:r>
              <a:rPr lang="en-US" sz="2000" b="0" dirty="0"/>
              <a:t> </a:t>
            </a:r>
            <a:r>
              <a:rPr lang="en-US" sz="2000" b="0" dirty="0" err="1"/>
              <a:t>биоритмов</a:t>
            </a:r>
            <a:r>
              <a:rPr lang="en-US" sz="2000" b="0" dirty="0"/>
              <a:t> </a:t>
            </a:r>
            <a:r>
              <a:rPr lang="en-US" sz="2000" b="0" dirty="0" err="1"/>
              <a:t>оказывает</a:t>
            </a:r>
            <a:r>
              <a:rPr lang="en-US" sz="2000" b="0" dirty="0"/>
              <a:t> </a:t>
            </a:r>
            <a:r>
              <a:rPr lang="en-US" sz="2000" b="0" dirty="0" err="1"/>
              <a:t>снотворное</a:t>
            </a:r>
            <a:r>
              <a:rPr lang="en-US" sz="2000" b="0" dirty="0"/>
              <a:t> </a:t>
            </a:r>
            <a:r>
              <a:rPr lang="en-US" sz="2000" b="0" dirty="0" err="1"/>
              <a:t>действие</a:t>
            </a:r>
            <a:r>
              <a:rPr lang="en-US" sz="2000" b="0" dirty="0"/>
              <a:t>, </a:t>
            </a:r>
            <a:r>
              <a:rPr lang="en-US" sz="2000" b="0" dirty="0" err="1"/>
              <a:t>также</a:t>
            </a:r>
            <a:r>
              <a:rPr lang="en-US" sz="2000" b="0" dirty="0"/>
              <a:t> </a:t>
            </a:r>
            <a:r>
              <a:rPr lang="en-US" sz="2000" b="0" dirty="0" err="1"/>
              <a:t>имеет</a:t>
            </a:r>
            <a:r>
              <a:rPr lang="en-US" sz="2000" b="0" dirty="0"/>
              <a:t> </a:t>
            </a:r>
            <a:r>
              <a:rPr lang="en-US" sz="2000" b="0" dirty="0" err="1"/>
              <a:t>антиоксидантный</a:t>
            </a:r>
            <a:r>
              <a:rPr lang="en-US" sz="2000" b="0" dirty="0"/>
              <a:t> </a:t>
            </a:r>
            <a:r>
              <a:rPr lang="en-US" sz="2000" b="0" dirty="0" err="1"/>
              <a:t>эффект</a:t>
            </a:r>
            <a:r>
              <a:rPr lang="en-US" sz="2000" b="0" dirty="0"/>
              <a:t> </a:t>
            </a:r>
            <a:r>
              <a:rPr lang="en-US" sz="2000" b="0" dirty="0" err="1"/>
              <a:t>и</a:t>
            </a:r>
            <a:r>
              <a:rPr lang="en-US" sz="2000" b="0" dirty="0"/>
              <a:t> </a:t>
            </a:r>
            <a:r>
              <a:rPr lang="en-US" sz="2000" b="0" dirty="0" err="1"/>
              <a:t>может</a:t>
            </a:r>
            <a:r>
              <a:rPr lang="en-US" sz="2000" b="0" dirty="0"/>
              <a:t> </a:t>
            </a:r>
            <a:r>
              <a:rPr lang="en-US" sz="2000" b="0" dirty="0" err="1"/>
              <a:t>снижать</a:t>
            </a:r>
            <a:r>
              <a:rPr lang="en-US" sz="2000" b="0" dirty="0"/>
              <a:t> </a:t>
            </a:r>
            <a:r>
              <a:rPr lang="en-US" sz="2000" b="0" dirty="0" err="1"/>
              <a:t>концентрацию</a:t>
            </a:r>
            <a:r>
              <a:rPr lang="en-US" sz="2000" b="0" dirty="0"/>
              <a:t> </a:t>
            </a:r>
            <a:r>
              <a:rPr lang="en-US" sz="2000" b="0" dirty="0" err="1"/>
              <a:t>холестерина</a:t>
            </a:r>
            <a:r>
              <a:rPr lang="en-US" sz="2000" b="0" dirty="0"/>
              <a:t> </a:t>
            </a:r>
            <a:r>
              <a:rPr lang="en-US" sz="2000" b="0" dirty="0" err="1"/>
              <a:t>в</a:t>
            </a:r>
            <a:r>
              <a:rPr lang="en-US" sz="2000" b="0" dirty="0"/>
              <a:t> </a:t>
            </a:r>
            <a:r>
              <a:rPr lang="en-US" sz="2000" b="0" dirty="0" err="1"/>
              <a:t>крови</a:t>
            </a:r>
            <a:r>
              <a:rPr lang="en-US" sz="2000" b="0" dirty="0"/>
              <a:t>. </a:t>
            </a:r>
            <a:r>
              <a:rPr lang="en-US" sz="2000" b="0" dirty="0" err="1"/>
              <a:t>Как</a:t>
            </a:r>
            <a:r>
              <a:rPr lang="en-US" sz="2000" b="0" dirty="0"/>
              <a:t> </a:t>
            </a:r>
            <a:r>
              <a:rPr lang="en-US" sz="2000" b="0" dirty="0" err="1"/>
              <a:t>иммунорегулятор</a:t>
            </a:r>
            <a:r>
              <a:rPr lang="en-US" sz="2000" b="0" dirty="0"/>
              <a:t> </a:t>
            </a:r>
            <a:r>
              <a:rPr lang="en-US" sz="2000" b="0" dirty="0" err="1"/>
              <a:t>мелатонин</a:t>
            </a:r>
            <a:r>
              <a:rPr lang="en-US" sz="2000" b="0" dirty="0"/>
              <a:t> </a:t>
            </a:r>
            <a:r>
              <a:rPr lang="en-US" sz="2000" b="0" dirty="0" err="1"/>
              <a:t>стимулирует</a:t>
            </a:r>
            <a:r>
              <a:rPr lang="en-US" sz="2000" b="0" dirty="0"/>
              <a:t> </a:t>
            </a:r>
            <a:r>
              <a:rPr lang="en-US" sz="2000" b="0" dirty="0" err="1"/>
              <a:t>Т-клеточный</a:t>
            </a:r>
            <a:r>
              <a:rPr lang="en-US" sz="2000" b="0" dirty="0"/>
              <a:t> </a:t>
            </a:r>
            <a:r>
              <a:rPr lang="en-US" sz="2000" b="0" dirty="0" err="1"/>
              <a:t>ответ</a:t>
            </a:r>
            <a:r>
              <a:rPr lang="en-US" sz="2000" b="0" dirty="0"/>
              <a:t> </a:t>
            </a:r>
            <a:r>
              <a:rPr lang="en-US" sz="2000" b="0" dirty="0" err="1"/>
              <a:t>и</a:t>
            </a:r>
            <a:r>
              <a:rPr lang="en-US" sz="2000" b="0" dirty="0"/>
              <a:t> </a:t>
            </a:r>
            <a:r>
              <a:rPr lang="en-US" sz="2000" b="0" dirty="0" err="1"/>
              <a:t>фагоцитоз</a:t>
            </a:r>
            <a:r>
              <a:rPr lang="en-US" sz="2000" b="0" dirty="0"/>
              <a:t>. </a:t>
            </a:r>
            <a:endParaRPr lang="en-US" sz="3200" b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9218" name="Object 2">
            <a:hlinkClick r:id="" action="ppaction://hlinkshowjump?jump=nextslid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689197"/>
              </p:ext>
            </p:extLst>
          </p:nvPr>
        </p:nvGraphicFramePr>
        <p:xfrm>
          <a:off x="8629650" y="6372225"/>
          <a:ext cx="5143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Точечный рисунок" r:id="rId5" imgW="514422" imgH="485586" progId="Paint.Picture">
                  <p:embed/>
                </p:oleObj>
              </mc:Choice>
              <mc:Fallback>
                <p:oleObj name="Точечный рисунок" r:id="rId5" imgW="514422" imgH="48558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650" y="6372225"/>
                        <a:ext cx="5143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autoUpdateAnimBg="0"/>
      <p:bldP spid="2560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6248400" cy="145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altLang="ru-RU" sz="4000" dirty="0" smtClean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</a:rPr>
              <a:t>РЕГУЛЯЦИЯ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altLang="ru-RU" sz="4000" dirty="0" smtClean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</a:rPr>
              <a:t>СО  </a:t>
            </a:r>
            <a:r>
              <a:rPr lang="ru-RU" altLang="ru-RU" sz="4000" dirty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  <a:ea typeface="+mj-ea"/>
                <a:cs typeface="+mj-cs"/>
              </a:rPr>
              <a:t>СТОРОНЫ  ЦНС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86229" y="1905000"/>
            <a:ext cx="83058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n-US" altLang="ru-RU" sz="2000" b="0" dirty="0" err="1"/>
              <a:t>Центральная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нервная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система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обеспечивает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общую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координацию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иммунных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процессов</a:t>
            </a:r>
            <a:r>
              <a:rPr lang="en-US" altLang="ru-RU" sz="2000" b="0" dirty="0"/>
              <a:t>. </a:t>
            </a:r>
            <a:r>
              <a:rPr lang="en-US" altLang="ru-RU" sz="2000" b="0" dirty="0" err="1"/>
              <a:t>Имеется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по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крайней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мере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четыре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типа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рецепторов</a:t>
            </a:r>
            <a:r>
              <a:rPr lang="en-US" altLang="ru-RU" sz="2000" b="0" dirty="0"/>
              <a:t>, </a:t>
            </a:r>
            <a:r>
              <a:rPr lang="en-US" altLang="ru-RU" sz="2000" b="0" dirty="0" err="1"/>
              <a:t>которые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присутствуют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на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поверхности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нейронов</a:t>
            </a:r>
            <a:r>
              <a:rPr lang="en-US" altLang="ru-RU" sz="2000" b="0" dirty="0"/>
              <a:t> и </a:t>
            </a:r>
            <a:r>
              <a:rPr lang="en-US" altLang="ru-RU" sz="2000" b="0" dirty="0" err="1"/>
              <a:t>благодаря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которым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обеспечивается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связь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между</a:t>
            </a:r>
            <a:r>
              <a:rPr lang="en-US" altLang="ru-RU" sz="2000" b="0" dirty="0"/>
              <a:t> ЦНС и </a:t>
            </a:r>
            <a:r>
              <a:rPr lang="en-US" altLang="ru-RU" sz="2000" b="0" dirty="0" err="1"/>
              <a:t>иммунной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системой</a:t>
            </a:r>
            <a:r>
              <a:rPr lang="en-US" altLang="ru-RU" sz="2000" b="0" dirty="0"/>
              <a:t>.</a:t>
            </a:r>
            <a:r>
              <a:rPr lang="en-US" altLang="ru-RU" sz="2000" dirty="0"/>
              <a:t> </a:t>
            </a:r>
            <a:endParaRPr lang="ru-RU" altLang="ru-RU" sz="2000" dirty="0" smtClean="0"/>
          </a:p>
          <a:p>
            <a:pPr algn="just">
              <a:lnSpc>
                <a:spcPct val="80000"/>
              </a:lnSpc>
            </a:pPr>
            <a:endParaRPr lang="en-US" altLang="ru-RU" sz="2000" dirty="0"/>
          </a:p>
          <a:p>
            <a:pPr lvl="2" algn="just">
              <a:lnSpc>
                <a:spcPct val="80000"/>
              </a:lnSpc>
              <a:buFont typeface="Monotype Sorts" pitchFamily="2" charset="2"/>
              <a:buNone/>
            </a:pPr>
            <a:r>
              <a:rPr lang="ru-RU" altLang="ru-RU" sz="2000" dirty="0"/>
              <a:t>1.</a:t>
            </a:r>
            <a:r>
              <a:rPr lang="ru-RU" altLang="ru-RU" sz="2000" dirty="0">
                <a:solidFill>
                  <a:srgbClr val="990000"/>
                </a:solidFill>
              </a:rPr>
              <a:t> </a:t>
            </a:r>
            <a:r>
              <a:rPr lang="en-US" altLang="ru-RU" sz="2000" dirty="0" err="1">
                <a:solidFill>
                  <a:srgbClr val="990000"/>
                </a:solidFill>
              </a:rPr>
              <a:t>Допаминэргические</a:t>
            </a:r>
            <a:endParaRPr lang="en-US" altLang="ru-RU" sz="2000" dirty="0">
              <a:solidFill>
                <a:srgbClr val="990000"/>
              </a:solidFill>
            </a:endParaRPr>
          </a:p>
          <a:p>
            <a:pPr lvl="2" algn="just">
              <a:lnSpc>
                <a:spcPct val="80000"/>
              </a:lnSpc>
              <a:buFont typeface="Monotype Sorts" pitchFamily="2" charset="2"/>
              <a:buNone/>
            </a:pPr>
            <a:r>
              <a:rPr lang="ru-RU" altLang="ru-RU" sz="2000" dirty="0"/>
              <a:t>2.</a:t>
            </a:r>
            <a:r>
              <a:rPr lang="ru-RU" altLang="ru-RU" sz="2000" dirty="0">
                <a:solidFill>
                  <a:srgbClr val="990000"/>
                </a:solidFill>
              </a:rPr>
              <a:t> </a:t>
            </a:r>
            <a:r>
              <a:rPr lang="en-US" altLang="ru-RU" sz="2000" dirty="0" err="1">
                <a:solidFill>
                  <a:srgbClr val="990000"/>
                </a:solidFill>
              </a:rPr>
              <a:t>Серотонинэргические</a:t>
            </a:r>
            <a:endParaRPr lang="en-US" altLang="ru-RU" sz="2000" dirty="0">
              <a:solidFill>
                <a:srgbClr val="990000"/>
              </a:solidFill>
            </a:endParaRPr>
          </a:p>
          <a:p>
            <a:pPr lvl="2" algn="just">
              <a:lnSpc>
                <a:spcPct val="80000"/>
              </a:lnSpc>
              <a:buFont typeface="Monotype Sorts" pitchFamily="2" charset="2"/>
              <a:buNone/>
            </a:pPr>
            <a:r>
              <a:rPr lang="ru-RU" altLang="ru-RU" sz="2000" dirty="0"/>
              <a:t>3.</a:t>
            </a:r>
            <a:r>
              <a:rPr lang="ru-RU" altLang="ru-RU" sz="2000" dirty="0">
                <a:solidFill>
                  <a:srgbClr val="990000"/>
                </a:solidFill>
              </a:rPr>
              <a:t> </a:t>
            </a:r>
            <a:r>
              <a:rPr lang="en-US" altLang="ru-RU" sz="2000" dirty="0">
                <a:solidFill>
                  <a:srgbClr val="990000"/>
                </a:solidFill>
              </a:rPr>
              <a:t>ГАМК (</a:t>
            </a:r>
            <a:r>
              <a:rPr lang="en-US" altLang="ru-RU" sz="2000" dirty="0">
                <a:solidFill>
                  <a:srgbClr val="990000"/>
                </a:solidFill>
                <a:sym typeface="Symbol" panose="05050102010706020507" pitchFamily="18" charset="2"/>
              </a:rPr>
              <a:t></a:t>
            </a:r>
            <a:r>
              <a:rPr lang="en-US" altLang="ru-RU" sz="2000" dirty="0">
                <a:solidFill>
                  <a:srgbClr val="990000"/>
                </a:solidFill>
              </a:rPr>
              <a:t> -</a:t>
            </a:r>
            <a:r>
              <a:rPr lang="en-US" altLang="ru-RU" sz="2000" dirty="0" err="1">
                <a:solidFill>
                  <a:srgbClr val="990000"/>
                </a:solidFill>
              </a:rPr>
              <a:t>аминомасляная</a:t>
            </a:r>
            <a:r>
              <a:rPr lang="en-US" altLang="ru-RU" sz="2000" dirty="0">
                <a:solidFill>
                  <a:srgbClr val="990000"/>
                </a:solidFill>
              </a:rPr>
              <a:t> </a:t>
            </a:r>
            <a:r>
              <a:rPr lang="en-US" altLang="ru-RU" sz="2000" dirty="0" err="1">
                <a:solidFill>
                  <a:srgbClr val="990000"/>
                </a:solidFill>
              </a:rPr>
              <a:t>кислота</a:t>
            </a:r>
            <a:r>
              <a:rPr lang="en-US" altLang="ru-RU" sz="2000" dirty="0">
                <a:solidFill>
                  <a:srgbClr val="990000"/>
                </a:solidFill>
              </a:rPr>
              <a:t>) -</a:t>
            </a:r>
            <a:r>
              <a:rPr lang="en-US" altLang="ru-RU" sz="2000" dirty="0" err="1">
                <a:solidFill>
                  <a:srgbClr val="990000"/>
                </a:solidFill>
              </a:rPr>
              <a:t>эргические</a:t>
            </a:r>
            <a:endParaRPr lang="en-US" altLang="ru-RU" sz="2000" dirty="0">
              <a:solidFill>
                <a:srgbClr val="990000"/>
              </a:solidFill>
            </a:endParaRPr>
          </a:p>
          <a:p>
            <a:pPr lvl="2" algn="just">
              <a:lnSpc>
                <a:spcPct val="80000"/>
              </a:lnSpc>
              <a:buFont typeface="Monotype Sorts" pitchFamily="2" charset="2"/>
              <a:buNone/>
            </a:pPr>
            <a:r>
              <a:rPr lang="ru-RU" altLang="ru-RU" sz="2000" dirty="0"/>
              <a:t>4.</a:t>
            </a:r>
            <a:r>
              <a:rPr lang="ru-RU" altLang="ru-RU" sz="2000" dirty="0">
                <a:solidFill>
                  <a:srgbClr val="990000"/>
                </a:solidFill>
              </a:rPr>
              <a:t> </a:t>
            </a:r>
            <a:r>
              <a:rPr lang="en-US" altLang="ru-RU" sz="2000" dirty="0" err="1">
                <a:solidFill>
                  <a:srgbClr val="990000"/>
                </a:solidFill>
              </a:rPr>
              <a:t>Пептидэргические</a:t>
            </a:r>
            <a:r>
              <a:rPr lang="en-US" altLang="ru-RU" sz="2000" dirty="0">
                <a:solidFill>
                  <a:srgbClr val="990000"/>
                </a:solidFill>
              </a:rPr>
              <a:t>, </a:t>
            </a:r>
            <a:r>
              <a:rPr lang="en-US" altLang="ru-RU" sz="2000" b="0" dirty="0" err="1">
                <a:solidFill>
                  <a:srgbClr val="990000"/>
                </a:solidFill>
              </a:rPr>
              <a:t>включая</a:t>
            </a:r>
            <a:r>
              <a:rPr lang="en-US" altLang="ru-RU" sz="2000" dirty="0">
                <a:solidFill>
                  <a:srgbClr val="990000"/>
                </a:solidFill>
              </a:rPr>
              <a:t> </a:t>
            </a:r>
            <a:r>
              <a:rPr lang="en-US" altLang="ru-RU" sz="2000" dirty="0" err="1">
                <a:solidFill>
                  <a:srgbClr val="990000"/>
                </a:solidFill>
              </a:rPr>
              <a:t>рецепторы</a:t>
            </a:r>
            <a:r>
              <a:rPr lang="en-US" altLang="ru-RU" sz="2000" dirty="0">
                <a:solidFill>
                  <a:srgbClr val="990000"/>
                </a:solidFill>
              </a:rPr>
              <a:t> к        </a:t>
            </a:r>
            <a:r>
              <a:rPr lang="en-US" altLang="ru-RU" sz="2000" dirty="0" err="1">
                <a:solidFill>
                  <a:srgbClr val="990000"/>
                </a:solidFill>
              </a:rPr>
              <a:t>гормонам</a:t>
            </a:r>
            <a:r>
              <a:rPr lang="en-US" altLang="ru-RU" sz="2000" dirty="0">
                <a:solidFill>
                  <a:srgbClr val="990000"/>
                </a:solidFill>
              </a:rPr>
              <a:t> </a:t>
            </a:r>
            <a:r>
              <a:rPr lang="en-US" altLang="ru-RU" sz="2000" b="0" dirty="0">
                <a:solidFill>
                  <a:srgbClr val="990000"/>
                </a:solidFill>
              </a:rPr>
              <a:t>и</a:t>
            </a:r>
            <a:r>
              <a:rPr lang="en-US" altLang="ru-RU" sz="2000" dirty="0">
                <a:solidFill>
                  <a:srgbClr val="990000"/>
                </a:solidFill>
              </a:rPr>
              <a:t> </a:t>
            </a:r>
            <a:r>
              <a:rPr lang="en-US" altLang="ru-RU" sz="2000" dirty="0" err="1">
                <a:solidFill>
                  <a:srgbClr val="990000"/>
                </a:solidFill>
              </a:rPr>
              <a:t>эндорфинам</a:t>
            </a:r>
            <a:r>
              <a:rPr lang="en-US" altLang="ru-RU" sz="2000" dirty="0">
                <a:solidFill>
                  <a:srgbClr val="990000"/>
                </a:solidFill>
              </a:rPr>
              <a:t> (</a:t>
            </a:r>
            <a:r>
              <a:rPr lang="en-US" altLang="ru-RU" sz="2000" dirty="0" err="1">
                <a:solidFill>
                  <a:srgbClr val="990000"/>
                </a:solidFill>
              </a:rPr>
              <a:t>энкефалинам</a:t>
            </a:r>
            <a:r>
              <a:rPr lang="en-US" altLang="ru-RU" sz="2000" dirty="0">
                <a:solidFill>
                  <a:srgbClr val="990000"/>
                </a:solidFill>
              </a:rPr>
              <a:t>) </a:t>
            </a:r>
            <a:endParaRPr lang="ru-RU" altLang="ru-RU" sz="2000" dirty="0" smtClean="0">
              <a:solidFill>
                <a:srgbClr val="990000"/>
              </a:solidFill>
            </a:endParaRPr>
          </a:p>
          <a:p>
            <a:pPr lvl="2" algn="just">
              <a:lnSpc>
                <a:spcPct val="80000"/>
              </a:lnSpc>
              <a:buFont typeface="Monotype Sorts" pitchFamily="2" charset="2"/>
              <a:buNone/>
            </a:pPr>
            <a:endParaRPr lang="en-US" altLang="ru-RU" sz="2000" dirty="0">
              <a:solidFill>
                <a:srgbClr val="99000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altLang="ru-RU" sz="2000" b="0" dirty="0" err="1"/>
              <a:t>Особые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субстанции</a:t>
            </a:r>
            <a:r>
              <a:rPr lang="en-US" altLang="ru-RU" sz="2000" dirty="0"/>
              <a:t> </a:t>
            </a:r>
            <a:r>
              <a:rPr lang="en-US" altLang="ru-RU" sz="2000" dirty="0">
                <a:solidFill>
                  <a:srgbClr val="000066"/>
                </a:solidFill>
              </a:rPr>
              <a:t>(</a:t>
            </a:r>
            <a:r>
              <a:rPr lang="en-US" altLang="ru-RU" sz="2000" i="1" dirty="0" err="1">
                <a:solidFill>
                  <a:srgbClr val="000066"/>
                </a:solidFill>
              </a:rPr>
              <a:t>нейтротрансмиттеры</a:t>
            </a:r>
            <a:r>
              <a:rPr lang="en-US" altLang="ru-RU" sz="2000" dirty="0">
                <a:solidFill>
                  <a:srgbClr val="000066"/>
                </a:solidFill>
              </a:rPr>
              <a:t>)</a:t>
            </a:r>
            <a:r>
              <a:rPr lang="en-US" altLang="ru-RU" sz="2000" dirty="0"/>
              <a:t> </a:t>
            </a:r>
            <a:r>
              <a:rPr lang="en-US" altLang="ru-RU" sz="2000" b="0" dirty="0" err="1"/>
              <a:t>могут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высвобождаться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из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нервных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окончаний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под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влиянием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различных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медиаторов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иммунной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системы</a:t>
            </a:r>
            <a:r>
              <a:rPr lang="en-US" altLang="ru-RU" sz="2000" b="0" dirty="0"/>
              <a:t>. В </a:t>
            </a:r>
            <a:r>
              <a:rPr lang="en-US" altLang="ru-RU" sz="2000" b="0" dirty="0" err="1"/>
              <a:t>общем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контексте</a:t>
            </a:r>
            <a:r>
              <a:rPr lang="en-US" altLang="ru-RU" sz="2000" b="0" dirty="0"/>
              <a:t>,</a:t>
            </a:r>
            <a:r>
              <a:rPr lang="en-US" altLang="ru-RU" sz="2000" dirty="0"/>
              <a:t> </a:t>
            </a:r>
            <a:r>
              <a:rPr lang="en-US" altLang="ru-RU" sz="2000" dirty="0" err="1">
                <a:solidFill>
                  <a:srgbClr val="000066"/>
                </a:solidFill>
              </a:rPr>
              <a:t>допамин</a:t>
            </a:r>
            <a:r>
              <a:rPr lang="en-US" altLang="ru-RU" sz="2000" dirty="0"/>
              <a:t> </a:t>
            </a:r>
            <a:r>
              <a:rPr lang="en-US" altLang="ru-RU" sz="2000" b="0" dirty="0" err="1"/>
              <a:t>опосредует</a:t>
            </a:r>
            <a:r>
              <a:rPr lang="en-US" altLang="ru-RU" sz="2000" b="0" dirty="0"/>
              <a:t> </a:t>
            </a:r>
            <a:r>
              <a:rPr lang="en-US" altLang="ru-RU" sz="2000" b="0" u="sng" dirty="0" err="1"/>
              <a:t>стимулирующее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влияние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на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иммунные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процессы</a:t>
            </a:r>
            <a:r>
              <a:rPr lang="en-US" altLang="ru-RU" sz="2000" b="0" dirty="0"/>
              <a:t>,</a:t>
            </a:r>
            <a:r>
              <a:rPr lang="en-US" altLang="ru-RU" sz="2000" dirty="0"/>
              <a:t> </a:t>
            </a:r>
            <a:r>
              <a:rPr lang="en-US" altLang="ru-RU" sz="2000" dirty="0" err="1">
                <a:solidFill>
                  <a:srgbClr val="000066"/>
                </a:solidFill>
              </a:rPr>
              <a:t>сeротонин</a:t>
            </a:r>
            <a:r>
              <a:rPr lang="en-US" altLang="ru-RU" sz="2000" dirty="0"/>
              <a:t> </a:t>
            </a:r>
            <a:r>
              <a:rPr lang="en-US" altLang="ru-RU" sz="2000" b="0" dirty="0" err="1"/>
              <a:t>оказывает</a:t>
            </a:r>
            <a:r>
              <a:rPr lang="en-US" altLang="ru-RU" sz="2000" b="0" dirty="0"/>
              <a:t> </a:t>
            </a:r>
            <a:r>
              <a:rPr lang="en-US" altLang="ru-RU" sz="2000" b="0" u="sng" dirty="0" err="1"/>
              <a:t>тормозное</a:t>
            </a:r>
            <a:r>
              <a:rPr lang="en-US" altLang="ru-RU" sz="2000" b="0" u="sng" dirty="0"/>
              <a:t> </a:t>
            </a:r>
            <a:r>
              <a:rPr lang="en-US" altLang="ru-RU" sz="2000" b="0" dirty="0" err="1"/>
              <a:t>действие</a:t>
            </a:r>
            <a:r>
              <a:rPr lang="en-US" altLang="ru-RU" sz="2000" b="0" dirty="0"/>
              <a:t>, а</a:t>
            </a:r>
            <a:r>
              <a:rPr lang="en-US" altLang="ru-RU" sz="2000" dirty="0"/>
              <a:t> </a:t>
            </a:r>
            <a:r>
              <a:rPr lang="en-US" altLang="ru-RU" sz="2000" dirty="0">
                <a:solidFill>
                  <a:srgbClr val="000066"/>
                </a:solidFill>
              </a:rPr>
              <a:t>ГАМК, </a:t>
            </a:r>
            <a:r>
              <a:rPr lang="en-US" altLang="ru-RU" sz="2000" dirty="0" err="1">
                <a:solidFill>
                  <a:srgbClr val="000066"/>
                </a:solidFill>
              </a:rPr>
              <a:t>пептидные</a:t>
            </a:r>
            <a:r>
              <a:rPr lang="en-US" altLang="ru-RU" sz="2000" dirty="0">
                <a:solidFill>
                  <a:srgbClr val="000066"/>
                </a:solidFill>
              </a:rPr>
              <a:t> </a:t>
            </a:r>
            <a:r>
              <a:rPr lang="en-US" altLang="ru-RU" sz="2000" dirty="0" err="1">
                <a:solidFill>
                  <a:srgbClr val="000066"/>
                </a:solidFill>
              </a:rPr>
              <a:t>гормоны</a:t>
            </a:r>
            <a:r>
              <a:rPr lang="en-US" altLang="ru-RU" sz="2000" dirty="0">
                <a:solidFill>
                  <a:srgbClr val="000066"/>
                </a:solidFill>
              </a:rPr>
              <a:t>, </a:t>
            </a:r>
            <a:r>
              <a:rPr lang="en-US" altLang="ru-RU" sz="2000" dirty="0" err="1">
                <a:solidFill>
                  <a:srgbClr val="000066"/>
                </a:solidFill>
              </a:rPr>
              <a:t>эндорфины</a:t>
            </a:r>
            <a:r>
              <a:rPr lang="en-US" altLang="ru-RU" sz="2000" dirty="0">
                <a:solidFill>
                  <a:srgbClr val="FF6600"/>
                </a:solidFill>
              </a:rPr>
              <a:t> </a:t>
            </a:r>
            <a:r>
              <a:rPr lang="en-US" altLang="ru-RU" sz="2000" dirty="0"/>
              <a:t>и </a:t>
            </a:r>
            <a:r>
              <a:rPr lang="en-US" altLang="ru-RU" sz="2000" dirty="0" err="1">
                <a:solidFill>
                  <a:srgbClr val="000066"/>
                </a:solidFill>
              </a:rPr>
              <a:t>энкефалины</a:t>
            </a:r>
            <a:r>
              <a:rPr lang="en-US" altLang="ru-RU" sz="2000" dirty="0"/>
              <a:t> </a:t>
            </a:r>
            <a:r>
              <a:rPr lang="en-US" altLang="ru-RU" sz="2000" b="0" dirty="0" err="1"/>
              <a:t>вовлечены</a:t>
            </a:r>
            <a:r>
              <a:rPr lang="en-US" altLang="ru-RU" sz="2000" b="0" dirty="0"/>
              <a:t> в </a:t>
            </a:r>
            <a:r>
              <a:rPr lang="en-US" altLang="ru-RU" sz="2000" b="0" dirty="0" err="1"/>
              <a:t>сложное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взаимодействие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между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психо-эмоциональной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сферой</a:t>
            </a:r>
            <a:r>
              <a:rPr lang="en-US" altLang="ru-RU" sz="2000" b="0" dirty="0"/>
              <a:t> и </a:t>
            </a:r>
            <a:r>
              <a:rPr lang="en-US" altLang="ru-RU" sz="2000" b="0" dirty="0" err="1"/>
              <a:t>иммунной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системой</a:t>
            </a:r>
            <a:r>
              <a:rPr lang="en-US" altLang="ru-RU" sz="2000" b="0" dirty="0"/>
              <a:t>. </a:t>
            </a:r>
            <a:r>
              <a:rPr lang="en-US" altLang="ru-RU" sz="2000" dirty="0" err="1">
                <a:solidFill>
                  <a:srgbClr val="000066"/>
                </a:solidFill>
              </a:rPr>
              <a:t>Нейротропины</a:t>
            </a:r>
            <a:r>
              <a:rPr lang="en-US" altLang="ru-RU" sz="2000" b="0" dirty="0"/>
              <a:t> - </a:t>
            </a:r>
            <a:r>
              <a:rPr lang="en-US" altLang="ru-RU" sz="2000" b="0" dirty="0" err="1"/>
              <a:t>новый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класс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субстанций</a:t>
            </a:r>
            <a:r>
              <a:rPr lang="en-US" altLang="ru-RU" sz="2000" b="0" dirty="0"/>
              <a:t>, </a:t>
            </a:r>
            <a:r>
              <a:rPr lang="en-US" altLang="ru-RU" sz="2000" b="0" dirty="0" err="1"/>
              <a:t>синтезируемых</a:t>
            </a:r>
            <a:r>
              <a:rPr lang="en-US" altLang="ru-RU" sz="2000" b="0" dirty="0"/>
              <a:t> в </a:t>
            </a:r>
            <a:r>
              <a:rPr lang="en-US" altLang="ru-RU" sz="2000" b="0" dirty="0" err="1"/>
              <a:t>нервной</a:t>
            </a:r>
            <a:r>
              <a:rPr lang="en-US" altLang="ru-RU" sz="2000" b="0" dirty="0"/>
              <a:t> и </a:t>
            </a:r>
            <a:r>
              <a:rPr lang="en-US" altLang="ru-RU" sz="2000" b="0" dirty="0" err="1"/>
              <a:t>иммунной</a:t>
            </a:r>
            <a:r>
              <a:rPr lang="en-US" altLang="ru-RU" sz="2000" b="0" dirty="0"/>
              <a:t> </a:t>
            </a:r>
            <a:r>
              <a:rPr lang="en-US" altLang="ru-RU" sz="2000" b="0" dirty="0" err="1"/>
              <a:t>системах</a:t>
            </a:r>
            <a:r>
              <a:rPr lang="en-US" altLang="ru-RU" sz="2000" b="0" dirty="0"/>
              <a:t>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85E0">
            <a:alpha val="3607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19200" y="2590800"/>
            <a:ext cx="6858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400" b="0" dirty="0"/>
              <a:t>По ходу </a:t>
            </a:r>
            <a:r>
              <a:rPr lang="en-US" altLang="ru-RU" sz="2400" b="0" dirty="0" err="1"/>
              <a:t>иммунного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ответа</a:t>
            </a:r>
            <a:r>
              <a:rPr lang="en-US" altLang="ru-RU" sz="2400" dirty="0"/>
              <a:t>  </a:t>
            </a:r>
            <a:r>
              <a:rPr lang="en-US" altLang="ru-RU" sz="2400" dirty="0" err="1">
                <a:solidFill>
                  <a:srgbClr val="000066"/>
                </a:solidFill>
              </a:rPr>
              <a:t>необходимая</a:t>
            </a:r>
            <a:r>
              <a:rPr lang="en-US" altLang="ru-RU" sz="2400" dirty="0">
                <a:solidFill>
                  <a:schemeClr val="accent2"/>
                </a:solidFill>
              </a:rPr>
              <a:t> </a:t>
            </a:r>
            <a:r>
              <a:rPr lang="en-US" altLang="ru-RU" sz="2400" dirty="0" err="1">
                <a:solidFill>
                  <a:srgbClr val="000066"/>
                </a:solidFill>
              </a:rPr>
              <a:t>специфичность</a:t>
            </a:r>
            <a:r>
              <a:rPr lang="en-US" altLang="ru-RU" sz="2400" dirty="0"/>
              <a:t> </a:t>
            </a:r>
            <a:r>
              <a:rPr lang="en-US" altLang="ru-RU" sz="2400" b="0" dirty="0" err="1"/>
              <a:t>достигается</a:t>
            </a:r>
            <a:r>
              <a:rPr lang="en-US" altLang="ru-RU" sz="2400" dirty="0"/>
              <a:t> </a:t>
            </a:r>
            <a:r>
              <a:rPr lang="en-US" altLang="ru-RU" sz="2400" i="1" dirty="0" err="1"/>
              <a:t>реаранжировками</a:t>
            </a:r>
            <a:r>
              <a:rPr lang="en-US" altLang="ru-RU" sz="2400" i="1" dirty="0"/>
              <a:t> </a:t>
            </a:r>
            <a:r>
              <a:rPr lang="en-US" altLang="ru-RU" sz="2400" i="1" dirty="0" err="1"/>
              <a:t>генов</a:t>
            </a:r>
            <a:r>
              <a:rPr lang="en-US" altLang="ru-RU" sz="2400" i="1" dirty="0"/>
              <a:t> </a:t>
            </a:r>
            <a:r>
              <a:rPr lang="en-US" altLang="ru-RU" sz="2400" i="1" dirty="0" err="1"/>
              <a:t>иммуноглобулинов</a:t>
            </a:r>
            <a:r>
              <a:rPr lang="en-US" altLang="ru-RU" sz="2400" i="1" dirty="0"/>
              <a:t> </a:t>
            </a:r>
            <a:r>
              <a:rPr lang="en-US" altLang="ru-RU" sz="2400" b="0" dirty="0"/>
              <a:t>и</a:t>
            </a:r>
            <a:r>
              <a:rPr lang="en-US" altLang="ru-RU" sz="2400" i="1" dirty="0"/>
              <a:t> TCR </a:t>
            </a:r>
            <a:r>
              <a:rPr lang="en-US" altLang="ru-RU" sz="2400" b="0" dirty="0"/>
              <a:t>и </a:t>
            </a:r>
            <a:r>
              <a:rPr lang="en-US" altLang="ru-RU" sz="2400" b="0" dirty="0" err="1"/>
              <a:t>посредством</a:t>
            </a:r>
            <a:r>
              <a:rPr lang="en-US" altLang="ru-RU" sz="2400" dirty="0"/>
              <a:t>  </a:t>
            </a:r>
            <a:r>
              <a:rPr lang="en-US" altLang="ru-RU" sz="2400" i="1" dirty="0" err="1"/>
              <a:t>соматических</a:t>
            </a:r>
            <a:r>
              <a:rPr lang="en-US" altLang="ru-RU" sz="2400" i="1" dirty="0"/>
              <a:t> </a:t>
            </a:r>
            <a:r>
              <a:rPr lang="en-US" altLang="ru-RU" sz="2400" i="1" dirty="0" err="1"/>
              <a:t>гипермутаций</a:t>
            </a:r>
            <a:r>
              <a:rPr lang="en-US" altLang="ru-RU" sz="2400" i="1" dirty="0"/>
              <a:t>, </a:t>
            </a:r>
            <a:r>
              <a:rPr lang="en-US" altLang="ru-RU" sz="2400" b="0" dirty="0" err="1"/>
              <a:t>по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крайней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мере</a:t>
            </a:r>
            <a:r>
              <a:rPr lang="en-US" altLang="ru-RU" sz="2400" b="0" dirty="0"/>
              <a:t>,</a:t>
            </a:r>
            <a:r>
              <a:rPr lang="en-US" altLang="ru-RU" sz="2400" dirty="0"/>
              <a:t> </a:t>
            </a:r>
            <a:r>
              <a:rPr lang="en-US" altLang="ru-RU" sz="2400" b="0" dirty="0" err="1"/>
              <a:t>при</a:t>
            </a:r>
            <a:r>
              <a:rPr lang="en-US" altLang="ru-RU" sz="2400" b="0" dirty="0"/>
              <a:t> </a:t>
            </a:r>
            <a:r>
              <a:rPr lang="en-US" altLang="ru-RU" sz="2400" dirty="0" err="1"/>
              <a:t>гуморальном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ответе</a:t>
            </a:r>
            <a:r>
              <a:rPr lang="en-US" altLang="ru-RU" sz="2400" dirty="0"/>
              <a:t>.</a:t>
            </a:r>
            <a:r>
              <a:rPr lang="en-US" altLang="ru-RU" sz="2400" i="1" dirty="0"/>
              <a:t> </a:t>
            </a:r>
            <a:r>
              <a:rPr lang="en-US" altLang="ru-RU" sz="2400" dirty="0" err="1">
                <a:solidFill>
                  <a:srgbClr val="000066"/>
                </a:solidFill>
              </a:rPr>
              <a:t>Сила</a:t>
            </a:r>
            <a:r>
              <a:rPr lang="en-US" altLang="ru-RU" sz="2400" dirty="0">
                <a:solidFill>
                  <a:srgbClr val="000066"/>
                </a:solidFill>
              </a:rPr>
              <a:t> </a:t>
            </a:r>
            <a:r>
              <a:rPr lang="en-US" altLang="ru-RU" sz="2400" dirty="0" err="1">
                <a:solidFill>
                  <a:srgbClr val="000066"/>
                </a:solidFill>
              </a:rPr>
              <a:t>иммунного</a:t>
            </a:r>
            <a:r>
              <a:rPr lang="en-US" altLang="ru-RU" sz="2400" dirty="0">
                <a:solidFill>
                  <a:srgbClr val="000066"/>
                </a:solidFill>
              </a:rPr>
              <a:t> </a:t>
            </a:r>
            <a:r>
              <a:rPr lang="en-US" altLang="ru-RU" sz="2400" dirty="0" err="1">
                <a:solidFill>
                  <a:srgbClr val="000066"/>
                </a:solidFill>
              </a:rPr>
              <a:t>ответа</a:t>
            </a:r>
            <a:r>
              <a:rPr lang="en-US" altLang="ru-RU" sz="2400" dirty="0">
                <a:solidFill>
                  <a:schemeClr val="accent2"/>
                </a:solidFill>
              </a:rPr>
              <a:t> </a:t>
            </a:r>
            <a:r>
              <a:rPr lang="en-US" altLang="ru-RU" sz="2400" dirty="0"/>
              <a:t> </a:t>
            </a:r>
            <a:r>
              <a:rPr lang="en-US" altLang="ru-RU" sz="2400" b="0" dirty="0" err="1"/>
              <a:t>связана</a:t>
            </a:r>
            <a:r>
              <a:rPr lang="en-US" altLang="ru-RU" sz="2400" b="0" dirty="0"/>
              <a:t> с</a:t>
            </a:r>
            <a:r>
              <a:rPr lang="en-US" altLang="ru-RU" sz="2400" dirty="0"/>
              <a:t>  </a:t>
            </a:r>
            <a:r>
              <a:rPr lang="en-US" altLang="ru-RU" sz="2400" i="1" dirty="0" err="1"/>
              <a:t>продуктами</a:t>
            </a:r>
            <a:r>
              <a:rPr lang="en-US" altLang="ru-RU" sz="2400" i="1" dirty="0"/>
              <a:t> HLA II/I </a:t>
            </a:r>
            <a:r>
              <a:rPr lang="en-US" altLang="ru-RU" sz="2400" i="1" dirty="0" err="1"/>
              <a:t>генов</a:t>
            </a:r>
            <a:r>
              <a:rPr lang="en-US" altLang="ru-RU" sz="2400" i="1" dirty="0"/>
              <a:t> </a:t>
            </a:r>
            <a:r>
              <a:rPr lang="en-US" altLang="ru-RU" sz="2400" b="0" dirty="0"/>
              <a:t>и</a:t>
            </a:r>
            <a:r>
              <a:rPr lang="en-US" altLang="ru-RU" sz="2400" dirty="0"/>
              <a:t> </a:t>
            </a:r>
            <a:r>
              <a:rPr lang="en-US" altLang="ru-RU" sz="2400" b="0" dirty="0" err="1"/>
              <a:t>влиянием</a:t>
            </a:r>
            <a:r>
              <a:rPr lang="en-US" altLang="ru-RU" sz="2400" i="1" dirty="0"/>
              <a:t> </a:t>
            </a:r>
            <a:r>
              <a:rPr lang="en-US" altLang="ru-RU" sz="2400" i="1" dirty="0" err="1"/>
              <a:t>стимулирующих</a:t>
            </a:r>
            <a:r>
              <a:rPr lang="en-US" altLang="ru-RU" sz="2400" i="1" dirty="0"/>
              <a:t> </a:t>
            </a:r>
            <a:r>
              <a:rPr lang="en-US" altLang="ru-RU" sz="2400" i="1" dirty="0" err="1"/>
              <a:t>цитокинов</a:t>
            </a:r>
            <a:r>
              <a:rPr lang="en-US" altLang="ru-RU" sz="2400" i="1" dirty="0"/>
              <a:t>.</a:t>
            </a:r>
            <a:endParaRPr lang="ru-RU" altLang="ru-RU" dirty="0"/>
          </a:p>
        </p:txBody>
      </p:sp>
      <p:graphicFrame>
        <p:nvGraphicFramePr>
          <p:cNvPr id="11266" name="Object 2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8629650" y="6372225"/>
          <a:ext cx="5143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Точечный рисунок" r:id="rId4" imgW="514422" imgH="485586" progId="Paint.Picture">
                  <p:embed/>
                </p:oleObj>
              </mc:Choice>
              <mc:Fallback>
                <p:oleObj name="Точечный рисунок" r:id="rId4" imgW="514422" imgH="48558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650" y="6372225"/>
                        <a:ext cx="5143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71600" y="304800"/>
            <a:ext cx="6553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 dirty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</a:rPr>
              <a:t>ГЕНЕТИЧЕСКАЯ  РЕГУЛЯЦИЯ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76400" y="0"/>
            <a:ext cx="6248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НОБЕЛЕВСКАЯ  ПРЕМИЯ                (1987)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971800" y="5943600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S. TONEGAWA</a:t>
            </a:r>
            <a:endParaRPr lang="ru-RU" sz="3200">
              <a:solidFill>
                <a:srgbClr val="669900"/>
              </a:solidFill>
            </a:endParaRPr>
          </a:p>
        </p:txBody>
      </p:sp>
      <p:graphicFrame>
        <p:nvGraphicFramePr>
          <p:cNvPr id="8199" name="Object 2"/>
          <p:cNvGraphicFramePr>
            <a:graphicFrameLocks noChangeAspect="1"/>
          </p:cNvGraphicFramePr>
          <p:nvPr/>
        </p:nvGraphicFramePr>
        <p:xfrm>
          <a:off x="609600" y="1676400"/>
          <a:ext cx="190500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Clip" r:id="rId6" imgW="2995560" imgH="1936440" progId="MS_ClipArt_Gallery.2">
                  <p:embed/>
                </p:oleObj>
              </mc:Choice>
              <mc:Fallback>
                <p:oleObj name="Clip" r:id="rId6" imgW="2995560" imgH="193644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1905000" cy="1211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3"/>
          <p:cNvGraphicFramePr>
            <a:graphicFrameLocks noChangeAspect="1"/>
          </p:cNvGraphicFramePr>
          <p:nvPr/>
        </p:nvGraphicFramePr>
        <p:xfrm>
          <a:off x="990600" y="3200400"/>
          <a:ext cx="1905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Clip" r:id="rId8" imgW="3041640" imgH="1882440" progId="MS_ClipArt_Gallery.2">
                  <p:embed/>
                </p:oleObj>
              </mc:Choice>
              <mc:Fallback>
                <p:oleObj name="Clip" r:id="rId8" imgW="3041640" imgH="188244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19050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8629650" y="6372225"/>
          <a:ext cx="5143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Точечный рисунок" r:id="rId10" imgW="514422" imgH="485586" progId="Paint.Picture">
                  <p:embed/>
                </p:oleObj>
              </mc:Choice>
              <mc:Fallback>
                <p:oleObj name="Точечный рисунок" r:id="rId10" imgW="514422" imgH="48558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650" y="6372225"/>
                        <a:ext cx="5143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2" name="Picture 10" descr="Tonegawa_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2730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172200" y="1981200"/>
            <a:ext cx="2667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800"/>
              <a:t>Открытие генетического принципа генерации разнообразия антител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25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25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975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475"/>
                            </p:stCondLst>
                            <p:childTnLst>
                              <p:par>
                                <p:cTn id="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975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7" grpId="0" autoUpdateAnimBg="0"/>
      <p:bldP spid="8203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3400" y="3844925"/>
            <a:ext cx="80772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80000"/>
              </a:lnSpc>
            </a:pPr>
            <a:endParaRPr lang="ru-RU" altLang="ru-RU" sz="2400" b="0" dirty="0" smtClean="0"/>
          </a:p>
          <a:p>
            <a:pPr algn="just">
              <a:lnSpc>
                <a:spcPct val="80000"/>
              </a:lnSpc>
            </a:pPr>
            <a:r>
              <a:rPr lang="en-US" altLang="ru-RU" sz="2400" b="0" dirty="0" err="1" smtClean="0"/>
              <a:t>Желобок</a:t>
            </a:r>
            <a:r>
              <a:rPr lang="en-US" altLang="ru-RU" sz="2400" b="0" dirty="0" smtClean="0"/>
              <a:t> </a:t>
            </a:r>
            <a:r>
              <a:rPr lang="en-US" altLang="ru-RU" sz="2400" b="0" dirty="0" err="1"/>
              <a:t>отдельной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молекулы</a:t>
            </a:r>
            <a:r>
              <a:rPr lang="en-US" altLang="ru-RU" sz="2400" b="0" dirty="0"/>
              <a:t> HLA </a:t>
            </a:r>
            <a:r>
              <a:rPr lang="en-US" altLang="ru-RU" sz="2400" b="0" dirty="0" err="1"/>
              <a:t>может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загружать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различные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антигены</a:t>
            </a:r>
            <a:r>
              <a:rPr lang="en-US" altLang="ru-RU" sz="2400" b="0" dirty="0"/>
              <a:t>, </a:t>
            </a:r>
            <a:r>
              <a:rPr lang="en-US" altLang="ru-RU" sz="2400" b="0" dirty="0" err="1"/>
              <a:t>но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он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не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может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связывать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все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эпитопы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для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запуска</a:t>
            </a:r>
            <a:r>
              <a:rPr lang="en-US" altLang="ru-RU" sz="2400" b="0" dirty="0"/>
              <a:t> и </a:t>
            </a:r>
            <a:r>
              <a:rPr lang="en-US" altLang="ru-RU" sz="2400" b="0" dirty="0" err="1"/>
              <a:t>достижения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высокоаффинного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иммунного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ответа</a:t>
            </a:r>
            <a:r>
              <a:rPr lang="en-US" altLang="ru-RU" sz="2400" b="0" dirty="0"/>
              <a:t>. </a:t>
            </a:r>
            <a:r>
              <a:rPr lang="en-US" altLang="ru-RU" sz="2400" b="0" dirty="0" err="1"/>
              <a:t>Поэтому</a:t>
            </a:r>
            <a:r>
              <a:rPr lang="en-US" altLang="ru-RU" sz="2400" b="0" dirty="0"/>
              <a:t> в </a:t>
            </a:r>
            <a:r>
              <a:rPr lang="en-US" altLang="ru-RU" sz="2400" b="0" dirty="0" err="1"/>
              <a:t>отдельном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организме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возможно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развитие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сильного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ответа</a:t>
            </a:r>
            <a:r>
              <a:rPr lang="en-US" altLang="ru-RU" sz="2400" b="0" dirty="0"/>
              <a:t>  к </a:t>
            </a:r>
            <a:r>
              <a:rPr lang="en-US" altLang="ru-RU" sz="2400" b="0" dirty="0" err="1"/>
              <a:t>одним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антигенам</a:t>
            </a:r>
            <a:r>
              <a:rPr lang="en-US" altLang="ru-RU" sz="2400" b="0" dirty="0"/>
              <a:t> и </a:t>
            </a:r>
            <a:r>
              <a:rPr lang="en-US" altLang="ru-RU" sz="2400" b="0" dirty="0" err="1"/>
              <a:t>более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слабого</a:t>
            </a:r>
            <a:r>
              <a:rPr lang="en-US" altLang="ru-RU" sz="2400" b="0" dirty="0"/>
              <a:t> к </a:t>
            </a:r>
            <a:r>
              <a:rPr lang="en-US" altLang="ru-RU" sz="2400" b="0" dirty="0" err="1"/>
              <a:t>другим</a:t>
            </a:r>
            <a:r>
              <a:rPr lang="en-US" altLang="ru-RU" sz="2400" b="0" dirty="0"/>
              <a:t>. </a:t>
            </a:r>
            <a:r>
              <a:rPr lang="en-US" altLang="ru-RU" sz="2400" b="0" dirty="0" err="1"/>
              <a:t>Именно</a:t>
            </a:r>
            <a:r>
              <a:rPr lang="en-US" altLang="ru-RU" sz="2400" b="0" dirty="0"/>
              <a:t> в </a:t>
            </a:r>
            <a:r>
              <a:rPr lang="en-US" altLang="ru-RU" sz="2400" b="0" dirty="0" err="1"/>
              <a:t>этом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смысле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можно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говорить</a:t>
            </a:r>
            <a:r>
              <a:rPr lang="en-US" altLang="ru-RU" sz="2400" b="0" dirty="0"/>
              <a:t> о </a:t>
            </a:r>
            <a:r>
              <a:rPr lang="en-US" altLang="ru-RU" sz="2400" b="0" dirty="0" err="1"/>
              <a:t>так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называемых</a:t>
            </a:r>
            <a:r>
              <a:rPr lang="en-US" altLang="ru-RU" sz="2400" b="0" dirty="0"/>
              <a:t> “</a:t>
            </a:r>
            <a:r>
              <a:rPr lang="en-US" altLang="ru-RU" sz="2400" b="0" dirty="0" err="1"/>
              <a:t>генах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иммунного</a:t>
            </a:r>
            <a:r>
              <a:rPr lang="en-US" altLang="ru-RU" sz="2400" b="0" dirty="0"/>
              <a:t> </a:t>
            </a:r>
            <a:r>
              <a:rPr lang="en-US" altLang="ru-RU" sz="2400" b="0" dirty="0" err="1"/>
              <a:t>ответа</a:t>
            </a:r>
            <a:r>
              <a:rPr lang="en-US" altLang="ru-RU" sz="2400" b="0" dirty="0"/>
              <a:t>”, </a:t>
            </a:r>
            <a:r>
              <a:rPr lang="en-US" altLang="ru-RU" sz="2400" b="0" dirty="0" err="1"/>
              <a:t>локализованных</a:t>
            </a:r>
            <a:r>
              <a:rPr lang="en-US" altLang="ru-RU" sz="2400" b="0" dirty="0"/>
              <a:t> в </a:t>
            </a:r>
            <a:r>
              <a:rPr lang="en-US" altLang="ru-RU" sz="2400" b="0" dirty="0" err="1"/>
              <a:t>локус</a:t>
            </a:r>
            <a:r>
              <a:rPr lang="ru-RU" altLang="ru-RU" sz="2400" b="0" dirty="0"/>
              <a:t>ах</a:t>
            </a:r>
            <a:r>
              <a:rPr lang="en-US" altLang="ru-RU" sz="2400" b="0" dirty="0"/>
              <a:t> HLA.</a:t>
            </a:r>
            <a:endParaRPr lang="ru-RU" altLang="ru-RU" sz="2400" b="0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8200" y="381000"/>
            <a:ext cx="7543800" cy="125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altLang="ru-RU" sz="4400" dirty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</a:rPr>
              <a:t>РЕГУЛЯЦИЯ  СИЛЫ  ИММУННОГО  ОТВЕТА </a:t>
            </a:r>
          </a:p>
        </p:txBody>
      </p:sp>
      <p:graphicFrame>
        <p:nvGraphicFramePr>
          <p:cNvPr id="11268" name="Object 2"/>
          <p:cNvGraphicFramePr>
            <a:graphicFrameLocks noChangeAspect="1"/>
          </p:cNvGraphicFramePr>
          <p:nvPr/>
        </p:nvGraphicFramePr>
        <p:xfrm>
          <a:off x="990600" y="2057400"/>
          <a:ext cx="7221538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Точечный рисунок" r:id="rId5" imgW="7219048" imgH="1809524" progId="Paint.Picture">
                  <p:embed/>
                </p:oleObj>
              </mc:Choice>
              <mc:Fallback>
                <p:oleObj name="Точечный рисунок" r:id="rId5" imgW="7219048" imgH="180952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7221538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438400" y="3276600"/>
            <a:ext cx="14478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ru-RU" altLang="ru-RU" sz="2400">
                <a:sym typeface="Wingdings" panose="05000000000000000000" pitchFamily="2" charset="2"/>
              </a:rPr>
              <a:t>               </a:t>
            </a:r>
            <a:r>
              <a:rPr lang="ru-RU" altLang="ru-RU" sz="2400"/>
              <a:t>IR-гены</a:t>
            </a:r>
            <a:endParaRPr lang="ru-RU" altLang="ru-RU" sz="1800"/>
          </a:p>
        </p:txBody>
      </p:sp>
      <p:graphicFrame>
        <p:nvGraphicFramePr>
          <p:cNvPr id="13315" name="Object 3">
            <a:hlinkClick r:id="" action="ppaction://hlinkshowjump?jump=nextslide"/>
          </p:cNvPr>
          <p:cNvGraphicFramePr>
            <a:graphicFrameLocks noChangeAspect="1"/>
          </p:cNvGraphicFramePr>
          <p:nvPr/>
        </p:nvGraphicFramePr>
        <p:xfrm>
          <a:off x="8629650" y="6372225"/>
          <a:ext cx="5143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Точечный рисунок" r:id="rId7" imgW="514422" imgH="485586" progId="Paint.Picture">
                  <p:embed/>
                </p:oleObj>
              </mc:Choice>
              <mc:Fallback>
                <p:oleObj name="Точечный рисунок" r:id="rId7" imgW="514422" imgH="48558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9650" y="6372225"/>
                        <a:ext cx="5143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7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42257" y="120926"/>
            <a:ext cx="8077200" cy="12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ru-RU" sz="4400" dirty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</a:rPr>
              <a:t>ИММУНОЛОГИЧЕСКАЯ  ТОЛЕРАНТНОСТЬ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42257" y="1375334"/>
            <a:ext cx="8077200" cy="36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70000"/>
              </a:lnSpc>
            </a:pPr>
            <a:r>
              <a:rPr lang="ru-RU" altLang="ru-RU" sz="2200" b="0" dirty="0" smtClean="0"/>
              <a:t>  </a:t>
            </a:r>
            <a:r>
              <a:rPr lang="en-US" altLang="ru-RU" sz="2200" b="0" dirty="0" err="1" smtClean="0"/>
              <a:t>Иммунологическая</a:t>
            </a:r>
            <a:r>
              <a:rPr lang="en-US" altLang="ru-RU" sz="2200" b="0" dirty="0" smtClean="0"/>
              <a:t> </a:t>
            </a:r>
            <a:r>
              <a:rPr lang="en-US" altLang="ru-RU" sz="2200" b="0" dirty="0" err="1"/>
              <a:t>толерантность</a:t>
            </a:r>
            <a:r>
              <a:rPr lang="en-US" altLang="ru-RU" sz="2200" b="0" dirty="0"/>
              <a:t> - </a:t>
            </a:r>
            <a:r>
              <a:rPr lang="en-US" altLang="ru-RU" sz="2200" b="0" dirty="0" err="1"/>
              <a:t>это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специфическая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неотвечаемость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на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собственные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антигены</a:t>
            </a:r>
            <a:r>
              <a:rPr lang="en-US" altLang="ru-RU" sz="2200" b="0" dirty="0"/>
              <a:t>. </a:t>
            </a:r>
            <a:r>
              <a:rPr lang="en-US" altLang="ru-RU" sz="2200" b="0" dirty="0" err="1"/>
              <a:t>Толерантность</a:t>
            </a:r>
            <a:r>
              <a:rPr lang="en-US" altLang="ru-RU" sz="2200" b="0" dirty="0"/>
              <a:t> к </a:t>
            </a:r>
            <a:r>
              <a:rPr lang="en-US" altLang="ru-RU" sz="2200" b="0" dirty="0" err="1"/>
              <a:t>некоторым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экзогенным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антигенам</a:t>
            </a:r>
            <a:r>
              <a:rPr lang="en-US" altLang="ru-RU" sz="2200" b="0" dirty="0"/>
              <a:t> (</a:t>
            </a:r>
            <a:r>
              <a:rPr lang="en-US" altLang="ru-RU" sz="2200" b="0" dirty="0" err="1"/>
              <a:t>аллергены</a:t>
            </a:r>
            <a:r>
              <a:rPr lang="en-US" altLang="ru-RU" sz="2200" b="0" dirty="0"/>
              <a:t>, </a:t>
            </a:r>
            <a:r>
              <a:rPr lang="en-US" altLang="ru-RU" sz="2200" b="0" dirty="0" err="1"/>
              <a:t>возбудители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инфекционных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болезней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животных</a:t>
            </a:r>
            <a:r>
              <a:rPr lang="en-US" altLang="ru-RU" sz="2200" b="0" dirty="0"/>
              <a:t>, </a:t>
            </a:r>
            <a:r>
              <a:rPr lang="en-US" altLang="ru-RU" sz="2200" b="0" dirty="0" err="1"/>
              <a:t>антигены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плода</a:t>
            </a:r>
            <a:r>
              <a:rPr lang="en-US" altLang="ru-RU" sz="2200" b="0" dirty="0"/>
              <a:t>) </a:t>
            </a:r>
            <a:r>
              <a:rPr lang="en-US" altLang="ru-RU" sz="2200" b="0" dirty="0" err="1"/>
              <a:t>также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является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нормальным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состоянием</a:t>
            </a:r>
            <a:r>
              <a:rPr lang="en-US" altLang="ru-RU" sz="2200" b="0" dirty="0"/>
              <a:t>. </a:t>
            </a:r>
            <a:r>
              <a:rPr lang="en-US" altLang="ru-RU" sz="2200" b="0" dirty="0" err="1"/>
              <a:t>Однако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толерантность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при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некоторых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инфекциях</a:t>
            </a:r>
            <a:r>
              <a:rPr lang="en-US" altLang="ru-RU" sz="2200" b="0" dirty="0"/>
              <a:t>, </a:t>
            </a:r>
            <a:r>
              <a:rPr lang="en-US" altLang="ru-RU" sz="2200" b="0" dirty="0" err="1"/>
              <a:t>определённых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формах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метастатического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рака</a:t>
            </a:r>
            <a:r>
              <a:rPr lang="en-US" altLang="ru-RU" sz="2200" b="0" dirty="0"/>
              <a:t> и </a:t>
            </a:r>
            <a:r>
              <a:rPr lang="en-US" altLang="ru-RU" sz="2200" b="0" dirty="0" err="1"/>
              <a:t>так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называемая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лекарственно-индуцированная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толерантность</a:t>
            </a:r>
            <a:r>
              <a:rPr lang="en-US" altLang="ru-RU" sz="2200" b="0" dirty="0"/>
              <a:t> у </a:t>
            </a:r>
            <a:r>
              <a:rPr lang="en-US" altLang="ru-RU" sz="2200" b="0" dirty="0" err="1"/>
              <a:t>человека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представляют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собой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нежелательное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явление</a:t>
            </a:r>
            <a:r>
              <a:rPr lang="en-US" altLang="ru-RU" sz="2200" b="0" dirty="0"/>
              <a:t> с </a:t>
            </a:r>
            <a:r>
              <a:rPr lang="en-US" altLang="ru-RU" sz="2200" b="0" dirty="0" err="1"/>
              <a:t>клинической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точки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зрения</a:t>
            </a:r>
            <a:r>
              <a:rPr lang="en-US" altLang="ru-RU" sz="2200" b="0" dirty="0"/>
              <a:t>. </a:t>
            </a:r>
            <a:r>
              <a:rPr lang="en-US" altLang="ru-RU" sz="2200" b="0" dirty="0" err="1"/>
              <a:t>Срыв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иммунологической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толерантности</a:t>
            </a:r>
            <a:r>
              <a:rPr lang="en-US" altLang="ru-RU" sz="2200" b="0" dirty="0"/>
              <a:t> к </a:t>
            </a:r>
            <a:r>
              <a:rPr lang="en-US" altLang="ru-RU" sz="2200" b="0" dirty="0" err="1"/>
              <a:t>аутоантигенам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приводит</a:t>
            </a:r>
            <a:r>
              <a:rPr lang="en-US" altLang="ru-RU" sz="2200" b="0" dirty="0"/>
              <a:t> к </a:t>
            </a:r>
            <a:r>
              <a:rPr lang="en-US" altLang="ru-RU" sz="2200" b="0" dirty="0" err="1"/>
              <a:t>аутоиммунным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расстройствам</a:t>
            </a:r>
            <a:r>
              <a:rPr lang="en-US" altLang="ru-RU" sz="2200" b="0" dirty="0"/>
              <a:t>, </a:t>
            </a:r>
            <a:r>
              <a:rPr lang="en-US" altLang="ru-RU" sz="2200" b="0" dirty="0" err="1"/>
              <a:t>включая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ауто-иммунные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болезни</a:t>
            </a:r>
            <a:r>
              <a:rPr lang="en-US" altLang="ru-RU" sz="2200" b="0" dirty="0"/>
              <a:t>. С </a:t>
            </a:r>
            <a:r>
              <a:rPr lang="en-US" altLang="ru-RU" sz="2200" b="0" dirty="0" err="1"/>
              <a:t>другой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стороны</a:t>
            </a:r>
            <a:r>
              <a:rPr lang="en-US" altLang="ru-RU" sz="2200" b="0" dirty="0"/>
              <a:t>, </a:t>
            </a:r>
            <a:r>
              <a:rPr lang="en-US" altLang="ru-RU" sz="2200" b="0" dirty="0" err="1"/>
              <a:t>индукция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толерантности</a:t>
            </a:r>
            <a:r>
              <a:rPr lang="en-US" altLang="ru-RU" sz="2200" b="0" dirty="0"/>
              <a:t> к </a:t>
            </a:r>
            <a:r>
              <a:rPr lang="en-US" altLang="ru-RU" sz="2200" b="0" dirty="0" err="1"/>
              <a:t>чужеродной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ткани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является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терапев-тической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задачей</a:t>
            </a:r>
            <a:r>
              <a:rPr lang="en-US" altLang="ru-RU" sz="2200" b="0" dirty="0"/>
              <a:t> в </a:t>
            </a:r>
            <a:r>
              <a:rPr lang="en-US" altLang="ru-RU" sz="2200" b="0" dirty="0" err="1"/>
              <a:t>трансплантационной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хирургии</a:t>
            </a:r>
            <a:r>
              <a:rPr lang="en-US" altLang="ru-RU" sz="2200" b="0" dirty="0"/>
              <a:t>. </a:t>
            </a:r>
            <a:r>
              <a:rPr lang="en-US" altLang="ru-RU" sz="2200" b="0" dirty="0" err="1"/>
              <a:t>Имеется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несколько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механизмов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для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поддержания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долгосрочной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иммунологической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толерантности</a:t>
            </a:r>
            <a:r>
              <a:rPr lang="en-US" altLang="ru-RU" sz="2200" b="0" dirty="0"/>
              <a:t>:</a:t>
            </a:r>
            <a:endParaRPr lang="ru-RU" altLang="ru-RU" sz="2200" b="0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066800" y="5181600"/>
            <a:ext cx="7620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algn="l">
              <a:buClr>
                <a:srgbClr val="FF6600"/>
              </a:buClr>
              <a:buFont typeface="Monotype Sorts" pitchFamily="2" charset="2"/>
              <a:buAutoNum type="arabicPeriod"/>
            </a:pPr>
            <a:r>
              <a:rPr lang="en-US" altLang="ru-RU" sz="2800" dirty="0" err="1"/>
              <a:t>Клональная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делеция</a:t>
            </a:r>
            <a:endParaRPr lang="en-US" altLang="ru-RU" sz="2800" dirty="0"/>
          </a:p>
          <a:p>
            <a:pPr lvl="2" algn="l">
              <a:buClr>
                <a:srgbClr val="FF6600"/>
              </a:buClr>
              <a:buFont typeface="Monotype Sorts" pitchFamily="2" charset="2"/>
              <a:buAutoNum type="arabicPeriod"/>
            </a:pPr>
            <a:r>
              <a:rPr lang="en-US" altLang="ru-RU" sz="2800" dirty="0" err="1"/>
              <a:t>Клональная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анергия</a:t>
            </a:r>
            <a:endParaRPr lang="en-US" altLang="ru-RU" sz="2800" dirty="0"/>
          </a:p>
          <a:p>
            <a:pPr lvl="2" algn="l">
              <a:buClr>
                <a:srgbClr val="FF6600"/>
              </a:buClr>
              <a:buFont typeface="Monotype Sorts" pitchFamily="2" charset="2"/>
              <a:buAutoNum type="arabicPeriod"/>
            </a:pPr>
            <a:r>
              <a:rPr lang="en-US" altLang="ru-RU" sz="2800" dirty="0"/>
              <a:t>T-</a:t>
            </a:r>
            <a:r>
              <a:rPr lang="en-US" altLang="ru-RU" sz="2800" dirty="0" err="1"/>
              <a:t>опосредованная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иммуносупрессия</a:t>
            </a:r>
            <a:endParaRPr lang="ru-RU" altLang="ru-RU" sz="24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жунгли - звездоч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175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675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autoUpdateAnimBg="0"/>
      <p:bldP spid="3277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1000" y="1447800"/>
            <a:ext cx="8305800" cy="442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2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Клональная</a:t>
            </a:r>
            <a:r>
              <a:rPr lang="en-US" sz="2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делеция</a:t>
            </a:r>
            <a:r>
              <a:rPr lang="en-US" sz="2200" b="0" dirty="0"/>
              <a:t> - </a:t>
            </a:r>
            <a:r>
              <a:rPr lang="en-US" sz="2200" b="0" dirty="0" err="1"/>
              <a:t>это</a:t>
            </a:r>
            <a:r>
              <a:rPr lang="en-US" sz="2200" b="0" dirty="0"/>
              <a:t> </a:t>
            </a:r>
            <a:r>
              <a:rPr lang="en-US" sz="2200" b="0" dirty="0" err="1"/>
              <a:t>форма</a:t>
            </a:r>
            <a:r>
              <a:rPr lang="en-US" sz="2200" dirty="0"/>
              <a:t> </a:t>
            </a:r>
            <a:r>
              <a:rPr lang="en-US" sz="2200" i="1" dirty="0" err="1">
                <a:solidFill>
                  <a:srgbClr val="990033"/>
                </a:solidFill>
              </a:rPr>
              <a:t>центральной</a:t>
            </a:r>
            <a:r>
              <a:rPr lang="en-US" sz="2200" i="1" dirty="0">
                <a:solidFill>
                  <a:srgbClr val="990033"/>
                </a:solidFill>
              </a:rPr>
              <a:t> </a:t>
            </a:r>
            <a:r>
              <a:rPr lang="en-US" sz="2200" i="1" dirty="0" err="1">
                <a:solidFill>
                  <a:srgbClr val="990033"/>
                </a:solidFill>
              </a:rPr>
              <a:t>толерантности</a:t>
            </a:r>
            <a:r>
              <a:rPr lang="en-US" sz="2200" dirty="0"/>
              <a:t>, </a:t>
            </a:r>
            <a:r>
              <a:rPr lang="en-US" sz="2200" b="0" dirty="0" err="1"/>
              <a:t>которая</a:t>
            </a:r>
            <a:r>
              <a:rPr lang="en-US" sz="2200" b="0" dirty="0"/>
              <a:t> </a:t>
            </a:r>
            <a:r>
              <a:rPr lang="en-US" sz="2200" b="0" dirty="0" err="1"/>
              <a:t>достигается</a:t>
            </a:r>
            <a:r>
              <a:rPr lang="en-US" sz="2200" b="0" dirty="0"/>
              <a:t> </a:t>
            </a:r>
            <a:r>
              <a:rPr lang="en-US" sz="2200" b="0" dirty="0" err="1"/>
              <a:t>апоптозом</a:t>
            </a:r>
            <a:r>
              <a:rPr lang="en-US" sz="2200" b="0" dirty="0"/>
              <a:t> </a:t>
            </a:r>
            <a:r>
              <a:rPr lang="en-US" sz="2200" b="0" dirty="0" err="1"/>
              <a:t>высокоаффинных</a:t>
            </a:r>
            <a:r>
              <a:rPr lang="en-US" sz="2200" b="0" dirty="0"/>
              <a:t> Т-</a:t>
            </a:r>
            <a:r>
              <a:rPr lang="en-US" sz="2200" b="0" dirty="0" err="1"/>
              <a:t>клонов</a:t>
            </a:r>
            <a:r>
              <a:rPr lang="en-US" sz="2200" b="0" dirty="0"/>
              <a:t>, </a:t>
            </a:r>
            <a:r>
              <a:rPr lang="en-US" sz="2200" b="0" dirty="0" err="1"/>
              <a:t>направленных</a:t>
            </a:r>
            <a:r>
              <a:rPr lang="en-US" sz="2200" b="0" dirty="0"/>
              <a:t> </a:t>
            </a:r>
            <a:r>
              <a:rPr lang="en-US" sz="2200" b="0" dirty="0" err="1"/>
              <a:t>против</a:t>
            </a:r>
            <a:r>
              <a:rPr lang="en-US" sz="2200" b="0" dirty="0"/>
              <a:t> </a:t>
            </a:r>
            <a:r>
              <a:rPr lang="en-US" sz="2200" b="0" dirty="0" err="1"/>
              <a:t>аутоантигенов</a:t>
            </a:r>
            <a:r>
              <a:rPr lang="en-US" sz="2200" b="0" dirty="0"/>
              <a:t>, и </a:t>
            </a:r>
            <a:r>
              <a:rPr lang="en-US" sz="2200" b="0" dirty="0" err="1"/>
              <a:t>аналогичных</a:t>
            </a:r>
            <a:r>
              <a:rPr lang="en-US" sz="2200" b="0" dirty="0"/>
              <a:t> В-</a:t>
            </a:r>
            <a:r>
              <a:rPr lang="en-US" sz="2200" b="0" dirty="0" err="1"/>
              <a:t>клонов</a:t>
            </a:r>
            <a:r>
              <a:rPr lang="en-US" sz="2200" b="0" dirty="0"/>
              <a:t> </a:t>
            </a:r>
            <a:r>
              <a:rPr lang="en-US" sz="2200" b="0" dirty="0" err="1"/>
              <a:t>при</a:t>
            </a:r>
            <a:r>
              <a:rPr lang="en-US" sz="2200" b="0" dirty="0"/>
              <a:t> </a:t>
            </a:r>
            <a:r>
              <a:rPr lang="en-US" sz="2200" b="0" dirty="0" err="1"/>
              <a:t>негативной</a:t>
            </a:r>
            <a:r>
              <a:rPr lang="en-US" sz="2200" b="0" dirty="0"/>
              <a:t> </a:t>
            </a:r>
            <a:r>
              <a:rPr lang="en-US" sz="2200" b="0" dirty="0" err="1"/>
              <a:t>селекции</a:t>
            </a:r>
            <a:r>
              <a:rPr lang="en-US" sz="2200" b="0" dirty="0"/>
              <a:t> в </a:t>
            </a:r>
            <a:r>
              <a:rPr lang="en-US" sz="2200" b="0" dirty="0" err="1"/>
              <a:t>тимусе</a:t>
            </a:r>
            <a:r>
              <a:rPr lang="en-US" sz="2200" b="0" dirty="0"/>
              <a:t> и </a:t>
            </a:r>
            <a:r>
              <a:rPr lang="en-US" sz="2200" b="0" dirty="0" err="1"/>
              <a:t>костном</a:t>
            </a:r>
            <a:r>
              <a:rPr lang="en-US" sz="2200" b="0" dirty="0"/>
              <a:t> </a:t>
            </a:r>
            <a:r>
              <a:rPr lang="en-US" sz="2200" b="0" dirty="0" err="1"/>
              <a:t>мозге</a:t>
            </a:r>
            <a:r>
              <a:rPr lang="en-US" sz="2200" b="0" dirty="0"/>
              <a:t>.</a:t>
            </a:r>
            <a:r>
              <a:rPr lang="en-US" sz="2200" dirty="0"/>
              <a:t>  </a:t>
            </a:r>
            <a:endParaRPr lang="ru-RU" sz="2200" dirty="0" smtClean="0"/>
          </a:p>
          <a:p>
            <a:pPr algn="just">
              <a:lnSpc>
                <a:spcPct val="80000"/>
              </a:lnSpc>
              <a:defRPr/>
            </a:pPr>
            <a:r>
              <a:rPr lang="ru-RU" sz="2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22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Клональная</a:t>
            </a:r>
            <a:r>
              <a:rPr lang="en-US" sz="2200" dirty="0" smtClean="0">
                <a:solidFill>
                  <a:srgbClr val="006600"/>
                </a:solidFill>
              </a:rPr>
              <a:t> </a:t>
            </a:r>
            <a:r>
              <a:rPr lang="en-US" sz="22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анергия</a:t>
            </a:r>
            <a:r>
              <a:rPr lang="en-US" sz="2200" dirty="0"/>
              <a:t> </a:t>
            </a:r>
            <a:r>
              <a:rPr lang="en-US" sz="2200" b="0" dirty="0" err="1"/>
              <a:t>также</a:t>
            </a:r>
            <a:r>
              <a:rPr lang="en-US" sz="2200" b="0" dirty="0"/>
              <a:t> </a:t>
            </a:r>
            <a:r>
              <a:rPr lang="en-US" sz="2200" b="0" dirty="0" err="1"/>
              <a:t>является</a:t>
            </a:r>
            <a:r>
              <a:rPr lang="en-US" sz="2200" b="0" dirty="0"/>
              <a:t> </a:t>
            </a:r>
            <a:r>
              <a:rPr lang="en-US" sz="2200" b="0" dirty="0" err="1"/>
              <a:t>формой</a:t>
            </a:r>
            <a:r>
              <a:rPr lang="en-US" sz="2200" b="0" dirty="0"/>
              <a:t> </a:t>
            </a:r>
            <a:r>
              <a:rPr lang="en-US" sz="2200" b="0" dirty="0" err="1"/>
              <a:t>центральной</a:t>
            </a:r>
            <a:r>
              <a:rPr lang="en-US" sz="2200" b="0" dirty="0"/>
              <a:t> </a:t>
            </a:r>
            <a:r>
              <a:rPr lang="en-US" sz="2200" b="0" dirty="0" err="1"/>
              <a:t>толерантности</a:t>
            </a:r>
            <a:r>
              <a:rPr lang="en-US" sz="2200" b="0" dirty="0"/>
              <a:t>, </a:t>
            </a:r>
            <a:r>
              <a:rPr lang="en-US" sz="2200" b="0" dirty="0" err="1"/>
              <a:t>которая</a:t>
            </a:r>
            <a:r>
              <a:rPr lang="en-US" sz="2200" b="0" dirty="0"/>
              <a:t> </a:t>
            </a:r>
            <a:r>
              <a:rPr lang="en-US" sz="2200" b="0" dirty="0" err="1"/>
              <a:t>связана</a:t>
            </a:r>
            <a:r>
              <a:rPr lang="en-US" sz="2200" b="0" dirty="0"/>
              <a:t> </a:t>
            </a:r>
            <a:r>
              <a:rPr lang="en-US" sz="2200" b="0" dirty="0" err="1"/>
              <a:t>главным</a:t>
            </a:r>
            <a:r>
              <a:rPr lang="en-US" sz="2200" b="0" dirty="0"/>
              <a:t> </a:t>
            </a:r>
            <a:r>
              <a:rPr lang="en-US" sz="2200" b="0" dirty="0" err="1"/>
              <a:t>образом</a:t>
            </a:r>
            <a:r>
              <a:rPr lang="en-US" sz="2200" b="0" dirty="0"/>
              <a:t> с В-</a:t>
            </a:r>
            <a:r>
              <a:rPr lang="en-US" sz="2200" b="0" dirty="0" err="1"/>
              <a:t>клетками</a:t>
            </a:r>
            <a:r>
              <a:rPr lang="en-US" sz="2200" b="0" dirty="0"/>
              <a:t>, </a:t>
            </a:r>
            <a:r>
              <a:rPr lang="en-US" sz="2200" b="0" dirty="0" err="1"/>
              <a:t>направленными</a:t>
            </a:r>
            <a:r>
              <a:rPr lang="en-US" sz="2200" b="0" dirty="0"/>
              <a:t> </a:t>
            </a:r>
            <a:r>
              <a:rPr lang="en-US" sz="2200" b="0" dirty="0" err="1"/>
              <a:t>против</a:t>
            </a:r>
            <a:r>
              <a:rPr lang="en-US" sz="2200" b="0" dirty="0"/>
              <a:t> </a:t>
            </a:r>
            <a:r>
              <a:rPr lang="en-US" sz="2200" b="0" dirty="0" err="1"/>
              <a:t>растворимых</a:t>
            </a:r>
            <a:r>
              <a:rPr lang="en-US" sz="2200" b="0" dirty="0"/>
              <a:t> </a:t>
            </a:r>
            <a:r>
              <a:rPr lang="en-US" sz="2200" b="0" dirty="0" err="1"/>
              <a:t>аутоантигенов</a:t>
            </a:r>
            <a:r>
              <a:rPr lang="en-US" sz="2200" b="0" dirty="0"/>
              <a:t> в </a:t>
            </a:r>
            <a:r>
              <a:rPr lang="en-US" sz="2200" b="0" dirty="0" err="1"/>
              <a:t>низких</a:t>
            </a:r>
            <a:r>
              <a:rPr lang="en-US" sz="2200" b="0" dirty="0"/>
              <a:t> </a:t>
            </a:r>
            <a:r>
              <a:rPr lang="en-US" sz="2200" b="0" dirty="0" err="1"/>
              <a:t>концентрациях</a:t>
            </a:r>
            <a:r>
              <a:rPr lang="en-US" sz="2200" b="0" dirty="0"/>
              <a:t>. </a:t>
            </a:r>
            <a:r>
              <a:rPr lang="en-US" sz="2200" b="0" dirty="0" err="1"/>
              <a:t>Однако</a:t>
            </a:r>
            <a:r>
              <a:rPr lang="en-US" sz="2200" b="0" dirty="0"/>
              <a:t> </a:t>
            </a:r>
            <a:r>
              <a:rPr lang="en-US" sz="2200" b="0" dirty="0" err="1"/>
              <a:t>некоторые</a:t>
            </a:r>
            <a:r>
              <a:rPr lang="en-US" sz="2200" b="0" dirty="0"/>
              <a:t> Т- </a:t>
            </a:r>
            <a:r>
              <a:rPr lang="en-US" sz="2200" b="0" dirty="0" err="1"/>
              <a:t>и</a:t>
            </a:r>
            <a:r>
              <a:rPr lang="en-US" sz="2200" b="0" dirty="0"/>
              <a:t> </a:t>
            </a:r>
            <a:r>
              <a:rPr lang="en-US" sz="2200" b="0" dirty="0" err="1"/>
              <a:t>В-клетки</a:t>
            </a:r>
            <a:r>
              <a:rPr lang="en-US" sz="2200" b="0" dirty="0"/>
              <a:t> </a:t>
            </a:r>
            <a:r>
              <a:rPr lang="ru-RU" sz="2200" b="0" dirty="0"/>
              <a:t>нередко </a:t>
            </a:r>
            <a:r>
              <a:rPr lang="en-US" sz="2200" b="0" dirty="0" err="1"/>
              <a:t>могут</a:t>
            </a:r>
            <a:r>
              <a:rPr lang="en-US" sz="2200" b="0" dirty="0"/>
              <a:t> </a:t>
            </a:r>
            <a:r>
              <a:rPr lang="en-US" sz="2200" b="0" dirty="0" err="1"/>
              <a:t>избежать</a:t>
            </a:r>
            <a:r>
              <a:rPr lang="en-US" sz="2200" b="0" dirty="0"/>
              <a:t> </a:t>
            </a:r>
            <a:r>
              <a:rPr lang="en-US" sz="2200" b="0" dirty="0" err="1"/>
              <a:t>негативной</a:t>
            </a:r>
            <a:r>
              <a:rPr lang="en-US" sz="2200" b="0" dirty="0"/>
              <a:t> </a:t>
            </a:r>
            <a:r>
              <a:rPr lang="en-US" sz="2200" b="0" dirty="0" err="1"/>
              <a:t>селекции</a:t>
            </a:r>
            <a:r>
              <a:rPr lang="en-US" sz="2200" b="0" dirty="0"/>
              <a:t> </a:t>
            </a:r>
            <a:r>
              <a:rPr lang="en-US" sz="2200" b="0" dirty="0" err="1"/>
              <a:t>в</a:t>
            </a:r>
            <a:r>
              <a:rPr lang="en-US" sz="2200" b="0" dirty="0"/>
              <a:t> </a:t>
            </a:r>
            <a:r>
              <a:rPr lang="en-US" sz="2200" b="0" dirty="0" err="1"/>
              <a:t>центральных</a:t>
            </a:r>
            <a:r>
              <a:rPr lang="en-US" sz="2200" b="0" dirty="0"/>
              <a:t> </a:t>
            </a:r>
            <a:r>
              <a:rPr lang="en-US" sz="2200" b="0" dirty="0" err="1"/>
              <a:t>лимфоидных</a:t>
            </a:r>
            <a:r>
              <a:rPr lang="en-US" sz="2200" b="0" dirty="0"/>
              <a:t> </a:t>
            </a:r>
            <a:r>
              <a:rPr lang="en-US" sz="2200" b="0" dirty="0" err="1"/>
              <a:t>органах</a:t>
            </a:r>
            <a:r>
              <a:rPr lang="en-US" sz="2200" b="0" dirty="0"/>
              <a:t> </a:t>
            </a:r>
            <a:r>
              <a:rPr lang="en-US" sz="2200" b="0" dirty="0" err="1"/>
              <a:t>и</a:t>
            </a:r>
            <a:r>
              <a:rPr lang="en-US" sz="2200" b="0" dirty="0"/>
              <a:t> </a:t>
            </a:r>
            <a:r>
              <a:rPr lang="en-US" sz="2200" b="0" dirty="0" err="1"/>
              <a:t>при</a:t>
            </a:r>
            <a:r>
              <a:rPr lang="en-US" sz="2200" b="0" dirty="0"/>
              <a:t> </a:t>
            </a:r>
            <a:r>
              <a:rPr lang="en-US" sz="2200" b="0" dirty="0" err="1"/>
              <a:t>наличии</a:t>
            </a:r>
            <a:r>
              <a:rPr lang="en-US" sz="2200" b="0" dirty="0"/>
              <a:t> </a:t>
            </a:r>
            <a:r>
              <a:rPr lang="en-US" sz="2200" b="0" dirty="0" err="1"/>
              <a:t>дополнительных</a:t>
            </a:r>
            <a:r>
              <a:rPr lang="en-US" sz="2200" b="0" dirty="0"/>
              <a:t> </a:t>
            </a:r>
            <a:r>
              <a:rPr lang="en-US" sz="2200" b="0" dirty="0" err="1"/>
              <a:t>внешних</a:t>
            </a:r>
            <a:r>
              <a:rPr lang="en-US" sz="2200" b="0" dirty="0"/>
              <a:t> </a:t>
            </a:r>
            <a:r>
              <a:rPr lang="en-US" sz="2200" b="0" dirty="0" err="1"/>
              <a:t>условий</a:t>
            </a:r>
            <a:r>
              <a:rPr lang="en-US" sz="2200" b="0" dirty="0"/>
              <a:t> (</a:t>
            </a:r>
            <a:r>
              <a:rPr lang="en-US" sz="2200" b="0" dirty="0" err="1"/>
              <a:t>например</a:t>
            </a:r>
            <a:r>
              <a:rPr lang="en-US" sz="2200" b="0" dirty="0"/>
              <a:t>, </a:t>
            </a:r>
            <a:r>
              <a:rPr lang="en-US" sz="2200" b="0" dirty="0" err="1"/>
              <a:t>при</a:t>
            </a:r>
            <a:r>
              <a:rPr lang="en-US" sz="2200" b="0" dirty="0"/>
              <a:t> </a:t>
            </a:r>
            <a:r>
              <a:rPr lang="en-US" sz="2200" b="0" dirty="0" err="1"/>
              <a:t>некоторых</a:t>
            </a:r>
            <a:r>
              <a:rPr lang="en-US" sz="2200" b="0" dirty="0"/>
              <a:t> </a:t>
            </a:r>
            <a:r>
              <a:rPr lang="en-US" sz="2200" b="0" dirty="0" err="1"/>
              <a:t>инфекциях</a:t>
            </a:r>
            <a:r>
              <a:rPr lang="en-US" sz="2200" b="0" dirty="0"/>
              <a:t>) </a:t>
            </a:r>
            <a:r>
              <a:rPr lang="en-US" sz="2200" b="0" dirty="0" err="1"/>
              <a:t>активироваться</a:t>
            </a:r>
            <a:r>
              <a:rPr lang="en-US" sz="2200" b="0" dirty="0"/>
              <a:t>. </a:t>
            </a:r>
            <a:r>
              <a:rPr lang="en-US" sz="2200" b="0" dirty="0" err="1"/>
              <a:t>При</a:t>
            </a:r>
            <a:r>
              <a:rPr lang="en-US" sz="2200" b="0" dirty="0"/>
              <a:t> </a:t>
            </a:r>
            <a:r>
              <a:rPr lang="en-US" sz="2200" b="0" dirty="0" err="1"/>
              <a:t>этом</a:t>
            </a:r>
            <a:r>
              <a:rPr lang="en-US" sz="2200" b="0" dirty="0"/>
              <a:t>, </a:t>
            </a:r>
            <a:r>
              <a:rPr lang="en-US" sz="2200" b="0" dirty="0" err="1"/>
              <a:t>если</a:t>
            </a:r>
            <a:r>
              <a:rPr lang="en-US" sz="2200" b="0" dirty="0"/>
              <a:t>  </a:t>
            </a:r>
            <a:r>
              <a:rPr lang="en-US" sz="2200" b="0" dirty="0" err="1"/>
              <a:t>произойдёт</a:t>
            </a:r>
            <a:r>
              <a:rPr lang="en-US" sz="2200" b="0" dirty="0"/>
              <a:t> </a:t>
            </a:r>
            <a:r>
              <a:rPr lang="en-US" sz="2200" b="0" dirty="0" err="1"/>
              <a:t>включение</a:t>
            </a:r>
            <a:r>
              <a:rPr lang="en-US" sz="2200" dirty="0"/>
              <a:t> </a:t>
            </a:r>
            <a:r>
              <a:rPr lang="en-US" sz="2200" b="0" dirty="0" err="1"/>
              <a:t>механизмов</a:t>
            </a:r>
            <a:r>
              <a:rPr lang="en-US" sz="2200" dirty="0"/>
              <a:t> </a:t>
            </a:r>
            <a:r>
              <a:rPr lang="en-US" sz="2200" i="1" dirty="0" err="1">
                <a:solidFill>
                  <a:srgbClr val="990033"/>
                </a:solidFill>
              </a:rPr>
              <a:t>периферической</a:t>
            </a:r>
            <a:r>
              <a:rPr lang="en-US" sz="2200" i="1" dirty="0">
                <a:solidFill>
                  <a:srgbClr val="990033"/>
                </a:solidFill>
              </a:rPr>
              <a:t> </a:t>
            </a:r>
            <a:r>
              <a:rPr lang="en-US" sz="2200" i="1" dirty="0" err="1">
                <a:solidFill>
                  <a:srgbClr val="990033"/>
                </a:solidFill>
              </a:rPr>
              <a:t>толерантности</a:t>
            </a:r>
            <a:r>
              <a:rPr lang="en-US" sz="2200" dirty="0"/>
              <a:t>, </a:t>
            </a:r>
            <a:r>
              <a:rPr lang="en-US" sz="2200" b="0" dirty="0" err="1"/>
              <a:t>т.е</a:t>
            </a:r>
            <a:r>
              <a:rPr lang="en-US" sz="2200" b="0" dirty="0"/>
              <a:t>.</a:t>
            </a:r>
            <a:r>
              <a:rPr lang="en-US" sz="2200" dirty="0"/>
              <a:t> </a:t>
            </a:r>
            <a:endParaRPr lang="ru-RU" sz="2200" dirty="0" smtClean="0"/>
          </a:p>
          <a:p>
            <a:pPr algn="just">
              <a:lnSpc>
                <a:spcPct val="80000"/>
              </a:lnSpc>
              <a:defRPr/>
            </a:pPr>
            <a:r>
              <a:rPr lang="ru-RU" sz="22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T-</a:t>
            </a:r>
            <a:r>
              <a:rPr lang="en-US" sz="22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опосредованной</a:t>
            </a:r>
            <a:r>
              <a:rPr lang="en-US" sz="2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супрессии</a:t>
            </a:r>
            <a:r>
              <a:rPr lang="en-US" sz="2200" dirty="0"/>
              <a:t>, </a:t>
            </a:r>
            <a:r>
              <a:rPr lang="en-US" sz="2200" b="0" dirty="0" err="1"/>
              <a:t>то</a:t>
            </a:r>
            <a:r>
              <a:rPr lang="en-US" sz="2200" b="0" dirty="0"/>
              <a:t> </a:t>
            </a:r>
            <a:r>
              <a:rPr lang="en-US" sz="2200" b="0" dirty="0" err="1"/>
              <a:t>аутоиммунные</a:t>
            </a:r>
            <a:r>
              <a:rPr lang="en-US" sz="2200" b="0" dirty="0"/>
              <a:t> </a:t>
            </a:r>
            <a:r>
              <a:rPr lang="en-US" sz="2200" b="0" dirty="0" err="1"/>
              <a:t>расстройства</a:t>
            </a:r>
            <a:r>
              <a:rPr lang="en-US" sz="2200" b="0" dirty="0"/>
              <a:t> </a:t>
            </a:r>
            <a:r>
              <a:rPr lang="en-US" sz="2200" b="0" dirty="0" err="1"/>
              <a:t>будут</a:t>
            </a:r>
            <a:r>
              <a:rPr lang="en-US" sz="2200" b="0" dirty="0"/>
              <a:t> </a:t>
            </a:r>
            <a:r>
              <a:rPr lang="en-US" sz="2200" b="0" dirty="0" err="1"/>
              <a:t>предотвращены</a:t>
            </a:r>
            <a:r>
              <a:rPr lang="en-US" sz="2200" b="0" dirty="0"/>
              <a:t>. </a:t>
            </a:r>
            <a:r>
              <a:rPr lang="en-US" sz="2200" b="0" dirty="0" err="1"/>
              <a:t>Периферические</a:t>
            </a:r>
            <a:r>
              <a:rPr lang="en-US" sz="2200" b="0" dirty="0"/>
              <a:t> </a:t>
            </a:r>
            <a:r>
              <a:rPr lang="en-US" sz="2200" b="0" dirty="0" err="1"/>
              <a:t>аутореагирующие</a:t>
            </a:r>
            <a:r>
              <a:rPr lang="en-US" sz="2200" b="0" dirty="0"/>
              <a:t> </a:t>
            </a:r>
            <a:r>
              <a:rPr lang="en-US" sz="2200" b="0" dirty="0" err="1"/>
              <a:t>Т-клоны</a:t>
            </a:r>
            <a:r>
              <a:rPr lang="en-US" sz="2200" b="0" dirty="0"/>
              <a:t> </a:t>
            </a:r>
            <a:r>
              <a:rPr lang="en-US" sz="2200" b="0" dirty="0" err="1"/>
              <a:t>могут</a:t>
            </a:r>
            <a:r>
              <a:rPr lang="en-US" sz="2200" b="0" dirty="0"/>
              <a:t> </a:t>
            </a:r>
            <a:r>
              <a:rPr lang="en-US" sz="2200" b="0" dirty="0" err="1"/>
              <a:t>стать</a:t>
            </a:r>
            <a:r>
              <a:rPr lang="en-US" sz="2200" b="0" dirty="0"/>
              <a:t> </a:t>
            </a:r>
            <a:r>
              <a:rPr lang="en-US" sz="2200" b="0" dirty="0" err="1"/>
              <a:t>анергичными</a:t>
            </a:r>
            <a:r>
              <a:rPr lang="en-US" sz="2200" b="0" dirty="0"/>
              <a:t> </a:t>
            </a:r>
            <a:r>
              <a:rPr lang="en-US" sz="2200" b="0" dirty="0" err="1"/>
              <a:t>под</a:t>
            </a:r>
            <a:r>
              <a:rPr lang="en-US" sz="2200" b="0" dirty="0"/>
              <a:t> </a:t>
            </a:r>
            <a:r>
              <a:rPr lang="en-US" sz="2200" b="0" dirty="0" err="1"/>
              <a:t>влиянием</a:t>
            </a:r>
            <a:r>
              <a:rPr lang="en-US" sz="2200" b="0" dirty="0"/>
              <a:t> </a:t>
            </a:r>
            <a:r>
              <a:rPr lang="en-US" sz="2200" b="0" dirty="0" err="1"/>
              <a:t>цитокинов</a:t>
            </a:r>
            <a:r>
              <a:rPr lang="en-US" sz="2200" b="0" dirty="0"/>
              <a:t> Тh2-профиля </a:t>
            </a:r>
            <a:r>
              <a:rPr lang="en-US" sz="2200" b="0" dirty="0" err="1"/>
              <a:t>или</a:t>
            </a:r>
            <a:r>
              <a:rPr lang="en-US" sz="2200" b="0" dirty="0"/>
              <a:t> </a:t>
            </a:r>
            <a:r>
              <a:rPr lang="en-US" sz="2200" b="0" dirty="0" err="1"/>
              <a:t>подвергнуться</a:t>
            </a:r>
            <a:r>
              <a:rPr lang="en-US" sz="2200" b="0" dirty="0"/>
              <a:t> </a:t>
            </a:r>
            <a:r>
              <a:rPr lang="en-US" sz="2200" b="0" dirty="0" err="1"/>
              <a:t>апоптозу</a:t>
            </a:r>
            <a:r>
              <a:rPr lang="en-US" sz="2200" b="0" dirty="0"/>
              <a:t>. </a:t>
            </a:r>
            <a:endParaRPr lang="ru-RU" sz="2200" b="0" dirty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3400" y="155491"/>
            <a:ext cx="8153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4000" dirty="0"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anose="02020404030301010803" pitchFamily="18" charset="0"/>
              </a:rPr>
              <a:t>МЕХАНИЗМЫ  ТОЛЕРАНТНОСТИ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Topi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9136063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AutoShape 7" descr="Пергамент"/>
          <p:cNvSpPr>
            <a:spLocks noChangeArrowheads="1"/>
          </p:cNvSpPr>
          <p:nvPr/>
        </p:nvSpPr>
        <p:spPr bwMode="auto">
          <a:xfrm>
            <a:off x="2209800" y="4191000"/>
            <a:ext cx="5334000" cy="1981200"/>
          </a:xfrm>
          <a:prstGeom prst="foldedCorner">
            <a:avLst>
              <a:gd name="adj" fmla="val 125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7162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ru-RU" sz="2400" b="0" dirty="0" err="1">
                <a:solidFill>
                  <a:srgbClr val="000000"/>
                </a:solidFill>
              </a:rPr>
              <a:t>Иммунный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ответ</a:t>
            </a:r>
            <a:r>
              <a:rPr lang="en-US" altLang="ru-RU" sz="2400" b="0" dirty="0">
                <a:solidFill>
                  <a:srgbClr val="000000"/>
                </a:solidFill>
              </a:rPr>
              <a:t> - </a:t>
            </a:r>
            <a:r>
              <a:rPr lang="en-US" altLang="ru-RU" sz="2400" b="0" dirty="0" err="1">
                <a:solidFill>
                  <a:srgbClr val="000000"/>
                </a:solidFill>
              </a:rPr>
              <a:t>хорошо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регулируемый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процесс</a:t>
            </a:r>
            <a:r>
              <a:rPr lang="en-US" altLang="ru-RU" sz="2400" b="0" dirty="0">
                <a:solidFill>
                  <a:srgbClr val="000000"/>
                </a:solidFill>
              </a:rPr>
              <a:t>. </a:t>
            </a:r>
            <a:r>
              <a:rPr lang="en-US" altLang="ru-RU" sz="2400" b="0" dirty="0" err="1">
                <a:solidFill>
                  <a:srgbClr val="000000"/>
                </a:solidFill>
              </a:rPr>
              <a:t>Регуляция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имеет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большое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значение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для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обеспечения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нужного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уровня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специфичности</a:t>
            </a:r>
            <a:r>
              <a:rPr lang="en-US" altLang="ru-RU" sz="2400" b="0" dirty="0">
                <a:solidFill>
                  <a:srgbClr val="000000"/>
                </a:solidFill>
              </a:rPr>
              <a:t> и </a:t>
            </a:r>
            <a:r>
              <a:rPr lang="en-US" altLang="ru-RU" sz="2400" b="0" dirty="0" err="1">
                <a:solidFill>
                  <a:srgbClr val="000000"/>
                </a:solidFill>
              </a:rPr>
              <a:t>иммунной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памяти</a:t>
            </a:r>
            <a:r>
              <a:rPr lang="en-US" altLang="ru-RU" sz="2400" b="0" dirty="0">
                <a:solidFill>
                  <a:srgbClr val="000000"/>
                </a:solidFill>
              </a:rPr>
              <a:t>, </a:t>
            </a:r>
            <a:r>
              <a:rPr lang="en-US" altLang="ru-RU" sz="2400" b="0" dirty="0" err="1">
                <a:solidFill>
                  <a:srgbClr val="000000"/>
                </a:solidFill>
              </a:rPr>
              <a:t>ограничения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эффекторных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реакций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протективными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рамками</a:t>
            </a:r>
            <a:r>
              <a:rPr lang="en-US" altLang="ru-RU" sz="2400" b="0" dirty="0">
                <a:solidFill>
                  <a:srgbClr val="000000"/>
                </a:solidFill>
              </a:rPr>
              <a:t>, </a:t>
            </a:r>
            <a:r>
              <a:rPr lang="en-US" altLang="ru-RU" sz="2400" b="0" dirty="0" err="1">
                <a:solidFill>
                  <a:srgbClr val="000000"/>
                </a:solidFill>
              </a:rPr>
              <a:t>защит</a:t>
            </a:r>
            <a:r>
              <a:rPr lang="ru-RU" altLang="ru-RU" sz="2400" b="0" dirty="0">
                <a:solidFill>
                  <a:srgbClr val="000000"/>
                </a:solidFill>
              </a:rPr>
              <a:t>ы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организма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от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нежелательных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последствий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гиперактивации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иммунной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системы</a:t>
            </a:r>
            <a:r>
              <a:rPr lang="en-US" altLang="ru-RU" sz="2400" b="0" dirty="0">
                <a:solidFill>
                  <a:srgbClr val="000000"/>
                </a:solidFill>
              </a:rPr>
              <a:t> (</a:t>
            </a:r>
            <a:r>
              <a:rPr lang="en-US" altLang="ru-RU" sz="2400" b="0" dirty="0" err="1">
                <a:solidFill>
                  <a:srgbClr val="000000"/>
                </a:solidFill>
              </a:rPr>
              <a:t>иммунное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воспаление</a:t>
            </a:r>
            <a:r>
              <a:rPr lang="en-US" altLang="ru-RU" sz="2400" b="0" dirty="0">
                <a:solidFill>
                  <a:srgbClr val="000000"/>
                </a:solidFill>
              </a:rPr>
              <a:t>, </a:t>
            </a:r>
            <a:r>
              <a:rPr lang="en-US" altLang="ru-RU" sz="2400" b="0" dirty="0" err="1">
                <a:solidFill>
                  <a:srgbClr val="000000"/>
                </a:solidFill>
              </a:rPr>
              <a:t>аллергии</a:t>
            </a:r>
            <a:r>
              <a:rPr lang="en-US" altLang="ru-RU" sz="2400" b="0" dirty="0">
                <a:solidFill>
                  <a:srgbClr val="000000"/>
                </a:solidFill>
              </a:rPr>
              <a:t> и </a:t>
            </a:r>
            <a:r>
              <a:rPr lang="en-US" altLang="ru-RU" sz="2400" b="0" dirty="0" err="1">
                <a:solidFill>
                  <a:srgbClr val="000000"/>
                </a:solidFill>
              </a:rPr>
              <a:t>аутоиммунные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расстройства</a:t>
            </a:r>
            <a:r>
              <a:rPr lang="en-US" altLang="ru-RU" sz="2400" b="0" dirty="0">
                <a:solidFill>
                  <a:srgbClr val="000000"/>
                </a:solidFill>
              </a:rPr>
              <a:t>). </a:t>
            </a:r>
            <a:r>
              <a:rPr lang="en-US" altLang="ru-RU" sz="2400" b="0" dirty="0" err="1">
                <a:solidFill>
                  <a:srgbClr val="000000"/>
                </a:solidFill>
              </a:rPr>
              <a:t>Имеется</a:t>
            </a:r>
            <a:r>
              <a:rPr lang="en-US" altLang="ru-RU" sz="2400" b="0" dirty="0">
                <a:solidFill>
                  <a:srgbClr val="000000"/>
                </a:solidFill>
              </a:rPr>
              <a:t>, </a:t>
            </a:r>
            <a:r>
              <a:rPr lang="en-US" altLang="ru-RU" sz="2400" b="0" dirty="0" err="1">
                <a:solidFill>
                  <a:srgbClr val="000000"/>
                </a:solidFill>
              </a:rPr>
              <a:t>по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крайней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мере</a:t>
            </a:r>
            <a:r>
              <a:rPr lang="en-US" altLang="ru-RU" sz="2400" b="0" dirty="0">
                <a:solidFill>
                  <a:srgbClr val="000000"/>
                </a:solidFill>
              </a:rPr>
              <a:t>, </a:t>
            </a:r>
            <a:r>
              <a:rPr lang="en-US" altLang="ru-RU" sz="2400" b="0" dirty="0" err="1">
                <a:solidFill>
                  <a:srgbClr val="000000"/>
                </a:solidFill>
              </a:rPr>
              <a:t>несколько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уровней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такой</a:t>
            </a:r>
            <a:r>
              <a:rPr lang="en-US" altLang="ru-RU" sz="2400" b="0" dirty="0">
                <a:solidFill>
                  <a:srgbClr val="000000"/>
                </a:solidFill>
              </a:rPr>
              <a:t> </a:t>
            </a:r>
            <a:r>
              <a:rPr lang="en-US" altLang="ru-RU" sz="2400" b="0" dirty="0" err="1">
                <a:solidFill>
                  <a:srgbClr val="000000"/>
                </a:solidFill>
              </a:rPr>
              <a:t>регуляции</a:t>
            </a:r>
            <a:r>
              <a:rPr lang="en-US" altLang="ru-RU" sz="2400" b="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0" y="4191000"/>
            <a:ext cx="6400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algn="l">
              <a:buClr>
                <a:srgbClr val="006600"/>
              </a:buClr>
              <a:buFont typeface="Monotype Sorts" pitchFamily="2" charset="2"/>
              <a:buNone/>
            </a:pPr>
            <a:r>
              <a:rPr lang="en-US" altLang="ru-RU" sz="2400" dirty="0"/>
              <a:t>1. </a:t>
            </a:r>
            <a:r>
              <a:rPr lang="en-US" altLang="ru-RU" sz="2400" dirty="0" err="1"/>
              <a:t>Собственно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иммунологические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механизмы</a:t>
            </a:r>
            <a:endParaRPr lang="en-US" altLang="ru-RU" sz="2400" dirty="0"/>
          </a:p>
          <a:p>
            <a:pPr lvl="2" algn="l">
              <a:buClr>
                <a:srgbClr val="006600"/>
              </a:buClr>
              <a:buFont typeface="Monotype Sorts" pitchFamily="2" charset="2"/>
              <a:buNone/>
            </a:pPr>
            <a:r>
              <a:rPr lang="en-US" altLang="ru-RU" sz="2400" dirty="0"/>
              <a:t>2. </a:t>
            </a:r>
            <a:r>
              <a:rPr lang="en-US" altLang="ru-RU" sz="2400" dirty="0" err="1"/>
              <a:t>Контроль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со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стороны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печени</a:t>
            </a:r>
            <a:endParaRPr lang="en-US" altLang="ru-RU" sz="2400" dirty="0"/>
          </a:p>
          <a:p>
            <a:pPr lvl="2" algn="l">
              <a:buClr>
                <a:srgbClr val="006600"/>
              </a:buClr>
              <a:buFont typeface="Monotype Sorts" pitchFamily="2" charset="2"/>
              <a:buNone/>
            </a:pPr>
            <a:r>
              <a:rPr lang="en-US" altLang="ru-RU" sz="2400" dirty="0"/>
              <a:t>3. </a:t>
            </a:r>
            <a:r>
              <a:rPr lang="en-US" altLang="ru-RU" sz="2400" dirty="0" err="1"/>
              <a:t>Нейро-эндокринный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контроль</a:t>
            </a:r>
            <a:endParaRPr lang="en-US" altLang="ru-RU" sz="2400" dirty="0"/>
          </a:p>
          <a:p>
            <a:pPr lvl="2" algn="l">
              <a:buClr>
                <a:srgbClr val="006600"/>
              </a:buClr>
              <a:buFont typeface="Monotype Sorts" pitchFamily="2" charset="2"/>
              <a:buNone/>
            </a:pPr>
            <a:r>
              <a:rPr lang="en-US" altLang="ru-RU" sz="2400" dirty="0"/>
              <a:t>4. </a:t>
            </a:r>
            <a:r>
              <a:rPr lang="en-US" altLang="ru-RU" sz="2400" dirty="0" err="1"/>
              <a:t>Генетическая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регуляция</a:t>
            </a:r>
            <a:endParaRPr lang="ru-RU" alt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38" grpId="0" autoUpdateAnimBg="0"/>
      <p:bldP spid="1433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88313" cy="620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>
                <a:solidFill>
                  <a:srgbClr val="FF3300"/>
                </a:solidFill>
              </a:rPr>
              <a:t>Рекомендуемая литература: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388" y="908050"/>
            <a:ext cx="8785225" cy="5616575"/>
          </a:xfrm>
        </p:spPr>
        <p:txBody>
          <a:bodyPr/>
          <a:lstStyle/>
          <a:p>
            <a:pPr marL="381000" indent="-381000" eaLnBrk="1" hangingPunct="1"/>
            <a:endParaRPr lang="ru-RU" altLang="ru-RU" sz="1200" smtClean="0"/>
          </a:p>
          <a:p>
            <a:pPr marL="381000" indent="-381000" eaLnBrk="1" hangingPunct="1"/>
            <a:r>
              <a:rPr lang="ru-RU" altLang="ru-RU" sz="2800" smtClean="0"/>
              <a:t>Хаитов Р.М. Иммунология: учебник для студентов медицинских вузов. – М.: ГЭОТАР-Медиа, 2011. </a:t>
            </a:r>
          </a:p>
          <a:p>
            <a:pPr marL="381000" indent="-381000" eaLnBrk="1" hangingPunct="1"/>
            <a:r>
              <a:rPr lang="ru-RU" altLang="ru-RU" sz="2800" smtClean="0"/>
              <a:t>Клиническая иммунология: учебное пособие для студентов медицинских вузов / Под ред.  А.М. Земскова. – М.: ГЭОТАР-Медиа, 2008.</a:t>
            </a:r>
          </a:p>
          <a:p>
            <a:pPr marL="381000" indent="-381000" eaLnBrk="1" hangingPunct="1"/>
            <a:r>
              <a:rPr lang="ru-RU" altLang="ru-RU" sz="2800" smtClean="0"/>
              <a:t>Ярилин А.А. Иммунология: учебник. – М: ГЭОТАР-Медиа, 2010.</a:t>
            </a:r>
          </a:p>
          <a:p>
            <a:pPr marL="381000" indent="-381000" eaLnBrk="1" hangingPunct="1"/>
            <a:r>
              <a:rPr lang="ru-RU" altLang="ru-RU" sz="2800" smtClean="0"/>
              <a:t>Царев В.Н. Микробиология, вирусология и иммунология: учебник. – М.: Практическая медицина, 2010.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0"/>
            <a:ext cx="731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3333CC"/>
                </a:solidFill>
              </a:rPr>
              <a:t>ИДИОТИП-АНТИ-ИДИОТИПИ-ЧЕСКИЕ  МОЛЕКУЛЫ</a:t>
            </a:r>
            <a:endParaRPr lang="ru-RU" altLang="ru-RU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0010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85000"/>
              </a:lnSpc>
            </a:pPr>
            <a:r>
              <a:rPr lang="en-US" altLang="ru-RU" sz="2400" b="0"/>
              <a:t>Любая антигенспецифическая молекула имеет уникальную конформацию своего антиген-связывающего сайта, который комплементарен структуре антигена. Этот идиотип сам может быть объектом иммунного ответа с формированием анти-идиотипической молекулы; её структура будет представлять собой как бы “внутренний образ антигена”. Имеется два вида анти-идиотипических антител: </a:t>
            </a:r>
            <a:r>
              <a:rPr lang="en-US" altLang="ru-RU" sz="2400" b="0" i="1"/>
              <a:t>гoмo-aнти-идиотипическое</a:t>
            </a:r>
            <a:r>
              <a:rPr lang="en-US" altLang="ru-RU" sz="2400" b="0"/>
              <a:t> (направленное против антигенсвязывающего сайта) и </a:t>
            </a:r>
            <a:r>
              <a:rPr lang="en-US" altLang="ru-RU" sz="2400" b="0" i="1"/>
              <a:t>эпи-aнти-идиотипическое</a:t>
            </a:r>
            <a:r>
              <a:rPr lang="en-US" altLang="ru-RU" sz="2400" b="0"/>
              <a:t> (направленное против каркасных структур Fab-фрагмента). </a:t>
            </a:r>
            <a:endParaRPr lang="ru-RU" altLang="ru-RU" b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886200" y="4953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FF0000"/>
                </a:solidFill>
              </a:rPr>
              <a:t>Aнтиген</a:t>
            </a:r>
            <a:endParaRPr lang="ru-RU" altLang="ru-RU" sz="2400">
              <a:solidFill>
                <a:srgbClr val="FF66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410200" y="57912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333399"/>
                </a:solidFill>
              </a:rPr>
              <a:t>Гомо-анти-идиотип</a:t>
            </a:r>
            <a:endParaRPr lang="ru-RU" altLang="ru-RU" sz="1600">
              <a:solidFill>
                <a:schemeClr val="accent2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762000" y="57912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333399"/>
                </a:solidFill>
              </a:rPr>
              <a:t>Эпи-анти-идиотип</a:t>
            </a:r>
            <a:endParaRPr lang="ru-RU" altLang="ru-RU" sz="2400"/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3657600" y="5334000"/>
          <a:ext cx="1685925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Точечный рисунок" r:id="rId5" imgW="923810" imgH="657317" progId="Paint.Picture">
                  <p:embed/>
                </p:oleObj>
              </mc:Choice>
              <mc:Fallback>
                <p:oleObj name="Точечный рисунок" r:id="rId5" imgW="923810" imgH="657317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334000"/>
                        <a:ext cx="1685925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800600" y="5257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333399"/>
                </a:solidFill>
              </a:rPr>
              <a:t>Идиотип</a:t>
            </a:r>
            <a:endParaRPr lang="ru-RU" altLang="ru-RU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77" grpId="0" autoUpdateAnimBg="0"/>
      <p:bldP spid="3078" grpId="0" autoUpdateAnimBg="0"/>
      <p:bldP spid="3079" grpId="0" autoUpdateAnimBg="0"/>
      <p:bldP spid="308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219200"/>
            <a:ext cx="80772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75000"/>
              </a:lnSpc>
            </a:pPr>
            <a:r>
              <a:rPr lang="en-US" altLang="ru-RU" sz="2400" b="0"/>
              <a:t>Идиотип-анти-идиотипические молекулы как рецепторы могут в свою очередь сами распознавать либо связывающие сайты и их части, либо другие детерминанты снаружи, образуя тем самым </a:t>
            </a:r>
            <a:r>
              <a:rPr lang="en-US" altLang="ru-RU" sz="2400" b="0" i="1"/>
              <a:t>устойчивую сеть взаимодействующих рецепторов.</a:t>
            </a:r>
            <a:r>
              <a:rPr lang="en-US" altLang="ru-RU" sz="2400" b="0"/>
              <a:t> Когда антиген попадает в эту систему, он индуцирует продукцию сначала идиотипов, а затем анти-идиотипов и так далее. В конечном счёте баланс сети восстанавливается, что приводит к окончанию первичного ответа. Эта концепция имеет много как сторонников, так и оппонентов. Существует идея создания на её основе идиотипических вакцин. </a:t>
            </a:r>
            <a:endParaRPr lang="ru-RU" altLang="ru-RU" b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219200" y="0"/>
            <a:ext cx="6553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99"/>
                </a:solidFill>
              </a:rPr>
              <a:t>ИДИОТИП-АНТИ-ИДИОТИПИЧЕСКАЯ  СЕТЬ</a:t>
            </a:r>
            <a:r>
              <a:rPr lang="ru-RU" altLang="ru-RU">
                <a:solidFill>
                  <a:srgbClr val="3399FF"/>
                </a:solidFill>
              </a:rPr>
              <a:t> 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905000" y="4572000"/>
          <a:ext cx="5334000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Точечный рисунок" r:id="rId5" imgW="2828571" imgH="895238" progId="Paint.Picture">
                  <p:embed/>
                </p:oleObj>
              </mc:Choice>
              <mc:Fallback>
                <p:oleObj name="Точечный рисунок" r:id="rId5" imgW="2828571" imgH="89523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572000"/>
                        <a:ext cx="5334000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14400" y="60960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008000"/>
                </a:solidFill>
              </a:rPr>
              <a:t>Элемент идиотип-анти-идиотипической сети</a:t>
            </a:r>
            <a:endParaRPr lang="ru-RU" altLang="ru-RU" sz="1800">
              <a:solidFill>
                <a:srgbClr val="669900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200400" y="4495800"/>
            <a:ext cx="2971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ru-RU" sz="2400">
                <a:solidFill>
                  <a:srgbClr val="333399"/>
                </a:solidFill>
              </a:rPr>
              <a:t>Aнти-                    идиотип                             </a:t>
            </a:r>
            <a:r>
              <a:rPr lang="ru-RU" altLang="ru-RU" sz="2400">
                <a:solidFill>
                  <a:srgbClr val="333399"/>
                </a:solidFill>
                <a:sym typeface="Wingdings" panose="05000000000000000000" pitchFamily="2" charset="2"/>
              </a:rPr>
              <a:t>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029200" y="4495800"/>
            <a:ext cx="20574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ru-RU" sz="2400">
                <a:solidFill>
                  <a:srgbClr val="333399"/>
                </a:solidFill>
              </a:rPr>
              <a:t>Aнти-анти-                 идиотип      </a:t>
            </a:r>
            <a:r>
              <a:rPr lang="ru-RU" altLang="ru-RU" sz="2400">
                <a:solidFill>
                  <a:srgbClr val="333399"/>
                </a:solidFill>
                <a:sym typeface="Wingdings" panose="05000000000000000000" pitchFamily="2" charset="2"/>
              </a:rPr>
              <a:t></a:t>
            </a:r>
            <a:endParaRPr lang="ru-RU" altLang="ru-RU" sz="1600">
              <a:solidFill>
                <a:schemeClr val="accent2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133600" y="46482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333399"/>
                </a:solidFill>
              </a:rPr>
              <a:t>Идиотип</a:t>
            </a:r>
            <a:r>
              <a:rPr lang="ru-RU" altLang="ru-RU" sz="2400">
                <a:solidFill>
                  <a:srgbClr val="333399"/>
                </a:solidFill>
                <a:sym typeface="Wingdings" panose="05000000000000000000" pitchFamily="2" charset="2"/>
              </a:rPr>
              <a:t></a:t>
            </a:r>
            <a:endParaRPr lang="ru-RU" altLang="ru-RU" sz="16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  <p:bldP spid="9221" grpId="0" autoUpdateAnimBg="0"/>
      <p:bldP spid="9222" grpId="0" autoUpdateAnimBg="0"/>
      <p:bldP spid="9223" grpId="0" autoUpdateAnimBg="0"/>
      <p:bldP spid="922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43000" y="838200"/>
            <a:ext cx="71628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85000"/>
              </a:lnSpc>
            </a:pPr>
            <a:r>
              <a:rPr lang="en-US" altLang="ru-RU" sz="2400" b="0"/>
              <a:t>T-хелпер 1 и T-хелпер 2 идентифицируются, главным образом, по панели цитокинов, которые они секретируют (группа IFN</a:t>
            </a:r>
            <a:r>
              <a:rPr lang="en-US" altLang="ru-RU" sz="2400" b="0">
                <a:sym typeface="Symbol" panose="05050102010706020507" pitchFamily="18" charset="2"/>
              </a:rPr>
              <a:t> </a:t>
            </a:r>
            <a:r>
              <a:rPr lang="en-US" altLang="ru-RU" sz="2400" b="0"/>
              <a:t>или группа IL4), а частично - по поверхностным маркёрам. По-видимому, обе субпопуляции происходят из общего предшественника,  </a:t>
            </a:r>
            <a:r>
              <a:rPr lang="en-US" altLang="ru-RU" sz="2400" b="0" i="1"/>
              <a:t>Т-индуктора</a:t>
            </a:r>
            <a:r>
              <a:rPr lang="en-US" altLang="ru-RU" sz="2400" b="0"/>
              <a:t> или</a:t>
            </a:r>
            <a:r>
              <a:rPr lang="en-US" altLang="ru-RU" sz="2400" b="0" i="1"/>
              <a:t> T-хелпера 0</a:t>
            </a:r>
            <a:r>
              <a:rPr lang="en-US" altLang="ru-RU" sz="2400" b="0"/>
              <a:t>, который может продуцировать оба цитокиновых профиля, однако  проблема стабильности отдельных клеток субпопуляций  Tх1/Tх2 и возможности их взаимной конверсии пока не решена. </a:t>
            </a:r>
            <a:endParaRPr lang="ru-RU" altLang="ru-RU" sz="2400" b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46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CC"/>
                </a:solidFill>
              </a:rPr>
              <a:t>T</a:t>
            </a:r>
            <a:r>
              <a:rPr lang="en-US" altLang="ru-RU">
                <a:solidFill>
                  <a:srgbClr val="0000CC"/>
                </a:solidFill>
              </a:rPr>
              <a:t>h</a:t>
            </a:r>
            <a:r>
              <a:rPr lang="ru-RU" altLang="ru-RU">
                <a:solidFill>
                  <a:srgbClr val="0000CC"/>
                </a:solidFill>
              </a:rPr>
              <a:t>1  и  Th2</a:t>
            </a:r>
            <a:endParaRPr lang="ru-RU" altLang="ru-RU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76400" y="4495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000066"/>
                </a:solidFill>
              </a:rPr>
              <a:t>Th1 (CD4+)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733800" y="45720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1800">
                <a:solidFill>
                  <a:srgbClr val="339933"/>
                </a:solidFill>
                <a:sym typeface="Wingdings" panose="05000000000000000000" pitchFamily="2" charset="2"/>
              </a:rPr>
              <a:t></a:t>
            </a:r>
            <a:endParaRPr lang="ru-RU" altLang="ru-RU" sz="180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495800" y="4572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000066"/>
                </a:solidFill>
              </a:rPr>
              <a:t>IL2,  IFN</a:t>
            </a:r>
            <a:r>
              <a:rPr lang="ru-RU" altLang="ru-RU" sz="2400">
                <a:solidFill>
                  <a:srgbClr val="000066"/>
                </a:solidFill>
                <a:sym typeface="Symbol" panose="05050102010706020507" pitchFamily="18" charset="2"/>
              </a:rPr>
              <a:t>, TNF</a:t>
            </a:r>
            <a:endParaRPr lang="ru-RU" altLang="ru-RU" sz="2400">
              <a:solidFill>
                <a:srgbClr val="000066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447800" y="51816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CC0066"/>
                </a:solidFill>
              </a:rPr>
              <a:t>Th2 (CD4+)</a:t>
            </a:r>
            <a:endParaRPr lang="ru-RU" altLang="ru-RU" sz="1800">
              <a:solidFill>
                <a:schemeClr val="accent2"/>
              </a:solidFill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733800" y="52578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1800">
                <a:solidFill>
                  <a:srgbClr val="339933"/>
                </a:solidFill>
                <a:sym typeface="Wingdings" panose="05000000000000000000" pitchFamily="2" charset="2"/>
              </a:rPr>
              <a:t></a:t>
            </a:r>
            <a:endParaRPr lang="ru-RU" altLang="ru-RU" sz="1800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419600" y="52578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CC0066"/>
                </a:solidFill>
              </a:rPr>
              <a:t>IL4, IL5, IL6, IL10, IL13</a:t>
            </a:r>
            <a:endParaRPr lang="ru-RU" altLang="ru-RU" sz="1800">
              <a:solidFill>
                <a:schemeClr val="accent2"/>
              </a:solidFill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219200" y="5715000"/>
            <a:ext cx="2895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altLang="ru-RU" sz="2400">
                <a:solidFill>
                  <a:srgbClr val="008000"/>
                </a:solidFill>
              </a:rPr>
              <a:t>Oбе субпопу- ляции</a:t>
            </a:r>
            <a:endParaRPr lang="ru-RU" altLang="ru-RU" sz="1800">
              <a:solidFill>
                <a:srgbClr val="339933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3733800" y="5867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1800">
                <a:solidFill>
                  <a:srgbClr val="339933"/>
                </a:solidFill>
                <a:sym typeface="Wingdings" panose="05000000000000000000" pitchFamily="2" charset="2"/>
              </a:rPr>
              <a:t></a:t>
            </a:r>
            <a:endParaRPr lang="ru-RU" altLang="ru-RU" sz="1800"/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4495800" y="58674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008000"/>
                </a:solidFill>
              </a:rPr>
              <a:t>IL3, GM-CSF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675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175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Джунгли - очистить Корзин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75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Джунгли - очистить Корзин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5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Джунгли - очистить Корзин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2" grpId="0" autoUpdateAnimBg="0"/>
      <p:bldP spid="17413" grpId="0" autoUpdateAnimBg="0"/>
      <p:bldP spid="17414" grpId="0" autoUpdateAnimBg="0"/>
      <p:bldP spid="17415" grpId="0" autoUpdateAnimBg="0"/>
      <p:bldP spid="17416" grpId="0" autoUpdateAnimBg="0"/>
      <p:bldP spid="17417" grpId="0" autoUpdateAnimBg="0"/>
      <p:bldP spid="17418" grpId="0" autoUpdateAnimBg="0"/>
      <p:bldP spid="17419" grpId="0" autoUpdateAnimBg="0"/>
      <p:bldP spid="17420" grpId="0" autoUpdateAnimBg="0"/>
      <p:bldP spid="1742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CCEC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057400" y="4441825"/>
            <a:ext cx="5475288" cy="1447800"/>
            <a:chOff x="1296" y="2798"/>
            <a:chExt cx="3449" cy="912"/>
          </a:xfrm>
        </p:grpSpPr>
        <p:sp>
          <p:nvSpPr>
            <p:cNvPr id="3097" name="AutoShape 28"/>
            <p:cNvSpPr>
              <a:spLocks noChangeArrowheads="1"/>
            </p:cNvSpPr>
            <p:nvPr/>
          </p:nvSpPr>
          <p:spPr bwMode="auto">
            <a:xfrm rot="-578810">
              <a:off x="1296" y="2880"/>
              <a:ext cx="1200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6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FF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3098" name="AutoShape 29"/>
            <p:cNvSpPr>
              <a:spLocks noChangeArrowheads="1"/>
            </p:cNvSpPr>
            <p:nvPr/>
          </p:nvSpPr>
          <p:spPr bwMode="auto">
            <a:xfrm rot="-3855104">
              <a:off x="1910" y="3206"/>
              <a:ext cx="91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3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FF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3099" name="AutoShape 30"/>
            <p:cNvSpPr>
              <a:spLocks noChangeArrowheads="1"/>
            </p:cNvSpPr>
            <p:nvPr/>
          </p:nvSpPr>
          <p:spPr bwMode="auto">
            <a:xfrm rot="-6865896">
              <a:off x="3196" y="3218"/>
              <a:ext cx="761" cy="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8 w 21600"/>
                <a:gd name="T13" fmla="*/ 5344 h 21600"/>
                <a:gd name="T14" fmla="*/ 18904 w 21600"/>
                <a:gd name="T15" fmla="*/ 162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FF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graphicFrame>
          <p:nvGraphicFramePr>
            <p:cNvPr id="3079" name="Object 31"/>
            <p:cNvGraphicFramePr>
              <a:graphicFrameLocks noChangeAspect="1"/>
            </p:cNvGraphicFramePr>
            <p:nvPr/>
          </p:nvGraphicFramePr>
          <p:xfrm>
            <a:off x="4704" y="3120"/>
            <a:ext cx="41" cy="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1" name="Точечный рисунок" r:id="rId5" imgW="66596" imgH="95390" progId="Paint.Picture">
                    <p:embed/>
                  </p:oleObj>
                </mc:Choice>
                <mc:Fallback>
                  <p:oleObj name="Точечный рисунок" r:id="rId5" imgW="66596" imgH="95390" progId="Paint.Picture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" y="3120"/>
                          <a:ext cx="41" cy="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0" name="AutoShape 32"/>
            <p:cNvSpPr>
              <a:spLocks noChangeArrowheads="1"/>
            </p:cNvSpPr>
            <p:nvPr/>
          </p:nvSpPr>
          <p:spPr bwMode="auto">
            <a:xfrm rot="-10101324">
              <a:off x="3554" y="2903"/>
              <a:ext cx="960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FF99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8001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75000"/>
              </a:lnSpc>
            </a:pPr>
            <a:r>
              <a:rPr lang="en-US" altLang="ru-RU" sz="2400" b="0"/>
              <a:t>Различные клетки вовлечены в дифференцировку Тh1 и Тh2. Например, макрофаги и NK-клетки стимулируют развитие Тh1 путём секреции IL1, IL12, IL18, TNF</a:t>
            </a:r>
            <a:r>
              <a:rPr lang="en-US" altLang="ru-RU" sz="2400" b="0">
                <a:sym typeface="Symbol" panose="05050102010706020507" pitchFamily="18" charset="2"/>
              </a:rPr>
              <a:t></a:t>
            </a:r>
            <a:r>
              <a:rPr lang="en-US" altLang="ru-RU" sz="2400" b="0"/>
              <a:t>, IFN</a:t>
            </a:r>
            <a:r>
              <a:rPr lang="en-US" altLang="ru-RU" sz="2400" b="0">
                <a:sym typeface="Symbol" panose="05050102010706020507" pitchFamily="18" charset="2"/>
              </a:rPr>
              <a:t> </a:t>
            </a:r>
            <a:r>
              <a:rPr lang="en-US" altLang="ru-RU" sz="2400" b="0"/>
              <a:t>, тогда как тучные клетки и В-лимфоциты способствуют созреванию Тh2 за счёт IL4.  Некоторые костимулирующие и адгезивные молекулы  также влияют на этот процесс: ICAM-1 (CD54), B7-1 (CD80) и хемокиновые рецепторы CCR5 и CXCR3 </a:t>
            </a:r>
            <a:r>
              <a:rPr lang="ru-RU" altLang="ru-RU" sz="2400" b="0"/>
              <a:t>опосредуют</a:t>
            </a:r>
            <a:r>
              <a:rPr lang="en-US" altLang="ru-RU" sz="2400" b="0"/>
              <a:t> дифференцировку Тh1; B7-2 (CD86), CD30, CTLA-4 (CD152) и хемокиновые рецепторы CCR3 и CCR4 - созревание Тh2. </a:t>
            </a:r>
            <a:endParaRPr lang="ru-RU" altLang="ru-RU" sz="2400" b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24000" y="0"/>
            <a:ext cx="61722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ru-RU" altLang="ru-RU">
                <a:solidFill>
                  <a:srgbClr val="5F5F5F"/>
                </a:solidFill>
              </a:rPr>
              <a:t>ДИФФЕРЕНЦИРОВКА  Тh1 и Тh2</a:t>
            </a: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3810000" y="4114800"/>
          <a:ext cx="1943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Точечный рисунок" r:id="rId7" imgW="1943371" imgH="609524" progId="Paint.Picture">
                  <p:embed/>
                </p:oleObj>
              </mc:Choice>
              <mc:Fallback>
                <p:oleObj name="Точечный рисунок" r:id="rId7" imgW="1943371" imgH="60952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00FFFF"/>
                          </a:clrFrom>
                          <a:clrTo>
                            <a:srgbClr val="00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114800"/>
                        <a:ext cx="1943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838200" y="4191000"/>
          <a:ext cx="13938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Точечный рисунок" r:id="rId9" imgW="1914286" imgH="1961905" progId="Paint.Picture">
                  <p:embed/>
                </p:oleObj>
              </mc:Choice>
              <mc:Fallback>
                <p:oleObj name="Точечный рисунок" r:id="rId9" imgW="1914286" imgH="1961905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clrChange>
                          <a:clrFrom>
                            <a:srgbClr val="00FFFF"/>
                          </a:clrFrom>
                          <a:clrTo>
                            <a:srgbClr val="00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91000"/>
                        <a:ext cx="1393825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7010400" y="4191000"/>
          <a:ext cx="1333500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Точечный рисунок" r:id="rId11" imgW="1561905" imgH="1552792" progId="Paint.Picture">
                  <p:embed/>
                </p:oleObj>
              </mc:Choice>
              <mc:Fallback>
                <p:oleObj name="Точечный рисунок" r:id="rId11" imgW="1561905" imgH="1552792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clrChange>
                          <a:clrFrom>
                            <a:srgbClr val="00FFFF"/>
                          </a:clrFrom>
                          <a:clrTo>
                            <a:srgbClr val="00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191000"/>
                        <a:ext cx="1333500" cy="132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209800" y="4038600"/>
            <a:ext cx="198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008000"/>
                </a:solidFill>
              </a:rPr>
              <a:t>IL1, IL12, IL18, TNF</a:t>
            </a:r>
            <a:r>
              <a:rPr lang="ru-RU" altLang="ru-RU" sz="2400">
                <a:solidFill>
                  <a:srgbClr val="008000"/>
                </a:solidFill>
                <a:sym typeface="Symbol" panose="05050102010706020507" pitchFamily="18" charset="2"/>
              </a:rPr>
              <a:t></a:t>
            </a:r>
            <a:endParaRPr lang="ru-RU" altLang="ru-RU" sz="2400">
              <a:solidFill>
                <a:srgbClr val="008000"/>
              </a:solidFill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895600" y="4876800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008000"/>
                </a:solidFill>
              </a:rPr>
              <a:t>IFN</a:t>
            </a:r>
            <a:r>
              <a:rPr lang="ru-RU" altLang="ru-RU" sz="2400">
                <a:solidFill>
                  <a:srgbClr val="008000"/>
                </a:solidFill>
                <a:sym typeface="Symbol" panose="05050102010706020507" pitchFamily="18" charset="2"/>
              </a:rPr>
              <a:t>,TNF,      IL1</a:t>
            </a:r>
            <a:endParaRPr lang="ru-RU" altLang="ru-RU" sz="2400">
              <a:solidFill>
                <a:srgbClr val="008000"/>
              </a:solidFill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791200" y="4191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008000"/>
                </a:solidFill>
              </a:rPr>
              <a:t>IL4,IL5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334000" y="5105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008000"/>
                </a:solidFill>
              </a:rPr>
              <a:t>IL6,IL10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733800" y="36576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000066"/>
                </a:solidFill>
              </a:rPr>
              <a:t>Th1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029200" y="3657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CC0066"/>
                </a:solidFill>
              </a:rPr>
              <a:t>Th2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09600" y="5715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>
                <a:solidFill>
                  <a:srgbClr val="010000"/>
                </a:solidFill>
              </a:rPr>
              <a:t>Macrophage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667000" y="6400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/>
              <a:t>NK cell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086600" y="5715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/>
              <a:t>Mast cell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486400" y="6400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sz="2400"/>
              <a:t>B cell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572000" y="4114800"/>
            <a:ext cx="685800" cy="595313"/>
            <a:chOff x="2832" y="3552"/>
            <a:chExt cx="432" cy="375"/>
          </a:xfrm>
        </p:grpSpPr>
        <p:sp>
          <p:nvSpPr>
            <p:cNvPr id="3095" name="Text Box 20"/>
            <p:cNvSpPr txBox="1">
              <a:spLocks noChangeArrowheads="1"/>
            </p:cNvSpPr>
            <p:nvPr/>
          </p:nvSpPr>
          <p:spPr bwMode="auto">
            <a:xfrm>
              <a:off x="2832" y="3552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ru-RU" altLang="ru-RU" sz="1800">
                  <a:solidFill>
                    <a:srgbClr val="FF6600"/>
                  </a:solidFill>
                  <a:sym typeface="Wingdings" panose="05000000000000000000" pitchFamily="2" charset="2"/>
                </a:rPr>
                <a:t></a:t>
              </a:r>
              <a:endParaRPr lang="ru-RU" altLang="ru-RU" sz="1800"/>
            </a:p>
          </p:txBody>
        </p:sp>
        <p:sp>
          <p:nvSpPr>
            <p:cNvPr id="3096" name="Text Box 22"/>
            <p:cNvSpPr txBox="1">
              <a:spLocks noChangeArrowheads="1"/>
            </p:cNvSpPr>
            <p:nvPr/>
          </p:nvSpPr>
          <p:spPr bwMode="auto">
            <a:xfrm>
              <a:off x="2832" y="3696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ru-RU" altLang="ru-RU" sz="1800">
                  <a:solidFill>
                    <a:srgbClr val="FF6600"/>
                  </a:solidFill>
                  <a:sym typeface="Wingdings" panose="05000000000000000000" pitchFamily="2" charset="2"/>
                </a:rPr>
                <a:t></a:t>
              </a:r>
              <a:endParaRPr lang="ru-RU" altLang="ru-RU" sz="1800"/>
            </a:p>
          </p:txBody>
        </p:sp>
      </p:grpSp>
      <p:graphicFrame>
        <p:nvGraphicFramePr>
          <p:cNvPr id="18457" name="Object 25"/>
          <p:cNvGraphicFramePr>
            <a:graphicFrameLocks noChangeAspect="1"/>
          </p:cNvGraphicFramePr>
          <p:nvPr/>
        </p:nvGraphicFramePr>
        <p:xfrm>
          <a:off x="2971800" y="5715000"/>
          <a:ext cx="6953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Точечный рисунок" r:id="rId13" imgW="695238" imgH="657317" progId="Paint.Picture">
                  <p:embed/>
                </p:oleObj>
              </mc:Choice>
              <mc:Fallback>
                <p:oleObj name="Точечный рисунок" r:id="rId13" imgW="695238" imgH="657317" progId="Paint.Picture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715000"/>
                        <a:ext cx="6953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26"/>
          <p:cNvGraphicFramePr>
            <a:graphicFrameLocks noChangeAspect="1"/>
          </p:cNvGraphicFramePr>
          <p:nvPr/>
        </p:nvGraphicFramePr>
        <p:xfrm>
          <a:off x="5638800" y="5715000"/>
          <a:ext cx="5143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Точечный рисунок" r:id="rId15" imgW="514422" imgH="523810" progId="Paint.Picture">
                  <p:embed/>
                </p:oleObj>
              </mc:Choice>
              <mc:Fallback>
                <p:oleObj name="Точечный рисунок" r:id="rId15" imgW="514422" imgH="523810" progId="Paint.Picture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715000"/>
                        <a:ext cx="5143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75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25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75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275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775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275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8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7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42" grpId="0" autoUpdateAnimBg="0"/>
      <p:bldP spid="18443" grpId="0" autoUpdateAnimBg="0"/>
      <p:bldP spid="18444" grpId="0" autoUpdateAnimBg="0"/>
      <p:bldP spid="18445" grpId="0" autoUpdateAnimBg="0"/>
      <p:bldP spid="18446" grpId="0" autoUpdateAnimBg="0"/>
      <p:bldP spid="18447" grpId="0" autoUpdateAnimBg="0"/>
      <p:bldP spid="18448" grpId="0" autoUpdateAnimBg="0"/>
      <p:bldP spid="18449" grpId="0" autoUpdateAnimBg="0"/>
      <p:bldP spid="18450" grpId="0" autoUpdateAnimBg="0"/>
      <p:bldP spid="1845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Topic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Topic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81450"/>
            <a:ext cx="5943600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143000" y="304800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ЦИТОКИНОВАЯ  РЕГУЛЯЦИЯ</a:t>
            </a:r>
            <a:endParaRPr lang="ru-RU" altLang="ru-RU" sz="2400" b="0" dirty="0">
              <a:solidFill>
                <a:srgbClr val="FF0000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30287" y="1143000"/>
            <a:ext cx="7086600" cy="29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70000"/>
              </a:lnSpc>
            </a:pPr>
            <a:r>
              <a:rPr lang="en-US" altLang="ru-RU" sz="2200" b="0" dirty="0" err="1"/>
              <a:t>Цитокины</a:t>
            </a:r>
            <a:r>
              <a:rPr lang="en-US" altLang="ru-RU" sz="2200" b="0" dirty="0"/>
              <a:t>, </a:t>
            </a:r>
            <a:r>
              <a:rPr lang="en-US" altLang="ru-RU" sz="2200" b="0" dirty="0" err="1"/>
              <a:t>небольшие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секретируемые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белки</a:t>
            </a:r>
            <a:r>
              <a:rPr lang="en-US" altLang="ru-RU" sz="2200" b="0" dirty="0"/>
              <a:t> с </a:t>
            </a:r>
            <a:r>
              <a:rPr lang="en-US" altLang="ru-RU" sz="2200" b="0" dirty="0" err="1"/>
              <a:t>молекулярной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массой</a:t>
            </a:r>
            <a:r>
              <a:rPr lang="en-US" altLang="ru-RU" sz="2200" b="0" dirty="0"/>
              <a:t> 15-40 </a:t>
            </a:r>
            <a:r>
              <a:rPr lang="en-US" altLang="ru-RU" sz="2200" b="0" dirty="0" err="1"/>
              <a:t>кДа</a:t>
            </a:r>
            <a:r>
              <a:rPr lang="en-US" altLang="ru-RU" sz="2200" b="0" dirty="0"/>
              <a:t>, </a:t>
            </a:r>
            <a:r>
              <a:rPr lang="en-US" altLang="ru-RU" sz="2200" b="0" dirty="0" err="1"/>
              <a:t>оказывают</a:t>
            </a:r>
            <a:r>
              <a:rPr lang="en-US" altLang="ru-RU" sz="2200" b="0" dirty="0"/>
              <a:t> в </a:t>
            </a:r>
            <a:r>
              <a:rPr lang="en-US" altLang="ru-RU" sz="2200" b="0" dirty="0" err="1"/>
              <a:t>гормональных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концентрациях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через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высокоаф-финные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рецепторы</a:t>
            </a:r>
            <a:r>
              <a:rPr lang="en-US" altLang="ru-RU" sz="2200" b="0" dirty="0"/>
              <a:t>, </a:t>
            </a:r>
            <a:r>
              <a:rPr lang="en-US" altLang="ru-RU" sz="2200" b="0" dirty="0" err="1"/>
              <a:t>которые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относятся</a:t>
            </a:r>
            <a:r>
              <a:rPr lang="en-US" altLang="ru-RU" sz="2200" b="0" dirty="0"/>
              <a:t> к </a:t>
            </a:r>
            <a:r>
              <a:rPr lang="ru-RU" altLang="ru-RU" sz="2200" b="0" dirty="0"/>
              <a:t>разным </a:t>
            </a:r>
            <a:r>
              <a:rPr lang="en-US" altLang="ru-RU" sz="2200" b="0" dirty="0" err="1"/>
              <a:t>семействам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адгезивных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молекул</a:t>
            </a:r>
            <a:r>
              <a:rPr lang="en-US" altLang="ru-RU" sz="2200" b="0" dirty="0"/>
              <a:t>, </a:t>
            </a:r>
            <a:r>
              <a:rPr lang="en-US" altLang="ru-RU" sz="2200" b="0" dirty="0" err="1"/>
              <a:t>воздействие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на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клетки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иммунной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системы</a:t>
            </a:r>
            <a:r>
              <a:rPr lang="en-US" altLang="ru-RU" sz="2200" b="0" dirty="0"/>
              <a:t>, а </a:t>
            </a:r>
            <a:r>
              <a:rPr lang="en-US" altLang="ru-RU" sz="2200" b="0" dirty="0" err="1"/>
              <a:t>также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стенки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сосудов</a:t>
            </a:r>
            <a:r>
              <a:rPr lang="en-US" altLang="ru-RU" sz="2200" b="0" dirty="0"/>
              <a:t>, </a:t>
            </a:r>
            <a:r>
              <a:rPr lang="en-US" altLang="ru-RU" sz="2200" b="0" dirty="0" err="1"/>
              <a:t>печень</a:t>
            </a:r>
            <a:r>
              <a:rPr lang="en-US" altLang="ru-RU" sz="2200" b="0" dirty="0"/>
              <a:t>, ЦНС. </a:t>
            </a:r>
            <a:r>
              <a:rPr lang="en-US" altLang="ru-RU" sz="2200" b="0" dirty="0" err="1"/>
              <a:t>Цитокины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могут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также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связываться</a:t>
            </a:r>
            <a:r>
              <a:rPr lang="en-US" altLang="ru-RU" sz="2200" b="0" dirty="0"/>
              <a:t> с </a:t>
            </a:r>
            <a:r>
              <a:rPr lang="en-US" altLang="ru-RU" sz="2200" b="0" dirty="0" err="1"/>
              <a:t>аутоантителами</a:t>
            </a:r>
            <a:r>
              <a:rPr lang="en-US" altLang="ru-RU" sz="2200" b="0" dirty="0"/>
              <a:t>, </a:t>
            </a:r>
            <a:r>
              <a:rPr lang="en-US" altLang="ru-RU" sz="2200" b="0" dirty="0" err="1"/>
              <a:t>инактивиро-ваться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при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соединении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со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свободными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рецепто-рами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или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носителями</a:t>
            </a:r>
            <a:r>
              <a:rPr lang="en-US" altLang="ru-RU" sz="2200" b="0" dirty="0"/>
              <a:t> (</a:t>
            </a:r>
            <a:r>
              <a:rPr lang="en-US" altLang="ru-RU" sz="2200" b="0" dirty="0" err="1"/>
              <a:t>продуцируемыми</a:t>
            </a:r>
            <a:r>
              <a:rPr lang="en-US" altLang="ru-RU" sz="2200" b="0" dirty="0"/>
              <a:t>, в </a:t>
            </a:r>
            <a:r>
              <a:rPr lang="en-US" altLang="ru-RU" sz="2200" b="0" dirty="0" err="1"/>
              <a:t>том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числе</a:t>
            </a:r>
            <a:r>
              <a:rPr lang="en-US" altLang="ru-RU" sz="2200" b="0" dirty="0"/>
              <a:t> и </a:t>
            </a:r>
            <a:r>
              <a:rPr lang="en-US" altLang="ru-RU" sz="2200" b="0" dirty="0" err="1"/>
              <a:t>патогенами</a:t>
            </a:r>
            <a:r>
              <a:rPr lang="en-US" altLang="ru-RU" sz="2200" b="0" dirty="0"/>
              <a:t>). </a:t>
            </a:r>
          </a:p>
          <a:p>
            <a:pPr algn="just">
              <a:lnSpc>
                <a:spcPct val="70000"/>
              </a:lnSpc>
            </a:pPr>
            <a:r>
              <a:rPr lang="en-US" altLang="ru-RU" sz="2200" b="0" dirty="0" err="1"/>
              <a:t>Существует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пять</a:t>
            </a:r>
            <a:r>
              <a:rPr lang="en-US" altLang="ru-RU" sz="2200" b="0" dirty="0"/>
              <a:t> </a:t>
            </a:r>
            <a:r>
              <a:rPr lang="ru-RU" altLang="ru-RU" sz="2200" b="0" dirty="0"/>
              <a:t>исторически оформившихся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групп</a:t>
            </a:r>
            <a:r>
              <a:rPr lang="en-US" altLang="ru-RU" sz="2200" b="0" dirty="0"/>
              <a:t> </a:t>
            </a:r>
            <a:r>
              <a:rPr lang="en-US" altLang="ru-RU" sz="2200" b="0" dirty="0" err="1"/>
              <a:t>цитокинов</a:t>
            </a:r>
            <a:r>
              <a:rPr lang="en-US" altLang="ru-RU" sz="2200" b="0" dirty="0"/>
              <a:t>: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95400" y="3962400"/>
            <a:ext cx="59436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algn="l"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ru-RU" sz="2400"/>
              <a:t>1.</a:t>
            </a:r>
            <a:r>
              <a:rPr lang="en-US" altLang="ru-RU" sz="2400">
                <a:solidFill>
                  <a:srgbClr val="FF0000"/>
                </a:solidFill>
              </a:rPr>
              <a:t> Интерлейкины (ILs)</a:t>
            </a:r>
          </a:p>
          <a:p>
            <a:pPr lvl="2" algn="l"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ru-RU" sz="2400"/>
              <a:t>2.</a:t>
            </a:r>
            <a:r>
              <a:rPr lang="en-US" altLang="ru-RU" sz="2400">
                <a:solidFill>
                  <a:srgbClr val="FF0000"/>
                </a:solidFill>
              </a:rPr>
              <a:t> Колониестимулирующие факторы (CSFs)</a:t>
            </a:r>
          </a:p>
          <a:p>
            <a:pPr lvl="2" algn="l"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ru-RU" sz="2400"/>
              <a:t>3.</a:t>
            </a:r>
            <a:r>
              <a:rPr lang="en-US" altLang="ru-RU" sz="2400">
                <a:solidFill>
                  <a:srgbClr val="FF0000"/>
                </a:solidFill>
              </a:rPr>
              <a:t> Интерфероны (IFNs)</a:t>
            </a:r>
          </a:p>
          <a:p>
            <a:pPr lvl="2" algn="l"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ru-RU" sz="2400"/>
              <a:t>4.</a:t>
            </a:r>
            <a:r>
              <a:rPr lang="en-US" altLang="ru-RU" sz="2400">
                <a:solidFill>
                  <a:srgbClr val="FF0000"/>
                </a:solidFill>
              </a:rPr>
              <a:t> Факторы некроза опухолей  (TNFs)</a:t>
            </a:r>
          </a:p>
          <a:p>
            <a:pPr lvl="2" algn="l"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ru-RU" sz="2400"/>
              <a:t>5.</a:t>
            </a:r>
            <a:r>
              <a:rPr lang="en-US" altLang="ru-RU" sz="2400">
                <a:solidFill>
                  <a:srgbClr val="FF0000"/>
                </a:solidFill>
              </a:rPr>
              <a:t> Хемокины</a:t>
            </a:r>
            <a:endParaRPr lang="ru-RU" altLang="ru-RU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YC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75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475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975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autoUpdateAnimBg="0"/>
      <p:bldP spid="2048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2"/>
            <a:ext cx="8229600" cy="725487"/>
          </a:xfrm>
        </p:spPr>
        <p:txBody>
          <a:bodyPr>
            <a:normAutofit fontScale="90000"/>
          </a:bodyPr>
          <a:lstStyle/>
          <a:p>
            <a:pPr marL="0" indent="0" algn="ctr" eaLnBrk="1" hangingPunct="1">
              <a:buNone/>
            </a:pPr>
            <a:r>
              <a:rPr lang="ru-RU" altLang="ru-RU" sz="4300" b="1" dirty="0" smtClean="0">
                <a:solidFill>
                  <a:srgbClr val="CC0000"/>
                </a:solidFill>
                <a:latin typeface="Garamond" panose="02020404030301010803" pitchFamily="18" charset="0"/>
              </a:rPr>
              <a:t>ЦИТОКИНЫ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388" y="908050"/>
            <a:ext cx="8785225" cy="55451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200" b="1" dirty="0" smtClean="0">
                <a:latin typeface="Garamond" panose="02020404030301010803" pitchFamily="18" charset="0"/>
              </a:rPr>
              <a:t>    </a:t>
            </a:r>
            <a:r>
              <a:rPr lang="ru-RU" altLang="ru-RU" sz="3200" b="1" dirty="0" smtClean="0">
                <a:solidFill>
                  <a:srgbClr val="008000"/>
                </a:solidFill>
                <a:latin typeface="Garamond" panose="02020404030301010803" pitchFamily="18" charset="0"/>
              </a:rPr>
              <a:t>Полипептидные соединения, имеющие ряд общих черт: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7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Секретируются только активными клетками.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7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Могут активировать клетки, находящиеся в покое.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7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Условием для передачи сигнала, запуска клетки является взаимодействие цитокинов с поверхностным рецептором клетки.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7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Выступают в роли факторов роста и факторов дифференцировки клеток.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7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Один и тот же эффект может быть вызван разными цитокинами.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700" b="1" dirty="0" smtClean="0">
                <a:solidFill>
                  <a:schemeClr val="tx1"/>
                </a:solidFill>
                <a:latin typeface="Garamond" panose="02020404030301010803" pitchFamily="18" charset="0"/>
              </a:rPr>
              <a:t>Не относятся к гормонам, в сыворотке их мало, концентрация зависит от конкретной ситуации.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2607</TotalTime>
  <Words>2354</Words>
  <Application>Microsoft Office PowerPoint</Application>
  <PresentationFormat>Экран (4:3)</PresentationFormat>
  <Paragraphs>217</Paragraphs>
  <Slides>30</Slides>
  <Notes>20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Воздушный поток</vt:lpstr>
      <vt:lpstr>Точечный рисунок</vt:lpstr>
      <vt:lpstr>Clip</vt:lpstr>
      <vt:lpstr>Регуляция иммунного ответа</vt:lpstr>
      <vt:lpstr>ЦЕЛЬ ЛЕКЦИИ: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ЦИТОКИНЫ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Цитокины как лечебные препараты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Рекомендуемая литература:</vt:lpstr>
    </vt:vector>
  </TitlesOfParts>
  <Company>Toмск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 OF IMMUNE PROCESSES</dc:title>
  <dc:creator>Климов В.В., профессор</dc:creator>
  <dc:description>Все права защищены</dc:description>
  <cp:lastModifiedBy>RePack by Diakov</cp:lastModifiedBy>
  <cp:revision>220</cp:revision>
  <dcterms:created xsi:type="dcterms:W3CDTF">1999-07-24T11:41:34Z</dcterms:created>
  <dcterms:modified xsi:type="dcterms:W3CDTF">2020-10-19T15:50:42Z</dcterms:modified>
  <cp:category>Basic Immunology Overview in Animations</cp:category>
</cp:coreProperties>
</file>